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4" r:id="rId3"/>
    <p:sldId id="260" r:id="rId4"/>
    <p:sldId id="262" r:id="rId5"/>
    <p:sldId id="274" r:id="rId6"/>
    <p:sldId id="278" r:id="rId7"/>
    <p:sldId id="276" r:id="rId8"/>
    <p:sldId id="261" r:id="rId9"/>
    <p:sldId id="283" r:id="rId10"/>
    <p:sldId id="263" r:id="rId11"/>
    <p:sldId id="282" r:id="rId12"/>
    <p:sldId id="279" r:id="rId13"/>
    <p:sldId id="280" r:id="rId14"/>
    <p:sldId id="269" r:id="rId15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C00"/>
    <a:srgbClr val="8F9600"/>
    <a:srgbClr val="D9DE00"/>
    <a:srgbClr val="FFCC00"/>
    <a:srgbClr val="FF9966"/>
    <a:srgbClr val="FF9900"/>
    <a:srgbClr val="FF7300"/>
    <a:srgbClr val="FAFF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82700" autoAdjust="0"/>
  </p:normalViewPr>
  <p:slideViewPr>
    <p:cSldViewPr>
      <p:cViewPr varScale="1">
        <p:scale>
          <a:sx n="89" d="100"/>
          <a:sy n="89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76" y="-108"/>
      </p:cViewPr>
      <p:guideLst>
        <p:guide orient="horz" pos="3128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247" cy="496811"/>
          </a:xfrm>
          <a:prstGeom prst="rect">
            <a:avLst/>
          </a:prstGeom>
        </p:spPr>
        <p:txBody>
          <a:bodyPr vert="horz" lIns="92097" tIns="46047" rIns="92097" bIns="46047" rtlCol="0"/>
          <a:lstStyle>
            <a:lvl1pPr algn="l">
              <a:spcBef>
                <a:spcPct val="50000"/>
              </a:spcBef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827" y="2"/>
            <a:ext cx="2946246" cy="496811"/>
          </a:xfrm>
          <a:prstGeom prst="rect">
            <a:avLst/>
          </a:prstGeom>
        </p:spPr>
        <p:txBody>
          <a:bodyPr vert="horz" lIns="92097" tIns="46047" rIns="92097" bIns="46047" rtlCol="0"/>
          <a:lstStyle>
            <a:lvl1pPr algn="r">
              <a:spcBef>
                <a:spcPct val="50000"/>
              </a:spcBef>
              <a:defRPr sz="1200"/>
            </a:lvl1pPr>
          </a:lstStyle>
          <a:p>
            <a:pPr>
              <a:defRPr/>
            </a:pPr>
            <a:fld id="{18B6F596-9AA8-415E-B88D-A85F895D2AC1}" type="datetimeFigureOut">
              <a:rPr lang="cs-CZ"/>
              <a:pPr>
                <a:defRPr/>
              </a:pPr>
              <a:t>26.11.2012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9820"/>
            <a:ext cx="2946247" cy="496810"/>
          </a:xfrm>
          <a:prstGeom prst="rect">
            <a:avLst/>
          </a:prstGeom>
        </p:spPr>
        <p:txBody>
          <a:bodyPr vert="horz" lIns="92097" tIns="46047" rIns="92097" bIns="46047" rtlCol="0" anchor="b"/>
          <a:lstStyle>
            <a:lvl1pPr algn="l">
              <a:spcBef>
                <a:spcPct val="50000"/>
              </a:spcBef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827" y="9429820"/>
            <a:ext cx="2946246" cy="496810"/>
          </a:xfrm>
          <a:prstGeom prst="rect">
            <a:avLst/>
          </a:prstGeom>
        </p:spPr>
        <p:txBody>
          <a:bodyPr vert="horz" lIns="92097" tIns="46047" rIns="92097" bIns="46047" rtlCol="0" anchor="b"/>
          <a:lstStyle>
            <a:lvl1pPr algn="r">
              <a:spcBef>
                <a:spcPct val="50000"/>
              </a:spcBef>
              <a:defRPr sz="1200"/>
            </a:lvl1pPr>
          </a:lstStyle>
          <a:p>
            <a:pPr>
              <a:defRPr/>
            </a:pPr>
            <a:fld id="{4FBE16F8-7000-4BFA-B60B-0129EE22CA0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247" cy="496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7" tIns="46047" rIns="92097" bIns="4604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27" y="2"/>
            <a:ext cx="2946246" cy="496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7" tIns="46047" rIns="92097" bIns="4604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91" y="4715708"/>
            <a:ext cx="5439101" cy="4468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7" tIns="46047" rIns="92097" bIns="460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820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7" tIns="46047" rIns="92097" bIns="46047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7" y="9429820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7" tIns="46047" rIns="92097" bIns="4604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4F7ECDF7-D539-4E1F-B0EC-6CB09B1A16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cs-CZ" b="1" dirty="0" smtClean="0">
                <a:latin typeface="Arial" pitchFamily="34" charset="0"/>
                <a:cs typeface="Arial" pitchFamily="34" charset="0"/>
              </a:rPr>
              <a:t>PRV je podpůrný nástroj k </a:t>
            </a:r>
            <a:endParaRPr lang="cs-CZ" dirty="0" smtClean="0"/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zvýšení 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konkurenceschopnosti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zemědělství, potravinářství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a lesního hospodářství (opatření osy I)</a:t>
            </a:r>
            <a:endParaRPr lang="cs-CZ" dirty="0" smtClean="0"/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zlepšení 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životního prostředí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 krajiny (opatření osy II)</a:t>
            </a:r>
            <a:endParaRPr lang="cs-CZ" dirty="0" smtClean="0"/>
          </a:p>
          <a:p>
            <a:pPr lvl="1"/>
            <a:r>
              <a:rPr lang="cs-CZ" u="sng" dirty="0" smtClean="0">
                <a:latin typeface="Arial" pitchFamily="34" charset="0"/>
                <a:cs typeface="Arial" pitchFamily="34" charset="0"/>
              </a:rPr>
              <a:t>zvýšení kvality života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 diverzifikace hospodaření na venkově (opatření osy III)</a:t>
            </a:r>
            <a:endParaRPr lang="cs-CZ" dirty="0" smtClean="0"/>
          </a:p>
          <a:p>
            <a:pPr lvl="1"/>
            <a:r>
              <a:rPr lang="cs-CZ" u="sng" dirty="0" smtClean="0">
                <a:latin typeface="Arial" pitchFamily="34" charset="0"/>
                <a:cs typeface="Arial" pitchFamily="34" charset="0"/>
              </a:rPr>
              <a:t>realizaci místních rozvojových strategií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prostřednictvím místních akčních skupin (osa IV)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ECDF7-D539-4E1F-B0EC-6CB09B1A163A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algn="just" defTabSz="914305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Struktura opatření v budoucím období  by měla být obdobná, tak jako ve stávajícím období. Nutné podotknout, že nabídka opatření bude sice obdobná nicméně obsah a forma opatření budou více vyprofilované a nebudou řešit tak rozsáhlou problematiku jako doposud. </a:t>
            </a:r>
          </a:p>
          <a:p>
            <a:pPr marL="0" lvl="1" algn="just" defTabSz="914305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Minimálně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25 % rozpočtu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 EZRFV bude určeno pro zmírnění klimatických změn a obhospodařování půdy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Agro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-environmentální-klimatické opatření, Ekologické zemědělství, Platby ve znevýhodněných oblastech). </a:t>
            </a:r>
          </a:p>
          <a:p>
            <a:pPr marL="0" lvl="1" algn="just" defTabSz="914305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Minimálně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5 % rozpočtu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EZFRV bude určeno pro metodu LEADER, kterou bude možno nově využít i pro ostatní fondy SSR. (Obce budou moci i budoucím období čerpat dotace prostřednictvím MAS)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Stávající systém „os“ a k nim náležících opatření je nahrazen systémem priorit.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ECDF7-D539-4E1F-B0EC-6CB09B1A163A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tabLst>
                <a:tab pos="215978" algn="l"/>
              </a:tabLs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ECDF7-D539-4E1F-B0EC-6CB09B1A163A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215978" algn="l"/>
              </a:tabLst>
            </a:pPr>
            <a:r>
              <a:rPr lang="cs-CZ" dirty="0" smtClean="0"/>
              <a:t>  PRV v rámci </a:t>
            </a:r>
            <a:r>
              <a:rPr lang="cs-CZ" b="1" dirty="0" smtClean="0"/>
              <a:t>obecních opatření </a:t>
            </a:r>
            <a:r>
              <a:rPr lang="cs-CZ" dirty="0" smtClean="0"/>
              <a:t>nemůže v budoucím období řešit tak rozsáhlou problematiku jako doposud. Došlo by pouze k roztříštění finančních prostředků bez větších efektů. Oblasti nebo jejich jednotlivé, které nelze efektivně řešit z PRV, je třeba směřovat na ostatní  operační programy či pro ně zajistit finanční prostředky z národních zdrojů. (V</a:t>
            </a:r>
            <a:r>
              <a:rPr lang="cs-CZ" baseline="0" dirty="0" smtClean="0"/>
              <a:t> tuto chvíli probíhají jednání probíhají meziresortní jednání o podobě podpory vodohospodářské infrastruktury – s velkou pravděpodobností bude tato oblast v rámci resortů strukturovaná jiným způsobem než doposud. Jednání se týkají zejména tzv. </a:t>
            </a:r>
            <a:r>
              <a:rPr lang="cs-CZ" baseline="0" dirty="0" err="1" smtClean="0"/>
              <a:t>překryvů</a:t>
            </a:r>
            <a:r>
              <a:rPr lang="cs-CZ" baseline="0" dirty="0" smtClean="0"/>
              <a:t> mezi jednotlivými programy) </a:t>
            </a:r>
            <a:endParaRPr lang="cs-CZ" b="0" dirty="0" smtClean="0"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215978" algn="l"/>
              </a:tabLst>
            </a:pPr>
            <a:r>
              <a:rPr lang="cs-CZ" b="0" baseline="0" dirty="0" smtClean="0"/>
              <a:t>  PRV by se naopak mělo do budoucna zaměřit na  </a:t>
            </a:r>
            <a:r>
              <a:rPr lang="cs-CZ" b="0" dirty="0" smtClean="0"/>
              <a:t>občanskou vybavenost ve vazbě na podnikatelskou strukturu </a:t>
            </a:r>
            <a:r>
              <a:rPr lang="cs-CZ" dirty="0" smtClean="0"/>
              <a:t>venkova. 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215978" algn="l"/>
              </a:tabLst>
            </a:pPr>
            <a:r>
              <a:rPr lang="cs-CZ" dirty="0" smtClean="0"/>
              <a:t>  V</a:t>
            </a:r>
            <a:r>
              <a:rPr lang="cs-CZ" baseline="0" dirty="0" smtClean="0"/>
              <a:t> tuto chvíli je tedy navrženo </a:t>
            </a:r>
            <a:r>
              <a:rPr lang="cs-CZ" dirty="0" smtClean="0"/>
              <a:t>podpořit velkou</a:t>
            </a:r>
            <a:r>
              <a:rPr lang="cs-CZ" baseline="0" dirty="0" smtClean="0"/>
              <a:t> část </a:t>
            </a:r>
            <a:r>
              <a:rPr lang="cs-CZ" dirty="0" smtClean="0"/>
              <a:t>nabídky nařízení u opatření základní služby a obnova vesnic (výjimku</a:t>
            </a:r>
            <a:r>
              <a:rPr lang="cs-CZ" baseline="0" dirty="0" smtClean="0"/>
              <a:t> tvoří </a:t>
            </a:r>
            <a:r>
              <a:rPr lang="cs-CZ" dirty="0" smtClean="0"/>
              <a:t>investice do infrastruktury širokopásmového připojení a investice na přemístění činností a  rekonstrukce budov v zájmu zlepšení environmentálního profilu daného sídla a také investice veřejných subjektů do turistické infrastruktury). 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215978" algn="l"/>
              </a:tabLst>
            </a:pPr>
            <a:r>
              <a:rPr lang="cs-CZ" dirty="0" smtClean="0"/>
              <a:t>  Občanská vybavenost by měla být podporována zejména ve vazbě na zaměstnanost. </a:t>
            </a:r>
          </a:p>
          <a:p>
            <a:pPr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ECDF7-D539-4E1F-B0EC-6CB09B1A163A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tabLst>
                <a:tab pos="215978" algn="l"/>
              </a:tabLs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ECDF7-D539-4E1F-B0EC-6CB09B1A163A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ECDF7-D539-4E1F-B0EC-6CB09B1A163A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Poziční dokument Evropské komise pro ČR pro</a:t>
            </a:r>
            <a:r>
              <a:rPr lang="cs-CZ" baseline="0" dirty="0" smtClean="0"/>
              <a:t> programové</a:t>
            </a:r>
            <a:r>
              <a:rPr lang="cs-CZ" dirty="0" smtClean="0"/>
              <a:t> období 2014 -2020</a:t>
            </a:r>
            <a:r>
              <a:rPr lang="cs-CZ" smtClean="0"/>
              <a:t>,</a:t>
            </a:r>
            <a:r>
              <a:rPr lang="cs-CZ" baseline="0" smtClean="0"/>
              <a:t> jenž </a:t>
            </a:r>
            <a:r>
              <a:rPr lang="cs-CZ" baseline="0" dirty="0" smtClean="0"/>
              <a:t>nám byl představen EK minulý týden a který zahrnuje téma rozvoje venkova, životního prostředí a rybářství,  je důležitým elementem pro negociaci v rámci příprav budoucího programu. Z tohoto dokumentu vyplývá, že nový program by měl jasně vymezit několik základních cílů a k těm pomocí vhodných opatření (jež umožňuje návrh nařízení) směřovat efektivně finanční prostředky.  Zároveň je nutné, aby nastavení budoucího programu, co nejvíce podpořilo synergii s ostatními fondy SRR.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ECDF7-D539-4E1F-B0EC-6CB09B1A163A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ECDF7-D539-4E1F-B0EC-6CB09B1A163A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64591" lvl="1" indent="-364591" algn="just" eaLnBrk="1" hangingPunct="1">
              <a:spcBef>
                <a:spcPts val="1209"/>
              </a:spcBef>
              <a:buSzPct val="100000"/>
              <a:buFont typeface="Arial" pitchFamily="34" charset="0"/>
              <a:buChar char="•"/>
            </a:pPr>
            <a:r>
              <a:rPr lang="cs-CZ" dirty="0" smtClean="0"/>
              <a:t>Jako součást Společného strategického rámce by měla politika rozvoje venkova přispívat ke konkurenceschopnosti zemědělství, udržitelnému řízení přírodních zdrojů, k opatřením v oblasti klimatu a k vyváženému územnímu rozvoji venkovských oblastí. V souladu se strategií Evropa 2020 jsou tyto obecné cíle podpory pro rozvoj venkova na období 2014–2020 podrobněji vyjádřeny prostřednictvím těchto šesti priorit platných pro celou EU</a:t>
            </a:r>
            <a:endParaRPr lang="cs-CZ" b="1" dirty="0" smtClean="0">
              <a:latin typeface="Arial" charset="0"/>
            </a:endParaRPr>
          </a:p>
          <a:p>
            <a:pPr marL="364591" lvl="1" indent="-364591" algn="just" eaLnBrk="1" hangingPunct="1">
              <a:spcBef>
                <a:spcPts val="1209"/>
              </a:spcBef>
              <a:buSzPct val="100000"/>
              <a:buFont typeface="Arial" pitchFamily="34" charset="0"/>
              <a:buChar char="•"/>
            </a:pPr>
            <a:r>
              <a:rPr lang="cs-CZ" b="1" dirty="0" smtClean="0">
                <a:latin typeface="Arial" charset="0"/>
              </a:rPr>
              <a:t>Každé opatření </a:t>
            </a:r>
            <a:r>
              <a:rPr lang="cs-CZ" dirty="0" smtClean="0">
                <a:latin typeface="Arial" charset="0"/>
              </a:rPr>
              <a:t>z nabídky nařízení k rozvoji venkova </a:t>
            </a:r>
            <a:r>
              <a:rPr lang="cs-CZ" b="1" dirty="0" smtClean="0">
                <a:latin typeface="Arial" charset="0"/>
              </a:rPr>
              <a:t>může přispívat k cílům několika priorit</a:t>
            </a:r>
          </a:p>
          <a:p>
            <a:pPr marL="364591" lvl="1" indent="-364591" algn="just" defTabSz="921072" eaLnBrk="1" hangingPunct="1">
              <a:spcBef>
                <a:spcPts val="1209"/>
              </a:spcBef>
              <a:buSzPct val="100000"/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chemeClr val="accent4"/>
                </a:solidFill>
                <a:latin typeface="Arial" charset="0"/>
              </a:rPr>
              <a:t>Dotace pro obce spadají svým zaměřením zejména do priority č.6</a:t>
            </a:r>
          </a:p>
          <a:p>
            <a:pPr marL="364591" lvl="1" indent="-364591" eaLnBrk="1" hangingPunct="1">
              <a:spcBef>
                <a:spcPts val="1209"/>
              </a:spcBef>
              <a:buSzPct val="100000"/>
            </a:pPr>
            <a:endParaRPr lang="cs-CZ" dirty="0" smtClean="0">
              <a:latin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ECDF7-D539-4E1F-B0EC-6CB09B1A163A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Intenzivní příprava nového programového období 2014 – 2020 se započala v říjnu minulého roku, kdy byl ze strany Evropské komise oficiálně předložen balíček nových nařízení k podporám v rámci SZP a tzv. „obecného nařízení“. Součástí tohoto balíčku byl i návrh nařízení o podpoře pro rozvoj venkova z Evropského zemědělského fondu pro rozvoj venkova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Ministerstvo zemědělství při přípravě programového dokumentu rámcově postupuje dle předem stanoveného „Harmonogramu přípravy“, další kolo projednávání s nevládními organizacemi začne v druhé polovině listopadu tohoto roku, předložení Programu do vlády se předpokládá v březnu 2013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Osnova programového dokumentu je stanovena nařízením k rozvoji venkova</a:t>
            </a:r>
          </a:p>
          <a:p>
            <a:pPr defTabSz="912754">
              <a:buFont typeface="Arial" pitchFamily="34" charset="0"/>
              <a:buChar char="•"/>
              <a:defRPr/>
            </a:pPr>
            <a:r>
              <a:rPr lang="cs-CZ" dirty="0" smtClean="0"/>
              <a:t> Koncept výběru opatření je diskutován v rámci jednání s nevládními organizacemi a to na pracovních skupinách či prostřednictvím  kulatých stolů. </a:t>
            </a:r>
          </a:p>
          <a:p>
            <a:pPr defTabSz="912754">
              <a:buFont typeface="Arial" pitchFamily="34" charset="0"/>
              <a:buChar char="•"/>
              <a:defRPr/>
            </a:pPr>
            <a:r>
              <a:rPr lang="cs-CZ" dirty="0" smtClean="0"/>
              <a:t> Ministerstvo zemědělství ve spolupráci s ÚZEI zpracovalo STUDII  POTŘEB VENKOVA, která obsahuje zejména SWOT analýzu českého venkova, jejíž výstupy se promítnou do tvorby konkrétních opatření pro obce.</a:t>
            </a:r>
          </a:p>
          <a:p>
            <a:pPr defTabSz="912754">
              <a:defRPr/>
            </a:pPr>
            <a:r>
              <a:rPr lang="cs-CZ" dirty="0" smtClean="0"/>
              <a:t> </a:t>
            </a:r>
          </a:p>
          <a:p>
            <a:pPr defTabSz="912754">
              <a:buFont typeface="Arial" pitchFamily="34" charset="0"/>
              <a:buChar char="•"/>
              <a:defRPr/>
            </a:pPr>
            <a:endParaRPr lang="cs-CZ" dirty="0" smtClean="0"/>
          </a:p>
          <a:p>
            <a:pPr defTabSz="912754">
              <a:buFont typeface="Arial" pitchFamily="34" charset="0"/>
              <a:buChar char="•"/>
              <a:defRPr/>
            </a:pPr>
            <a:endParaRPr lang="cs-CZ" dirty="0" smtClean="0"/>
          </a:p>
          <a:p>
            <a:pPr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ECDF7-D539-4E1F-B0EC-6CB09B1A163A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Intenzivní příprava nového programového období 2014 – 2020 se započala v říjnu minulého roku, kdy byl ze strany Evropské komise oficiálně předložen balíček nových nařízení k podporám v rámci SZP a tzv. „obecného nařízení“. Součástí tohoto balíčku byl i návrh nařízení o podpoře pro rozvoj venkova z Evropského zemědělského fondu pro rozvoj venkova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Ministerstvo zemědělství při přípravě programového dokumentu rámcově postupuje dle předem stanoveného „Harmonogramu přípravy“, další kolo projednávání s nevládními organizacemi začne v druhé polovině listopadu tohoto roku, předložení Programu do vlády se předpokládá v březnu 2013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Osnova programového dokumentu je stanovena nařízením k rozvoji venkova</a:t>
            </a:r>
          </a:p>
          <a:p>
            <a:pPr defTabSz="912754">
              <a:buFont typeface="Arial" pitchFamily="34" charset="0"/>
              <a:buChar char="•"/>
              <a:defRPr/>
            </a:pPr>
            <a:r>
              <a:rPr lang="cs-CZ" dirty="0" smtClean="0"/>
              <a:t> Koncept výběru opatření je diskutován v rámci jednání s nevládními organizacemi a to na pracovních skupinách či prostřednictvím  kulatých stolů. </a:t>
            </a:r>
          </a:p>
          <a:p>
            <a:pPr defTabSz="912754">
              <a:buFont typeface="Arial" pitchFamily="34" charset="0"/>
              <a:buChar char="•"/>
              <a:defRPr/>
            </a:pPr>
            <a:r>
              <a:rPr lang="cs-CZ" dirty="0" smtClean="0"/>
              <a:t> Ministerstvo zemědělství ve spolupráci s ÚZEI zpracovalo STUDII  POTŘEB VENKOVA, která obsahuje zejména SWOT analýzu českého venkova, jejíž výstupy se promítnou do tvorby konkrétních opatření pro obce.</a:t>
            </a:r>
          </a:p>
          <a:p>
            <a:pPr defTabSz="912754">
              <a:defRPr/>
            </a:pPr>
            <a:r>
              <a:rPr lang="cs-CZ" dirty="0" smtClean="0"/>
              <a:t> </a:t>
            </a:r>
          </a:p>
          <a:p>
            <a:pPr defTabSz="912754">
              <a:buFont typeface="Arial" pitchFamily="34" charset="0"/>
              <a:buChar char="•"/>
              <a:defRPr/>
            </a:pPr>
            <a:endParaRPr lang="cs-CZ" dirty="0" smtClean="0"/>
          </a:p>
          <a:p>
            <a:pPr defTabSz="912754">
              <a:buFont typeface="Arial" pitchFamily="34" charset="0"/>
              <a:buChar char="•"/>
              <a:defRPr/>
            </a:pPr>
            <a:endParaRPr lang="cs-CZ" dirty="0" smtClean="0"/>
          </a:p>
          <a:p>
            <a:pPr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ECDF7-D539-4E1F-B0EC-6CB09B1A163A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4" defTabSz="921060">
              <a:buFont typeface="Arial" pitchFamily="34" charset="0"/>
              <a:buChar char="•"/>
              <a:defRPr/>
            </a:pPr>
            <a:r>
              <a:rPr lang="cs-CZ" sz="1400" dirty="0" smtClean="0"/>
              <a:t>Jak již bylo uvedeno, výběr opatření reaguje mimo jiné i na analýzu potřeb. Následující slide uvádí potřeby venkova, jež identifikovány právě touto analýzou a  nový program rozvoje venkova by na tyto potřeby měl efektivně reagovat. </a:t>
            </a:r>
          </a:p>
          <a:p>
            <a:pPr marL="0" lvl="4" defTabSz="921060">
              <a:buFont typeface="Arial" pitchFamily="34" charset="0"/>
              <a:buChar char="•"/>
              <a:defRPr/>
            </a:pPr>
            <a:r>
              <a:rPr lang="cs-CZ" sz="1400" b="1" dirty="0" smtClean="0"/>
              <a:t>překonat vliv vyšších nákladů na obyvatele vyplývající z nízké hustoty zalidnění</a:t>
            </a:r>
            <a:r>
              <a:rPr lang="cs-CZ" sz="1400" dirty="0" smtClean="0"/>
              <a:t>   –  s tím je spojená nižší dostupnost služeb a infrastruktury než ve městech</a:t>
            </a:r>
          </a:p>
          <a:p>
            <a:pPr marL="0" lvl="4" defTabSz="921060">
              <a:buFont typeface="Arial" pitchFamily="34" charset="0"/>
              <a:buChar char="•"/>
              <a:defRPr/>
            </a:pPr>
            <a:r>
              <a:rPr lang="cs-CZ" sz="1400" b="1" dirty="0" smtClean="0"/>
              <a:t>omezení trendu stárnutí venkova – </a:t>
            </a:r>
            <a:r>
              <a:rPr lang="cs-CZ" sz="1400" dirty="0" smtClean="0"/>
              <a:t>odliv mladého obyvatelstva z venkova je spojen zejména s malou pracovní příležitostí na venkově v kombinaci s nízkou úrovní občanského vybavení</a:t>
            </a:r>
          </a:p>
          <a:p>
            <a:pPr marL="0" lvl="4" defTabSz="921060">
              <a:buFont typeface="Arial" pitchFamily="34" charset="0"/>
              <a:buChar char="•"/>
              <a:defRPr/>
            </a:pPr>
            <a:r>
              <a:rPr lang="cs-CZ" sz="1400" b="1" dirty="0" smtClean="0"/>
              <a:t>posílení sociální kapitálu </a:t>
            </a:r>
            <a:r>
              <a:rPr lang="cs-CZ" sz="1400" dirty="0" smtClean="0"/>
              <a:t>–  mobilizace obyvatel k podílení se na rozvoji venkova např. v oblastech: spolupráce, obnovy typické kultury, společné iniciativy aj.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ECDF7-D539-4E1F-B0EC-6CB09B1A163A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baseline="0" dirty="0" smtClean="0"/>
              <a:t>Míra kofinancování je v tuto chvíli navržena na 85 %. Nicméně pozice </a:t>
            </a:r>
            <a:r>
              <a:rPr lang="cs-CZ" baseline="0" dirty="0" err="1" smtClean="0"/>
              <a:t>MZe</a:t>
            </a:r>
            <a:r>
              <a:rPr lang="cs-CZ" baseline="0" dirty="0" smtClean="0"/>
              <a:t> upřednostňuje snížení kofinancování na 75 %, neboť by to v konečném výsledku znamenalo navýšení celkového rozpočtu budoucího PRV. Tento návrh však přináší vyšší zatížení státního rozpočtu a MF proto preferuje ponechat míru kofinancování na původních 85 %.  </a:t>
            </a:r>
          </a:p>
          <a:p>
            <a:pPr marL="0" lvl="1" defTabSz="912754">
              <a:buFont typeface="Arial" pitchFamily="34" charset="0"/>
              <a:buChar char="•"/>
              <a:defRPr/>
            </a:pPr>
            <a:endParaRPr lang="cs-CZ" kern="1200" dirty="0" smtClean="0">
              <a:solidFill>
                <a:schemeClr val="accent4"/>
              </a:solidFill>
            </a:endParaRP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ECDF7-D539-4E1F-B0EC-6CB09B1A163A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2754">
              <a:buFont typeface="Arial" pitchFamily="34" charset="0"/>
              <a:buChar char="•"/>
            </a:pPr>
            <a:r>
              <a:rPr lang="cs-CZ" dirty="0" smtClean="0"/>
              <a:t>Konečná částka</a:t>
            </a:r>
            <a:r>
              <a:rPr lang="cs-CZ" baseline="0" dirty="0" smtClean="0"/>
              <a:t> národní alokace by nám měla být známa koncem tohoto roku. </a:t>
            </a:r>
          </a:p>
          <a:p>
            <a:pPr defTabSz="912754">
              <a:buFont typeface="Arial" pitchFamily="34" charset="0"/>
              <a:buChar char="•"/>
            </a:pPr>
            <a:r>
              <a:rPr lang="cs-CZ" baseline="0" dirty="0" smtClean="0"/>
              <a:t> S velkou pravděpodobností bude národní alokace pro PRV v ČR nižší než byla v tomto období. </a:t>
            </a:r>
          </a:p>
          <a:p>
            <a:pPr>
              <a:buFont typeface="Arial" pitchFamily="34" charset="0"/>
              <a:buChar char="•"/>
            </a:pPr>
            <a:r>
              <a:rPr lang="cs-CZ" baseline="0" dirty="0" smtClean="0"/>
              <a:t>Dosavadní vývoj vyjednávání o novém programu nasvědčuje tomu, že DPH </a:t>
            </a:r>
            <a:r>
              <a:rPr lang="cs-CZ" kern="1200" dirty="0" smtClean="0">
                <a:solidFill>
                  <a:schemeClr val="accent4"/>
                </a:solidFill>
              </a:rPr>
              <a:t>bude obecně neuznatelný výdaj. DPH</a:t>
            </a:r>
            <a:r>
              <a:rPr lang="cs-CZ" kern="1200" baseline="0" dirty="0" smtClean="0">
                <a:solidFill>
                  <a:schemeClr val="accent4"/>
                </a:solidFill>
              </a:rPr>
              <a:t> tedy bude neuznatelný</a:t>
            </a:r>
            <a:r>
              <a:rPr lang="cs-CZ" kern="1200" dirty="0" smtClean="0">
                <a:solidFill>
                  <a:schemeClr val="accent4"/>
                </a:solidFill>
              </a:rPr>
              <a:t> pro všechny žadatele</a:t>
            </a:r>
            <a:r>
              <a:rPr lang="cs-CZ" kern="1200" baseline="0" dirty="0" smtClean="0">
                <a:solidFill>
                  <a:schemeClr val="accent4"/>
                </a:solidFill>
              </a:rPr>
              <a:t> napříč dotačními programy.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ECDF7-D539-4E1F-B0EC-6CB09B1A163A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98727-A8EF-45EB-B69F-105C9CF7D6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16EEF-C3D4-4AD5-B020-49A370D4009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A39E5-18E4-48C2-9FD3-FAE560E5416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36D73-EE99-463A-B2B6-D23A9E9225C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BEB6F-A0A2-4227-9A5F-44CC622B3F7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7FC85-64B5-47DD-A512-923184E5C6A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077CB-510B-4FDD-9DBF-153E4EB562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6A74A-FFD9-46E8-9543-FA7D3AF793A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6299E-4E29-4DD6-92D7-9A660996C62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2D3D0-8FB5-412B-9BC9-E9FAD992CC5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BF54E-B4E9-4B47-BDEB-2210D3FD9AA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C905A-25FD-4BD0-83B9-AEF9DCA94EF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D7998-AD42-4988-BEE5-8D08F6C2C49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 r="-13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8F17CB33-A676-4B97-AF50-5C910FB7D9F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</p:spPr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400" b="1" dirty="0" smtClean="0">
                <a:solidFill>
                  <a:schemeClr val="bg2"/>
                </a:solidFill>
              </a:rPr>
              <a:t>Promítnutí zájmů měst a obcí v budoucích operačních programech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rgbClr val="8F9600"/>
                </a:solidFill>
              </a:rPr>
              <a:t>Program rozvoje venkova 2014 - 2020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dirty="0">
              <a:solidFill>
                <a:srgbClr val="B2BC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592888" cy="2639144"/>
          </a:xfrm>
        </p:spPr>
        <p:txBody>
          <a:bodyPr/>
          <a:lstStyle/>
          <a:p>
            <a:endParaRPr lang="cs-CZ" sz="2000" dirty="0" smtClean="0">
              <a:solidFill>
                <a:srgbClr val="8F9600"/>
              </a:solidFill>
            </a:endParaRPr>
          </a:p>
          <a:p>
            <a:r>
              <a:rPr lang="cs-CZ" sz="2000" b="1" dirty="0" smtClean="0"/>
              <a:t>     </a:t>
            </a:r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>
                <a:solidFill>
                  <a:schemeClr val="bg2"/>
                </a:solidFill>
              </a:rPr>
              <a:t>29.11.2012                           XV. Celostátní finanční konference </a:t>
            </a:r>
            <a:endParaRPr lang="cs-CZ" sz="2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424862" cy="1139825"/>
          </a:xfrm>
        </p:spPr>
        <p:txBody>
          <a:bodyPr/>
          <a:lstStyle/>
          <a:p>
            <a:pPr marL="361950" indent="-361950" eaLnBrk="1" hangingPunct="1">
              <a:defRPr/>
            </a:pPr>
            <a:r>
              <a:rPr lang="cs-CZ" sz="3200" b="1" u="sng" dirty="0" smtClean="0">
                <a:solidFill>
                  <a:srgbClr val="B2BC00"/>
                </a:solidFill>
              </a:rPr>
              <a:t/>
            </a:r>
            <a:br>
              <a:rPr lang="cs-CZ" sz="3200" b="1" u="sng" dirty="0" smtClean="0">
                <a:solidFill>
                  <a:srgbClr val="B2BC00"/>
                </a:solidFill>
              </a:rPr>
            </a:br>
            <a:r>
              <a:rPr lang="cs-CZ" sz="4000" b="1" u="sng" dirty="0" smtClean="0">
                <a:solidFill>
                  <a:srgbClr val="B2BC00"/>
                </a:solidFill>
              </a:rPr>
              <a:t/>
            </a:r>
            <a:br>
              <a:rPr lang="cs-CZ" sz="4000" b="1" u="sng" dirty="0" smtClean="0">
                <a:solidFill>
                  <a:srgbClr val="B2BC00"/>
                </a:solidFill>
              </a:rPr>
            </a:br>
            <a:r>
              <a:rPr lang="cs-CZ" sz="4000" b="1" u="sng" dirty="0" smtClean="0">
                <a:solidFill>
                  <a:srgbClr val="B2BC00"/>
                </a:solidFill>
              </a:rPr>
              <a:t>Opatření PRV 2014 -2020</a:t>
            </a:r>
            <a:endParaRPr lang="cs-CZ" sz="4000" b="1" u="sng" dirty="0" smtClean="0">
              <a:solidFill>
                <a:srgbClr val="B2B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Zástupný symbol pro obsah 12"/>
          <p:cNvSpPr>
            <a:spLocks noGrp="1"/>
          </p:cNvSpPr>
          <p:nvPr>
            <p:ph idx="1"/>
          </p:nvPr>
        </p:nvSpPr>
        <p:spPr>
          <a:xfrm>
            <a:off x="468313" y="1557338"/>
            <a:ext cx="8362950" cy="5545137"/>
          </a:xfrm>
        </p:spPr>
        <p:txBody>
          <a:bodyPr/>
          <a:lstStyle/>
          <a:p>
            <a:pPr marL="271463" lvl="1" indent="0">
              <a:buNone/>
            </a:pPr>
            <a:endParaRPr lang="cs-CZ" sz="3200" u="sng" dirty="0" smtClean="0">
              <a:latin typeface="Calibri" pitchFamily="34" charset="0"/>
            </a:endParaRPr>
          </a:p>
          <a:p>
            <a:pPr marL="271463" lvl="1" indent="0">
              <a:buNone/>
            </a:pPr>
            <a:r>
              <a:rPr lang="cs-CZ" sz="2400" kern="1200" dirty="0" smtClean="0">
                <a:solidFill>
                  <a:srgbClr val="000000"/>
                </a:solidFill>
                <a:latin typeface="Calibri" pitchFamily="34" charset="0"/>
              </a:rPr>
              <a:t>Nabídka opatření je obdobná jako ve stávajícím období</a:t>
            </a:r>
          </a:p>
          <a:p>
            <a:pPr marL="671513" lvl="2" indent="-271463" algn="just">
              <a:buClr>
                <a:srgbClr val="999900"/>
              </a:buClr>
            </a:pPr>
            <a:r>
              <a:rPr lang="cs-CZ" kern="1200" dirty="0" smtClean="0">
                <a:solidFill>
                  <a:srgbClr val="000000"/>
                </a:solidFill>
                <a:latin typeface="Calibri" pitchFamily="34" charset="0"/>
              </a:rPr>
              <a:t>Minimálně 25 % na AEO</a:t>
            </a:r>
          </a:p>
          <a:p>
            <a:pPr marL="671513" lvl="2" indent="-271463" algn="just">
              <a:buClr>
                <a:srgbClr val="999900"/>
              </a:buClr>
            </a:pPr>
            <a:r>
              <a:rPr lang="cs-CZ" kern="1200" dirty="0" smtClean="0">
                <a:solidFill>
                  <a:srgbClr val="000000"/>
                </a:solidFill>
                <a:latin typeface="Calibri" pitchFamily="34" charset="0"/>
              </a:rPr>
              <a:t>Minimálně 5 % na LEADER (možnost využití metody i v </a:t>
            </a:r>
            <a:r>
              <a:rPr lang="cs-CZ" b="1" kern="1200" dirty="0" smtClean="0">
                <a:solidFill>
                  <a:srgbClr val="000000"/>
                </a:solidFill>
                <a:latin typeface="Calibri" pitchFamily="34" charset="0"/>
              </a:rPr>
              <a:t>ostatních fondech SSR</a:t>
            </a:r>
            <a:r>
              <a:rPr lang="cs-CZ" kern="1200" dirty="0" smtClean="0">
                <a:solidFill>
                  <a:srgbClr val="000000"/>
                </a:solidFill>
                <a:latin typeface="Calibri" pitchFamily="34" charset="0"/>
              </a:rPr>
              <a:t>)</a:t>
            </a:r>
          </a:p>
          <a:p>
            <a:pPr marL="271463" lvl="1" indent="-271463">
              <a:buClr>
                <a:srgbClr val="999900"/>
              </a:buClr>
            </a:pPr>
            <a:endParaRPr lang="cs-CZ" kern="1200" dirty="0" smtClean="0">
              <a:solidFill>
                <a:srgbClr val="000000"/>
              </a:solidFill>
              <a:latin typeface="Arial" charset="0"/>
            </a:endParaRPr>
          </a:p>
          <a:p>
            <a:pPr marL="271463" lvl="1" indent="-271463">
              <a:buClr>
                <a:srgbClr val="999900"/>
              </a:buClr>
              <a:buNone/>
            </a:pPr>
            <a:endParaRPr lang="cs-CZ" kern="12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Zástupný symbol pro obsah 12"/>
          <p:cNvSpPr txBox="1">
            <a:spLocks/>
          </p:cNvSpPr>
          <p:nvPr/>
        </p:nvSpPr>
        <p:spPr bwMode="auto">
          <a:xfrm>
            <a:off x="468313" y="1557338"/>
            <a:ext cx="8362950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        </a:t>
            </a: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Zástupný symbol pro obsah 12"/>
          <p:cNvSpPr txBox="1">
            <a:spLocks/>
          </p:cNvSpPr>
          <p:nvPr/>
        </p:nvSpPr>
        <p:spPr bwMode="auto">
          <a:xfrm>
            <a:off x="467544" y="1556792"/>
            <a:ext cx="8516119" cy="5266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        </a:t>
            </a: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u="sng" dirty="0" smtClean="0">
                <a:solidFill>
                  <a:srgbClr val="B2BC00"/>
                </a:solidFill>
              </a:rPr>
              <a:t/>
            </a:r>
            <a:br>
              <a:rPr lang="cs-CZ" sz="3200" b="1" u="sng" dirty="0" smtClean="0">
                <a:solidFill>
                  <a:srgbClr val="B2BC00"/>
                </a:solidFill>
              </a:rPr>
            </a:br>
            <a:r>
              <a:rPr lang="cs-CZ" sz="4000" b="1" u="sng" dirty="0" smtClean="0">
                <a:solidFill>
                  <a:srgbClr val="B2BC00"/>
                </a:solidFill>
              </a:rPr>
              <a:t/>
            </a:r>
            <a:br>
              <a:rPr lang="cs-CZ" sz="4000" b="1" u="sng" dirty="0" smtClean="0">
                <a:solidFill>
                  <a:srgbClr val="B2BC00"/>
                </a:solidFill>
              </a:rPr>
            </a:br>
            <a:r>
              <a:rPr lang="cs-CZ" sz="4000" b="1" u="sng" dirty="0" smtClean="0">
                <a:solidFill>
                  <a:srgbClr val="B2BC00"/>
                </a:solidFill>
              </a:rPr>
              <a:t> LEADER</a:t>
            </a:r>
            <a:endParaRPr lang="cs-CZ" sz="4000" b="1" u="sng" dirty="0">
              <a:solidFill>
                <a:srgbClr val="B2BC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sz="2400" b="1" u="sng" dirty="0" smtClean="0"/>
          </a:p>
          <a:p>
            <a:pPr marL="762000" lvl="2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sz="1800" b="1" i="1" dirty="0" smtClean="0"/>
              <a:t>	</a:t>
            </a:r>
            <a:r>
              <a:rPr lang="cs-CZ" sz="1800" b="1" kern="1200" dirty="0" smtClean="0"/>
              <a:t>využití metody LEADER  bude možné i pro ostatní fondy SSR – </a:t>
            </a:r>
            <a:r>
              <a:rPr lang="cs-CZ" sz="1800" kern="1200" dirty="0" smtClean="0"/>
              <a:t>obecné podmínky pro provádění místních strategií jsou proto  zohledněny ve „společném“ nařízení</a:t>
            </a:r>
          </a:p>
          <a:p>
            <a:pPr marL="1219200" lvl="3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sz="1800" i="1" kern="1200" dirty="0" smtClean="0"/>
              <a:t>strategické plány LEADER budou obsahovat integrovanou strategii pro využití finančních prostředků  i z jiných EU fondů</a:t>
            </a:r>
          </a:p>
          <a:p>
            <a:pPr marL="762000" lvl="2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sz="1800" b="1" kern="1200" dirty="0" smtClean="0"/>
              <a:t>„startovací  sada“ </a:t>
            </a:r>
            <a:r>
              <a:rPr lang="cs-CZ" sz="1800" kern="1200" dirty="0" smtClean="0"/>
              <a:t>-  opatření na budování kapacity pro skupiny, které neimplementovaly LEADER v období 2007-2013 a na podporu malých pilotních projektů </a:t>
            </a:r>
            <a:r>
              <a:rPr lang="cs-CZ" sz="1800" i="1" kern="1200" dirty="0" smtClean="0">
                <a:solidFill>
                  <a:schemeClr val="accent1">
                    <a:lumMod val="75000"/>
                  </a:schemeClr>
                </a:solidFill>
              </a:rPr>
              <a:t>(pravděpodobně nebude implementováno)</a:t>
            </a:r>
            <a:endParaRPr lang="cs-CZ" sz="1800" kern="1200" dirty="0" smtClean="0"/>
          </a:p>
          <a:p>
            <a:pPr marL="762000" lvl="2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sz="1800" b="1" kern="1200" dirty="0" smtClean="0"/>
              <a:t>rozšíření možností spolupráce </a:t>
            </a:r>
            <a:r>
              <a:rPr lang="cs-CZ" sz="1800" kern="1200" dirty="0" smtClean="0"/>
              <a:t>s ostatními partnerstvími veřejného a soukromého sektoru</a:t>
            </a:r>
          </a:p>
          <a:p>
            <a:pPr marL="762000" lvl="2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sz="1800" b="1" kern="1200" dirty="0" smtClean="0"/>
              <a:t>navýšení režijních výdajů na 25%   (z 20%)</a:t>
            </a:r>
          </a:p>
          <a:p>
            <a:pPr>
              <a:buNone/>
            </a:pPr>
            <a:endParaRPr lang="cs-CZ" sz="2000" dirty="0" smtClean="0"/>
          </a:p>
          <a:p>
            <a:pPr marL="271463" lvl="1" indent="-271463" algn="just">
              <a:buClr>
                <a:srgbClr val="999900"/>
              </a:buClr>
              <a:buNone/>
            </a:pPr>
            <a:endParaRPr lang="cs-CZ" sz="2000" dirty="0" smtClean="0"/>
          </a:p>
          <a:p>
            <a:pPr marL="271463" lvl="1" indent="-271463" algn="just">
              <a:buClr>
                <a:srgbClr val="999900"/>
              </a:buClr>
            </a:pPr>
            <a:endParaRPr lang="cs-CZ" sz="2000" dirty="0" smtClean="0"/>
          </a:p>
          <a:p>
            <a:pPr marL="271463" lvl="1" indent="-271463" algn="just">
              <a:buClr>
                <a:srgbClr val="999900"/>
              </a:buClr>
            </a:pPr>
            <a:endParaRPr lang="cs-CZ" sz="2000" dirty="0" smtClean="0"/>
          </a:p>
          <a:p>
            <a:pPr marL="271463" lvl="1" indent="-271463" algn="just">
              <a:buClr>
                <a:srgbClr val="999900"/>
              </a:buClr>
            </a:pPr>
            <a:endParaRPr lang="cs-CZ" sz="2000" dirty="0" smtClean="0"/>
          </a:p>
          <a:p>
            <a:pPr marL="271463" lvl="1" indent="-271463" algn="just">
              <a:buClr>
                <a:srgbClr val="999900"/>
              </a:buClr>
            </a:pPr>
            <a:endParaRPr lang="cs-CZ" sz="2400" dirty="0" smtClean="0">
              <a:latin typeface="Calibri" pitchFamily="34" charset="0"/>
            </a:endParaRPr>
          </a:p>
          <a:p>
            <a:pPr marL="271463" lvl="1" indent="-271463" algn="just">
              <a:buClr>
                <a:srgbClr val="999900"/>
              </a:buClr>
            </a:pPr>
            <a:endParaRPr lang="cs-CZ" sz="2400" dirty="0" smtClean="0">
              <a:latin typeface="Calibri" pitchFamily="34" charset="0"/>
            </a:endParaRPr>
          </a:p>
          <a:p>
            <a:pPr marL="271463" lvl="1" indent="-271463" algn="just">
              <a:buClr>
                <a:srgbClr val="999900"/>
              </a:buClr>
            </a:pPr>
            <a:endParaRPr lang="cs-CZ" b="1" dirty="0" smtClean="0">
              <a:latin typeface="Calibri" pitchFamily="34" charset="0"/>
            </a:endParaRPr>
          </a:p>
          <a:p>
            <a:pPr>
              <a:buNone/>
            </a:pPr>
            <a:endParaRPr lang="cs-CZ" sz="2400" b="1" u="sng" dirty="0" smtClean="0"/>
          </a:p>
          <a:p>
            <a:pPr>
              <a:buNone/>
            </a:pPr>
            <a:endParaRPr lang="cs-CZ" sz="2400" b="1" u="sng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u="sng" dirty="0" smtClean="0">
                <a:solidFill>
                  <a:srgbClr val="B2BC00"/>
                </a:solidFill>
              </a:rPr>
              <a:t/>
            </a:r>
            <a:br>
              <a:rPr lang="cs-CZ" sz="3200" b="1" u="sng" dirty="0" smtClean="0">
                <a:solidFill>
                  <a:srgbClr val="B2BC00"/>
                </a:solidFill>
              </a:rPr>
            </a:br>
            <a:r>
              <a:rPr lang="cs-CZ" sz="3200" b="1" u="sng" dirty="0" smtClean="0">
                <a:solidFill>
                  <a:srgbClr val="B2BC00"/>
                </a:solidFill>
              </a:rPr>
              <a:t/>
            </a:r>
            <a:br>
              <a:rPr lang="cs-CZ" sz="3200" b="1" u="sng" dirty="0" smtClean="0">
                <a:solidFill>
                  <a:srgbClr val="B2BC00"/>
                </a:solidFill>
              </a:rPr>
            </a:br>
            <a:r>
              <a:rPr lang="cs-CZ" sz="3200" b="1" u="sng" dirty="0" smtClean="0">
                <a:solidFill>
                  <a:srgbClr val="B2BC00"/>
                </a:solidFill>
              </a:rPr>
              <a:t/>
            </a:r>
            <a:br>
              <a:rPr lang="cs-CZ" sz="3200" b="1" u="sng" dirty="0" smtClean="0">
                <a:solidFill>
                  <a:srgbClr val="B2BC00"/>
                </a:solidFill>
              </a:rPr>
            </a:br>
            <a:r>
              <a:rPr lang="cs-CZ" sz="2800" b="1" u="sng" dirty="0" smtClean="0">
                <a:solidFill>
                  <a:srgbClr val="B2BC00"/>
                </a:solidFill>
              </a:rPr>
              <a:t/>
            </a:r>
            <a:br>
              <a:rPr lang="cs-CZ" sz="2800" b="1" u="sng" dirty="0" smtClean="0">
                <a:solidFill>
                  <a:srgbClr val="B2BC00"/>
                </a:solidFill>
              </a:rPr>
            </a:br>
            <a:r>
              <a:rPr lang="cs-CZ" sz="2800" b="1" u="sng" dirty="0" smtClean="0">
                <a:solidFill>
                  <a:srgbClr val="B2BC00"/>
                </a:solidFill>
              </a:rPr>
              <a:t> Dosavadní výstupy přípravy PRV 2014 – 2020</a:t>
            </a:r>
            <a:br>
              <a:rPr lang="cs-CZ" sz="2800" b="1" u="sng" dirty="0" smtClean="0">
                <a:solidFill>
                  <a:srgbClr val="B2BC00"/>
                </a:solidFill>
              </a:rPr>
            </a:br>
            <a:r>
              <a:rPr lang="cs-CZ" sz="2800" b="1" u="sng" dirty="0" smtClean="0">
                <a:solidFill>
                  <a:srgbClr val="B2BC00"/>
                </a:solidFill>
              </a:rPr>
              <a:t> v rámci priority č.6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endParaRPr lang="cs-CZ" sz="2800" b="1" u="sng" dirty="0">
              <a:solidFill>
                <a:srgbClr val="B2BC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sz="2400" b="1" u="sng" dirty="0" smtClean="0"/>
          </a:p>
          <a:p>
            <a:pPr>
              <a:buNone/>
            </a:pPr>
            <a:r>
              <a:rPr lang="cs-CZ" sz="2400" b="1" i="1" dirty="0" smtClean="0"/>
              <a:t>	</a:t>
            </a:r>
            <a:endParaRPr lang="cs-CZ" sz="2400" dirty="0" smtClean="0"/>
          </a:p>
          <a:p>
            <a:pPr marL="271463" lvl="1" indent="-271463" algn="just">
              <a:buClr>
                <a:srgbClr val="999900"/>
              </a:buClr>
            </a:pPr>
            <a:r>
              <a:rPr lang="cs-CZ" sz="2000" dirty="0" smtClean="0"/>
              <a:t>PRV nebude řešit tak rozsáhlou problematiku, jako doposud</a:t>
            </a:r>
          </a:p>
          <a:p>
            <a:pPr marL="271463" lvl="1" indent="-271463" algn="just">
              <a:buClr>
                <a:srgbClr val="999900"/>
              </a:buClr>
              <a:buNone/>
            </a:pPr>
            <a:endParaRPr lang="cs-CZ" sz="2000" dirty="0" smtClean="0"/>
          </a:p>
          <a:p>
            <a:pPr marL="271463" lvl="1" indent="-271463" algn="just">
              <a:buClr>
                <a:srgbClr val="999900"/>
              </a:buClr>
            </a:pPr>
            <a:r>
              <a:rPr lang="cs-CZ" sz="2000" dirty="0" smtClean="0"/>
              <a:t>zaměření na podporu občanské vybavenosti ve vazbě na podnikatelskou strukturu venkova</a:t>
            </a:r>
          </a:p>
          <a:p>
            <a:pPr marL="271463" lvl="1" indent="-271463" algn="just">
              <a:buClr>
                <a:srgbClr val="999900"/>
              </a:buClr>
              <a:buNone/>
            </a:pPr>
            <a:endParaRPr lang="cs-CZ" sz="2000" dirty="0" smtClean="0"/>
          </a:p>
          <a:p>
            <a:pPr marL="271463" lvl="1" indent="-271463" algn="just">
              <a:buClr>
                <a:srgbClr val="999900"/>
              </a:buClr>
            </a:pPr>
            <a:r>
              <a:rPr lang="cs-CZ" sz="2000" dirty="0" smtClean="0"/>
              <a:t>implementace velké části nabídky, jež poskytuje nařízení  k opatření základní služby a obnova vesnic </a:t>
            </a:r>
          </a:p>
          <a:p>
            <a:pPr marL="271463" lvl="1" indent="-271463" algn="just">
              <a:buClr>
                <a:srgbClr val="999900"/>
              </a:buClr>
              <a:buNone/>
            </a:pPr>
            <a:endParaRPr lang="cs-CZ" sz="2000" dirty="0" smtClean="0"/>
          </a:p>
          <a:p>
            <a:pPr marL="271463" lvl="1" indent="-271463" algn="just">
              <a:buClr>
                <a:srgbClr val="999900"/>
              </a:buClr>
              <a:buNone/>
            </a:pPr>
            <a:endParaRPr lang="cs-CZ" sz="2000" dirty="0" smtClean="0"/>
          </a:p>
          <a:p>
            <a:pPr marL="271463" lvl="1" indent="-271463" algn="just">
              <a:buClr>
                <a:srgbClr val="999900"/>
              </a:buClr>
            </a:pPr>
            <a:endParaRPr lang="cs-CZ" sz="2000" dirty="0" smtClean="0"/>
          </a:p>
          <a:p>
            <a:pPr marL="271463" lvl="1" indent="-271463" algn="just">
              <a:buClr>
                <a:srgbClr val="999900"/>
              </a:buClr>
            </a:pPr>
            <a:endParaRPr lang="cs-CZ" sz="2000" dirty="0" smtClean="0"/>
          </a:p>
          <a:p>
            <a:pPr marL="271463" lvl="1" indent="-271463" algn="just">
              <a:buClr>
                <a:srgbClr val="999900"/>
              </a:buClr>
            </a:pPr>
            <a:endParaRPr lang="cs-CZ" sz="2000" dirty="0" smtClean="0"/>
          </a:p>
          <a:p>
            <a:pPr marL="271463" lvl="1" indent="-271463" algn="just">
              <a:buClr>
                <a:srgbClr val="999900"/>
              </a:buClr>
            </a:pPr>
            <a:endParaRPr lang="cs-CZ" sz="2400" dirty="0" smtClean="0">
              <a:latin typeface="Calibri" pitchFamily="34" charset="0"/>
            </a:endParaRPr>
          </a:p>
          <a:p>
            <a:pPr marL="271463" lvl="1" indent="-271463" algn="just">
              <a:buClr>
                <a:srgbClr val="999900"/>
              </a:buClr>
            </a:pPr>
            <a:endParaRPr lang="cs-CZ" sz="2400" dirty="0" smtClean="0">
              <a:latin typeface="Calibri" pitchFamily="34" charset="0"/>
            </a:endParaRPr>
          </a:p>
          <a:p>
            <a:pPr marL="271463" lvl="1" indent="-271463" algn="just">
              <a:buClr>
                <a:srgbClr val="999900"/>
              </a:buClr>
            </a:pPr>
            <a:endParaRPr lang="cs-CZ" b="1" dirty="0" smtClean="0">
              <a:latin typeface="Calibri" pitchFamily="34" charset="0"/>
            </a:endParaRPr>
          </a:p>
          <a:p>
            <a:pPr>
              <a:buNone/>
            </a:pPr>
            <a:endParaRPr lang="cs-CZ" sz="2400" b="1" u="sng" dirty="0" smtClean="0"/>
          </a:p>
          <a:p>
            <a:pPr>
              <a:buNone/>
            </a:pPr>
            <a:endParaRPr lang="cs-CZ" sz="2400" b="1" u="sng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u="sng" dirty="0" smtClean="0">
                <a:solidFill>
                  <a:srgbClr val="B2BC00"/>
                </a:solidFill>
              </a:rPr>
              <a:t/>
            </a:r>
            <a:br>
              <a:rPr lang="cs-CZ" sz="3200" b="1" u="sng" dirty="0" smtClean="0">
                <a:solidFill>
                  <a:srgbClr val="B2BC00"/>
                </a:solidFill>
              </a:rPr>
            </a:br>
            <a:r>
              <a:rPr lang="cs-CZ" sz="3200" b="1" u="sng" dirty="0" smtClean="0">
                <a:solidFill>
                  <a:srgbClr val="B2BC00"/>
                </a:solidFill>
              </a:rPr>
              <a:t/>
            </a:r>
            <a:br>
              <a:rPr lang="cs-CZ" sz="3200" b="1" u="sng" dirty="0" smtClean="0">
                <a:solidFill>
                  <a:srgbClr val="B2BC00"/>
                </a:solidFill>
              </a:rPr>
            </a:br>
            <a:r>
              <a:rPr lang="cs-CZ" sz="3200" b="1" u="sng" dirty="0" smtClean="0">
                <a:solidFill>
                  <a:srgbClr val="B2BC00"/>
                </a:solidFill>
              </a:rPr>
              <a:t/>
            </a:r>
            <a:br>
              <a:rPr lang="cs-CZ" sz="3200" b="1" u="sng" dirty="0" smtClean="0">
                <a:solidFill>
                  <a:srgbClr val="B2BC00"/>
                </a:solidFill>
              </a:rPr>
            </a:br>
            <a:r>
              <a:rPr lang="cs-CZ" sz="3200" b="1" u="sng" dirty="0" smtClean="0">
                <a:solidFill>
                  <a:srgbClr val="B2BC00"/>
                </a:solidFill>
              </a:rPr>
              <a:t/>
            </a:r>
            <a:br>
              <a:rPr lang="cs-CZ" sz="3200" b="1" u="sng" dirty="0" smtClean="0">
                <a:solidFill>
                  <a:srgbClr val="B2BC00"/>
                </a:solidFill>
              </a:rPr>
            </a:br>
            <a:r>
              <a:rPr lang="cs-CZ" sz="2800" b="1" u="sng" dirty="0" smtClean="0">
                <a:solidFill>
                  <a:srgbClr val="B2BC00"/>
                </a:solidFill>
              </a:rPr>
              <a:t> </a:t>
            </a:r>
            <a:r>
              <a:rPr lang="cs-CZ" sz="4000" b="1" u="sng" dirty="0" smtClean="0">
                <a:solidFill>
                  <a:srgbClr val="B2BC00"/>
                </a:solidFill>
              </a:rPr>
              <a:t>Základní služby a obnova vesnic ve venkovských oblastech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b="1" u="sng" dirty="0">
              <a:solidFill>
                <a:srgbClr val="B2BC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sz="2400" b="1" u="sng" dirty="0" smtClean="0"/>
          </a:p>
          <a:p>
            <a:pPr>
              <a:buNone/>
            </a:pPr>
            <a:r>
              <a:rPr lang="cs-CZ" sz="2400" b="1" i="1" dirty="0" smtClean="0"/>
              <a:t>	</a:t>
            </a:r>
            <a:r>
              <a:rPr lang="cs-CZ" sz="1800" b="1" kern="1200" dirty="0" smtClean="0">
                <a:latin typeface="Arial" pitchFamily="34" charset="0"/>
              </a:rPr>
              <a:t>obsah opatření:  </a:t>
            </a:r>
            <a:r>
              <a:rPr lang="cs-CZ" sz="1800" kern="1200" dirty="0" smtClean="0">
                <a:latin typeface="Arial" pitchFamily="34" charset="0"/>
              </a:rPr>
              <a:t> </a:t>
            </a:r>
          </a:p>
          <a:p>
            <a:pPr marL="1314450" lvl="3" indent="-457200" algn="just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itchFamily="2" charset="2"/>
              <a:buAutoNum type="alphaLcParenR"/>
              <a:defRPr/>
            </a:pPr>
            <a:r>
              <a:rPr lang="cs-CZ" sz="1800" b="1" kern="1200" dirty="0" smtClean="0">
                <a:latin typeface="Arial" pitchFamily="34" charset="0"/>
              </a:rPr>
              <a:t>Vypracování a aktualizace plánů rozvoje obcí a plánů pro ochranu a správu lokalit sítě Natura 2000 </a:t>
            </a:r>
            <a:r>
              <a:rPr lang="cs-CZ" sz="1800" b="1" i="1" kern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(pravděpodobně nebude implementováno)</a:t>
            </a:r>
          </a:p>
          <a:p>
            <a:pPr marL="1314450" lvl="3" indent="-457200" algn="just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itchFamily="2" charset="2"/>
              <a:buAutoNum type="alphaLcParenR"/>
              <a:defRPr/>
            </a:pPr>
            <a:r>
              <a:rPr lang="cs-CZ" sz="1800" b="1" kern="1200" dirty="0" smtClean="0">
                <a:latin typeface="Arial" pitchFamily="34" charset="0"/>
              </a:rPr>
              <a:t>Investice do drobné infrastruktury včetně OZE</a:t>
            </a:r>
          </a:p>
          <a:p>
            <a:pPr marL="1314450" lvl="3" indent="-457200" algn="just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itchFamily="2" charset="2"/>
              <a:buAutoNum type="alphaLcParenR"/>
              <a:defRPr/>
            </a:pPr>
            <a:r>
              <a:rPr lang="cs-CZ" sz="1800" b="1" kern="1200" dirty="0" smtClean="0">
                <a:latin typeface="Arial" pitchFamily="34" charset="0"/>
              </a:rPr>
              <a:t>Infrastruktura širokopásmového připojení </a:t>
            </a:r>
            <a:r>
              <a:rPr lang="cs-CZ" sz="1800" b="1" i="1" kern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(pravděpodobně nebude implementováno)</a:t>
            </a:r>
            <a:endParaRPr lang="cs-CZ" sz="1800" b="1" kern="1200" dirty="0" smtClean="0">
              <a:latin typeface="Arial" pitchFamily="34" charset="0"/>
            </a:endParaRPr>
          </a:p>
          <a:p>
            <a:pPr marL="1314450" lvl="3" indent="-457200" algn="just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itchFamily="2" charset="2"/>
              <a:buAutoNum type="alphaLcParenR"/>
              <a:defRPr/>
            </a:pPr>
            <a:r>
              <a:rPr lang="cs-CZ" sz="1800" b="1" kern="1200" dirty="0" smtClean="0">
                <a:latin typeface="Arial" pitchFamily="34" charset="0"/>
              </a:rPr>
              <a:t>Základní služby včetně oblasti volného času a kultury</a:t>
            </a:r>
          </a:p>
          <a:p>
            <a:pPr marL="1314450" lvl="3" indent="-457200" algn="just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itchFamily="2" charset="2"/>
              <a:buAutoNum type="alphaLcParenR"/>
              <a:defRPr/>
            </a:pPr>
            <a:r>
              <a:rPr lang="cs-CZ" sz="1800" b="1" kern="1200" dirty="0" smtClean="0">
                <a:latin typeface="Arial" pitchFamily="34" charset="0"/>
              </a:rPr>
              <a:t>Rekreační infrastruktura, turistické informace </a:t>
            </a:r>
            <a:r>
              <a:rPr lang="cs-CZ" sz="1800" b="1" i="1" kern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(pravděpodobně nebude implementováno)</a:t>
            </a:r>
            <a:endParaRPr lang="cs-CZ" sz="1800" b="1" kern="1200" dirty="0" smtClean="0">
              <a:latin typeface="Arial" pitchFamily="34" charset="0"/>
            </a:endParaRPr>
          </a:p>
          <a:p>
            <a:pPr marL="1314450" lvl="3" indent="-457200" algn="just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itchFamily="2" charset="2"/>
              <a:buAutoNum type="alphaLcParenR"/>
              <a:defRPr/>
            </a:pPr>
            <a:r>
              <a:rPr lang="cs-CZ" sz="1800" b="1" kern="1200" dirty="0" smtClean="0">
                <a:latin typeface="Arial" pitchFamily="34" charset="0"/>
              </a:rPr>
              <a:t>Obnova a rozvoj kulturního a přírodního dědictví </a:t>
            </a:r>
          </a:p>
          <a:p>
            <a:pPr marL="1314450" lvl="3" indent="-457200" algn="just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itchFamily="2" charset="2"/>
              <a:buAutoNum type="alphaLcParenR"/>
              <a:defRPr/>
            </a:pPr>
            <a:r>
              <a:rPr lang="cs-CZ" sz="1800" b="1" kern="1200" dirty="0" smtClean="0">
                <a:latin typeface="Arial" pitchFamily="34" charset="0"/>
              </a:rPr>
              <a:t>Přemístění činností a rekonstrukce budov v zájmu zlepšení environmentálního profilu dané usedlosti a zlepšení kvality života </a:t>
            </a:r>
            <a:r>
              <a:rPr lang="cs-CZ" sz="1800" b="1" i="1" kern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(pravděpodobně nebude implementováno)</a:t>
            </a:r>
            <a:endParaRPr lang="cs-CZ" sz="1800" b="1" kern="1200" dirty="0" smtClean="0">
              <a:latin typeface="Arial" pitchFamily="34" charset="0"/>
            </a:endParaRPr>
          </a:p>
          <a:p>
            <a:pPr marL="271463" lvl="1" indent="-271463" algn="just">
              <a:buClr>
                <a:srgbClr val="999900"/>
              </a:buClr>
              <a:buNone/>
            </a:pPr>
            <a:endParaRPr lang="cs-CZ" sz="2000" dirty="0" smtClean="0"/>
          </a:p>
          <a:p>
            <a:pPr marL="271463" lvl="1" indent="-271463" algn="just">
              <a:buClr>
                <a:srgbClr val="999900"/>
              </a:buClr>
              <a:buNone/>
            </a:pPr>
            <a:endParaRPr lang="cs-CZ" sz="2000" dirty="0" smtClean="0"/>
          </a:p>
          <a:p>
            <a:pPr marL="271463" lvl="1" indent="-271463" algn="just">
              <a:buClr>
                <a:srgbClr val="999900"/>
              </a:buClr>
            </a:pPr>
            <a:endParaRPr lang="cs-CZ" sz="2000" dirty="0" smtClean="0"/>
          </a:p>
          <a:p>
            <a:pPr marL="271463" lvl="1" indent="-271463" algn="just">
              <a:buClr>
                <a:srgbClr val="999900"/>
              </a:buClr>
            </a:pPr>
            <a:endParaRPr lang="cs-CZ" sz="2000" dirty="0" smtClean="0"/>
          </a:p>
          <a:p>
            <a:pPr marL="271463" lvl="1" indent="-271463" algn="just">
              <a:buClr>
                <a:srgbClr val="999900"/>
              </a:buClr>
            </a:pPr>
            <a:endParaRPr lang="cs-CZ" sz="2000" dirty="0" smtClean="0"/>
          </a:p>
          <a:p>
            <a:pPr marL="271463" lvl="1" indent="-271463" algn="just">
              <a:buClr>
                <a:srgbClr val="999900"/>
              </a:buClr>
            </a:pPr>
            <a:endParaRPr lang="cs-CZ" sz="2400" dirty="0" smtClean="0">
              <a:latin typeface="Calibri" pitchFamily="34" charset="0"/>
            </a:endParaRPr>
          </a:p>
          <a:p>
            <a:pPr marL="271463" lvl="1" indent="-271463" algn="just">
              <a:buClr>
                <a:srgbClr val="999900"/>
              </a:buClr>
            </a:pPr>
            <a:endParaRPr lang="cs-CZ" sz="2400" dirty="0" smtClean="0">
              <a:latin typeface="Calibri" pitchFamily="34" charset="0"/>
            </a:endParaRPr>
          </a:p>
          <a:p>
            <a:pPr marL="271463" lvl="1" indent="-271463" algn="just">
              <a:buClr>
                <a:srgbClr val="999900"/>
              </a:buClr>
            </a:pPr>
            <a:endParaRPr lang="cs-CZ" b="1" dirty="0" smtClean="0">
              <a:latin typeface="Calibri" pitchFamily="34" charset="0"/>
            </a:endParaRPr>
          </a:p>
          <a:p>
            <a:pPr>
              <a:buNone/>
            </a:pPr>
            <a:endParaRPr lang="cs-CZ" sz="2400" b="1" u="sng" dirty="0" smtClean="0"/>
          </a:p>
          <a:p>
            <a:pPr>
              <a:buNone/>
            </a:pPr>
            <a:endParaRPr lang="cs-CZ" sz="2400" b="1" u="sng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000" dirty="0" smtClean="0">
                <a:solidFill>
                  <a:srgbClr val="B2BC00"/>
                </a:solidFill>
              </a:rPr>
              <a:t>Děkuji za pozornost</a:t>
            </a:r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1570186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b="1" u="sng" dirty="0" smtClean="0">
                <a:solidFill>
                  <a:srgbClr val="B2BC00"/>
                </a:solidFill>
              </a:rPr>
              <a:t>Poziční dokument Evropské komise pro ČR pro programové období 2014 – 2020 </a:t>
            </a:r>
            <a:endParaRPr lang="cs-CZ" sz="3200" b="1" u="sng" dirty="0">
              <a:solidFill>
                <a:srgbClr val="B2BC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cs-CZ" dirty="0" smtClean="0"/>
          </a:p>
          <a:p>
            <a:pPr>
              <a:buNone/>
            </a:pPr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představen minulý týden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zahrnuje rovněž oblast </a:t>
            </a:r>
            <a:r>
              <a:rPr lang="cs-CZ" sz="2400" b="1" dirty="0" smtClean="0"/>
              <a:t>rozvoje venkova</a:t>
            </a:r>
            <a:r>
              <a:rPr lang="cs-CZ" sz="2400" dirty="0" smtClean="0"/>
              <a:t>, ŽP, rybářství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důležitý negociační element pro přípravu budoucího programu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jasně vymezit pouze několik hlavních cílů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k nim směřovat finanční prostředky/efektivně využít navržená opatření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maximální synergie s ostatními fondy </a:t>
            </a:r>
            <a:r>
              <a:rPr lang="cs-CZ" sz="2400" dirty="0" smtClean="0"/>
              <a:t>SSR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800" dirty="0" smtClean="0"/>
          </a:p>
          <a:p>
            <a:pPr>
              <a:buFont typeface="Arial" pitchFamily="34" charset="0"/>
              <a:buChar char="•"/>
            </a:pPr>
            <a:endParaRPr lang="cs-CZ" sz="2800" dirty="0" smtClean="0"/>
          </a:p>
          <a:p>
            <a:pPr>
              <a:buFont typeface="Arial" pitchFamily="34" charset="0"/>
              <a:buChar char="•"/>
            </a:pPr>
            <a:endParaRPr lang="cs-CZ" sz="28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424862" cy="1139825"/>
          </a:xfrm>
        </p:spPr>
        <p:txBody>
          <a:bodyPr/>
          <a:lstStyle/>
          <a:p>
            <a:pPr marL="361950" lvl="1" indent="-361950" eaLnBrk="1" hangingPunct="1">
              <a:defRPr/>
            </a:pP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3600" b="1" u="sng" dirty="0" smtClean="0">
                <a:solidFill>
                  <a:srgbClr val="B2BC00"/>
                </a:solidFill>
                <a:latin typeface="+mj-lt"/>
              </a:rPr>
              <a:t/>
            </a:r>
            <a:br>
              <a:rPr lang="cs-CZ" sz="3600" b="1" u="sng" dirty="0" smtClean="0">
                <a:solidFill>
                  <a:srgbClr val="B2BC00"/>
                </a:solidFill>
                <a:latin typeface="+mj-lt"/>
              </a:rPr>
            </a:br>
            <a:r>
              <a:rPr lang="cs-CZ" sz="3600" b="1" u="sng" dirty="0" smtClean="0">
                <a:solidFill>
                  <a:srgbClr val="B2BC00"/>
                </a:solidFill>
                <a:latin typeface="+mj-lt"/>
              </a:rPr>
              <a:t>Nový rámec pro II. pilíř SZP  </a:t>
            </a:r>
            <a:br>
              <a:rPr lang="cs-CZ" sz="3600" b="1" u="sng" dirty="0" smtClean="0">
                <a:solidFill>
                  <a:srgbClr val="B2BC00"/>
                </a:solidFill>
                <a:latin typeface="+mj-lt"/>
              </a:rPr>
            </a:br>
            <a:r>
              <a:rPr lang="cs-CZ" sz="3600" b="1" u="sng" dirty="0" smtClean="0">
                <a:solidFill>
                  <a:srgbClr val="B2BC00"/>
                </a:solidFill>
                <a:latin typeface="+mj-lt"/>
              </a:rPr>
              <a:t>rozvoj venkova </a:t>
            </a:r>
            <a:r>
              <a:rPr lang="cs-CZ" sz="2900" u="sng" kern="1200" dirty="0" smtClean="0">
                <a:solidFill>
                  <a:srgbClr val="B2BC00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cs-CZ" sz="2900" u="sng" kern="1200" dirty="0" smtClean="0">
                <a:solidFill>
                  <a:srgbClr val="B2BC00"/>
                </a:solidFill>
                <a:latin typeface="Calibri" pitchFamily="34" charset="0"/>
                <a:cs typeface="Arial" pitchFamily="34" charset="0"/>
              </a:rPr>
            </a:br>
            <a:endParaRPr lang="cs-CZ" sz="2900" b="1" dirty="0" smtClean="0">
              <a:solidFill>
                <a:srgbClr val="B2B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Zástupný symbol pro obsah 12"/>
          <p:cNvSpPr>
            <a:spLocks noGrp="1"/>
          </p:cNvSpPr>
          <p:nvPr>
            <p:ph idx="1"/>
          </p:nvPr>
        </p:nvSpPr>
        <p:spPr>
          <a:xfrm>
            <a:off x="467544" y="2348880"/>
            <a:ext cx="8362950" cy="4897611"/>
          </a:xfrm>
        </p:spPr>
        <p:txBody>
          <a:bodyPr/>
          <a:lstStyle/>
          <a:p>
            <a:pPr marL="760413" lvl="1" indent="-44450">
              <a:buNone/>
            </a:pPr>
            <a:endParaRPr lang="cs-CZ" sz="1600" dirty="0" smtClean="0"/>
          </a:p>
          <a:p>
            <a:pPr marL="760413" lvl="1" indent="-44450">
              <a:buNone/>
            </a:pPr>
            <a:endParaRPr lang="cs-CZ" sz="1600" dirty="0" smtClean="0"/>
          </a:p>
        </p:txBody>
      </p:sp>
      <p:sp>
        <p:nvSpPr>
          <p:cNvPr id="5" name="Zástupný symbol pro obsah 12"/>
          <p:cNvSpPr txBox="1">
            <a:spLocks/>
          </p:cNvSpPr>
          <p:nvPr/>
        </p:nvSpPr>
        <p:spPr bwMode="auto">
          <a:xfrm>
            <a:off x="611560" y="1556792"/>
            <a:ext cx="8362950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        </a:t>
            </a: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Zástupný symbol pro obsah 12"/>
          <p:cNvSpPr txBox="1">
            <a:spLocks/>
          </p:cNvSpPr>
          <p:nvPr/>
        </p:nvSpPr>
        <p:spPr bwMode="auto">
          <a:xfrm>
            <a:off x="620713" y="1709738"/>
            <a:ext cx="8362950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        </a:t>
            </a: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699792" y="2348880"/>
            <a:ext cx="4176465" cy="360809"/>
          </a:xfrm>
          <a:prstGeom prst="rect">
            <a:avLst/>
          </a:prstGeom>
          <a:solidFill>
            <a:srgbClr val="D9DE00"/>
          </a:solidFill>
          <a:ln>
            <a:solidFill>
              <a:srgbClr val="B2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b="1" dirty="0">
                <a:solidFill>
                  <a:schemeClr val="accent4"/>
                </a:solidFill>
                <a:latin typeface="Arial" charset="0"/>
              </a:rPr>
              <a:t>Strategie Evropa 2020 (EU 2020)</a:t>
            </a:r>
          </a:p>
        </p:txBody>
      </p:sp>
      <p:sp>
        <p:nvSpPr>
          <p:cNvPr id="8" name="Obdélník 7"/>
          <p:cNvSpPr/>
          <p:nvPr/>
        </p:nvSpPr>
        <p:spPr>
          <a:xfrm>
            <a:off x="467544" y="2924944"/>
            <a:ext cx="8353871" cy="936104"/>
          </a:xfrm>
          <a:prstGeom prst="rect">
            <a:avLst/>
          </a:prstGeom>
          <a:solidFill>
            <a:srgbClr val="92D050"/>
          </a:solidFill>
          <a:ln>
            <a:solidFill>
              <a:srgbClr val="B2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Wingdings" pitchFamily="2" charset="2"/>
              <a:buNone/>
              <a:defRPr/>
            </a:pPr>
            <a:r>
              <a:rPr lang="cs-CZ" b="1" dirty="0">
                <a:solidFill>
                  <a:schemeClr val="accent4"/>
                </a:solidFill>
                <a:latin typeface="Arial" charset="0"/>
              </a:rPr>
              <a:t>Společný strategický rámec (SSR)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cs-CZ" sz="1400" b="1" i="1" dirty="0">
                <a:solidFill>
                  <a:schemeClr val="accent4"/>
                </a:solidFill>
                <a:latin typeface="Arial" charset="0"/>
              </a:rPr>
              <a:t>zahrnuje </a:t>
            </a:r>
            <a:r>
              <a:rPr lang="en-US" sz="1400" b="1" i="1" dirty="0">
                <a:solidFill>
                  <a:schemeClr val="accent4"/>
                </a:solidFill>
                <a:latin typeface="Arial" charset="0"/>
              </a:rPr>
              <a:t>E</a:t>
            </a:r>
            <a:r>
              <a:rPr lang="cs-CZ" sz="1400" b="1" i="1" dirty="0">
                <a:solidFill>
                  <a:schemeClr val="accent4"/>
                </a:solidFill>
                <a:latin typeface="Arial" charset="0"/>
              </a:rPr>
              <a:t>ZFRV</a:t>
            </a:r>
            <a:r>
              <a:rPr lang="en-US" sz="1400" b="1" i="1" dirty="0">
                <a:solidFill>
                  <a:schemeClr val="accent4"/>
                </a:solidFill>
                <a:latin typeface="Arial" charset="0"/>
              </a:rPr>
              <a:t>, E</a:t>
            </a:r>
            <a:r>
              <a:rPr lang="cs-CZ" sz="1400" b="1" i="1" dirty="0">
                <a:solidFill>
                  <a:schemeClr val="accent4"/>
                </a:solidFill>
                <a:latin typeface="Arial" charset="0"/>
              </a:rPr>
              <a:t>FRR</a:t>
            </a:r>
            <a:r>
              <a:rPr lang="en-US" sz="1400" b="1" i="1" dirty="0">
                <a:solidFill>
                  <a:schemeClr val="accent4"/>
                </a:solidFill>
                <a:latin typeface="Arial" charset="0"/>
              </a:rPr>
              <a:t>, ESF, </a:t>
            </a:r>
            <a:r>
              <a:rPr lang="cs-CZ" sz="1400" b="1" i="1" dirty="0">
                <a:solidFill>
                  <a:schemeClr val="accent4"/>
                </a:solidFill>
                <a:latin typeface="Arial" charset="0"/>
              </a:rPr>
              <a:t>KF a ENRF </a:t>
            </a:r>
            <a:r>
              <a:rPr lang="en-US" sz="1400" b="1" i="1" dirty="0">
                <a:solidFill>
                  <a:schemeClr val="accent4"/>
                </a:solidFill>
                <a:latin typeface="Arial" charset="0"/>
              </a:rPr>
              <a:t>a </a:t>
            </a:r>
            <a:r>
              <a:rPr lang="cs-CZ" sz="1400" b="1" i="1" dirty="0">
                <a:solidFill>
                  <a:schemeClr val="accent4"/>
                </a:solidFill>
                <a:latin typeface="Arial" charset="0"/>
              </a:rPr>
              <a:t>odráží </a:t>
            </a:r>
            <a:r>
              <a:rPr lang="en-US" sz="1400" b="1" i="1" dirty="0">
                <a:solidFill>
                  <a:schemeClr val="accent4"/>
                </a:solidFill>
                <a:latin typeface="Arial" charset="0"/>
              </a:rPr>
              <a:t>EU</a:t>
            </a:r>
            <a:r>
              <a:rPr lang="cs-CZ" sz="1400" b="1" i="1" dirty="0">
                <a:solidFill>
                  <a:schemeClr val="accent4"/>
                </a:solidFill>
                <a:latin typeface="Arial" charset="0"/>
              </a:rPr>
              <a:t> </a:t>
            </a:r>
            <a:r>
              <a:rPr lang="en-US" sz="1400" b="1" i="1" dirty="0">
                <a:solidFill>
                  <a:schemeClr val="accent4"/>
                </a:solidFill>
                <a:latin typeface="Arial" charset="0"/>
              </a:rPr>
              <a:t>2020 </a:t>
            </a:r>
            <a:r>
              <a:rPr lang="cs-CZ" sz="1400" b="1" i="1" dirty="0">
                <a:solidFill>
                  <a:schemeClr val="accent4"/>
                </a:solidFill>
                <a:latin typeface="Arial" charset="0"/>
              </a:rPr>
              <a:t>prostřednictvím společných tematických cílů, které mají být řešeny klíčovými akcemi jednotlivých fondů</a:t>
            </a:r>
            <a:endParaRPr lang="cs-CZ" sz="1400" b="1" dirty="0">
              <a:solidFill>
                <a:schemeClr val="accent4"/>
              </a:solidFill>
              <a:latin typeface="Arial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4149080"/>
            <a:ext cx="8353871" cy="936104"/>
          </a:xfrm>
          <a:prstGeom prst="rect">
            <a:avLst/>
          </a:prstGeom>
          <a:solidFill>
            <a:srgbClr val="8F9600"/>
          </a:solidFill>
          <a:ln>
            <a:solidFill>
              <a:srgbClr val="B2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Wingdings" pitchFamily="2" charset="2"/>
              <a:buNone/>
              <a:defRPr/>
            </a:pPr>
            <a:r>
              <a:rPr lang="cs-CZ" b="1" dirty="0">
                <a:solidFill>
                  <a:schemeClr val="accent4"/>
                </a:solidFill>
                <a:latin typeface="Arial" charset="0"/>
              </a:rPr>
              <a:t>Partnerská smlouva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cs-CZ" sz="1400" b="1" i="1" dirty="0">
                <a:solidFill>
                  <a:schemeClr val="accent4"/>
                </a:solidFill>
                <a:latin typeface="Arial" charset="0"/>
              </a:rPr>
              <a:t>národní strategický dokument vymezující zacílení finančních prostředků  k naplnění tematických cílů definovaných ve „společném“ nařízení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67544" y="5373216"/>
            <a:ext cx="3528392" cy="865187"/>
          </a:xfrm>
          <a:prstGeom prst="rect">
            <a:avLst/>
          </a:prstGeom>
          <a:solidFill>
            <a:srgbClr val="D9DE00"/>
          </a:solidFill>
          <a:ln>
            <a:solidFill>
              <a:srgbClr val="B2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Wingdings" pitchFamily="2" charset="2"/>
              <a:buNone/>
              <a:defRPr/>
            </a:pPr>
            <a:r>
              <a:rPr lang="cs-CZ" b="1" dirty="0">
                <a:solidFill>
                  <a:schemeClr val="accent4"/>
                </a:solidFill>
                <a:latin typeface="Arial" charset="0"/>
              </a:rPr>
              <a:t>Rozvoj venkova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cs-CZ" sz="1800" b="1" dirty="0">
                <a:solidFill>
                  <a:schemeClr val="accent4"/>
                </a:solidFill>
                <a:latin typeface="Arial" charset="0"/>
              </a:rPr>
              <a:t>EZFRV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139953" y="5373216"/>
            <a:ext cx="4680520" cy="8651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Wingdings" pitchFamily="2" charset="2"/>
              <a:buNone/>
              <a:defRPr/>
            </a:pPr>
            <a:r>
              <a:rPr lang="cs-CZ" b="1" dirty="0"/>
              <a:t> </a:t>
            </a:r>
            <a:r>
              <a:rPr lang="cs-CZ" b="1" dirty="0">
                <a:solidFill>
                  <a:schemeClr val="accent4"/>
                </a:solidFill>
                <a:latin typeface="Arial" charset="0"/>
              </a:rPr>
              <a:t>Ostatní SSR fondy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1800" b="1" i="1" dirty="0">
                <a:solidFill>
                  <a:schemeClr val="accent4"/>
                </a:solidFill>
                <a:latin typeface="Arial" charset="0"/>
              </a:rPr>
              <a:t>E</a:t>
            </a:r>
            <a:r>
              <a:rPr lang="cs-CZ" sz="1800" b="1" i="1" dirty="0">
                <a:solidFill>
                  <a:schemeClr val="accent4"/>
                </a:solidFill>
                <a:latin typeface="Arial" charset="0"/>
              </a:rPr>
              <a:t>FRR</a:t>
            </a:r>
            <a:r>
              <a:rPr lang="en-US" sz="1800" b="1" i="1" dirty="0">
                <a:solidFill>
                  <a:schemeClr val="accent4"/>
                </a:solidFill>
                <a:latin typeface="Arial" charset="0"/>
              </a:rPr>
              <a:t>, ESF, </a:t>
            </a:r>
            <a:r>
              <a:rPr lang="cs-CZ" sz="1800" b="1" i="1" dirty="0">
                <a:solidFill>
                  <a:schemeClr val="accent4"/>
                </a:solidFill>
                <a:latin typeface="Arial" charset="0"/>
              </a:rPr>
              <a:t>KF a ENRF</a:t>
            </a:r>
            <a:endParaRPr lang="cs-CZ" sz="18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7544" y="6309320"/>
            <a:ext cx="8352928" cy="307777"/>
          </a:xfrm>
          <a:prstGeom prst="rect">
            <a:avLst/>
          </a:prstGeom>
          <a:solidFill>
            <a:srgbClr val="FAFF2F"/>
          </a:solidFill>
          <a:ln w="25400">
            <a:solidFill>
              <a:srgbClr val="B2BC0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400" b="1" i="1" dirty="0" smtClean="0"/>
              <a:t>Možnost</a:t>
            </a:r>
            <a:r>
              <a:rPr lang="cs-CZ" sz="1400" b="1" dirty="0" smtClean="0"/>
              <a:t> </a:t>
            </a:r>
            <a:r>
              <a:rPr lang="cs-CZ" sz="1400" b="1" i="1" dirty="0" smtClean="0"/>
              <a:t>průřezového využití </a:t>
            </a:r>
            <a:r>
              <a:rPr lang="cs-CZ" sz="1400" b="1" i="1" dirty="0" err="1" smtClean="0"/>
              <a:t>komunitně</a:t>
            </a:r>
            <a:r>
              <a:rPr lang="cs-CZ" sz="1400" b="1" i="1" dirty="0" smtClean="0"/>
              <a:t> vedeného místního rozvoje formou metody Leader</a:t>
            </a:r>
            <a:endParaRPr lang="cs-CZ" sz="1400" b="1" dirty="0"/>
          </a:p>
        </p:txBody>
      </p:sp>
      <p:sp>
        <p:nvSpPr>
          <p:cNvPr id="13" name="Šipka dolů 12"/>
          <p:cNvSpPr/>
          <p:nvPr/>
        </p:nvSpPr>
        <p:spPr>
          <a:xfrm>
            <a:off x="1979712" y="5085184"/>
            <a:ext cx="288925" cy="288925"/>
          </a:xfrm>
          <a:prstGeom prst="downArrow">
            <a:avLst/>
          </a:prstGeom>
          <a:solidFill>
            <a:srgbClr val="B2B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Šipka dolů 13"/>
          <p:cNvSpPr/>
          <p:nvPr/>
        </p:nvSpPr>
        <p:spPr>
          <a:xfrm>
            <a:off x="4499992" y="3861048"/>
            <a:ext cx="288925" cy="288925"/>
          </a:xfrm>
          <a:prstGeom prst="downArrow">
            <a:avLst/>
          </a:prstGeom>
          <a:solidFill>
            <a:srgbClr val="B2B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Šipka dolů 14"/>
          <p:cNvSpPr/>
          <p:nvPr/>
        </p:nvSpPr>
        <p:spPr>
          <a:xfrm>
            <a:off x="4499992" y="2636912"/>
            <a:ext cx="288925" cy="288925"/>
          </a:xfrm>
          <a:prstGeom prst="downArrow">
            <a:avLst/>
          </a:prstGeom>
          <a:solidFill>
            <a:srgbClr val="B2B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Šipka dolů 15"/>
          <p:cNvSpPr/>
          <p:nvPr/>
        </p:nvSpPr>
        <p:spPr>
          <a:xfrm>
            <a:off x="6444208" y="5085184"/>
            <a:ext cx="288925" cy="288925"/>
          </a:xfrm>
          <a:prstGeom prst="downArrow">
            <a:avLst/>
          </a:prstGeom>
          <a:solidFill>
            <a:srgbClr val="B2B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424862" cy="1139825"/>
          </a:xfrm>
        </p:spPr>
        <p:txBody>
          <a:bodyPr/>
          <a:lstStyle/>
          <a:p>
            <a:pPr marL="361950" indent="-361950" eaLnBrk="1" hangingPunct="1">
              <a:defRPr/>
            </a:pPr>
            <a:r>
              <a:rPr lang="cs-CZ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u="sng" dirty="0" smtClean="0">
                <a:solidFill>
                  <a:srgbClr val="B2BC00"/>
                </a:solidFill>
                <a:cs typeface="Times New Roman" pitchFamily="18" charset="0"/>
              </a:rPr>
              <a:t>Priority PRV 2014 - 2020</a:t>
            </a:r>
            <a:r>
              <a:rPr lang="cs-CZ" sz="3200" b="1" u="sng" dirty="0" smtClean="0">
                <a:solidFill>
                  <a:srgbClr val="B2BC00"/>
                </a:solidFill>
                <a:cs typeface="Times New Roman" pitchFamily="18" charset="0"/>
              </a:rPr>
              <a:t/>
            </a:r>
            <a:br>
              <a:rPr lang="cs-CZ" sz="3200" b="1" u="sng" dirty="0" smtClean="0">
                <a:solidFill>
                  <a:srgbClr val="B2BC00"/>
                </a:solidFill>
                <a:cs typeface="Times New Roman" pitchFamily="18" charset="0"/>
              </a:rPr>
            </a:br>
            <a:endParaRPr lang="cs-CZ" sz="3200" b="1" u="sng" dirty="0" smtClean="0">
              <a:solidFill>
                <a:srgbClr val="B2BC00"/>
              </a:solidFill>
              <a:cs typeface="Times New Roman" pitchFamily="18" charset="0"/>
            </a:endParaRPr>
          </a:p>
        </p:txBody>
      </p:sp>
      <p:sp>
        <p:nvSpPr>
          <p:cNvPr id="11267" name="Zástupný symbol pro obsah 12"/>
          <p:cNvSpPr>
            <a:spLocks noGrp="1"/>
          </p:cNvSpPr>
          <p:nvPr>
            <p:ph idx="1"/>
          </p:nvPr>
        </p:nvSpPr>
        <p:spPr>
          <a:xfrm>
            <a:off x="468313" y="1557338"/>
            <a:ext cx="8362950" cy="5545137"/>
          </a:xfrm>
        </p:spPr>
        <p:txBody>
          <a:bodyPr/>
          <a:lstStyle/>
          <a:p>
            <a:pPr marL="514350" lvl="2" indent="-514350">
              <a:spcBef>
                <a:spcPts val="0"/>
              </a:spcBef>
              <a:buClr>
                <a:srgbClr val="8F9600"/>
              </a:buClr>
              <a:buFont typeface="+mj-lt"/>
              <a:buAutoNum type="arabicParenR"/>
              <a:defRPr/>
            </a:pPr>
            <a:endParaRPr lang="cs-CZ" sz="2800" kern="1200" dirty="0" smtClean="0">
              <a:latin typeface="Calibri" pitchFamily="34" charset="0"/>
            </a:endParaRPr>
          </a:p>
          <a:p>
            <a:pPr marL="514350" lvl="2" indent="-514350">
              <a:spcBef>
                <a:spcPts val="0"/>
              </a:spcBef>
              <a:buClr>
                <a:srgbClr val="8F9600"/>
              </a:buClr>
              <a:buFont typeface="+mj-lt"/>
              <a:buAutoNum type="arabicParenR"/>
              <a:defRPr/>
            </a:pPr>
            <a:r>
              <a:rPr lang="cs-CZ" kern="1200" dirty="0" smtClean="0"/>
              <a:t>Podpora  přenosu znalostí a inovací</a:t>
            </a:r>
          </a:p>
          <a:p>
            <a:pPr marL="514350" lvl="2" indent="-514350">
              <a:spcBef>
                <a:spcPts val="0"/>
              </a:spcBef>
              <a:buClr>
                <a:srgbClr val="8F9600"/>
              </a:buClr>
              <a:buFont typeface="+mj-lt"/>
              <a:buAutoNum type="arabicParenR"/>
              <a:defRPr/>
            </a:pPr>
            <a:r>
              <a:rPr lang="cs-CZ" kern="1200" dirty="0" smtClean="0"/>
              <a:t>Zlepšení konkurenceschopnosti (zemědělství, lesní hospodářství)</a:t>
            </a:r>
          </a:p>
          <a:p>
            <a:pPr marL="514350" lvl="2" indent="-514350">
              <a:spcBef>
                <a:spcPts val="0"/>
              </a:spcBef>
              <a:buClr>
                <a:srgbClr val="8F9600"/>
              </a:buClr>
              <a:buFont typeface="+mj-lt"/>
              <a:buAutoNum type="arabicParenR"/>
              <a:defRPr/>
            </a:pPr>
            <a:r>
              <a:rPr lang="cs-CZ" kern="1200" dirty="0" smtClean="0"/>
              <a:t>Podpora pro organizaci potravinového řetězce a řízení rizik</a:t>
            </a:r>
          </a:p>
          <a:p>
            <a:pPr marL="514350" lvl="2" indent="-514350">
              <a:spcBef>
                <a:spcPts val="0"/>
              </a:spcBef>
              <a:buClr>
                <a:srgbClr val="8F9600"/>
              </a:buClr>
              <a:buFont typeface="+mj-lt"/>
              <a:buAutoNum type="arabicParenR"/>
              <a:defRPr/>
            </a:pPr>
            <a:r>
              <a:rPr lang="cs-CZ" kern="1200" dirty="0" smtClean="0"/>
              <a:t>Obnova, zachování a posílení ekosystémů</a:t>
            </a:r>
          </a:p>
          <a:p>
            <a:pPr marL="514350" lvl="2" indent="-514350">
              <a:spcBef>
                <a:spcPts val="0"/>
              </a:spcBef>
              <a:buClr>
                <a:srgbClr val="8F9600"/>
              </a:buClr>
              <a:buFont typeface="+mj-lt"/>
              <a:buAutoNum type="arabicParenR"/>
              <a:defRPr/>
            </a:pPr>
            <a:r>
              <a:rPr lang="cs-CZ" kern="1200" dirty="0" smtClean="0"/>
              <a:t>Podpora efektivního využívání zdrojů a přechod na nízkouhlíkové hospodaření (investiční opatření, nároková opatření)</a:t>
            </a:r>
          </a:p>
          <a:p>
            <a:pPr marL="514350" lvl="2" indent="-514350">
              <a:spcBef>
                <a:spcPts val="0"/>
              </a:spcBef>
              <a:buClr>
                <a:srgbClr val="8F9600"/>
              </a:buClr>
              <a:buFont typeface="+mj-lt"/>
              <a:buAutoNum type="arabicParenR"/>
              <a:defRPr/>
            </a:pPr>
            <a:r>
              <a:rPr lang="cs-CZ" b="1" kern="1200" dirty="0" smtClean="0"/>
              <a:t>Podpora sociálního začleňování, redukce chudoby       a hospodářského rozvoje venkovských oblastí</a:t>
            </a:r>
          </a:p>
          <a:p>
            <a:pPr marL="1058863" lvl="1" indent="-342900" algn="just">
              <a:buFont typeface="+mj-lt"/>
              <a:buAutoNum type="arabicPeriod"/>
            </a:pPr>
            <a:endParaRPr lang="cs-CZ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4000" b="1" u="sng" dirty="0" smtClean="0">
                <a:solidFill>
                  <a:srgbClr val="B2BC00"/>
                </a:solidFill>
              </a:rPr>
              <a:t>Příprava nového programu </a:t>
            </a:r>
            <a:br>
              <a:rPr lang="cs-CZ" sz="4000" b="1" u="sng" dirty="0" smtClean="0">
                <a:solidFill>
                  <a:srgbClr val="B2BC00"/>
                </a:solidFill>
              </a:rPr>
            </a:br>
            <a:r>
              <a:rPr lang="cs-CZ" sz="4000" b="1" u="sng" dirty="0" smtClean="0">
                <a:solidFill>
                  <a:srgbClr val="B2BC00"/>
                </a:solidFill>
              </a:rPr>
              <a:t>2014 - 2020</a:t>
            </a:r>
            <a:endParaRPr lang="cs-CZ" sz="4000" b="1" u="sng" dirty="0">
              <a:solidFill>
                <a:srgbClr val="B2BC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endParaRPr lang="cs-CZ" sz="2400" dirty="0" smtClean="0"/>
          </a:p>
          <a:p>
            <a:pPr>
              <a:spcAft>
                <a:spcPts val="600"/>
              </a:spcAft>
            </a:pPr>
            <a:endParaRPr lang="cs-CZ" sz="2000" dirty="0" smtClean="0"/>
          </a:p>
          <a:p>
            <a:pPr>
              <a:spcAft>
                <a:spcPts val="600"/>
              </a:spcAft>
            </a:pPr>
            <a:r>
              <a:rPr lang="cs-CZ" sz="2000" dirty="0" smtClean="0"/>
              <a:t>Intenzivní příprava na novém programu započala v říjnu 2011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Stanoven harmonogram příprav 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Základní osnova programového dokumentu je stanovena nařízením k rozvoji venkova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Koncept výběru opatření je diskutován v rámci jednání s nevládními organizacemi a je navázán na analýzu potřeb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Analýza potřeb byla zpracována ve spolupráci </a:t>
            </a:r>
            <a:r>
              <a:rPr lang="cs-CZ" sz="2000" dirty="0" err="1" smtClean="0"/>
              <a:t>MZe</a:t>
            </a:r>
            <a:r>
              <a:rPr lang="cs-CZ" sz="2000" dirty="0" smtClean="0"/>
              <a:t> a ÚZEI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Koordinace mezi resorty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u="sng" dirty="0" smtClean="0">
                <a:solidFill>
                  <a:srgbClr val="B2BC00"/>
                </a:solidFill>
              </a:rPr>
              <a:t>Harmonogram příprav</a:t>
            </a:r>
            <a:endParaRPr lang="cs-CZ" sz="4000" b="1" u="sng" dirty="0">
              <a:solidFill>
                <a:srgbClr val="B2BC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endParaRPr lang="cs-CZ" sz="2400" dirty="0" smtClean="0"/>
          </a:p>
          <a:p>
            <a:pPr>
              <a:buNone/>
            </a:pP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971600" y="2492896"/>
          <a:ext cx="7869275" cy="3096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186"/>
                <a:gridCol w="213187"/>
                <a:gridCol w="213187"/>
                <a:gridCol w="213187"/>
                <a:gridCol w="213187"/>
                <a:gridCol w="213187"/>
                <a:gridCol w="213187"/>
                <a:gridCol w="213187"/>
                <a:gridCol w="213187"/>
                <a:gridCol w="213187"/>
                <a:gridCol w="213187"/>
                <a:gridCol w="213187"/>
                <a:gridCol w="213187"/>
                <a:gridCol w="213187"/>
                <a:gridCol w="213187"/>
                <a:gridCol w="208280"/>
                <a:gridCol w="235597"/>
                <a:gridCol w="213187"/>
                <a:gridCol w="208280"/>
                <a:gridCol w="221012"/>
                <a:gridCol w="213187"/>
                <a:gridCol w="213187"/>
                <a:gridCol w="213187"/>
                <a:gridCol w="213187"/>
                <a:gridCol w="213187"/>
                <a:gridCol w="270058"/>
                <a:gridCol w="213187"/>
                <a:gridCol w="213187"/>
                <a:gridCol w="213187"/>
                <a:gridCol w="213187"/>
                <a:gridCol w="213187"/>
                <a:gridCol w="213187"/>
              </a:tblGrid>
              <a:tr h="48889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2O12</a:t>
                      </a:r>
                      <a:endParaRPr lang="cs-CZ" sz="1400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2013</a:t>
                      </a:r>
                      <a:endParaRPr lang="cs-CZ" sz="1400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2014</a:t>
                      </a:r>
                      <a:endParaRPr lang="cs-CZ" sz="1400" dirty="0"/>
                    </a:p>
                  </a:txBody>
                  <a:tcPr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88896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VFR</a:t>
                      </a:r>
                      <a:endParaRPr lang="cs-CZ" sz="1100" b="1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</a:tr>
              <a:tr h="48889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nařízení</a:t>
                      </a:r>
                      <a:endParaRPr lang="cs-CZ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</a:tr>
              <a:tr h="57037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prováděcí předpisy</a:t>
                      </a:r>
                      <a:endParaRPr lang="cs-CZ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</a:tr>
              <a:tr h="57037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Partnerská</a:t>
                      </a:r>
                    </a:p>
                    <a:p>
                      <a:pPr marL="0" algn="l" defTabSz="914400" rtl="0" eaLnBrk="1" latinLnBrk="0" hangingPunct="1"/>
                      <a:r>
                        <a:rPr lang="cs-CZ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smlouva</a:t>
                      </a:r>
                      <a:endParaRPr lang="cs-CZ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</a:tr>
              <a:tr h="48889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PRV</a:t>
                      </a:r>
                      <a:endParaRPr lang="cs-CZ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D9DE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25538"/>
            <a:ext cx="8229600" cy="1143000"/>
          </a:xfrm>
        </p:spPr>
        <p:txBody>
          <a:bodyPr/>
          <a:lstStyle/>
          <a:p>
            <a:pPr eaLnBrk="1" hangingPunct="1"/>
            <a:r>
              <a:rPr lang="cs-CZ" sz="3600" b="1" u="sng" dirty="0" smtClean="0">
                <a:solidFill>
                  <a:srgbClr val="B2BC00"/>
                </a:solidFill>
                <a:cs typeface="Times New Roman" pitchFamily="18" charset="0"/>
              </a:rPr>
              <a:t>Potřeby obcí vyplývající z analýzy</a:t>
            </a:r>
          </a:p>
        </p:txBody>
      </p:sp>
      <p:sp>
        <p:nvSpPr>
          <p:cNvPr id="5123" name="Zástupný symbol pro obsah 12"/>
          <p:cNvSpPr>
            <a:spLocks noGrp="1"/>
          </p:cNvSpPr>
          <p:nvPr>
            <p:ph idx="1"/>
          </p:nvPr>
        </p:nvSpPr>
        <p:spPr>
          <a:xfrm>
            <a:off x="323528" y="2060848"/>
            <a:ext cx="8229600" cy="4530725"/>
          </a:xfrm>
        </p:spPr>
        <p:txBody>
          <a:bodyPr/>
          <a:lstStyle/>
          <a:p>
            <a:pPr marL="361950" lvl="2" indent="-361950" eaLnBrk="1" hangingPunct="1"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sz="1800" b="1" dirty="0" smtClean="0"/>
              <a:t>Z výsledků analýz vyplývají tyto základní potřeby venkova:</a:t>
            </a:r>
          </a:p>
          <a:p>
            <a:pPr marL="1276350" lvl="4" indent="-361950" eaLnBrk="1" hangingPunct="1"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sz="1800" b="1" dirty="0" smtClean="0"/>
              <a:t>zvýšení kvality života  - (všeobecná potřeba venkova)</a:t>
            </a:r>
          </a:p>
          <a:p>
            <a:pPr marL="1733550" lvl="5" indent="-361950"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sz="1800" dirty="0" smtClean="0"/>
              <a:t>překonat vliv vyšších nákladů na obyvatele vyplývající z nízké hustoty zalidnění</a:t>
            </a:r>
          </a:p>
          <a:p>
            <a:pPr marL="1733550" lvl="5" indent="-361950"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sz="1800" dirty="0" smtClean="0"/>
              <a:t>omezení trendu stárnutí venkova (odliv mladých obyvatel do měst)</a:t>
            </a:r>
          </a:p>
          <a:p>
            <a:pPr marL="1733550" lvl="5" indent="-361950"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sz="1800" dirty="0" smtClean="0"/>
              <a:t>zvyšování ekonomické aktivity a s tím spojené zvyšování zaměstnanosti</a:t>
            </a:r>
          </a:p>
          <a:p>
            <a:pPr marL="1733550" lvl="5" indent="-361950"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sz="1800" dirty="0" smtClean="0"/>
              <a:t>efektivní využívání venkovského potenciálu (lidský kapitál, atraktivita prostředí atd.)</a:t>
            </a:r>
          </a:p>
          <a:p>
            <a:pPr marL="1733550" lvl="5" indent="-361950"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sz="1800" dirty="0" smtClean="0"/>
              <a:t>posílení sociálního kapitálu</a:t>
            </a:r>
          </a:p>
          <a:p>
            <a:pPr marL="1276350" lvl="4" indent="-361950" eaLnBrk="1" hangingPunct="1"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endParaRPr lang="cs-CZ" sz="1200" dirty="0" smtClean="0"/>
          </a:p>
          <a:p>
            <a:pPr marL="1276350" lvl="4" indent="-361950" eaLnBrk="1" hangingPunct="1"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endParaRPr lang="cs-CZ" sz="1200" dirty="0" smtClean="0"/>
          </a:p>
          <a:p>
            <a:pPr marL="361950" lvl="2" indent="-361950" eaLnBrk="1" hangingPunct="1">
              <a:spcBef>
                <a:spcPts val="1200"/>
              </a:spcBef>
              <a:buSzPct val="100000"/>
              <a:buNone/>
              <a:defRPr/>
            </a:pPr>
            <a:r>
              <a:rPr lang="cs-CZ" sz="1200" dirty="0" smtClean="0"/>
              <a:t>			</a:t>
            </a:r>
          </a:p>
          <a:p>
            <a:pPr marL="361950" lvl="2" indent="-361950" eaLnBrk="1" hangingPunct="1"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endParaRPr lang="cs-CZ" sz="1800" dirty="0" smtClean="0"/>
          </a:p>
          <a:p>
            <a:pPr marL="361950" lvl="2" indent="-361950" eaLnBrk="1" hangingPunct="1"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endParaRPr lang="cs-CZ" sz="1800" dirty="0" smtClean="0"/>
          </a:p>
          <a:p>
            <a:pPr marL="361950" lvl="2" indent="-361950" eaLnBrk="1" hangingPunct="1">
              <a:spcBef>
                <a:spcPts val="1200"/>
              </a:spcBef>
              <a:buSzPct val="100000"/>
              <a:buNone/>
              <a:defRPr/>
            </a:pPr>
            <a:endParaRPr lang="cs-CZ" sz="1800" dirty="0" smtClean="0"/>
          </a:p>
          <a:p>
            <a:pPr marL="819150" lvl="4" indent="-361950" eaLnBrk="1" hangingPunct="1">
              <a:spcBef>
                <a:spcPts val="0"/>
              </a:spcBef>
              <a:buSzPct val="100000"/>
              <a:buFont typeface="Wingdings" pitchFamily="2" charset="2"/>
              <a:buChar char="Ø"/>
              <a:defRPr/>
            </a:pPr>
            <a:endParaRPr lang="cs-CZ" sz="1800" b="1" i="1" dirty="0" smtClean="0"/>
          </a:p>
          <a:p>
            <a:pPr marL="819150" lvl="4" indent="-361950" eaLnBrk="1" hangingPunct="1">
              <a:spcBef>
                <a:spcPts val="0"/>
              </a:spcBef>
              <a:buSzPct val="100000"/>
              <a:buFont typeface="Wingdings" pitchFamily="2" charset="2"/>
              <a:buChar char="Ø"/>
              <a:defRPr/>
            </a:pPr>
            <a:endParaRPr lang="cs-CZ" sz="1800" b="1" i="1" dirty="0" smtClean="0"/>
          </a:p>
          <a:p>
            <a:pPr marL="361950" lvl="2" indent="-361950" algn="just" eaLnBrk="1" hangingPunct="1">
              <a:spcBef>
                <a:spcPts val="1200"/>
              </a:spcBef>
              <a:buSzPct val="100000"/>
              <a:buFont typeface="Wingdings" pitchFamily="2" charset="2"/>
              <a:buNone/>
              <a:defRPr/>
            </a:pPr>
            <a:r>
              <a:rPr lang="cs-CZ" sz="1600" dirty="0" smtClean="0"/>
              <a:t> </a:t>
            </a:r>
          </a:p>
          <a:p>
            <a:pPr algn="just" eaLnBrk="1" hangingPunct="1"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endParaRPr lang="cs-CZ" dirty="0" smtClean="0"/>
          </a:p>
          <a:p>
            <a:pPr algn="just" eaLnBrk="1" hangingPunct="1">
              <a:spcBef>
                <a:spcPts val="1200"/>
              </a:spcBef>
              <a:buSzPct val="100000"/>
              <a:buFont typeface="Wingdings" pitchFamily="2" charset="2"/>
              <a:buNone/>
              <a:defRPr/>
            </a:pPr>
            <a:r>
              <a:rPr lang="cs-CZ" dirty="0" smtClean="0"/>
              <a:t>	</a:t>
            </a:r>
          </a:p>
          <a:p>
            <a:pPr algn="just" eaLnBrk="1" hangingPunct="1">
              <a:spcBef>
                <a:spcPts val="1200"/>
              </a:spcBef>
              <a:buSzPct val="100000"/>
              <a:buFont typeface="Wingdings" pitchFamily="2" charset="2"/>
              <a:buNone/>
              <a:defRPr/>
            </a:pPr>
            <a:endParaRPr lang="cs-CZ" dirty="0" smtClean="0"/>
          </a:p>
          <a:p>
            <a:pPr lvl="2" algn="just" eaLnBrk="1" hangingPunct="1">
              <a:spcBef>
                <a:spcPts val="1200"/>
              </a:spcBef>
              <a:buClr>
                <a:schemeClr val="bg2"/>
              </a:buClr>
              <a:buSzPct val="100000"/>
              <a:defRPr/>
            </a:pPr>
            <a:endParaRPr lang="cs-CZ" sz="2600" dirty="0" smtClean="0"/>
          </a:p>
          <a:p>
            <a:pPr algn="just" eaLnBrk="1" hangingPunct="1">
              <a:spcBef>
                <a:spcPts val="1200"/>
              </a:spcBef>
              <a:buClr>
                <a:srgbClr val="008000"/>
              </a:buClr>
              <a:buSzPct val="100000"/>
              <a:buFont typeface="Wingdings" pitchFamily="2" charset="2"/>
              <a:buNone/>
              <a:defRPr/>
            </a:pPr>
            <a:endParaRPr lang="cs-CZ" sz="2200" dirty="0" smtClean="0"/>
          </a:p>
          <a:p>
            <a:pPr algn="just" eaLnBrk="1" hangingPunct="1">
              <a:spcBef>
                <a:spcPts val="1200"/>
              </a:spcBef>
              <a:buClr>
                <a:srgbClr val="008000"/>
              </a:buClr>
              <a:buSzPct val="100000"/>
              <a:buFont typeface="Wingdings" pitchFamily="2" charset="2"/>
              <a:buChar char="q"/>
              <a:defRPr/>
            </a:pPr>
            <a:endParaRPr lang="cs-CZ" sz="22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424862" cy="1139825"/>
          </a:xfrm>
        </p:spPr>
        <p:txBody>
          <a:bodyPr/>
          <a:lstStyle/>
          <a:p>
            <a:pPr marL="361950" indent="-361950" eaLnBrk="1" hangingPunct="1">
              <a:defRPr/>
            </a:pP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u="sng" dirty="0" smtClean="0">
                <a:solidFill>
                  <a:srgbClr val="B2BC00"/>
                </a:solidFill>
              </a:rPr>
              <a:t>Rozpočet PRV 2014 - 2020</a:t>
            </a:r>
            <a:endParaRPr lang="cs-CZ" sz="4000" b="1" u="sng" dirty="0" smtClean="0">
              <a:solidFill>
                <a:srgbClr val="B2B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Zástupný symbol pro obsah 12"/>
          <p:cNvSpPr>
            <a:spLocks noGrp="1"/>
          </p:cNvSpPr>
          <p:nvPr>
            <p:ph idx="1"/>
          </p:nvPr>
        </p:nvSpPr>
        <p:spPr>
          <a:xfrm>
            <a:off x="467544" y="1844824"/>
            <a:ext cx="8362950" cy="5545137"/>
          </a:xfrm>
        </p:spPr>
        <p:txBody>
          <a:bodyPr/>
          <a:lstStyle/>
          <a:p>
            <a:pPr marL="263525" lvl="1" indent="-263525" algn="just"/>
            <a:r>
              <a:rPr lang="cs-CZ" sz="2400" kern="1200" dirty="0" smtClean="0">
                <a:solidFill>
                  <a:schemeClr val="accent4"/>
                </a:solidFill>
              </a:rPr>
              <a:t>dle víceletého finančního rámce je pro II. pilíř navržen rozpočet:</a:t>
            </a:r>
          </a:p>
          <a:p>
            <a:pPr marL="361950" lvl="1" indent="0" algn="ctr">
              <a:buNone/>
            </a:pPr>
            <a:r>
              <a:rPr lang="cs-CZ" sz="3200" b="1" kern="1200" dirty="0" smtClean="0">
                <a:solidFill>
                  <a:schemeClr val="accent4"/>
                </a:solidFill>
              </a:rPr>
              <a:t>83,6 mld. EUR</a:t>
            </a:r>
          </a:p>
          <a:p>
            <a:pPr marL="361950" lvl="1" indent="0" algn="ctr">
              <a:buNone/>
            </a:pPr>
            <a:endParaRPr lang="cs-CZ" sz="3200" b="1" kern="1200" dirty="0" smtClean="0">
              <a:solidFill>
                <a:schemeClr val="accent4"/>
              </a:solidFill>
            </a:endParaRPr>
          </a:p>
          <a:p>
            <a:pPr marL="271463" lvl="1" indent="-271463" algn="just"/>
            <a:r>
              <a:rPr lang="cs-CZ" sz="2000" kern="1200" dirty="0" smtClean="0">
                <a:solidFill>
                  <a:schemeClr val="accent4"/>
                </a:solidFill>
                <a:latin typeface="Arial" charset="0"/>
              </a:rPr>
              <a:t>                                                                   </a:t>
            </a:r>
            <a:r>
              <a:rPr lang="cs-CZ" sz="2000" b="1" kern="1200" dirty="0" smtClean="0">
                <a:solidFill>
                  <a:schemeClr val="accent4"/>
                </a:solidFill>
                <a:latin typeface="Arial" charset="0"/>
              </a:rPr>
              <a:t>EU zdroje : rozpočet ČR</a:t>
            </a:r>
          </a:p>
          <a:p>
            <a:pPr marL="742950" lvl="2" indent="-342900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cs-CZ" sz="2000" kern="1200" dirty="0" smtClean="0">
                <a:solidFill>
                  <a:schemeClr val="accent4"/>
                </a:solidFill>
                <a:latin typeface="Arial" charset="0"/>
              </a:rPr>
              <a:t>méně rozvinuté oblasti  	                          </a:t>
            </a:r>
            <a:r>
              <a:rPr lang="cs-CZ" sz="2000" b="1" kern="1200" dirty="0" smtClean="0">
                <a:solidFill>
                  <a:schemeClr val="accent4"/>
                </a:solidFill>
                <a:latin typeface="Arial" charset="0"/>
              </a:rPr>
              <a:t>85 % : 15 %</a:t>
            </a:r>
          </a:p>
          <a:p>
            <a:pPr marL="742950" lvl="2" indent="-342900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cs-CZ" sz="2000" kern="1200" dirty="0" smtClean="0">
                <a:solidFill>
                  <a:schemeClr val="accent4"/>
                </a:solidFill>
                <a:latin typeface="Arial" charset="0"/>
              </a:rPr>
              <a:t>možnost navýšení pro vybraná opatření (vzdělávání, seskupení producentů, spolupráce, mladí zemědělci) </a:t>
            </a:r>
            <a:r>
              <a:rPr lang="cs-CZ" sz="2000" b="1" kern="1200" dirty="0" smtClean="0">
                <a:solidFill>
                  <a:schemeClr val="accent4"/>
                </a:solidFill>
                <a:latin typeface="Arial" charset="0"/>
              </a:rPr>
              <a:t>90 % : 10 %</a:t>
            </a:r>
          </a:p>
          <a:p>
            <a:pPr marL="742950" lvl="2" indent="-342900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cs-CZ" sz="2000" kern="1200" dirty="0" smtClean="0">
                <a:solidFill>
                  <a:schemeClr val="accent4"/>
                </a:solidFill>
                <a:latin typeface="Arial" charset="0"/>
              </a:rPr>
              <a:t>inovativní projekty (</a:t>
            </a:r>
            <a:r>
              <a:rPr lang="cs-CZ" sz="2000" kern="1200" dirty="0" err="1" smtClean="0">
                <a:solidFill>
                  <a:schemeClr val="accent4"/>
                </a:solidFill>
                <a:latin typeface="Arial" charset="0"/>
              </a:rPr>
              <a:t>capping</a:t>
            </a:r>
            <a:r>
              <a:rPr lang="cs-CZ" sz="2000" kern="1200" dirty="0" smtClean="0">
                <a:solidFill>
                  <a:schemeClr val="accent4"/>
                </a:solidFill>
                <a:latin typeface="Arial" charset="0"/>
              </a:rPr>
              <a:t>)	            </a:t>
            </a:r>
            <a:r>
              <a:rPr lang="cs-CZ" sz="2000" b="1" kern="1200" dirty="0" smtClean="0">
                <a:solidFill>
                  <a:schemeClr val="accent4"/>
                </a:solidFill>
                <a:latin typeface="Arial" charset="0"/>
              </a:rPr>
              <a:t>100 % :   0 %</a:t>
            </a:r>
            <a:endParaRPr lang="cs-CZ" sz="2000" kern="1200" dirty="0" smtClean="0">
              <a:solidFill>
                <a:schemeClr val="accent4"/>
              </a:solidFill>
            </a:endParaRPr>
          </a:p>
          <a:p>
            <a:pPr marL="271463" lvl="1" indent="-271463" algn="just">
              <a:buNone/>
            </a:pPr>
            <a:endParaRPr lang="cs-CZ" sz="3200" kern="1200" dirty="0" smtClean="0">
              <a:solidFill>
                <a:schemeClr val="accent4"/>
              </a:solidFill>
              <a:latin typeface="Calibri" pitchFamily="34" charset="0"/>
            </a:endParaRPr>
          </a:p>
          <a:p>
            <a:pPr marL="760413" lvl="1" indent="-44450">
              <a:buNone/>
            </a:pPr>
            <a:endParaRPr lang="cs-CZ" sz="3200" dirty="0" smtClean="0">
              <a:latin typeface="Calibri" pitchFamily="34" charset="0"/>
            </a:endParaRPr>
          </a:p>
        </p:txBody>
      </p:sp>
      <p:sp>
        <p:nvSpPr>
          <p:cNvPr id="5" name="Zástupný symbol pro obsah 12"/>
          <p:cNvSpPr txBox="1">
            <a:spLocks/>
          </p:cNvSpPr>
          <p:nvPr/>
        </p:nvSpPr>
        <p:spPr bwMode="auto">
          <a:xfrm>
            <a:off x="468313" y="1557338"/>
            <a:ext cx="8362950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        </a:t>
            </a: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Zástupný symbol pro obsah 12"/>
          <p:cNvSpPr txBox="1">
            <a:spLocks/>
          </p:cNvSpPr>
          <p:nvPr/>
        </p:nvSpPr>
        <p:spPr bwMode="auto">
          <a:xfrm>
            <a:off x="467544" y="1556792"/>
            <a:ext cx="8516119" cy="5266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        </a:t>
            </a: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B2BC00"/>
                </a:solidFill>
              </a:rPr>
              <a:t/>
            </a:r>
            <a:br>
              <a:rPr lang="cs-CZ" b="1" u="sng" dirty="0" smtClean="0">
                <a:solidFill>
                  <a:srgbClr val="B2BC00"/>
                </a:solidFill>
              </a:rPr>
            </a:br>
            <a:r>
              <a:rPr lang="cs-CZ" b="1" u="sng" dirty="0" smtClean="0">
                <a:solidFill>
                  <a:srgbClr val="B2BC00"/>
                </a:solidFill>
              </a:rPr>
              <a:t/>
            </a:r>
            <a:br>
              <a:rPr lang="cs-CZ" b="1" u="sng" dirty="0" smtClean="0">
                <a:solidFill>
                  <a:srgbClr val="B2BC00"/>
                </a:solidFill>
              </a:rPr>
            </a:br>
            <a:r>
              <a:rPr lang="cs-CZ" b="1" u="sng" dirty="0" smtClean="0">
                <a:solidFill>
                  <a:srgbClr val="B2BC00"/>
                </a:solidFill>
              </a:rPr>
              <a:t>Rozpočet PRV 2014 - 2020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1463" lvl="1" indent="-271463" algn="just"/>
            <a:endParaRPr lang="cs-CZ" sz="2400" kern="1200" dirty="0" smtClean="0">
              <a:solidFill>
                <a:schemeClr val="accent4"/>
              </a:solidFill>
            </a:endParaRPr>
          </a:p>
          <a:p>
            <a:pPr marL="271463" lvl="1" indent="-271463" algn="just"/>
            <a:r>
              <a:rPr lang="cs-CZ" sz="2400" kern="1200" dirty="0" smtClean="0">
                <a:solidFill>
                  <a:schemeClr val="accent4"/>
                </a:solidFill>
              </a:rPr>
              <a:t>národní alokace nejsou dosud stanoveny</a:t>
            </a:r>
          </a:p>
          <a:p>
            <a:pPr marL="271463" lvl="1" indent="-271463" algn="just">
              <a:buNone/>
            </a:pPr>
            <a:endParaRPr lang="cs-CZ" sz="2400" kern="1200" dirty="0" smtClean="0">
              <a:solidFill>
                <a:schemeClr val="accent4"/>
              </a:solidFill>
            </a:endParaRPr>
          </a:p>
          <a:p>
            <a:pPr marL="271463" lvl="1" indent="-271463" algn="just"/>
            <a:r>
              <a:rPr lang="cs-CZ" sz="2400" kern="1200" dirty="0" smtClean="0">
                <a:solidFill>
                  <a:schemeClr val="accent4"/>
                </a:solidFill>
              </a:rPr>
              <a:t>lze předpokládat spíše nižší částku z EZFRV než v současném období</a:t>
            </a:r>
          </a:p>
          <a:p>
            <a:pPr marL="271463" lvl="1" indent="-271463" algn="just">
              <a:buNone/>
            </a:pPr>
            <a:endParaRPr lang="cs-CZ" sz="2400" kern="1200" dirty="0" smtClean="0">
              <a:solidFill>
                <a:schemeClr val="accent4"/>
              </a:solidFill>
            </a:endParaRPr>
          </a:p>
          <a:p>
            <a:pPr marL="271463" lvl="1" indent="-271463" algn="just"/>
            <a:r>
              <a:rPr lang="cs-CZ" sz="2400" kern="1200" dirty="0" smtClean="0">
                <a:solidFill>
                  <a:schemeClr val="accent4"/>
                </a:solidFill>
              </a:rPr>
              <a:t>DPH bude obecně neuznatelný výdaj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Šablona prezentace">
  <a:themeElements>
    <a:clrScheme name="Šablona prezenta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Šablona prezenta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prezenta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prezenta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prezenta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prezenta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prezenta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prezenta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prezenta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prezenta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prezenta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prezenta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prezenta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3011</TotalTime>
  <Words>904</Words>
  <Application>Microsoft Office PowerPoint</Application>
  <PresentationFormat>Předvádění na obrazovce (4:3)</PresentationFormat>
  <Paragraphs>214</Paragraphs>
  <Slides>14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Šablona prezentace</vt:lpstr>
      <vt:lpstr>    Promítnutí zájmů měst a obcí v budoucích operačních programech Program rozvoje venkova 2014 - 2020   </vt:lpstr>
      <vt:lpstr>  Poziční dokument Evropské komise pro ČR pro programové období 2014 – 2020 </vt:lpstr>
      <vt:lpstr>    Nový rámec pro II. pilíř SZP   rozvoj venkova  </vt:lpstr>
      <vt:lpstr>   Priority PRV 2014 - 2020 </vt:lpstr>
      <vt:lpstr>   Příprava nového programu  2014 - 2020</vt:lpstr>
      <vt:lpstr>  Harmonogram příprav</vt:lpstr>
      <vt:lpstr>Potřeby obcí vyplývající z analýzy</vt:lpstr>
      <vt:lpstr>  Rozpočet PRV 2014 - 2020</vt:lpstr>
      <vt:lpstr>  Rozpočet PRV 2014 - 2020</vt:lpstr>
      <vt:lpstr>  Opatření PRV 2014 -2020</vt:lpstr>
      <vt:lpstr>   LEADER</vt:lpstr>
      <vt:lpstr>     Dosavadní výstupy přípravy PRV 2014 – 2020  v rámci priority č.6  </vt:lpstr>
      <vt:lpstr>     Základní služby a obnova vesnic ve venkovských oblastech </vt:lpstr>
      <vt:lpstr>Snímek 14</vt:lpstr>
    </vt:vector>
  </TitlesOfParts>
  <Company>mze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a pravidla její tvorby  v MS PowerPoint</dc:title>
  <dc:creator>mullerova</dc:creator>
  <cp:lastModifiedBy>polak</cp:lastModifiedBy>
  <cp:revision>598</cp:revision>
  <dcterms:created xsi:type="dcterms:W3CDTF">2007-06-07T09:28:38Z</dcterms:created>
  <dcterms:modified xsi:type="dcterms:W3CDTF">2012-11-26T13:26:37Z</dcterms:modified>
</cp:coreProperties>
</file>