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5" r:id="rId2"/>
    <p:sldId id="419" r:id="rId3"/>
    <p:sldId id="446" r:id="rId4"/>
    <p:sldId id="448" r:id="rId5"/>
    <p:sldId id="451" r:id="rId6"/>
    <p:sldId id="452" r:id="rId7"/>
    <p:sldId id="453" r:id="rId8"/>
    <p:sldId id="454" r:id="rId9"/>
    <p:sldId id="455" r:id="rId10"/>
    <p:sldId id="398" r:id="rId11"/>
  </p:sldIdLst>
  <p:sldSz cx="9144000" cy="6858000" type="screen4x3"/>
  <p:notesSz cx="6788150" cy="99234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0" autoAdjust="0"/>
    <p:restoredTop sz="92341" autoAdjust="0"/>
  </p:normalViewPr>
  <p:slideViewPr>
    <p:cSldViewPr>
      <p:cViewPr varScale="1">
        <p:scale>
          <a:sx n="113" d="100"/>
          <a:sy n="113" d="100"/>
        </p:scale>
        <p:origin x="-9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744" y="-96"/>
      </p:cViewPr>
      <p:guideLst>
        <p:guide orient="horz" pos="3126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ozak\Plocha\kraje_vyhodnocen&#237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Kozak\Dokumenty\Migrace\Pr&#225;ce\Anal&#253;za%202012%20(za%202011)\Vyhodnocen&#237;\ORP\ORP_vyhodnocen&#237;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4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</c:dPt>
          <c:dPt>
            <c:idx val="6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7"/>
            <c:bubble3D val="0"/>
            <c:spPr>
              <a:solidFill>
                <a:srgbClr val="FF0000"/>
              </a:solidFill>
            </c:spPr>
          </c:dPt>
          <c:dPt>
            <c:idx val="9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M</a:t>
                    </a:r>
                    <a:r>
                      <a:rPr lang="en-US" dirty="0" smtClean="0"/>
                      <a:t>PSV</a:t>
                    </a:r>
                    <a:endParaRPr lang="cs-CZ" dirty="0" smtClean="0"/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8,5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M</a:t>
                    </a:r>
                    <a:r>
                      <a:rPr lang="en-US" dirty="0" smtClean="0"/>
                      <a:t>Z</a:t>
                    </a:r>
                    <a:endParaRPr lang="cs-CZ" dirty="0" smtClean="0"/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3,5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dirty="0"/>
                      <a:t>M</a:t>
                    </a:r>
                    <a:r>
                      <a:rPr lang="en-US" dirty="0"/>
                      <a:t>D </a:t>
                    </a:r>
                    <a:endParaRPr lang="cs-CZ" dirty="0" smtClean="0"/>
                  </a:p>
                  <a:p>
                    <a:r>
                      <a:rPr lang="en-US" dirty="0" smtClean="0"/>
                      <a:t>9,8</a:t>
                    </a:r>
                    <a:r>
                      <a:rPr lang="cs-CZ" dirty="0" smtClean="0"/>
                      <a:t> </a:t>
                    </a:r>
                    <a:r>
                      <a:rPr lang="cs-CZ" dirty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dirty="0"/>
                      <a:t>M</a:t>
                    </a:r>
                    <a:r>
                      <a:rPr lang="en-US" dirty="0"/>
                      <a:t>V </a:t>
                    </a:r>
                    <a:endParaRPr lang="cs-CZ" dirty="0" smtClean="0"/>
                  </a:p>
                  <a:p>
                    <a:r>
                      <a:rPr lang="en-US" dirty="0" smtClean="0"/>
                      <a:t>8,1</a:t>
                    </a:r>
                    <a:r>
                      <a:rPr lang="cs-CZ" dirty="0" smtClean="0"/>
                      <a:t> </a:t>
                    </a:r>
                    <a:r>
                      <a:rPr lang="cs-CZ" dirty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dirty="0"/>
                      <a:t>M</a:t>
                    </a:r>
                    <a:r>
                      <a:rPr lang="en-US" dirty="0"/>
                      <a:t>MR </a:t>
                    </a:r>
                    <a:endParaRPr lang="cs-CZ" dirty="0" smtClean="0"/>
                  </a:p>
                  <a:p>
                    <a:r>
                      <a:rPr lang="en-US" dirty="0" smtClean="0"/>
                      <a:t>10,1</a:t>
                    </a:r>
                    <a:r>
                      <a:rPr lang="cs-CZ" dirty="0" smtClean="0"/>
                      <a:t> </a:t>
                    </a:r>
                    <a:r>
                      <a:rPr lang="cs-CZ" dirty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dirty="0"/>
                      <a:t>M</a:t>
                    </a:r>
                    <a:r>
                      <a:rPr lang="en-US" dirty="0"/>
                      <a:t>ŽP </a:t>
                    </a:r>
                    <a:endParaRPr lang="cs-CZ" dirty="0" smtClean="0"/>
                  </a:p>
                  <a:p>
                    <a:r>
                      <a:rPr lang="en-US" dirty="0" smtClean="0"/>
                      <a:t>14,3</a:t>
                    </a:r>
                    <a:r>
                      <a:rPr lang="cs-CZ" dirty="0" smtClean="0"/>
                      <a:t> </a:t>
                    </a:r>
                    <a:r>
                      <a:rPr lang="cs-CZ" dirty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400" dirty="0"/>
                      <a:t>M</a:t>
                    </a:r>
                    <a:r>
                      <a:rPr lang="en-US" dirty="0"/>
                      <a:t>ZE </a:t>
                    </a:r>
                    <a:endParaRPr lang="cs-CZ" dirty="0" smtClean="0"/>
                  </a:p>
                  <a:p>
                    <a:r>
                      <a:rPr lang="en-US" dirty="0" smtClean="0"/>
                      <a:t>3,8</a:t>
                    </a:r>
                    <a:r>
                      <a:rPr lang="cs-CZ" dirty="0" smtClean="0"/>
                      <a:t> </a:t>
                    </a:r>
                    <a:r>
                      <a:rPr lang="cs-CZ" dirty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M</a:t>
                    </a:r>
                    <a:r>
                      <a:rPr lang="en-US" dirty="0" smtClean="0"/>
                      <a:t>PO</a:t>
                    </a:r>
                    <a:endParaRPr lang="cs-CZ" dirty="0" smtClean="0"/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2,4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400" dirty="0"/>
                      <a:t>M</a:t>
                    </a:r>
                    <a:r>
                      <a:rPr lang="en-US" dirty="0"/>
                      <a:t>ŠMT </a:t>
                    </a:r>
                    <a:endParaRPr lang="cs-CZ" dirty="0" smtClean="0"/>
                  </a:p>
                  <a:p>
                    <a:r>
                      <a:rPr lang="en-US" dirty="0" smtClean="0"/>
                      <a:t>13,5</a:t>
                    </a:r>
                    <a:r>
                      <a:rPr lang="cs-CZ" dirty="0" smtClean="0"/>
                      <a:t> </a:t>
                    </a:r>
                    <a:r>
                      <a:rPr lang="cs-CZ" dirty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2.5177237460702037E-2"/>
                  <c:y val="1.7447748337127367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M</a:t>
                    </a:r>
                    <a:r>
                      <a:rPr lang="en-US" dirty="0"/>
                      <a:t>K </a:t>
                    </a:r>
                    <a:endParaRPr lang="cs-CZ" dirty="0" smtClean="0"/>
                  </a:p>
                  <a:p>
                    <a:r>
                      <a:rPr lang="en-US" dirty="0" smtClean="0"/>
                      <a:t>2,4</a:t>
                    </a:r>
                    <a:r>
                      <a:rPr lang="cs-CZ" baseline="0" dirty="0" smtClean="0"/>
                      <a:t> </a:t>
                    </a:r>
                    <a:r>
                      <a:rPr lang="cs-CZ" baseline="0" dirty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layout>
                <c:manualLayout>
                  <c:x val="7.8885062444117582E-2"/>
                  <c:y val="6.5644735461778013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M</a:t>
                    </a:r>
                    <a:r>
                      <a:rPr lang="en-US" dirty="0" smtClean="0"/>
                      <a:t>O</a:t>
                    </a:r>
                    <a:endParaRPr lang="cs-CZ" dirty="0" smtClean="0"/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0,4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z="1400" dirty="0"/>
                      <a:t>M</a:t>
                    </a:r>
                    <a:r>
                      <a:rPr lang="en-US" dirty="0"/>
                      <a:t>F </a:t>
                    </a:r>
                    <a:endParaRPr lang="cs-CZ" dirty="0" smtClean="0"/>
                  </a:p>
                  <a:p>
                    <a:r>
                      <a:rPr lang="en-US" dirty="0" smtClean="0"/>
                      <a:t>10,9</a:t>
                    </a:r>
                    <a:r>
                      <a:rPr lang="cs-CZ" dirty="0" smtClean="0"/>
                      <a:t> </a:t>
                    </a:r>
                    <a:r>
                      <a:rPr lang="cs-CZ" dirty="0"/>
                      <a:t>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2"/>
              <c:layout>
                <c:manualLayout>
                  <c:x val="0.13119852326151535"/>
                  <c:y val="9.840039636526054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O</a:t>
                    </a:r>
                    <a:r>
                      <a:rPr lang="en-US" dirty="0"/>
                      <a:t>bslužné </a:t>
                    </a:r>
                    <a:r>
                      <a:rPr lang="en-US" dirty="0" smtClean="0"/>
                      <a:t>činnosti</a:t>
                    </a:r>
                    <a:endParaRPr lang="cs-CZ" dirty="0" smtClean="0"/>
                  </a:p>
                  <a:p>
                    <a:r>
                      <a:rPr lang="en-US" dirty="0" smtClean="0"/>
                      <a:t> 12,3</a:t>
                    </a:r>
                    <a:r>
                      <a:rPr lang="cs-CZ" baseline="0" dirty="0" smtClean="0"/>
                      <a:t> </a:t>
                    </a:r>
                    <a:r>
                      <a:rPr lang="cs-CZ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</c:dLbls>
          <c:cat>
            <c:strRef>
              <c:f>graf!$A$1:$A$13</c:f>
              <c:strCache>
                <c:ptCount val="13"/>
                <c:pt idx="0">
                  <c:v>MPSV</c:v>
                </c:pt>
                <c:pt idx="1">
                  <c:v>MZ</c:v>
                </c:pt>
                <c:pt idx="2">
                  <c:v>MD</c:v>
                </c:pt>
                <c:pt idx="3">
                  <c:v>MV</c:v>
                </c:pt>
                <c:pt idx="4">
                  <c:v>MMR</c:v>
                </c:pt>
                <c:pt idx="5">
                  <c:v>MŽP</c:v>
                </c:pt>
                <c:pt idx="6">
                  <c:v>MZE</c:v>
                </c:pt>
                <c:pt idx="7">
                  <c:v>MPO</c:v>
                </c:pt>
                <c:pt idx="8">
                  <c:v>MŠMT</c:v>
                </c:pt>
                <c:pt idx="9">
                  <c:v>MK</c:v>
                </c:pt>
                <c:pt idx="10">
                  <c:v>MO</c:v>
                </c:pt>
                <c:pt idx="11">
                  <c:v>MF</c:v>
                </c:pt>
                <c:pt idx="12">
                  <c:v>Obslužné činnosti</c:v>
                </c:pt>
              </c:strCache>
            </c:strRef>
          </c:cat>
          <c:val>
            <c:numRef>
              <c:f>graf!$B$1:$B$13</c:f>
              <c:numCache>
                <c:formatCode>General</c:formatCode>
                <c:ptCount val="13"/>
                <c:pt idx="0">
                  <c:v>8.5</c:v>
                </c:pt>
                <c:pt idx="1">
                  <c:v>3.5</c:v>
                </c:pt>
                <c:pt idx="2">
                  <c:v>9.8000000000000007</c:v>
                </c:pt>
                <c:pt idx="3">
                  <c:v>8.1</c:v>
                </c:pt>
                <c:pt idx="4">
                  <c:v>10.1</c:v>
                </c:pt>
                <c:pt idx="5">
                  <c:v>14.3</c:v>
                </c:pt>
                <c:pt idx="6">
                  <c:v>3.8</c:v>
                </c:pt>
                <c:pt idx="7">
                  <c:v>2.4</c:v>
                </c:pt>
                <c:pt idx="8">
                  <c:v>13.5</c:v>
                </c:pt>
                <c:pt idx="9">
                  <c:v>2.4</c:v>
                </c:pt>
                <c:pt idx="10">
                  <c:v>0.4</c:v>
                </c:pt>
                <c:pt idx="11">
                  <c:v>10.9</c:v>
                </c:pt>
                <c:pt idx="12">
                  <c:v>12.3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 baseline="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6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9"/>
            <c:bubble3D val="0"/>
            <c:spPr>
              <a:solidFill>
                <a:srgbClr val="C00000"/>
              </a:solidFill>
            </c:spPr>
          </c:dPt>
          <c:dPt>
            <c:idx val="1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MPSV 22,2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160392817347362"/>
                  <c:y val="2.284028546018553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MZ 0,2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MD</a:t>
                    </a:r>
                    <a:r>
                      <a:rPr lang="cs-CZ" baseline="0" dirty="0"/>
                      <a:t> </a:t>
                    </a:r>
                    <a:r>
                      <a:rPr lang="en-US" dirty="0"/>
                      <a:t>15,4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MV 17,5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MMR</a:t>
                    </a:r>
                    <a:r>
                      <a:rPr lang="cs-CZ" baseline="0" dirty="0"/>
                      <a:t> </a:t>
                    </a:r>
                    <a:r>
                      <a:rPr lang="en-US" dirty="0"/>
                      <a:t>13,5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MŽP 6,5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0298950416214248"/>
                  <c:y val="5.4617470336869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MZE 3,1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/>
                      <a:t>MPO</a:t>
                    </a:r>
                    <a:r>
                      <a:rPr lang="cs-CZ" baseline="0" dirty="0"/>
                      <a:t> </a:t>
                    </a:r>
                    <a:r>
                      <a:rPr lang="en-US" dirty="0"/>
                      <a:t>7,6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0327699265604841E-2"/>
                  <c:y val="2.503598620420402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MŠMT 1,7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742497171567407E-2"/>
                  <c:y val="2.879774481460468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MK 1,5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11922895631531423"/>
                  <c:y val="0.1127451973737540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Obslužné činnosti </a:t>
                    </a:r>
                    <a:r>
                      <a:rPr lang="cs-CZ" dirty="0"/>
                      <a:t> </a:t>
                    </a:r>
                    <a:r>
                      <a:rPr lang="en-US" dirty="0"/>
                      <a:t>10,8</a:t>
                    </a:r>
                    <a:r>
                      <a:rPr lang="cs-CZ" dirty="0"/>
                      <a:t> 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/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GRAF_PP!$A$1:$A$11</c:f>
              <c:strCache>
                <c:ptCount val="11"/>
                <c:pt idx="0">
                  <c:v>MPSV</c:v>
                </c:pt>
                <c:pt idx="1">
                  <c:v>MZ</c:v>
                </c:pt>
                <c:pt idx="2">
                  <c:v>MD</c:v>
                </c:pt>
                <c:pt idx="3">
                  <c:v>MV</c:v>
                </c:pt>
                <c:pt idx="4">
                  <c:v>MMR</c:v>
                </c:pt>
                <c:pt idx="5">
                  <c:v>MŽP</c:v>
                </c:pt>
                <c:pt idx="6">
                  <c:v>MZE</c:v>
                </c:pt>
                <c:pt idx="7">
                  <c:v>MPO</c:v>
                </c:pt>
                <c:pt idx="8">
                  <c:v>MŠMT</c:v>
                </c:pt>
                <c:pt idx="9">
                  <c:v>MK</c:v>
                </c:pt>
                <c:pt idx="10">
                  <c:v>Obslužné činnosti</c:v>
                </c:pt>
              </c:strCache>
            </c:strRef>
          </c:cat>
          <c:val>
            <c:numRef>
              <c:f>GRAF_PP!$B$1:$B$11</c:f>
              <c:numCache>
                <c:formatCode>General</c:formatCode>
                <c:ptCount val="11"/>
                <c:pt idx="0">
                  <c:v>22.2</c:v>
                </c:pt>
                <c:pt idx="1">
                  <c:v>0.2</c:v>
                </c:pt>
                <c:pt idx="2">
                  <c:v>15.4</c:v>
                </c:pt>
                <c:pt idx="3">
                  <c:v>17.5</c:v>
                </c:pt>
                <c:pt idx="4">
                  <c:v>13.5</c:v>
                </c:pt>
                <c:pt idx="5">
                  <c:v>6.5</c:v>
                </c:pt>
                <c:pt idx="6">
                  <c:v>3.1</c:v>
                </c:pt>
                <c:pt idx="7">
                  <c:v>7.6</c:v>
                </c:pt>
                <c:pt idx="8">
                  <c:v>1.7000000000000022</c:v>
                </c:pt>
                <c:pt idx="9">
                  <c:v>1.5</c:v>
                </c:pt>
                <c:pt idx="10">
                  <c:v>10.8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16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0622586-C590-419A-8E09-FAAA53A7251D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16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24988"/>
            <a:ext cx="29416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D2BDC6A-B728-4591-AD7E-9C27F3F3924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295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EFF37A-F53D-4655-9B3E-BD656795D8CD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7BCF3C-EE8A-48DD-8E23-EEAC136B533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28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A64D6-91BB-4402-9478-EB03AF7D6923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B59C-3E02-4405-AAB9-87AC7C99D8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58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E139D-B9D3-46CE-8C28-E710FA0C30E2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BC7DC-7643-4CF9-92C2-B4A8A7A7F01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56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36712"/>
            <a:ext cx="2057400" cy="528945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36712"/>
            <a:ext cx="6019800" cy="5289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C6478-DCD4-4BBF-B4DA-FDE578723D9B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7FCC4-E5B2-463F-BA01-DA1F9A0A3E7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390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9625"/>
            <a:ext cx="8229600" cy="60801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13E68-4540-402C-8521-A88B1F2615BC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F2F84-A3F9-4CB5-9706-2F91A3AEB2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05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7E5C8-AF44-4BB6-B298-E2CD63C8BC09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998F6-AC5B-411B-A596-F08ECE97581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69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1E18D-4479-4EC9-9EB6-DA088DBB9D13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7D623-C14C-44A0-9036-0B244B9086F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63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1B293-1BF5-4BD2-A6B0-6848590EA033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B6A2E-DCE1-442A-8225-E3FE4FCA53E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84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1EB8F-4482-4892-B21C-9B842DAB7182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4E98C-6227-4A40-9244-6286E602C5D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59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5C3E-E492-49BE-8907-CD66C75F4ECE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B9B81-F358-4936-8F40-00E8EAB6DE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86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F1FCC-4BCD-49CD-A1D0-1A8BFE6B81C3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6DAA-B4C0-43A4-AA08-382720F7FFA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60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A6653-0F55-417D-ADA8-20F9019F55DC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28660-299C-4D4D-89AB-533D7E61C2E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84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29E4-6587-4F05-8DAC-C93695EFAD2D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EF1A4-E560-4D82-833D-F09AAEAF118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23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768DBA"/>
            </a:gs>
            <a:gs pos="100000">
              <a:srgbClr val="B2B2B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809625"/>
            <a:ext cx="822960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75542A-C6F8-4B9B-83A0-269FC5E8B805}" type="datetimeFigureOut">
              <a:rPr lang="cs-CZ"/>
              <a:pPr>
                <a:defRPr/>
              </a:pPr>
              <a:t>30.11.2012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2FF1D1-070D-4D94-974E-5295C2D2B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List_aplikace_Microsoft_Excel_97_20031.xls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List_aplikace_Microsoft_Excel_97_20032.xls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idx="4294967295"/>
          </p:nvPr>
        </p:nvSpPr>
        <p:spPr>
          <a:xfrm>
            <a:off x="323850" y="1196975"/>
            <a:ext cx="8640763" cy="280808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cs-CZ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cs-CZ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cs-CZ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cs-CZ" sz="40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Reálné možnosti financování státní </a:t>
            </a:r>
            <a:r>
              <a:rPr lang="cs-CZ" sz="4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správy</a:t>
            </a:r>
          </a:p>
        </p:txBody>
      </p:sp>
      <p:sp>
        <p:nvSpPr>
          <p:cNvPr id="2051" name="Podnadpis 4"/>
          <p:cNvSpPr>
            <a:spLocks noGrp="1"/>
          </p:cNvSpPr>
          <p:nvPr>
            <p:ph type="subTitle" idx="4294967295"/>
          </p:nvPr>
        </p:nvSpPr>
        <p:spPr>
          <a:xfrm>
            <a:off x="1403350" y="5300663"/>
            <a:ext cx="6400800" cy="105727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cs-CZ" sz="1800" b="1" dirty="0" smtClean="0">
              <a:solidFill>
                <a:srgbClr val="663300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cs-CZ" sz="1400" b="1" dirty="0" smtClean="0">
                <a:solidFill>
                  <a:srgbClr val="663300"/>
                </a:solidFill>
                <a:latin typeface="Arial" charset="0"/>
              </a:rPr>
              <a:t>Ministerstvo financí ČR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cs-CZ" sz="1400" b="1" dirty="0" smtClean="0">
                <a:solidFill>
                  <a:srgbClr val="663300"/>
                </a:solidFill>
                <a:latin typeface="Arial" charset="0"/>
              </a:rPr>
              <a:t>listopad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468313" y="1268413"/>
            <a:ext cx="7991475" cy="3889375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latin typeface="Garamond" pitchFamily="18" charset="0"/>
              </a:rPr>
              <a:t>Děkuji Vám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2400" dirty="0" smtClean="0">
                <a:latin typeface="Garamond" pitchFamily="18" charset="0"/>
              </a:rPr>
              <a:t>Jan Zikl</a:t>
            </a:r>
            <a:br>
              <a:rPr lang="cs-CZ" sz="2400" dirty="0" smtClean="0">
                <a:latin typeface="Garamond" pitchFamily="18" charset="0"/>
              </a:rPr>
            </a:br>
            <a:r>
              <a:rPr lang="cs-CZ" sz="2400" dirty="0" smtClean="0">
                <a:latin typeface="Garamond" pitchFamily="18" charset="0"/>
              </a:rPr>
              <a:t>Ministerstvo financí </a:t>
            </a:r>
            <a:br>
              <a:rPr lang="cs-CZ" sz="2400" dirty="0" smtClean="0">
                <a:latin typeface="Garamond" pitchFamily="18" charset="0"/>
              </a:rPr>
            </a:br>
            <a:r>
              <a:rPr lang="cs-CZ" sz="2400" dirty="0" smtClean="0">
                <a:latin typeface="Garamond" pitchFamily="18" charset="0"/>
              </a:rPr>
              <a:t>ředitel odboru financování územních rozpočtů</a:t>
            </a:r>
            <a:br>
              <a:rPr lang="cs-CZ" sz="2400" dirty="0" smtClean="0">
                <a:latin typeface="Garamond" pitchFamily="18" charset="0"/>
              </a:rPr>
            </a:br>
            <a:r>
              <a:rPr lang="cs-CZ" sz="2400" dirty="0" smtClean="0">
                <a:latin typeface="Garamond" pitchFamily="18" charset="0"/>
              </a:rPr>
              <a:t>a programové financování</a:t>
            </a:r>
            <a:br>
              <a:rPr lang="cs-CZ" sz="2400" dirty="0" smtClean="0">
                <a:latin typeface="Garamond" pitchFamily="18" charset="0"/>
              </a:rPr>
            </a:br>
            <a:r>
              <a:rPr lang="cs-CZ" sz="2400" dirty="0" smtClean="0">
                <a:latin typeface="Garamond" pitchFamily="18" charset="0"/>
              </a:rPr>
              <a:t>e-mail:	  Jan.Zikl@mfcr.cz</a:t>
            </a:r>
            <a:br>
              <a:rPr lang="cs-CZ" sz="2400" dirty="0" smtClean="0">
                <a:latin typeface="Garamond" pitchFamily="18" charset="0"/>
              </a:rPr>
            </a:br>
            <a:r>
              <a:rPr lang="cs-CZ" sz="2400" dirty="0" smtClean="0">
                <a:latin typeface="Garamond" pitchFamily="18" charset="0"/>
              </a:rPr>
              <a:t>tel.:   257 042 800</a:t>
            </a:r>
            <a:r>
              <a:rPr lang="cs-CZ" sz="2400" dirty="0" smtClean="0">
                <a:latin typeface="Arial" charset="0"/>
              </a:rPr>
              <a:t/>
            </a:r>
            <a:br>
              <a:rPr lang="cs-CZ" sz="2400" dirty="0" smtClean="0">
                <a:latin typeface="Arial" charset="0"/>
              </a:rPr>
            </a:br>
            <a:endParaRPr lang="cs-CZ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908050"/>
            <a:ext cx="8229600" cy="608013"/>
          </a:xfrm>
        </p:spPr>
        <p:txBody>
          <a:bodyPr/>
          <a:lstStyle/>
          <a:p>
            <a:r>
              <a:rPr lang="cs-CZ" sz="2000" dirty="0" smtClean="0">
                <a:latin typeface="Arial" charset="0"/>
              </a:rPr>
              <a:t>FINANČNÍ VZTAHY STÁTNÍHO ROZPOČTU K ROZPOČTŮM KRAJŮ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217017"/>
              </p:ext>
            </p:extLst>
          </p:nvPr>
        </p:nvGraphicFramePr>
        <p:xfrm>
          <a:off x="2339752" y="1700808"/>
          <a:ext cx="4104456" cy="479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List" r:id="rId5" imgW="3762494" imgH="4791139" progId="Excel.Sheet.8">
                  <p:embed/>
                </p:oleObj>
              </mc:Choice>
              <mc:Fallback>
                <p:oleObj name="List" r:id="rId5" imgW="3762494" imgH="479113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39752" y="1700808"/>
                        <a:ext cx="4104456" cy="479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908050"/>
            <a:ext cx="8229600" cy="608013"/>
          </a:xfrm>
        </p:spPr>
        <p:txBody>
          <a:bodyPr/>
          <a:lstStyle/>
          <a:p>
            <a:r>
              <a:rPr lang="cs-CZ" sz="2000" dirty="0" smtClean="0">
                <a:latin typeface="Arial" charset="0"/>
              </a:rPr>
              <a:t>FINANČNÍ VZTAHY STÁTNÍHO ROZPOČTU K ROZPOČTŮM OBCÍ V ÚHRNECH PO JEDNOTLIVÝCH KRAJÍCH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787414"/>
              </p:ext>
            </p:extLst>
          </p:nvPr>
        </p:nvGraphicFramePr>
        <p:xfrm>
          <a:off x="2699792" y="1556792"/>
          <a:ext cx="3438525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9" name="List" r:id="rId5" imgW="3438406" imgH="4895747" progId="Excel.Sheet.8">
                  <p:embed/>
                </p:oleObj>
              </mc:Choice>
              <mc:Fallback>
                <p:oleObj name="List" r:id="rId5" imgW="3438406" imgH="489574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9792" y="1556792"/>
                        <a:ext cx="3438525" cy="489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15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243830" y="1196752"/>
            <a:ext cx="8496300" cy="576064"/>
          </a:xfrm>
        </p:spPr>
        <p:txBody>
          <a:bodyPr/>
          <a:lstStyle/>
          <a:p>
            <a:r>
              <a:rPr lang="cs-CZ" sz="3000" dirty="0" smtClean="0">
                <a:effectLst/>
              </a:rPr>
              <a:t>Snaha Ministerstva financí a Ministerstva vnitra</a:t>
            </a:r>
          </a:p>
        </p:txBody>
      </p:sp>
      <p:sp>
        <p:nvSpPr>
          <p:cNvPr id="27651" name="Rectangle 3"/>
          <p:cNvSpPr txBox="1">
            <a:spLocks/>
          </p:cNvSpPr>
          <p:nvPr/>
        </p:nvSpPr>
        <p:spPr bwMode="auto">
          <a:xfrm>
            <a:off x="378437" y="2420888"/>
            <a:ext cx="8361362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ct val="20000"/>
              </a:spcBef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</a:rPr>
              <a:t>Jasně vymezit odpovědnosti jednotlivých ministerstev (resortů) za jednotlivé oblasti výkonu přenesené působnosti</a:t>
            </a:r>
          </a:p>
          <a:p>
            <a:pPr algn="just">
              <a:spcBef>
                <a:spcPct val="20000"/>
              </a:spcBef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</a:rPr>
              <a:t>Nastavit vazby mezi odpovědností resortů za poskytované finanční prostředky a pravomocemi ovlivnit rozsah vykonávaných agend, na které jsou směřovány</a:t>
            </a:r>
          </a:p>
          <a:p>
            <a:pPr algn="just">
              <a:spcBef>
                <a:spcPct val="20000"/>
              </a:spcBef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</a:rPr>
              <a:t>Zjistit náročnost výkonu agend v přenesené působnosti dle jednotlivých rezortů z hlediska potřebného počtu pracovních sil, zajistit potřebná data pro zefektivnění rozdělení</a:t>
            </a:r>
          </a:p>
        </p:txBody>
      </p:sp>
    </p:spTree>
    <p:extLst>
      <p:ext uri="{BB962C8B-B14F-4D97-AF65-F5344CB8AC3E}">
        <p14:creationId xmlns:p14="http://schemas.microsoft.com/office/powerpoint/2010/main" val="69468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060907793"/>
              </p:ext>
            </p:extLst>
          </p:nvPr>
        </p:nvGraphicFramePr>
        <p:xfrm>
          <a:off x="251520" y="1556792"/>
          <a:ext cx="8667750" cy="479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67544" y="6381328"/>
            <a:ext cx="6336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Zdroj: Dotazníkové šetření počtu pracovních úvazků k 31. 12. 2011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6776" y="836712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Celkový podíl pracovních úvazků na výkon státní správy v přenesené působnosti u krajských úřadů dle jednotlivých resortů</a:t>
            </a:r>
          </a:p>
        </p:txBody>
      </p:sp>
    </p:spTree>
    <p:extLst>
      <p:ext uri="{BB962C8B-B14F-4D97-AF65-F5344CB8AC3E}">
        <p14:creationId xmlns:p14="http://schemas.microsoft.com/office/powerpoint/2010/main" val="4426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979712" y="1844824"/>
          <a:ext cx="4824536" cy="4531995"/>
        </p:xfrm>
        <a:graphic>
          <a:graphicData uri="http://schemas.openxmlformats.org/drawingml/2006/table">
            <a:tbl>
              <a:tblPr/>
              <a:tblGrid>
                <a:gridCol w="2176651"/>
                <a:gridCol w="1077106"/>
                <a:gridCol w="1570779"/>
              </a:tblGrid>
              <a:tr h="51305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Resort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podíl         (v 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příspěvek         (v tis. Kč)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MPSV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88 030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36 248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101 494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83 888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MMR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104 601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MŽP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148 098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39 355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MPO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24 856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MŠMT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139 813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24 856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112 886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obslužné činnosti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127 385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5652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1 035 651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79512" y="947629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Rozdělení příspěvku na výkon státní správy v přenesené působnosti     u krajských úřadů dle jednotlivých resortů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59632" y="6453336"/>
            <a:ext cx="6336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Zdroj: Dotazníkové šetření počtu pracovních úvazků k 31. 12. 2011 a státní rozpočet na rok 2012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ovéPole 5"/>
          <p:cNvSpPr txBox="1">
            <a:spLocks noChangeArrowheads="1"/>
          </p:cNvSpPr>
          <p:nvPr/>
        </p:nvSpPr>
        <p:spPr bwMode="auto">
          <a:xfrm>
            <a:off x="444070" y="836712"/>
            <a:ext cx="8321559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Podíl pracovních úvazků na výkonu státní správy v přenesené působnosti u ORP dle jednotlivých resortů</a:t>
            </a: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1293579989"/>
              </p:ext>
            </p:extLst>
          </p:nvPr>
        </p:nvGraphicFramePr>
        <p:xfrm>
          <a:off x="179512" y="1668562"/>
          <a:ext cx="8772525" cy="4713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468313" y="6381750"/>
            <a:ext cx="6335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Zdroj: Dotazníkové šetření počtu pracovních úvazků k 31. 12. 2011</a:t>
            </a:r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468313" y="5966355"/>
            <a:ext cx="7632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§"/>
            </a:pPr>
            <a:r>
              <a:rPr lang="cs-CZ" dirty="0"/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hodnoceno 187 ORP = 91,2 % </a:t>
            </a:r>
          </a:p>
        </p:txBody>
      </p:sp>
    </p:spTree>
    <p:extLst>
      <p:ext uri="{BB962C8B-B14F-4D97-AF65-F5344CB8AC3E}">
        <p14:creationId xmlns:p14="http://schemas.microsoft.com/office/powerpoint/2010/main" val="37011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ovéPole 3"/>
          <p:cNvSpPr txBox="1">
            <a:spLocks noChangeArrowheads="1"/>
          </p:cNvSpPr>
          <p:nvPr/>
        </p:nvSpPr>
        <p:spPr bwMode="auto">
          <a:xfrm>
            <a:off x="179388" y="947738"/>
            <a:ext cx="88566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Rozdělení příspěvku na výkon státní správy v přenesené působnosti u ORP dle jednotlivých resortů</a:t>
            </a:r>
          </a:p>
        </p:txBody>
      </p:sp>
      <p:sp>
        <p:nvSpPr>
          <p:cNvPr id="16388" name="TextovéPole 5"/>
          <p:cNvSpPr txBox="1">
            <a:spLocks noChangeArrowheads="1"/>
          </p:cNvSpPr>
          <p:nvPr/>
        </p:nvSpPr>
        <p:spPr bwMode="auto">
          <a:xfrm>
            <a:off x="1476375" y="6453188"/>
            <a:ext cx="63373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Zdroj: Dotazníkové šetření počtu pracovních úvazků k 31. 12. 2011 a státní rozpočet na rok 2011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547813" y="2205038"/>
          <a:ext cx="5761038" cy="4176716"/>
        </p:xfrm>
        <a:graphic>
          <a:graphicData uri="http://schemas.openxmlformats.org/drawingml/2006/table">
            <a:tbl>
              <a:tblPr/>
              <a:tblGrid>
                <a:gridCol w="1039586"/>
                <a:gridCol w="1039586"/>
                <a:gridCol w="1277824"/>
                <a:gridCol w="1212850"/>
                <a:gridCol w="1191192"/>
              </a:tblGrid>
              <a:tr h="11137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resort</a:t>
                      </a:r>
                    </a:p>
                  </a:txBody>
                  <a:tcPr marL="9526" marR="9526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podíl         (v %)</a:t>
                      </a:r>
                    </a:p>
                  </a:txBody>
                  <a:tcPr marL="9526" marR="9526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podíl na obslužných činnostech (v tis. Kč)</a:t>
                      </a:r>
                    </a:p>
                  </a:txBody>
                  <a:tcPr marL="9526" marR="9526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příspěvek         (v tis. Kč)</a:t>
                      </a:r>
                    </a:p>
                  </a:txBody>
                  <a:tcPr marL="9526" marR="9526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celkový příspěvek         (v tis. Kč)</a:t>
                      </a:r>
                    </a:p>
                  </a:txBody>
                  <a:tcPr marL="9526" marR="9526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MPSV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153 896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1 270 453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1 424 349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MZ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1 236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11 446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12 682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MD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106 924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881 305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988 229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MV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19,8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122 375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1 001 483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1 123 858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MMR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15,1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93 327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772 573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865 899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MŽP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7,2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44 500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371 979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416 480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MZE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21 632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177 406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199 038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MPO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52 535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434 930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487 465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MŠMT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11 743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97 287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109 030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MK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9 889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85 841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95 730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844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618 058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5 104 702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5 722 760</a:t>
                      </a:r>
                    </a:p>
                  </a:txBody>
                  <a:tcPr marL="9526" marR="9526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6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2"/>
          <p:cNvSpPr txBox="1">
            <a:spLocks noChangeArrowheads="1"/>
          </p:cNvSpPr>
          <p:nvPr/>
        </p:nvSpPr>
        <p:spPr bwMode="auto">
          <a:xfrm>
            <a:off x="201175" y="946150"/>
            <a:ext cx="88566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4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Dotazníkové šetření počtu pracovních úvazků vykonávajících státní správu v přenesené působnosti na ORP k 31. 12. 2011</a:t>
            </a:r>
          </a:p>
        </p:txBody>
      </p:sp>
      <p:sp>
        <p:nvSpPr>
          <p:cNvPr id="17411" name="TextovéPole 3"/>
          <p:cNvSpPr txBox="1">
            <a:spLocks noChangeArrowheads="1"/>
          </p:cNvSpPr>
          <p:nvPr/>
        </p:nvSpPr>
        <p:spPr bwMode="auto">
          <a:xfrm>
            <a:off x="323850" y="1788327"/>
            <a:ext cx="82804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Závěry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šetření  a další postup:</a:t>
            </a:r>
            <a:endParaRPr lang="cs-CZ" sz="2400" b="1" u="sn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vykazují značnou variabilitu – nelze zodpovědně rozdělit příspěvek do rozpočtových kapitol dotčených rezortů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spolupráci se zástupci krajů a ORP připravit nové šetření, které poskytne přesnější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data</a:t>
            </a:r>
            <a:endParaRPr lang="cs-CZ" sz="22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základě těchto dat navrhnou rozdělení příspěvku na výkon státní správy do rozpočtu jednotlivých rozpočtových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kapitol</a:t>
            </a:r>
          </a:p>
          <a:p>
            <a:pPr eaLnBrk="1" hangingPunct="1"/>
            <a:endParaRPr lang="cs-CZ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na jednotlivých rozpočtových kapitolách vymezit odpovědnost odborných útvarů za výkon státní správy v přenesené působnosti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endParaRPr lang="cs-CZ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04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9000</TotalTime>
  <Words>578</Words>
  <Application>Microsoft Office PowerPoint</Application>
  <PresentationFormat>Předvádění na obrazovce (4:3)</PresentationFormat>
  <Paragraphs>172</Paragraphs>
  <Slides>10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List</vt:lpstr>
      <vt:lpstr>  Reálné možnosti financování státní správy</vt:lpstr>
      <vt:lpstr>FINANČNÍ VZTAHY STÁTNÍHO ROZPOČTU K ROZPOČTŮM KRAJŮ</vt:lpstr>
      <vt:lpstr>FINANČNÍ VZTAHY STÁTNÍHO ROZPOČTU K ROZPOČTŮM OBCÍ V ÚHRNECH PO JEDNOTLIVÝCH KRAJÍCH</vt:lpstr>
      <vt:lpstr>Snaha Ministerstva financí a Ministerstva vnitra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Vám za pozornost  Jan Zikl Ministerstvo financí  ředitel odboru financování územních rozpočtů a programové financování e-mail:   Jan.Zikl@mfcr.cz tel.:   257 042 800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Šátek David</dc:creator>
  <cp:lastModifiedBy>Zikl Jan</cp:lastModifiedBy>
  <cp:revision>330</cp:revision>
  <cp:lastPrinted>2012-06-14T06:54:11Z</cp:lastPrinted>
  <dcterms:created xsi:type="dcterms:W3CDTF">2010-11-04T11:08:04Z</dcterms:created>
  <dcterms:modified xsi:type="dcterms:W3CDTF">2012-11-30T09:07:05Z</dcterms:modified>
</cp:coreProperties>
</file>