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5" r:id="rId3"/>
    <p:sldId id="321" r:id="rId4"/>
    <p:sldId id="333" r:id="rId5"/>
    <p:sldId id="334" r:id="rId6"/>
    <p:sldId id="323" r:id="rId7"/>
    <p:sldId id="315" r:id="rId8"/>
    <p:sldId id="293" r:id="rId9"/>
    <p:sldId id="318" r:id="rId10"/>
    <p:sldId id="316" r:id="rId11"/>
    <p:sldId id="336" r:id="rId12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82716" autoAdjust="0"/>
  </p:normalViewPr>
  <p:slideViewPr>
    <p:cSldViewPr>
      <p:cViewPr varScale="1">
        <p:scale>
          <a:sx n="57" d="100"/>
          <a:sy n="57" d="100"/>
        </p:scale>
        <p:origin x="-8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ACFF2AA-091B-4F3A-82C7-226CCC303D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pPr>
              <a:defRPr/>
            </a:pPr>
            <a:fld id="{AE4FD0A2-DBDC-4162-A17E-AD71EBCC33B0}" type="datetimeFigureOut">
              <a:rPr lang="cs-CZ"/>
              <a:pPr>
                <a:defRPr/>
              </a:pPr>
              <a:t>30.11.2012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90838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6663" y="9429750"/>
            <a:ext cx="2890837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pPr>
              <a:defRPr/>
            </a:pPr>
            <a:fld id="{EE9AC083-DBD3-4D7A-9AF8-53B9A36AED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706642-EA78-4829-9722-A338B8AAEB2E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AB4550-0F07-4190-A8A2-A8F56AA01C9E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ADA7A1-5B15-4BF9-B830-2699B4F1E658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0AA00E-AE29-47E9-BD81-3C5D355196C7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Ke stávajícímu způsobu financování přenesené působnosti lze obecně konstatovat, že …</a:t>
            </a: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E9A16C-F538-4D71-B149-F7721845D172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S ohledem na téma zaměření dnešního diskusního fóra na otázku rozpočtů obcí a měst ve světle navrženého státního rozpočtu na rok 2013 se nyní zaměřím na dvě opatření navrhovaná v oblasti financování přenesené působnosti.</a:t>
            </a: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DF0BA9-5538-4E63-A892-37EF7314BB02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DE91B1-D0E6-44D6-8F69-BDC9DF95D2E5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5522A-0EE0-4F69-A7F5-AD011D1185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A037-FF34-42B2-9A41-AB7AC0B3F5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757DA-5D03-4889-AD72-97CBC9911C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F1263-3029-46F2-BC55-4EFADCF682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AD165-E736-43FE-A0E8-FD14E62AF3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9709A-0816-4E02-BB3A-321AD59FEC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B95C2-8D46-408F-AFC9-2ACA72C536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6E6CE-40AA-418E-AA80-41AB810885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099A1-3BF8-43E3-9FA7-16737381EA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0E5E1-0139-4A19-A412-BB4B288D55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147F1-4228-4306-9F3C-7C8B5C894B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372C084-E92A-477B-AC82-E6D8CE0015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arika.kopkasova@mvcr.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4213" y="1700213"/>
            <a:ext cx="7772400" cy="1470025"/>
          </a:xfrm>
        </p:spPr>
        <p:txBody>
          <a:bodyPr/>
          <a:lstStyle/>
          <a:p>
            <a:pPr algn="l"/>
            <a:r>
              <a:rPr lang="cs-CZ" sz="3600" b="1" dirty="0" smtClean="0">
                <a:solidFill>
                  <a:schemeClr val="tx1"/>
                </a:solidFill>
              </a:rPr>
              <a:t>Kolik opravdu stojí veřejná správa?</a:t>
            </a:r>
            <a:br>
              <a:rPr lang="cs-CZ" sz="3600" b="1" dirty="0" smtClean="0">
                <a:solidFill>
                  <a:schemeClr val="tx1"/>
                </a:solidFill>
              </a:rPr>
            </a:br>
            <a:endParaRPr lang="cs-CZ" sz="2800" dirty="0" smtClean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24200" y="4365625"/>
            <a:ext cx="6019800" cy="1727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sz="2100" smtClean="0"/>
              <a:t>RNDr. Marika Kopkášová</a:t>
            </a:r>
          </a:p>
          <a:p>
            <a:pPr marL="0" indent="0">
              <a:buFontTx/>
              <a:buNone/>
            </a:pPr>
            <a:r>
              <a:rPr lang="cs-CZ" sz="2100" smtClean="0"/>
              <a:t>Ministerstvo vnitra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052513"/>
            <a:ext cx="7715250" cy="720725"/>
          </a:xfrm>
        </p:spPr>
        <p:txBody>
          <a:bodyPr/>
          <a:lstStyle/>
          <a:p>
            <a:pPr algn="l"/>
            <a:r>
              <a:rPr lang="cs-CZ" sz="2800" b="1" smtClean="0">
                <a:solidFill>
                  <a:schemeClr val="tx1"/>
                </a:solidFill>
              </a:rPr>
              <a:t>Opatření 16: Proplácení přeneseného výkonu prostřednictvím standardů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89138"/>
            <a:ext cx="8229600" cy="3886200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cs-CZ" sz="2400" smtClean="0"/>
              <a:t>=  zavedení transparentního systému financování výkonu přenesené působnosti</a:t>
            </a:r>
          </a:p>
          <a:p>
            <a:pPr lvl="1">
              <a:lnSpc>
                <a:spcPct val="80000"/>
              </a:lnSpc>
            </a:pPr>
            <a:r>
              <a:rPr lang="cs-CZ" sz="2400" smtClean="0"/>
              <a:t>byly by propláceny jen ty činnosti, které územní samosprávy vykonaly</a:t>
            </a:r>
          </a:p>
          <a:p>
            <a:pPr lvl="1">
              <a:lnSpc>
                <a:spcPct val="80000"/>
              </a:lnSpc>
            </a:pPr>
            <a:r>
              <a:rPr lang="cs-CZ" sz="2400" smtClean="0"/>
              <a:t>pro nastavení standardů budou využity výstupy z projektu procesní modelování agend (PMA)</a:t>
            </a:r>
          </a:p>
          <a:p>
            <a:pPr lvl="1">
              <a:lnSpc>
                <a:spcPct val="80000"/>
              </a:lnSpc>
            </a:pPr>
            <a:r>
              <a:rPr lang="cs-CZ" sz="2400" smtClean="0"/>
              <a:t>financování přeneseného výkonu státní správy prostřednictvím standardů bude ověřeno na pilotním projektu jedné agendy v působnosti Ministerstva vnitra k 1.1.2014 (bod II. 1b usnesení vlády č. 924)</a:t>
            </a:r>
          </a:p>
          <a:p>
            <a:pPr lvl="1">
              <a:lnSpc>
                <a:spcPct val="80000"/>
              </a:lnSpc>
            </a:pPr>
            <a:endParaRPr lang="cs-CZ" sz="2000" smtClean="0"/>
          </a:p>
          <a:p>
            <a:pPr lvl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lvl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lvl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lvl="1">
              <a:lnSpc>
                <a:spcPct val="80000"/>
              </a:lnSpc>
            </a:pPr>
            <a:endParaRPr lang="cs-CZ" smtClean="0"/>
          </a:p>
          <a:p>
            <a:pPr lvl="1">
              <a:lnSpc>
                <a:spcPct val="8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00113" y="2565400"/>
            <a:ext cx="7772400" cy="1470025"/>
          </a:xfrm>
        </p:spPr>
        <p:txBody>
          <a:bodyPr/>
          <a:lstStyle/>
          <a:p>
            <a:pPr algn="l"/>
            <a:r>
              <a:rPr lang="cs-CZ" sz="3600" b="1" smtClean="0">
                <a:solidFill>
                  <a:schemeClr val="tx1"/>
                </a:solidFill>
              </a:rPr>
              <a:t>Kolik opravdu stojí výkon státní správy v přenesené působnosti?</a:t>
            </a:r>
            <a:br>
              <a:rPr lang="cs-CZ" sz="3600" b="1" smtClean="0">
                <a:solidFill>
                  <a:schemeClr val="tx1"/>
                </a:solidFill>
              </a:rPr>
            </a:br>
            <a:endParaRPr lang="cs-CZ" sz="2800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24200" y="4581525"/>
            <a:ext cx="5408613" cy="1511300"/>
          </a:xfrm>
        </p:spPr>
        <p:txBody>
          <a:bodyPr/>
          <a:lstStyle/>
          <a:p>
            <a:pPr algn="r">
              <a:buFontTx/>
              <a:buNone/>
            </a:pPr>
            <a:endParaRPr lang="cs-CZ" sz="2000" smtClean="0">
              <a:hlinkClick r:id="rId3"/>
            </a:endParaRPr>
          </a:p>
          <a:p>
            <a:pPr algn="r">
              <a:buFontTx/>
              <a:buNone/>
            </a:pPr>
            <a:endParaRPr lang="cs-CZ" sz="2000" smtClean="0">
              <a:hlinkClick r:id="rId3"/>
            </a:endParaRPr>
          </a:p>
          <a:p>
            <a:pPr algn="r">
              <a:buFontTx/>
              <a:buNone/>
            </a:pPr>
            <a:r>
              <a:rPr lang="cs-CZ" sz="2000" smtClean="0">
                <a:hlinkClick r:id="rId3"/>
              </a:rPr>
              <a:t>marika.kopkasova@mvcr.cz</a:t>
            </a:r>
            <a:endParaRPr lang="cs-CZ" sz="2000" smtClean="0"/>
          </a:p>
          <a:p>
            <a:pPr algn="r">
              <a:buFontTx/>
              <a:buNone/>
            </a:pPr>
            <a:endParaRPr lang="cs-CZ" sz="2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684213" y="981075"/>
            <a:ext cx="7570787" cy="581025"/>
          </a:xfrm>
        </p:spPr>
        <p:txBody>
          <a:bodyPr/>
          <a:lstStyle/>
          <a:p>
            <a:pPr algn="l"/>
            <a:r>
              <a:rPr lang="cs-CZ" sz="3200" b="1" smtClean="0"/>
              <a:t>Úhrada výkonu přenesené působnosti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773238"/>
            <a:ext cx="8207375" cy="3887787"/>
          </a:xfrm>
        </p:spPr>
        <p:txBody>
          <a:bodyPr/>
          <a:lstStyle/>
          <a:p>
            <a:pPr marL="342900" lvl="1" indent="-342900">
              <a:buFont typeface="Arial" charset="0"/>
              <a:buChar char="•"/>
              <a:defRPr/>
            </a:pPr>
            <a:r>
              <a:rPr lang="cs-CZ" sz="2400" dirty="0" smtClean="0"/>
              <a:t>obce </a:t>
            </a:r>
            <a:r>
              <a:rPr lang="cs-CZ" sz="2400" dirty="0" smtClean="0"/>
              <a:t>obdrží ze státního rozpočtu příspěvek na plnění úkolů v přenesené </a:t>
            </a:r>
            <a:r>
              <a:rPr lang="cs-CZ" sz="2400" dirty="0" smtClean="0"/>
              <a:t>působnosti </a:t>
            </a:r>
            <a:r>
              <a:rPr lang="cs-CZ" sz="2000" i="1" dirty="0" smtClean="0">
                <a:latin typeface="+mj-lt"/>
              </a:rPr>
              <a:t>(</a:t>
            </a:r>
            <a:r>
              <a:rPr lang="cs-CZ" sz="2000" i="1" dirty="0" smtClean="0">
                <a:latin typeface="+mj-lt"/>
                <a:cs typeface="Times New Roman" pitchFamily="18" charset="0"/>
              </a:rPr>
              <a:t>§ </a:t>
            </a:r>
            <a:r>
              <a:rPr lang="cs-CZ" sz="2000" i="1" dirty="0" smtClean="0">
                <a:latin typeface="+mj-lt"/>
                <a:cs typeface="Times New Roman" pitchFamily="18" charset="0"/>
              </a:rPr>
              <a:t>62 zákona č. </a:t>
            </a:r>
            <a:r>
              <a:rPr lang="cs-CZ" sz="2000" i="1" dirty="0" smtClean="0">
                <a:latin typeface="+mj-lt"/>
                <a:cs typeface="Times New Roman" pitchFamily="18" charset="0"/>
              </a:rPr>
              <a:t>128/2000 Sb., o obcích)</a:t>
            </a:r>
          </a:p>
          <a:p>
            <a:pPr algn="just">
              <a:buFontTx/>
              <a:buNone/>
              <a:defRPr/>
            </a:pPr>
            <a:endParaRPr lang="cs-CZ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sz="2400" dirty="0" smtClean="0">
                <a:latin typeface="+mj-lt"/>
                <a:cs typeface="Times New Roman" pitchFamily="18" charset="0"/>
              </a:rPr>
              <a:t>další transfery ze státního rozpočtu na výkon přenesené působnosti </a:t>
            </a:r>
            <a:r>
              <a:rPr lang="cs-CZ" sz="2000" i="1" dirty="0" smtClean="0">
                <a:latin typeface="+mj-lt"/>
                <a:cs typeface="Times New Roman" pitchFamily="18" charset="0"/>
              </a:rPr>
              <a:t>(např. SPOD, zajištění voleb, požární ochrana)</a:t>
            </a:r>
          </a:p>
          <a:p>
            <a:pPr>
              <a:buFont typeface="Arial" charset="0"/>
              <a:buChar char="•"/>
              <a:defRPr/>
            </a:pPr>
            <a:endParaRPr lang="cs-CZ" sz="2000" i="1" dirty="0" smtClean="0">
              <a:latin typeface="+mj-lt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cs-CZ" sz="2000" i="1" dirty="0" smtClean="0">
              <a:latin typeface="+mj-lt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052513"/>
            <a:ext cx="7715250" cy="652462"/>
          </a:xfrm>
        </p:spPr>
        <p:txBody>
          <a:bodyPr/>
          <a:lstStyle/>
          <a:p>
            <a:pPr algn="l"/>
            <a:r>
              <a:rPr lang="cs-CZ" sz="2800" b="1" smtClean="0"/>
              <a:t>Dotazníkové šetření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213"/>
            <a:ext cx="8229600" cy="42386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2400" dirty="0" smtClean="0"/>
              <a:t>MV od roku 2006 každoročně provádí šetření o počtu pracovních úvazků (v samosprávě, v přenesené působnosti) na úrovni POÚ a ORP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 smtClean="0">
                <a:latin typeface="+mj-lt"/>
              </a:rPr>
              <a:t>sběr dat za rok 2011 rozšířen na kraje a obce I </a:t>
            </a:r>
          </a:p>
          <a:p>
            <a:pPr marL="457200" indent="-457200">
              <a:tabLst>
                <a:tab pos="358775" algn="l"/>
              </a:tabLst>
              <a:defRPr/>
            </a:pPr>
            <a:r>
              <a:rPr lang="cs-CZ" sz="2400" dirty="0" smtClean="0">
                <a:latin typeface="+mj-lt"/>
              </a:rPr>
              <a:t>nově byl dotazník předdefinován dle „oblastí veřejné správy“, které spadají do gesce jednotlivých resortů </a:t>
            </a:r>
            <a:r>
              <a:rPr lang="cs-CZ" sz="2400" i="1" dirty="0" smtClean="0">
                <a:latin typeface="+mj-lt"/>
              </a:rPr>
              <a:t>(n</a:t>
            </a:r>
            <a:r>
              <a:rPr lang="cs-CZ" sz="2400" i="1" dirty="0" smtClean="0"/>
              <a:t>astavení vazeb mezi odpovědností resortů za rozsah  přenášených agend a poskytované finanční prostředky)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215900" y="1125538"/>
            <a:ext cx="8928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latin typeface="Times New Roman" pitchFamily="18" charset="0"/>
                <a:cs typeface="Times New Roman" pitchFamily="18" charset="0"/>
              </a:rPr>
              <a:t>Tab.1: Výstupy dotazníkového šetření (2009 – 2011)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68313" y="1773238"/>
          <a:ext cx="8064900" cy="3178297"/>
        </p:xfrm>
        <a:graphic>
          <a:graphicData uri="http://schemas.openxmlformats.org/drawingml/2006/table">
            <a:tbl>
              <a:tblPr/>
              <a:tblGrid>
                <a:gridCol w="1007343"/>
                <a:gridCol w="792088"/>
                <a:gridCol w="720080"/>
                <a:gridCol w="936104"/>
                <a:gridCol w="720080"/>
                <a:gridCol w="792088"/>
                <a:gridCol w="792088"/>
                <a:gridCol w="692049"/>
                <a:gridCol w="806490"/>
                <a:gridCol w="806490"/>
              </a:tblGrid>
              <a:tr h="9501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územní jednotka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příjmy </a:t>
                      </a:r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na 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zaměstnance PP 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(tis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 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Kč)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výdaje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na 1 zaměstnance PP    (tis. Kč)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krytí výdajů na PP </a:t>
                      </a:r>
                      <a:r>
                        <a:rPr lang="pl-PL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(</a:t>
                      </a:r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bez investic) </a:t>
                      </a:r>
                      <a:r>
                        <a:rPr lang="pl-PL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(%)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504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800" b="1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2009</a:t>
                      </a:r>
                      <a:endParaRPr lang="cs-CZ" sz="1800" b="1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800" b="1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2010</a:t>
                      </a:r>
                      <a:endParaRPr lang="cs-CZ" sz="1800" b="1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800" b="1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2011</a:t>
                      </a:r>
                      <a:endParaRPr lang="cs-CZ" sz="1800" b="1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5049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kraje*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639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5049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ORP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521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522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551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705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571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5184" name="TextovéPole 5"/>
          <p:cNvSpPr txBox="1">
            <a:spLocks noChangeArrowheads="1"/>
          </p:cNvSpPr>
          <p:nvPr/>
        </p:nvSpPr>
        <p:spPr bwMode="auto">
          <a:xfrm>
            <a:off x="395288" y="5229225"/>
            <a:ext cx="7416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Zdroj: Dotazníkové šetření počtu pracovních úvazků k 31. 12. 2011 a závěrečné účty obcí a krajů za rok 2011,             * kraje bez hl. m. Prahy</a:t>
            </a:r>
          </a:p>
          <a:p>
            <a:r>
              <a:rPr lang="cs-CZ" sz="1200"/>
              <a:t>- pro vyčíslení finančních nákladů a příjmů obcí slouží výkazy příjmů a výdajů dle rozpočtové skladby</a:t>
            </a:r>
          </a:p>
          <a:p>
            <a:endParaRPr lang="cs-CZ" sz="1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ovéPole 2"/>
          <p:cNvSpPr txBox="1">
            <a:spLocks noChangeArrowheads="1"/>
          </p:cNvSpPr>
          <p:nvPr/>
        </p:nvSpPr>
        <p:spPr bwMode="auto">
          <a:xfrm>
            <a:off x="287338" y="981075"/>
            <a:ext cx="88566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latin typeface="+mj-lt"/>
                <a:cs typeface="Times New Roman" pitchFamily="18" charset="0"/>
              </a:rPr>
              <a:t>Nedostatky šetření</a:t>
            </a:r>
          </a:p>
        </p:txBody>
      </p:sp>
      <p:sp>
        <p:nvSpPr>
          <p:cNvPr id="6147" name="TextovéPole 3"/>
          <p:cNvSpPr txBox="1">
            <a:spLocks noChangeArrowheads="1"/>
          </p:cNvSpPr>
          <p:nvPr/>
        </p:nvSpPr>
        <p:spPr bwMode="auto">
          <a:xfrm>
            <a:off x="323850" y="1341438"/>
            <a:ext cx="78486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cs-CZ" sz="2400" dirty="0">
              <a:latin typeface="+mn-lt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 MV nemá možnost zpětně kontrolovat přesnost získaných </a:t>
            </a:r>
            <a:r>
              <a:rPr lang="cs-CZ" sz="2400" dirty="0">
                <a:latin typeface="+mn-lt"/>
                <a:cs typeface="Times New Roman" pitchFamily="18" charset="0"/>
              </a:rPr>
              <a:t>dat</a:t>
            </a:r>
          </a:p>
          <a:p>
            <a:pPr>
              <a:defRPr/>
            </a:pPr>
            <a:endParaRPr lang="cs-CZ" sz="2400" dirty="0">
              <a:latin typeface="+mn-lt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 rozdělení </a:t>
            </a:r>
            <a:r>
              <a:rPr lang="cs-CZ" sz="2400" dirty="0">
                <a:latin typeface="+mn-lt"/>
                <a:cs typeface="Times New Roman" pitchFamily="18" charset="0"/>
              </a:rPr>
              <a:t>úvazků mezi samostatnou a přenesenou působnost</a:t>
            </a:r>
          </a:p>
          <a:p>
            <a:pPr>
              <a:defRPr/>
            </a:pPr>
            <a:endParaRPr lang="cs-CZ" sz="2400" dirty="0">
              <a:latin typeface="+mn-lt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 v rámci položek rozpočtové skladby, které jsou zahrnuty do nákladů na výkon veřejné správy mohou být účtovány náklady, které nesouvisí s přímým výkonem veřejné správy </a:t>
            </a:r>
            <a:endParaRPr lang="cs-CZ" sz="2400" dirty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latin typeface="+mn-lt"/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latin typeface="+mn-lt"/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latin typeface="+mn-lt"/>
              <a:cs typeface="Times New Roman" pitchFamily="18" charset="0"/>
            </a:endParaRPr>
          </a:p>
          <a:p>
            <a:pPr>
              <a:defRPr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ovéPole 2"/>
          <p:cNvSpPr txBox="1">
            <a:spLocks noChangeArrowheads="1"/>
          </p:cNvSpPr>
          <p:nvPr/>
        </p:nvSpPr>
        <p:spPr bwMode="auto">
          <a:xfrm>
            <a:off x="287338" y="981075"/>
            <a:ext cx="88566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>
                <a:latin typeface="Times New Roman" pitchFamily="18" charset="0"/>
                <a:cs typeface="Times New Roman" pitchFamily="18" charset="0"/>
              </a:rPr>
              <a:t>Závěry dotazníkového šetření za rok 2011</a:t>
            </a:r>
          </a:p>
        </p:txBody>
      </p:sp>
      <p:sp>
        <p:nvSpPr>
          <p:cNvPr id="17411" name="TextovéPole 3"/>
          <p:cNvSpPr txBox="1">
            <a:spLocks noChangeArrowheads="1"/>
          </p:cNvSpPr>
          <p:nvPr/>
        </p:nvSpPr>
        <p:spPr bwMode="auto">
          <a:xfrm>
            <a:off x="323850" y="1628775"/>
            <a:ext cx="7993063" cy="48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cs-CZ" sz="2400" dirty="0">
              <a:latin typeface="+mj-lt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cs-CZ" sz="2400" dirty="0">
                <a:latin typeface="+mj-lt"/>
                <a:cs typeface="Times New Roman" pitchFamily="18" charset="0"/>
              </a:rPr>
              <a:t> data vykazují značnou variabilitu </a:t>
            </a:r>
            <a:r>
              <a:rPr lang="cs-CZ" sz="2400" i="1" dirty="0">
                <a:latin typeface="+mj-lt"/>
                <a:cs typeface="Times New Roman" pitchFamily="18" charset="0"/>
              </a:rPr>
              <a:t>(nelze zodpovědně rozdělit příspěvek do rozpočtových kapitol dotčených rezortů)</a:t>
            </a:r>
          </a:p>
          <a:p>
            <a:pPr>
              <a:defRPr/>
            </a:pPr>
            <a:endParaRPr lang="cs-CZ" sz="2400" i="1" dirty="0">
              <a:latin typeface="+mj-lt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cs-CZ" sz="2400" dirty="0">
                <a:latin typeface="+mj-lt"/>
                <a:cs typeface="Times New Roman" pitchFamily="18" charset="0"/>
              </a:rPr>
              <a:t> pro šetření v roce 2013 bude zpracována podrobná metodika, která zajistí jednotný sběr dat </a:t>
            </a:r>
          </a:p>
          <a:p>
            <a:pPr lvl="1">
              <a:buFontTx/>
              <a:buChar char="-"/>
              <a:defRPr/>
            </a:pPr>
            <a:r>
              <a:rPr lang="cs-CZ" sz="2000" i="1" dirty="0">
                <a:latin typeface="+mj-lt"/>
                <a:cs typeface="Times New Roman" pitchFamily="18" charset="0"/>
              </a:rPr>
              <a:t> </a:t>
            </a:r>
            <a:r>
              <a:rPr lang="cs-CZ" sz="2400" dirty="0">
                <a:latin typeface="+mj-lt"/>
                <a:cs typeface="Times New Roman" pitchFamily="18" charset="0"/>
              </a:rPr>
              <a:t>podnět ze strany ředitelů KÚ</a:t>
            </a:r>
          </a:p>
          <a:p>
            <a:pPr lvl="1">
              <a:buFontTx/>
              <a:buChar char="-"/>
              <a:defRPr/>
            </a:pPr>
            <a:r>
              <a:rPr lang="cs-CZ" sz="2400" dirty="0">
                <a:latin typeface="+mj-lt"/>
                <a:cs typeface="Times New Roman" pitchFamily="18" charset="0"/>
              </a:rPr>
              <a:t> pro přípravu této metodiky bude využito výstupů z Katalogu činností krajů a obcí</a:t>
            </a:r>
          </a:p>
          <a:p>
            <a:pPr>
              <a:defRPr/>
            </a:pPr>
            <a:endParaRPr lang="cs-CZ" sz="2400" dirty="0"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cs-CZ" sz="2400" dirty="0">
                <a:latin typeface="+mj-lt"/>
                <a:cs typeface="Times New Roman" pitchFamily="18" charset="0"/>
              </a:rPr>
              <a:t> </a:t>
            </a:r>
          </a:p>
          <a:p>
            <a:pPr>
              <a:defRPr/>
            </a:pPr>
            <a:endParaRPr lang="cs-CZ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981075"/>
            <a:ext cx="7715250" cy="581025"/>
          </a:xfrm>
        </p:spPr>
        <p:txBody>
          <a:bodyPr/>
          <a:lstStyle/>
          <a:p>
            <a:pPr algn="l"/>
            <a:r>
              <a:rPr lang="cs-CZ" sz="2800" b="1" smtClean="0"/>
              <a:t>Nedostatky příspěvku (systému)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700213"/>
            <a:ext cx="8496300" cy="5157787"/>
          </a:xfrm>
        </p:spPr>
        <p:txBody>
          <a:bodyPr/>
          <a:lstStyle/>
          <a:p>
            <a:pPr marL="457200" lvl="1" indent="-457200">
              <a:buFontTx/>
              <a:buChar char="•"/>
              <a:defRPr/>
            </a:pPr>
            <a:r>
              <a:rPr lang="cs-CZ" sz="2200" dirty="0" smtClean="0">
                <a:latin typeface="+mj-lt"/>
              </a:rPr>
              <a:t>obce označují výši příspěvku za nízkou,</a:t>
            </a:r>
          </a:p>
          <a:p>
            <a:pPr marL="457200" lvl="1" indent="-457200">
              <a:buFontTx/>
              <a:buChar char="•"/>
              <a:defRPr/>
            </a:pPr>
            <a:r>
              <a:rPr lang="cs-CZ" sz="2200" dirty="0" smtClean="0">
                <a:latin typeface="+mj-lt"/>
              </a:rPr>
              <a:t>„stát“neví, na jaké účely jsou poskytnuté finanční prostředky v rámci příspěvku obcemi skutečně vynakládány, </a:t>
            </a:r>
          </a:p>
          <a:p>
            <a:pPr marL="457200" lvl="1" indent="-457200">
              <a:buFontTx/>
              <a:buChar char="•"/>
              <a:defRPr/>
            </a:pPr>
            <a:r>
              <a:rPr lang="cs-CZ" sz="2200" dirty="0" smtClean="0">
                <a:latin typeface="+mj-lt"/>
              </a:rPr>
              <a:t>současná metodika neumožňuje kvantifikovat </a:t>
            </a:r>
            <a:r>
              <a:rPr lang="cs-CZ" sz="2200" dirty="0" smtClean="0">
                <a:latin typeface="+mj-lt"/>
              </a:rPr>
              <a:t>změny </a:t>
            </a:r>
            <a:r>
              <a:rPr lang="cs-CZ" sz="2200" dirty="0" smtClean="0">
                <a:latin typeface="+mj-lt"/>
              </a:rPr>
              <a:t>ve výkonu jednotlivých agend,</a:t>
            </a:r>
          </a:p>
          <a:p>
            <a:pPr marL="457200" indent="-457200">
              <a:buFontTx/>
              <a:buNone/>
              <a:defRPr/>
            </a:pPr>
            <a:endParaRPr lang="cs-CZ" sz="2200" dirty="0" smtClean="0">
              <a:latin typeface="+mj-lt"/>
              <a:cs typeface="Times New Roman" pitchFamily="18" charset="0"/>
            </a:endParaRPr>
          </a:p>
          <a:p>
            <a:pPr marL="457200" indent="-457200">
              <a:defRPr/>
            </a:pPr>
            <a:r>
              <a:rPr lang="cs-CZ" sz="2200" i="1" dirty="0" smtClean="0">
                <a:latin typeface="+mj-lt"/>
                <a:cs typeface="Times New Roman" pitchFamily="18" charset="0"/>
              </a:rPr>
              <a:t>výhodou příspěvku je finanční, personální a časová nenáročnost rozdělení finančních prostředků.</a:t>
            </a:r>
          </a:p>
          <a:p>
            <a:pPr marL="457200" indent="-457200">
              <a:buFontTx/>
              <a:buNone/>
              <a:defRPr/>
            </a:pPr>
            <a:endParaRPr lang="cs-CZ" sz="2000" i="1" dirty="0" smtClean="0">
              <a:latin typeface="+mj-lt"/>
            </a:endParaRPr>
          </a:p>
          <a:p>
            <a:pPr lvl="1">
              <a:lnSpc>
                <a:spcPct val="90000"/>
              </a:lnSpc>
              <a:buFontTx/>
              <a:buNone/>
              <a:defRPr/>
            </a:pPr>
            <a:endParaRPr lang="cs-CZ" sz="2400" dirty="0" smtClean="0"/>
          </a:p>
          <a:p>
            <a:pPr lvl="1">
              <a:lnSpc>
                <a:spcPct val="90000"/>
              </a:lnSpc>
              <a:defRPr/>
            </a:pPr>
            <a:endParaRPr lang="cs-CZ" sz="2400" dirty="0" smtClean="0"/>
          </a:p>
          <a:p>
            <a:pPr lvl="1">
              <a:lnSpc>
                <a:spcPct val="90000"/>
              </a:lnSpc>
              <a:buFontTx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7859712" cy="581025"/>
          </a:xfrm>
        </p:spPr>
        <p:txBody>
          <a:bodyPr/>
          <a:lstStyle/>
          <a:p>
            <a:r>
              <a:rPr lang="cs-CZ" sz="2800" b="1" smtClean="0"/>
              <a:t>Koncepce dokončení reformy veřejné správy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7931150" cy="4065588"/>
          </a:xfrm>
        </p:spPr>
        <p:txBody>
          <a:bodyPr/>
          <a:lstStyle/>
          <a:p>
            <a:r>
              <a:rPr lang="cs-CZ" sz="2400" smtClean="0"/>
              <a:t>věcně navazuje na Analýzu aktuálního stavu veřejné správy (14. prosince 2011 č. 924)</a:t>
            </a:r>
          </a:p>
          <a:p>
            <a:r>
              <a:rPr lang="cs-CZ" sz="2400" smtClean="0"/>
              <a:t>16 opatření ve třech základních oblastech</a:t>
            </a:r>
          </a:p>
          <a:p>
            <a:pPr lvl="1"/>
            <a:r>
              <a:rPr lang="cs-CZ" sz="2400" smtClean="0"/>
              <a:t>modernizace a zefektivnění veřejné správy (5)</a:t>
            </a:r>
          </a:p>
          <a:p>
            <a:pPr lvl="1"/>
            <a:r>
              <a:rPr lang="cs-CZ" sz="2400" smtClean="0"/>
              <a:t>územní veřejná správa (9) </a:t>
            </a:r>
          </a:p>
          <a:p>
            <a:pPr lvl="1"/>
            <a:r>
              <a:rPr lang="cs-CZ" sz="2400" smtClean="0"/>
              <a:t>financování přenesené působnosti (2)</a:t>
            </a:r>
          </a:p>
          <a:p>
            <a:r>
              <a:rPr lang="cs-CZ" sz="2400" smtClean="0"/>
              <a:t>struktura opatření </a:t>
            </a:r>
            <a:r>
              <a:rPr lang="cs-CZ" sz="2000" smtClean="0"/>
              <a:t>(popis problému, návrh řešení, legislativní dopady, finanční dopady, gestor, návrh časového horizontu realizace opatření)</a:t>
            </a:r>
          </a:p>
          <a:p>
            <a:pPr lvl="1">
              <a:buFontTx/>
              <a:buNone/>
            </a:pPr>
            <a:endParaRPr lang="cs-CZ" sz="2000" smtClean="0"/>
          </a:p>
          <a:p>
            <a:pPr>
              <a:buFontTx/>
              <a:buNone/>
            </a:pPr>
            <a:endParaRPr lang="cs-CZ" sz="2800" smtClean="0"/>
          </a:p>
          <a:p>
            <a:pPr>
              <a:buFontTx/>
              <a:buNone/>
            </a:pPr>
            <a:endParaRPr lang="cs-CZ" sz="40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7859712" cy="796925"/>
          </a:xfrm>
        </p:spPr>
        <p:txBody>
          <a:bodyPr/>
          <a:lstStyle/>
          <a:p>
            <a:pPr algn="l">
              <a:defRPr/>
            </a:pPr>
            <a:r>
              <a:rPr lang="cs-CZ" sz="2800" b="1" dirty="0" smtClean="0">
                <a:latin typeface="+mn-lt"/>
              </a:rPr>
              <a:t>Navrhovaná opatření v oblasti financování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8"/>
            <a:ext cx="8147050" cy="4352925"/>
          </a:xfrm>
        </p:spPr>
        <p:txBody>
          <a:bodyPr/>
          <a:lstStyle/>
          <a:p>
            <a:pPr marL="80963" indent="-80963">
              <a:buFontTx/>
              <a:buNone/>
              <a:defRPr/>
            </a:pPr>
            <a:r>
              <a:rPr lang="cs-CZ" sz="2400" b="1" dirty="0" smtClean="0"/>
              <a:t>Opatření 15: </a:t>
            </a:r>
            <a:r>
              <a:rPr lang="cs-CZ" sz="2400" dirty="0" smtClean="0"/>
              <a:t>Nastavení vazeb mezi odpovědností resortů za rozsah  přenášených agend na územní samosprávné celky a poskytované finanční prostředky</a:t>
            </a:r>
          </a:p>
          <a:p>
            <a:pPr>
              <a:defRPr/>
            </a:pPr>
            <a:r>
              <a:rPr lang="cs-CZ" sz="2000" dirty="0" smtClean="0"/>
              <a:t>příspěvek alokován ve VPS</a:t>
            </a:r>
          </a:p>
          <a:p>
            <a:pPr>
              <a:defRPr/>
            </a:pPr>
            <a:r>
              <a:rPr lang="cs-CZ" sz="2000" dirty="0" smtClean="0"/>
              <a:t>poskytován jako jedna částka bez dalšího rozčlenění </a:t>
            </a:r>
          </a:p>
          <a:p>
            <a:pPr>
              <a:defRPr/>
            </a:pPr>
            <a:r>
              <a:rPr lang="cs-CZ" sz="2000" dirty="0" smtClean="0"/>
              <a:t>MF záměr rozpustit příspěvek do rozpočtů jednotlivých resortů</a:t>
            </a:r>
          </a:p>
          <a:p>
            <a:pPr>
              <a:buFontTx/>
              <a:buNone/>
              <a:defRPr/>
            </a:pPr>
            <a:endParaRPr lang="cs-CZ" sz="2400" dirty="0" smtClean="0"/>
          </a:p>
          <a:p>
            <a:pPr marL="0" indent="0">
              <a:buFontTx/>
              <a:buNone/>
              <a:defRPr/>
            </a:pPr>
            <a:r>
              <a:rPr lang="cs-CZ" sz="2400" b="1" dirty="0" smtClean="0"/>
              <a:t>Opatření 16: </a:t>
            </a:r>
            <a:r>
              <a:rPr lang="cs-CZ" sz="2400" dirty="0" smtClean="0"/>
              <a:t>Proplácení přeneseného výkonu prostřednictvím standardů</a:t>
            </a:r>
          </a:p>
          <a:p>
            <a:pPr>
              <a:buFontTx/>
              <a:buNone/>
              <a:defRPr/>
            </a:pPr>
            <a:endParaRPr lang="cs-CZ" b="1" dirty="0" smtClean="0"/>
          </a:p>
          <a:p>
            <a:pPr>
              <a:buFontTx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V">
  <a:themeElements>
    <a:clrScheme name="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2360</TotalTime>
  <Words>548</Words>
  <Application>Microsoft Office PowerPoint</Application>
  <PresentationFormat>Předvádění na obrazovce (4:3)</PresentationFormat>
  <Paragraphs>123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MV</vt:lpstr>
      <vt:lpstr>Kolik opravdu stojí veřejná správa? </vt:lpstr>
      <vt:lpstr>Úhrada výkonu přenesené působnosti</vt:lpstr>
      <vt:lpstr>Dotazníkové šetření</vt:lpstr>
      <vt:lpstr>Snímek 4</vt:lpstr>
      <vt:lpstr>Snímek 5</vt:lpstr>
      <vt:lpstr>Snímek 6</vt:lpstr>
      <vt:lpstr>Nedostatky příspěvku (systému)</vt:lpstr>
      <vt:lpstr>Koncepce dokončení reformy veřejné správy</vt:lpstr>
      <vt:lpstr>Navrhovaná opatření v oblasti financování</vt:lpstr>
      <vt:lpstr>Opatření 16: Proplácení přeneseného výkonu prostřednictvím standardů</vt:lpstr>
      <vt:lpstr>Kolik opravdu stojí výkon státní správy v přenesené působnosti? </vt:lpstr>
    </vt:vector>
  </TitlesOfParts>
  <Company>MV ČR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aktuálního stavu veřejné správy</dc:title>
  <dc:creator>Kopkasova</dc:creator>
  <cp:lastModifiedBy>Kopkasova</cp:lastModifiedBy>
  <cp:revision>208</cp:revision>
  <dcterms:created xsi:type="dcterms:W3CDTF">2011-08-29T11:08:44Z</dcterms:created>
  <dcterms:modified xsi:type="dcterms:W3CDTF">2012-11-30T07:52:03Z</dcterms:modified>
</cp:coreProperties>
</file>