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90" r:id="rId2"/>
    <p:sldId id="330" r:id="rId3"/>
    <p:sldId id="333" r:id="rId4"/>
    <p:sldId id="317" r:id="rId5"/>
    <p:sldId id="345" r:id="rId6"/>
    <p:sldId id="335" r:id="rId7"/>
    <p:sldId id="331" r:id="rId8"/>
    <p:sldId id="324" r:id="rId9"/>
    <p:sldId id="325" r:id="rId10"/>
    <p:sldId id="346" r:id="rId11"/>
    <p:sldId id="343" r:id="rId12"/>
    <p:sldId id="313" r:id="rId13"/>
    <p:sldId id="342" r:id="rId14"/>
    <p:sldId id="315" r:id="rId15"/>
    <p:sldId id="316" r:id="rId16"/>
    <p:sldId id="349" r:id="rId17"/>
    <p:sldId id="354" r:id="rId18"/>
    <p:sldId id="321" r:id="rId19"/>
    <p:sldId id="355" r:id="rId20"/>
    <p:sldId id="353" r:id="rId21"/>
    <p:sldId id="363" r:id="rId22"/>
    <p:sldId id="364" r:id="rId23"/>
    <p:sldId id="365" r:id="rId24"/>
    <p:sldId id="366" r:id="rId25"/>
    <p:sldId id="359" r:id="rId26"/>
    <p:sldId id="360" r:id="rId27"/>
    <p:sldId id="361" r:id="rId28"/>
    <p:sldId id="362" r:id="rId29"/>
    <p:sldId id="367" r:id="rId30"/>
    <p:sldId id="357" r:id="rId31"/>
    <p:sldId id="358" r:id="rId32"/>
    <p:sldId id="337" r:id="rId33"/>
    <p:sldId id="328" r:id="rId34"/>
    <p:sldId id="329" r:id="rId35"/>
  </p:sldIdLst>
  <p:sldSz cx="9144000" cy="6858000" type="screen4x3"/>
  <p:notesSz cx="6735763" cy="986948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354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ef%20Knotek\Documents\Grafy0107-300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sef%20Knotek\Documents\Grafy0107-300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List1!$A$2:$A$114</c:f>
              <c:numCache>
                <c:formatCode>m/d/yyyy</c:formatCode>
                <c:ptCount val="113"/>
                <c:pt idx="0">
                  <c:v>41091</c:v>
                </c:pt>
                <c:pt idx="1">
                  <c:v>41092</c:v>
                </c:pt>
                <c:pt idx="2">
                  <c:v>41093</c:v>
                </c:pt>
                <c:pt idx="3">
                  <c:v>41099</c:v>
                </c:pt>
                <c:pt idx="4">
                  <c:v>41100</c:v>
                </c:pt>
                <c:pt idx="5">
                  <c:v>41101</c:v>
                </c:pt>
                <c:pt idx="6">
                  <c:v>41102</c:v>
                </c:pt>
                <c:pt idx="7">
                  <c:v>41103</c:v>
                </c:pt>
                <c:pt idx="8">
                  <c:v>41104</c:v>
                </c:pt>
                <c:pt idx="9">
                  <c:v>41105</c:v>
                </c:pt>
                <c:pt idx="10">
                  <c:v>41106</c:v>
                </c:pt>
                <c:pt idx="11">
                  <c:v>41107</c:v>
                </c:pt>
                <c:pt idx="12">
                  <c:v>41108</c:v>
                </c:pt>
                <c:pt idx="13">
                  <c:v>41109</c:v>
                </c:pt>
                <c:pt idx="14">
                  <c:v>41110</c:v>
                </c:pt>
                <c:pt idx="15">
                  <c:v>41111</c:v>
                </c:pt>
                <c:pt idx="16">
                  <c:v>41112</c:v>
                </c:pt>
                <c:pt idx="17">
                  <c:v>41113</c:v>
                </c:pt>
                <c:pt idx="18">
                  <c:v>41114</c:v>
                </c:pt>
                <c:pt idx="19">
                  <c:v>41115</c:v>
                </c:pt>
                <c:pt idx="20">
                  <c:v>41116</c:v>
                </c:pt>
                <c:pt idx="21">
                  <c:v>41117</c:v>
                </c:pt>
                <c:pt idx="22">
                  <c:v>41118</c:v>
                </c:pt>
                <c:pt idx="23">
                  <c:v>41119</c:v>
                </c:pt>
                <c:pt idx="24">
                  <c:v>41120</c:v>
                </c:pt>
                <c:pt idx="25">
                  <c:v>41121</c:v>
                </c:pt>
                <c:pt idx="26">
                  <c:v>41122</c:v>
                </c:pt>
                <c:pt idx="27">
                  <c:v>41123</c:v>
                </c:pt>
                <c:pt idx="28">
                  <c:v>41124</c:v>
                </c:pt>
                <c:pt idx="29">
                  <c:v>41125</c:v>
                </c:pt>
                <c:pt idx="30">
                  <c:v>41126</c:v>
                </c:pt>
                <c:pt idx="31">
                  <c:v>41127</c:v>
                </c:pt>
                <c:pt idx="32">
                  <c:v>41128</c:v>
                </c:pt>
                <c:pt idx="33">
                  <c:v>41129</c:v>
                </c:pt>
                <c:pt idx="34">
                  <c:v>41130</c:v>
                </c:pt>
                <c:pt idx="35">
                  <c:v>41131</c:v>
                </c:pt>
                <c:pt idx="36">
                  <c:v>41132</c:v>
                </c:pt>
                <c:pt idx="37">
                  <c:v>41133</c:v>
                </c:pt>
                <c:pt idx="38">
                  <c:v>41134</c:v>
                </c:pt>
                <c:pt idx="39">
                  <c:v>41135</c:v>
                </c:pt>
                <c:pt idx="40">
                  <c:v>41136</c:v>
                </c:pt>
                <c:pt idx="41">
                  <c:v>41137</c:v>
                </c:pt>
                <c:pt idx="42">
                  <c:v>41138</c:v>
                </c:pt>
                <c:pt idx="43">
                  <c:v>41139</c:v>
                </c:pt>
                <c:pt idx="44">
                  <c:v>41140</c:v>
                </c:pt>
                <c:pt idx="45">
                  <c:v>41141</c:v>
                </c:pt>
                <c:pt idx="46">
                  <c:v>41142</c:v>
                </c:pt>
                <c:pt idx="47">
                  <c:v>41143</c:v>
                </c:pt>
                <c:pt idx="48">
                  <c:v>41144</c:v>
                </c:pt>
                <c:pt idx="49">
                  <c:v>41145</c:v>
                </c:pt>
                <c:pt idx="50">
                  <c:v>41147</c:v>
                </c:pt>
                <c:pt idx="51">
                  <c:v>41148</c:v>
                </c:pt>
                <c:pt idx="52">
                  <c:v>41149</c:v>
                </c:pt>
                <c:pt idx="53">
                  <c:v>41150</c:v>
                </c:pt>
                <c:pt idx="54">
                  <c:v>41151</c:v>
                </c:pt>
                <c:pt idx="55">
                  <c:v>41152</c:v>
                </c:pt>
                <c:pt idx="56">
                  <c:v>41153</c:v>
                </c:pt>
                <c:pt idx="57">
                  <c:v>41154</c:v>
                </c:pt>
                <c:pt idx="58">
                  <c:v>41155</c:v>
                </c:pt>
                <c:pt idx="59">
                  <c:v>41156</c:v>
                </c:pt>
                <c:pt idx="60">
                  <c:v>41157</c:v>
                </c:pt>
                <c:pt idx="61">
                  <c:v>41158</c:v>
                </c:pt>
                <c:pt idx="62">
                  <c:v>41159</c:v>
                </c:pt>
                <c:pt idx="63">
                  <c:v>41160</c:v>
                </c:pt>
                <c:pt idx="64">
                  <c:v>41161</c:v>
                </c:pt>
                <c:pt idx="65">
                  <c:v>41162</c:v>
                </c:pt>
                <c:pt idx="66">
                  <c:v>41163</c:v>
                </c:pt>
                <c:pt idx="67">
                  <c:v>41164</c:v>
                </c:pt>
                <c:pt idx="68">
                  <c:v>41165</c:v>
                </c:pt>
                <c:pt idx="69">
                  <c:v>41166</c:v>
                </c:pt>
                <c:pt idx="70">
                  <c:v>41167</c:v>
                </c:pt>
                <c:pt idx="71">
                  <c:v>41168</c:v>
                </c:pt>
                <c:pt idx="72">
                  <c:v>41169</c:v>
                </c:pt>
                <c:pt idx="73">
                  <c:v>41170</c:v>
                </c:pt>
                <c:pt idx="74">
                  <c:v>41171</c:v>
                </c:pt>
                <c:pt idx="75">
                  <c:v>41172</c:v>
                </c:pt>
                <c:pt idx="76">
                  <c:v>41173</c:v>
                </c:pt>
                <c:pt idx="77">
                  <c:v>41174</c:v>
                </c:pt>
                <c:pt idx="78">
                  <c:v>41175</c:v>
                </c:pt>
                <c:pt idx="79">
                  <c:v>41176</c:v>
                </c:pt>
                <c:pt idx="80">
                  <c:v>41177</c:v>
                </c:pt>
                <c:pt idx="81">
                  <c:v>41178</c:v>
                </c:pt>
                <c:pt idx="82">
                  <c:v>41179</c:v>
                </c:pt>
                <c:pt idx="83">
                  <c:v>41182</c:v>
                </c:pt>
                <c:pt idx="84">
                  <c:v>41183</c:v>
                </c:pt>
                <c:pt idx="85">
                  <c:v>41184</c:v>
                </c:pt>
                <c:pt idx="86">
                  <c:v>41185</c:v>
                </c:pt>
                <c:pt idx="87">
                  <c:v>41186</c:v>
                </c:pt>
                <c:pt idx="88">
                  <c:v>41187</c:v>
                </c:pt>
                <c:pt idx="89">
                  <c:v>41188</c:v>
                </c:pt>
                <c:pt idx="90">
                  <c:v>41189</c:v>
                </c:pt>
                <c:pt idx="91">
                  <c:v>41190</c:v>
                </c:pt>
                <c:pt idx="92">
                  <c:v>41191</c:v>
                </c:pt>
                <c:pt idx="93">
                  <c:v>41192</c:v>
                </c:pt>
                <c:pt idx="94">
                  <c:v>41193</c:v>
                </c:pt>
                <c:pt idx="95">
                  <c:v>41194</c:v>
                </c:pt>
                <c:pt idx="96">
                  <c:v>41195</c:v>
                </c:pt>
                <c:pt idx="97">
                  <c:v>41197</c:v>
                </c:pt>
                <c:pt idx="98">
                  <c:v>41198</c:v>
                </c:pt>
                <c:pt idx="99">
                  <c:v>41199</c:v>
                </c:pt>
                <c:pt idx="100">
                  <c:v>41200</c:v>
                </c:pt>
                <c:pt idx="101">
                  <c:v>41201</c:v>
                </c:pt>
                <c:pt idx="102">
                  <c:v>41202</c:v>
                </c:pt>
                <c:pt idx="103">
                  <c:v>41203</c:v>
                </c:pt>
                <c:pt idx="104">
                  <c:v>41204</c:v>
                </c:pt>
                <c:pt idx="105">
                  <c:v>41205</c:v>
                </c:pt>
                <c:pt idx="106">
                  <c:v>41206</c:v>
                </c:pt>
                <c:pt idx="107">
                  <c:v>41207</c:v>
                </c:pt>
                <c:pt idx="108">
                  <c:v>41208</c:v>
                </c:pt>
                <c:pt idx="109">
                  <c:v>41209</c:v>
                </c:pt>
                <c:pt idx="110">
                  <c:v>41211</c:v>
                </c:pt>
                <c:pt idx="111">
                  <c:v>41212</c:v>
                </c:pt>
                <c:pt idx="112">
                  <c:v>41213</c:v>
                </c:pt>
              </c:numCache>
            </c:numRef>
          </c:cat>
          <c:val>
            <c:numRef>
              <c:f>List1!$B$2:$B$114</c:f>
              <c:numCache>
                <c:formatCode>0.00</c:formatCode>
                <c:ptCount val="113"/>
                <c:pt idx="0">
                  <c:v>1.0617000000000001</c:v>
                </c:pt>
                <c:pt idx="1">
                  <c:v>0.65990000000000004</c:v>
                </c:pt>
                <c:pt idx="2">
                  <c:v>0.6714</c:v>
                </c:pt>
                <c:pt idx="3">
                  <c:v>2.3026</c:v>
                </c:pt>
                <c:pt idx="4">
                  <c:v>0.71619999999999995</c:v>
                </c:pt>
                <c:pt idx="5">
                  <c:v>0.74209999999999998</c:v>
                </c:pt>
                <c:pt idx="6">
                  <c:v>0.81969999999999998</c:v>
                </c:pt>
                <c:pt idx="7">
                  <c:v>1.0666</c:v>
                </c:pt>
                <c:pt idx="8">
                  <c:v>1.0564</c:v>
                </c:pt>
                <c:pt idx="9">
                  <c:v>0.6361</c:v>
                </c:pt>
                <c:pt idx="10">
                  <c:v>0.75149999999999995</c:v>
                </c:pt>
                <c:pt idx="11">
                  <c:v>0.73370000000000002</c:v>
                </c:pt>
                <c:pt idx="12">
                  <c:v>0.69240000000000002</c:v>
                </c:pt>
                <c:pt idx="13">
                  <c:v>0.71599999999999997</c:v>
                </c:pt>
                <c:pt idx="14">
                  <c:v>0.79790000000000005</c:v>
                </c:pt>
                <c:pt idx="15">
                  <c:v>1.0123</c:v>
                </c:pt>
                <c:pt idx="16">
                  <c:v>0.72330000000000005</c:v>
                </c:pt>
                <c:pt idx="17">
                  <c:v>0.87729999999999997</c:v>
                </c:pt>
                <c:pt idx="18">
                  <c:v>0.84650000000000003</c:v>
                </c:pt>
                <c:pt idx="19">
                  <c:v>0.67589999999999995</c:v>
                </c:pt>
                <c:pt idx="20">
                  <c:v>0.64129999999999998</c:v>
                </c:pt>
                <c:pt idx="21">
                  <c:v>0.7429</c:v>
                </c:pt>
                <c:pt idx="22">
                  <c:v>0.84189999999999998</c:v>
                </c:pt>
                <c:pt idx="23">
                  <c:v>1.1813</c:v>
                </c:pt>
                <c:pt idx="24">
                  <c:v>0.86199999999999999</c:v>
                </c:pt>
                <c:pt idx="25">
                  <c:v>0.8659</c:v>
                </c:pt>
                <c:pt idx="26">
                  <c:v>0.86699999999999999</c:v>
                </c:pt>
                <c:pt idx="27">
                  <c:v>2.4716</c:v>
                </c:pt>
                <c:pt idx="28">
                  <c:v>0.86619999999999997</c:v>
                </c:pt>
                <c:pt idx="29">
                  <c:v>0.90290000000000004</c:v>
                </c:pt>
                <c:pt idx="30">
                  <c:v>0.98860000000000003</c:v>
                </c:pt>
                <c:pt idx="31">
                  <c:v>0.82430000000000003</c:v>
                </c:pt>
                <c:pt idx="32">
                  <c:v>0.83460000000000001</c:v>
                </c:pt>
                <c:pt idx="33">
                  <c:v>0.74170000000000003</c:v>
                </c:pt>
                <c:pt idx="34">
                  <c:v>0.90539999999999998</c:v>
                </c:pt>
                <c:pt idx="35">
                  <c:v>1.0447</c:v>
                </c:pt>
                <c:pt idx="36">
                  <c:v>1.1609</c:v>
                </c:pt>
                <c:pt idx="37">
                  <c:v>0.9425</c:v>
                </c:pt>
                <c:pt idx="38">
                  <c:v>1.1515</c:v>
                </c:pt>
                <c:pt idx="39">
                  <c:v>1.4218</c:v>
                </c:pt>
                <c:pt idx="40">
                  <c:v>0.88429999999999997</c:v>
                </c:pt>
                <c:pt idx="41">
                  <c:v>1.0623</c:v>
                </c:pt>
                <c:pt idx="42">
                  <c:v>0.94040000000000001</c:v>
                </c:pt>
                <c:pt idx="43">
                  <c:v>1.9253</c:v>
                </c:pt>
                <c:pt idx="44">
                  <c:v>1.5486</c:v>
                </c:pt>
                <c:pt idx="45">
                  <c:v>4.3448000000000002</c:v>
                </c:pt>
                <c:pt idx="46">
                  <c:v>7.9771000000000001</c:v>
                </c:pt>
                <c:pt idx="47">
                  <c:v>0.91549999999999998</c:v>
                </c:pt>
                <c:pt idx="48">
                  <c:v>1.5672999999999999</c:v>
                </c:pt>
                <c:pt idx="49">
                  <c:v>0.92759999999999998</c:v>
                </c:pt>
                <c:pt idx="50">
                  <c:v>8.8988999999999994</c:v>
                </c:pt>
                <c:pt idx="51">
                  <c:v>1.2095</c:v>
                </c:pt>
                <c:pt idx="52">
                  <c:v>2.9207999999999998</c:v>
                </c:pt>
                <c:pt idx="53">
                  <c:v>1.8526</c:v>
                </c:pt>
                <c:pt idx="54">
                  <c:v>0.8115</c:v>
                </c:pt>
                <c:pt idx="55">
                  <c:v>1.3453999999999999</c:v>
                </c:pt>
                <c:pt idx="56">
                  <c:v>1.1125</c:v>
                </c:pt>
                <c:pt idx="57">
                  <c:v>1.2608999999999999</c:v>
                </c:pt>
                <c:pt idx="58">
                  <c:v>1.6177999999999999</c:v>
                </c:pt>
                <c:pt idx="59">
                  <c:v>0.69379999999999997</c:v>
                </c:pt>
                <c:pt idx="60">
                  <c:v>0.95569999999999999</c:v>
                </c:pt>
                <c:pt idx="61">
                  <c:v>0.98380000000000001</c:v>
                </c:pt>
                <c:pt idx="62">
                  <c:v>1.0528999999999999</c:v>
                </c:pt>
                <c:pt idx="63">
                  <c:v>1.0697000000000001</c:v>
                </c:pt>
                <c:pt idx="64">
                  <c:v>5.9020000000000001</c:v>
                </c:pt>
                <c:pt idx="65">
                  <c:v>0.7157</c:v>
                </c:pt>
                <c:pt idx="66">
                  <c:v>0.78600000000000003</c:v>
                </c:pt>
                <c:pt idx="67">
                  <c:v>2.4146000000000001</c:v>
                </c:pt>
                <c:pt idx="68">
                  <c:v>0.86890000000000001</c:v>
                </c:pt>
                <c:pt idx="69">
                  <c:v>0.94440000000000002</c:v>
                </c:pt>
                <c:pt idx="70">
                  <c:v>1.2071000000000001</c:v>
                </c:pt>
                <c:pt idx="71">
                  <c:v>1.2443</c:v>
                </c:pt>
                <c:pt idx="72">
                  <c:v>1.1440999999999999</c:v>
                </c:pt>
                <c:pt idx="73">
                  <c:v>1.3087</c:v>
                </c:pt>
                <c:pt idx="74">
                  <c:v>2.7942</c:v>
                </c:pt>
                <c:pt idx="75">
                  <c:v>1.6439999999999999</c:v>
                </c:pt>
                <c:pt idx="76">
                  <c:v>0.68640000000000001</c:v>
                </c:pt>
                <c:pt idx="77">
                  <c:v>0.95420000000000005</c:v>
                </c:pt>
                <c:pt idx="78">
                  <c:v>1.0075000000000001</c:v>
                </c:pt>
                <c:pt idx="79">
                  <c:v>1.1207</c:v>
                </c:pt>
                <c:pt idx="80">
                  <c:v>2.5122</c:v>
                </c:pt>
                <c:pt idx="81">
                  <c:v>1.5801000000000001</c:v>
                </c:pt>
                <c:pt idx="82">
                  <c:v>0.8155</c:v>
                </c:pt>
                <c:pt idx="83">
                  <c:v>1.8932</c:v>
                </c:pt>
                <c:pt idx="84">
                  <c:v>1.2702</c:v>
                </c:pt>
                <c:pt idx="85">
                  <c:v>3.7265000000000001</c:v>
                </c:pt>
                <c:pt idx="86">
                  <c:v>0.77590000000000003</c:v>
                </c:pt>
                <c:pt idx="87">
                  <c:v>0.58779999999999999</c:v>
                </c:pt>
                <c:pt idx="88">
                  <c:v>0.5655</c:v>
                </c:pt>
                <c:pt idx="89">
                  <c:v>0.65800000000000003</c:v>
                </c:pt>
                <c:pt idx="90">
                  <c:v>0.70789999999999997</c:v>
                </c:pt>
                <c:pt idx="91">
                  <c:v>0.52949999999999997</c:v>
                </c:pt>
                <c:pt idx="92">
                  <c:v>0.74529999999999996</c:v>
                </c:pt>
                <c:pt idx="93">
                  <c:v>0.63349999999999995</c:v>
                </c:pt>
                <c:pt idx="94">
                  <c:v>0.34949999999999998</c:v>
                </c:pt>
                <c:pt idx="95">
                  <c:v>0.38600000000000001</c:v>
                </c:pt>
                <c:pt idx="96">
                  <c:v>0.39560000000000001</c:v>
                </c:pt>
                <c:pt idx="97">
                  <c:v>0.38850000000000001</c:v>
                </c:pt>
                <c:pt idx="98">
                  <c:v>0.39400000000000002</c:v>
                </c:pt>
                <c:pt idx="99">
                  <c:v>0.41760000000000003</c:v>
                </c:pt>
                <c:pt idx="100">
                  <c:v>0.45390000000000003</c:v>
                </c:pt>
                <c:pt idx="101">
                  <c:v>0.4088</c:v>
                </c:pt>
                <c:pt idx="102">
                  <c:v>1.4272</c:v>
                </c:pt>
                <c:pt idx="103">
                  <c:v>0.73709999999999998</c:v>
                </c:pt>
                <c:pt idx="104">
                  <c:v>0.63170000000000004</c:v>
                </c:pt>
                <c:pt idx="105">
                  <c:v>0.51049999999999995</c:v>
                </c:pt>
                <c:pt idx="106">
                  <c:v>0.50590000000000002</c:v>
                </c:pt>
                <c:pt idx="107">
                  <c:v>0.505</c:v>
                </c:pt>
                <c:pt idx="108">
                  <c:v>4.3948999999999998</c:v>
                </c:pt>
                <c:pt idx="109">
                  <c:v>2.3582000000000001</c:v>
                </c:pt>
                <c:pt idx="110">
                  <c:v>1.4207000000000001</c:v>
                </c:pt>
                <c:pt idx="111">
                  <c:v>1.0494000000000001</c:v>
                </c:pt>
                <c:pt idx="112">
                  <c:v>1.2138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438720"/>
        <c:axId val="73440256"/>
      </c:lineChart>
      <c:dateAx>
        <c:axId val="7343872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73440256"/>
        <c:crosses val="autoZero"/>
        <c:auto val="1"/>
        <c:lblOffset val="100"/>
        <c:baseTimeUnit val="days"/>
      </c:dateAx>
      <c:valAx>
        <c:axId val="7344025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73438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ROB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List3!$A$2:$A$124</c:f>
              <c:numCache>
                <c:formatCode>m/d/yyyy</c:formatCode>
                <c:ptCount val="123"/>
                <c:pt idx="0">
                  <c:v>41091</c:v>
                </c:pt>
                <c:pt idx="1">
                  <c:v>41092</c:v>
                </c:pt>
                <c:pt idx="2">
                  <c:v>41093</c:v>
                </c:pt>
                <c:pt idx="3">
                  <c:v>41094</c:v>
                </c:pt>
                <c:pt idx="4">
                  <c:v>41095</c:v>
                </c:pt>
                <c:pt idx="5">
                  <c:v>41096</c:v>
                </c:pt>
                <c:pt idx="6">
                  <c:v>41097</c:v>
                </c:pt>
                <c:pt idx="7">
                  <c:v>41098</c:v>
                </c:pt>
                <c:pt idx="8">
                  <c:v>41099</c:v>
                </c:pt>
                <c:pt idx="9">
                  <c:v>41100</c:v>
                </c:pt>
                <c:pt idx="10">
                  <c:v>41101</c:v>
                </c:pt>
                <c:pt idx="11">
                  <c:v>41102</c:v>
                </c:pt>
                <c:pt idx="12">
                  <c:v>41103</c:v>
                </c:pt>
                <c:pt idx="13">
                  <c:v>41104</c:v>
                </c:pt>
                <c:pt idx="14">
                  <c:v>41105</c:v>
                </c:pt>
                <c:pt idx="15">
                  <c:v>41106</c:v>
                </c:pt>
                <c:pt idx="16">
                  <c:v>41107</c:v>
                </c:pt>
                <c:pt idx="17">
                  <c:v>41108</c:v>
                </c:pt>
                <c:pt idx="18">
                  <c:v>41109</c:v>
                </c:pt>
                <c:pt idx="19">
                  <c:v>41110</c:v>
                </c:pt>
                <c:pt idx="20">
                  <c:v>41111</c:v>
                </c:pt>
                <c:pt idx="21">
                  <c:v>41112</c:v>
                </c:pt>
                <c:pt idx="22">
                  <c:v>41113</c:v>
                </c:pt>
                <c:pt idx="23">
                  <c:v>41114</c:v>
                </c:pt>
                <c:pt idx="24">
                  <c:v>41115</c:v>
                </c:pt>
                <c:pt idx="25">
                  <c:v>41116</c:v>
                </c:pt>
                <c:pt idx="26">
                  <c:v>41117</c:v>
                </c:pt>
                <c:pt idx="27">
                  <c:v>41118</c:v>
                </c:pt>
                <c:pt idx="28">
                  <c:v>41119</c:v>
                </c:pt>
                <c:pt idx="29">
                  <c:v>41120</c:v>
                </c:pt>
                <c:pt idx="30">
                  <c:v>41121</c:v>
                </c:pt>
                <c:pt idx="31">
                  <c:v>41122</c:v>
                </c:pt>
                <c:pt idx="32">
                  <c:v>41123</c:v>
                </c:pt>
                <c:pt idx="33">
                  <c:v>41124</c:v>
                </c:pt>
                <c:pt idx="34">
                  <c:v>41125</c:v>
                </c:pt>
                <c:pt idx="35">
                  <c:v>41126</c:v>
                </c:pt>
                <c:pt idx="36">
                  <c:v>41127</c:v>
                </c:pt>
                <c:pt idx="37">
                  <c:v>41128</c:v>
                </c:pt>
                <c:pt idx="38">
                  <c:v>41129</c:v>
                </c:pt>
                <c:pt idx="39">
                  <c:v>41130</c:v>
                </c:pt>
                <c:pt idx="40">
                  <c:v>41131</c:v>
                </c:pt>
                <c:pt idx="41">
                  <c:v>41132</c:v>
                </c:pt>
                <c:pt idx="42">
                  <c:v>41133</c:v>
                </c:pt>
                <c:pt idx="43">
                  <c:v>41134</c:v>
                </c:pt>
                <c:pt idx="44">
                  <c:v>41135</c:v>
                </c:pt>
                <c:pt idx="45">
                  <c:v>41136</c:v>
                </c:pt>
                <c:pt idx="46">
                  <c:v>41137</c:v>
                </c:pt>
                <c:pt idx="47">
                  <c:v>41138</c:v>
                </c:pt>
                <c:pt idx="48">
                  <c:v>41139</c:v>
                </c:pt>
                <c:pt idx="49">
                  <c:v>41140</c:v>
                </c:pt>
                <c:pt idx="50">
                  <c:v>41141</c:v>
                </c:pt>
                <c:pt idx="51">
                  <c:v>41142</c:v>
                </c:pt>
                <c:pt idx="52">
                  <c:v>41143</c:v>
                </c:pt>
                <c:pt idx="53">
                  <c:v>41144</c:v>
                </c:pt>
                <c:pt idx="54">
                  <c:v>41145</c:v>
                </c:pt>
                <c:pt idx="55">
                  <c:v>41146</c:v>
                </c:pt>
                <c:pt idx="56">
                  <c:v>41147</c:v>
                </c:pt>
                <c:pt idx="57">
                  <c:v>41148</c:v>
                </c:pt>
                <c:pt idx="58">
                  <c:v>41149</c:v>
                </c:pt>
                <c:pt idx="59">
                  <c:v>41150</c:v>
                </c:pt>
                <c:pt idx="60">
                  <c:v>41151</c:v>
                </c:pt>
                <c:pt idx="61">
                  <c:v>41152</c:v>
                </c:pt>
                <c:pt idx="62">
                  <c:v>41153</c:v>
                </c:pt>
                <c:pt idx="63">
                  <c:v>41154</c:v>
                </c:pt>
                <c:pt idx="64">
                  <c:v>41155</c:v>
                </c:pt>
                <c:pt idx="65">
                  <c:v>41156</c:v>
                </c:pt>
                <c:pt idx="66">
                  <c:v>41157</c:v>
                </c:pt>
                <c:pt idx="67">
                  <c:v>41158</c:v>
                </c:pt>
                <c:pt idx="68">
                  <c:v>41159</c:v>
                </c:pt>
                <c:pt idx="69">
                  <c:v>41160</c:v>
                </c:pt>
                <c:pt idx="70">
                  <c:v>41161</c:v>
                </c:pt>
                <c:pt idx="71">
                  <c:v>41162</c:v>
                </c:pt>
                <c:pt idx="72">
                  <c:v>41163</c:v>
                </c:pt>
                <c:pt idx="73">
                  <c:v>41164</c:v>
                </c:pt>
                <c:pt idx="74">
                  <c:v>41165</c:v>
                </c:pt>
                <c:pt idx="75">
                  <c:v>41166</c:v>
                </c:pt>
                <c:pt idx="76">
                  <c:v>41167</c:v>
                </c:pt>
                <c:pt idx="77">
                  <c:v>41168</c:v>
                </c:pt>
                <c:pt idx="78">
                  <c:v>41169</c:v>
                </c:pt>
                <c:pt idx="79">
                  <c:v>41170</c:v>
                </c:pt>
                <c:pt idx="80">
                  <c:v>41171</c:v>
                </c:pt>
                <c:pt idx="81">
                  <c:v>41172</c:v>
                </c:pt>
                <c:pt idx="82">
                  <c:v>41173</c:v>
                </c:pt>
                <c:pt idx="83">
                  <c:v>41174</c:v>
                </c:pt>
                <c:pt idx="84">
                  <c:v>41175</c:v>
                </c:pt>
                <c:pt idx="85">
                  <c:v>41176</c:v>
                </c:pt>
                <c:pt idx="86">
                  <c:v>41177</c:v>
                </c:pt>
                <c:pt idx="87">
                  <c:v>41178</c:v>
                </c:pt>
                <c:pt idx="88">
                  <c:v>41179</c:v>
                </c:pt>
                <c:pt idx="89">
                  <c:v>41180</c:v>
                </c:pt>
                <c:pt idx="90">
                  <c:v>41181</c:v>
                </c:pt>
                <c:pt idx="91">
                  <c:v>41182</c:v>
                </c:pt>
                <c:pt idx="92">
                  <c:v>41183</c:v>
                </c:pt>
                <c:pt idx="93">
                  <c:v>41184</c:v>
                </c:pt>
                <c:pt idx="94">
                  <c:v>41185</c:v>
                </c:pt>
                <c:pt idx="95">
                  <c:v>41186</c:v>
                </c:pt>
                <c:pt idx="96">
                  <c:v>41187</c:v>
                </c:pt>
                <c:pt idx="97">
                  <c:v>41188</c:v>
                </c:pt>
                <c:pt idx="98">
                  <c:v>41189</c:v>
                </c:pt>
                <c:pt idx="99">
                  <c:v>41190</c:v>
                </c:pt>
                <c:pt idx="100">
                  <c:v>41191</c:v>
                </c:pt>
                <c:pt idx="101">
                  <c:v>41192</c:v>
                </c:pt>
                <c:pt idx="102">
                  <c:v>41193</c:v>
                </c:pt>
                <c:pt idx="103">
                  <c:v>41194</c:v>
                </c:pt>
                <c:pt idx="104">
                  <c:v>41195</c:v>
                </c:pt>
                <c:pt idx="105">
                  <c:v>41196</c:v>
                </c:pt>
                <c:pt idx="106">
                  <c:v>41197</c:v>
                </c:pt>
                <c:pt idx="107">
                  <c:v>41198</c:v>
                </c:pt>
                <c:pt idx="108">
                  <c:v>41199</c:v>
                </c:pt>
                <c:pt idx="109">
                  <c:v>41200</c:v>
                </c:pt>
                <c:pt idx="110">
                  <c:v>41201</c:v>
                </c:pt>
                <c:pt idx="111">
                  <c:v>41202</c:v>
                </c:pt>
                <c:pt idx="112">
                  <c:v>41203</c:v>
                </c:pt>
                <c:pt idx="113">
                  <c:v>41204</c:v>
                </c:pt>
                <c:pt idx="114">
                  <c:v>41205</c:v>
                </c:pt>
                <c:pt idx="115">
                  <c:v>41206</c:v>
                </c:pt>
                <c:pt idx="116">
                  <c:v>41207</c:v>
                </c:pt>
                <c:pt idx="117">
                  <c:v>41208</c:v>
                </c:pt>
                <c:pt idx="118">
                  <c:v>41209</c:v>
                </c:pt>
                <c:pt idx="119">
                  <c:v>41210</c:v>
                </c:pt>
                <c:pt idx="120">
                  <c:v>41211</c:v>
                </c:pt>
                <c:pt idx="121">
                  <c:v>41212</c:v>
                </c:pt>
                <c:pt idx="122">
                  <c:v>41213</c:v>
                </c:pt>
              </c:numCache>
            </c:numRef>
          </c:cat>
          <c:val>
            <c:numRef>
              <c:f>List3!$D$2:$D$124</c:f>
              <c:numCache>
                <c:formatCode>#,##0</c:formatCode>
                <c:ptCount val="123"/>
                <c:pt idx="0">
                  <c:v>60578</c:v>
                </c:pt>
                <c:pt idx="1">
                  <c:v>657339</c:v>
                </c:pt>
                <c:pt idx="2">
                  <c:v>387977</c:v>
                </c:pt>
                <c:pt idx="3">
                  <c:v>178236</c:v>
                </c:pt>
                <c:pt idx="4">
                  <c:v>69595</c:v>
                </c:pt>
                <c:pt idx="5">
                  <c:v>7157</c:v>
                </c:pt>
                <c:pt idx="6">
                  <c:v>3733</c:v>
                </c:pt>
                <c:pt idx="7">
                  <c:v>3794</c:v>
                </c:pt>
                <c:pt idx="8">
                  <c:v>12309</c:v>
                </c:pt>
                <c:pt idx="9" formatCode="General">
                  <c:v>81886</c:v>
                </c:pt>
                <c:pt idx="10" formatCode="General">
                  <c:v>141730</c:v>
                </c:pt>
                <c:pt idx="11" formatCode="General">
                  <c:v>117590</c:v>
                </c:pt>
                <c:pt idx="12">
                  <c:v>112020</c:v>
                </c:pt>
                <c:pt idx="13">
                  <c:v>57724</c:v>
                </c:pt>
                <c:pt idx="14">
                  <c:v>27220</c:v>
                </c:pt>
                <c:pt idx="15">
                  <c:v>82681</c:v>
                </c:pt>
                <c:pt idx="16">
                  <c:v>96301</c:v>
                </c:pt>
                <c:pt idx="17">
                  <c:v>105168</c:v>
                </c:pt>
                <c:pt idx="18">
                  <c:v>132763</c:v>
                </c:pt>
                <c:pt idx="19">
                  <c:v>72194</c:v>
                </c:pt>
                <c:pt idx="20">
                  <c:v>56979</c:v>
                </c:pt>
                <c:pt idx="21">
                  <c:v>27362</c:v>
                </c:pt>
                <c:pt idx="22">
                  <c:v>352520</c:v>
                </c:pt>
                <c:pt idx="23">
                  <c:v>115094</c:v>
                </c:pt>
                <c:pt idx="24">
                  <c:v>132404</c:v>
                </c:pt>
                <c:pt idx="25">
                  <c:v>102017</c:v>
                </c:pt>
                <c:pt idx="26">
                  <c:v>63169</c:v>
                </c:pt>
                <c:pt idx="27">
                  <c:v>6623</c:v>
                </c:pt>
                <c:pt idx="28">
                  <c:v>3977</c:v>
                </c:pt>
                <c:pt idx="29">
                  <c:v>435475</c:v>
                </c:pt>
                <c:pt idx="30">
                  <c:v>95209</c:v>
                </c:pt>
                <c:pt idx="31">
                  <c:v>122044</c:v>
                </c:pt>
                <c:pt idx="32">
                  <c:v>81883</c:v>
                </c:pt>
                <c:pt idx="33">
                  <c:v>106994</c:v>
                </c:pt>
                <c:pt idx="34">
                  <c:v>46214</c:v>
                </c:pt>
                <c:pt idx="35">
                  <c:v>24155</c:v>
                </c:pt>
                <c:pt idx="36">
                  <c:v>125800</c:v>
                </c:pt>
                <c:pt idx="37">
                  <c:v>85511</c:v>
                </c:pt>
                <c:pt idx="38">
                  <c:v>167453</c:v>
                </c:pt>
                <c:pt idx="39">
                  <c:v>108958</c:v>
                </c:pt>
                <c:pt idx="40">
                  <c:v>73385</c:v>
                </c:pt>
                <c:pt idx="41">
                  <c:v>21596</c:v>
                </c:pt>
                <c:pt idx="42">
                  <c:v>927005</c:v>
                </c:pt>
                <c:pt idx="43">
                  <c:v>584510</c:v>
                </c:pt>
                <c:pt idx="44">
                  <c:v>1581942</c:v>
                </c:pt>
                <c:pt idx="45">
                  <c:v>152942</c:v>
                </c:pt>
                <c:pt idx="46">
                  <c:v>87335</c:v>
                </c:pt>
                <c:pt idx="47">
                  <c:v>64808</c:v>
                </c:pt>
                <c:pt idx="48">
                  <c:v>9729</c:v>
                </c:pt>
                <c:pt idx="49">
                  <c:v>5597</c:v>
                </c:pt>
                <c:pt idx="50">
                  <c:v>194559</c:v>
                </c:pt>
                <c:pt idx="51">
                  <c:v>172267</c:v>
                </c:pt>
                <c:pt idx="52">
                  <c:v>278060</c:v>
                </c:pt>
                <c:pt idx="53">
                  <c:v>459521</c:v>
                </c:pt>
                <c:pt idx="54">
                  <c:v>408376</c:v>
                </c:pt>
                <c:pt idx="55">
                  <c:v>333635</c:v>
                </c:pt>
                <c:pt idx="56">
                  <c:v>145036</c:v>
                </c:pt>
                <c:pt idx="57">
                  <c:v>537616</c:v>
                </c:pt>
                <c:pt idx="58">
                  <c:v>333036</c:v>
                </c:pt>
                <c:pt idx="59">
                  <c:v>492196</c:v>
                </c:pt>
                <c:pt idx="60">
                  <c:v>549670</c:v>
                </c:pt>
                <c:pt idx="61">
                  <c:v>240740</c:v>
                </c:pt>
                <c:pt idx="62">
                  <c:v>284266</c:v>
                </c:pt>
                <c:pt idx="63">
                  <c:v>151998</c:v>
                </c:pt>
                <c:pt idx="64">
                  <c:v>183681</c:v>
                </c:pt>
                <c:pt idx="65">
                  <c:v>298897</c:v>
                </c:pt>
                <c:pt idx="66">
                  <c:v>936373</c:v>
                </c:pt>
                <c:pt idx="67">
                  <c:v>467121</c:v>
                </c:pt>
                <c:pt idx="68">
                  <c:v>414192</c:v>
                </c:pt>
                <c:pt idx="69">
                  <c:v>9279</c:v>
                </c:pt>
                <c:pt idx="70">
                  <c:v>5000</c:v>
                </c:pt>
                <c:pt idx="71">
                  <c:v>153340</c:v>
                </c:pt>
                <c:pt idx="72">
                  <c:v>92357</c:v>
                </c:pt>
                <c:pt idx="73">
                  <c:v>321498</c:v>
                </c:pt>
                <c:pt idx="74">
                  <c:v>450425</c:v>
                </c:pt>
                <c:pt idx="75">
                  <c:v>525315</c:v>
                </c:pt>
                <c:pt idx="76">
                  <c:v>510065</c:v>
                </c:pt>
                <c:pt idx="77">
                  <c:v>278011</c:v>
                </c:pt>
                <c:pt idx="78">
                  <c:v>577710</c:v>
                </c:pt>
                <c:pt idx="79">
                  <c:v>523862</c:v>
                </c:pt>
                <c:pt idx="80">
                  <c:v>706055</c:v>
                </c:pt>
                <c:pt idx="81">
                  <c:v>880335</c:v>
                </c:pt>
                <c:pt idx="82">
                  <c:v>397501</c:v>
                </c:pt>
                <c:pt idx="83">
                  <c:v>77651</c:v>
                </c:pt>
                <c:pt idx="84">
                  <c:v>69700</c:v>
                </c:pt>
                <c:pt idx="85" formatCode="General">
                  <c:v>194200</c:v>
                </c:pt>
                <c:pt idx="86" formatCode="General">
                  <c:v>627408</c:v>
                </c:pt>
                <c:pt idx="87" formatCode="General">
                  <c:v>746746</c:v>
                </c:pt>
                <c:pt idx="88" formatCode="General">
                  <c:v>565014</c:v>
                </c:pt>
                <c:pt idx="89" formatCode="General">
                  <c:v>688622</c:v>
                </c:pt>
                <c:pt idx="90" formatCode="General">
                  <c:v>140630</c:v>
                </c:pt>
                <c:pt idx="91" formatCode="General">
                  <c:v>14442</c:v>
                </c:pt>
                <c:pt idx="92">
                  <c:v>236233</c:v>
                </c:pt>
                <c:pt idx="93">
                  <c:v>170630</c:v>
                </c:pt>
                <c:pt idx="94">
                  <c:v>897993</c:v>
                </c:pt>
                <c:pt idx="95">
                  <c:v>133327</c:v>
                </c:pt>
                <c:pt idx="96">
                  <c:v>97983</c:v>
                </c:pt>
                <c:pt idx="97">
                  <c:v>20446</c:v>
                </c:pt>
                <c:pt idx="98">
                  <c:v>243346</c:v>
                </c:pt>
                <c:pt idx="99" formatCode="General">
                  <c:v>336640</c:v>
                </c:pt>
                <c:pt idx="100" formatCode="General">
                  <c:v>770381</c:v>
                </c:pt>
                <c:pt idx="101" formatCode="General">
                  <c:v>1189587</c:v>
                </c:pt>
                <c:pt idx="102" formatCode="General">
                  <c:v>914275</c:v>
                </c:pt>
                <c:pt idx="103" formatCode="General">
                  <c:v>834458</c:v>
                </c:pt>
                <c:pt idx="104" formatCode="General">
                  <c:v>421518</c:v>
                </c:pt>
                <c:pt idx="105" formatCode="General">
                  <c:v>1011680</c:v>
                </c:pt>
                <c:pt idx="106" formatCode="General">
                  <c:v>592257</c:v>
                </c:pt>
                <c:pt idx="107" formatCode="General">
                  <c:v>701615</c:v>
                </c:pt>
                <c:pt idx="108" formatCode="General">
                  <c:v>1393594</c:v>
                </c:pt>
                <c:pt idx="109" formatCode="General">
                  <c:v>2462927</c:v>
                </c:pt>
                <c:pt idx="110" formatCode="General">
                  <c:v>132361</c:v>
                </c:pt>
                <c:pt idx="111" formatCode="General">
                  <c:v>24725</c:v>
                </c:pt>
                <c:pt idx="112" formatCode="General">
                  <c:v>0</c:v>
                </c:pt>
                <c:pt idx="113" formatCode="General">
                  <c:v>106914</c:v>
                </c:pt>
                <c:pt idx="114" formatCode="General">
                  <c:v>170506</c:v>
                </c:pt>
                <c:pt idx="115" formatCode="General">
                  <c:v>561685</c:v>
                </c:pt>
                <c:pt idx="116" formatCode="General">
                  <c:v>1851459</c:v>
                </c:pt>
                <c:pt idx="117" formatCode="General">
                  <c:v>101937</c:v>
                </c:pt>
                <c:pt idx="118" formatCode="General">
                  <c:v>22112</c:v>
                </c:pt>
                <c:pt idx="119" formatCode="General">
                  <c:v>18253</c:v>
                </c:pt>
              </c:numCache>
            </c:numRef>
          </c:val>
          <c:smooth val="0"/>
        </c:ser>
        <c:ser>
          <c:idx val="2"/>
          <c:order val="1"/>
          <c:tx>
            <c:v>ROS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List3!$A$2:$A$124</c:f>
              <c:numCache>
                <c:formatCode>m/d/yyyy</c:formatCode>
                <c:ptCount val="123"/>
                <c:pt idx="0">
                  <c:v>41091</c:v>
                </c:pt>
                <c:pt idx="1">
                  <c:v>41092</c:v>
                </c:pt>
                <c:pt idx="2">
                  <c:v>41093</c:v>
                </c:pt>
                <c:pt idx="3">
                  <c:v>41094</c:v>
                </c:pt>
                <c:pt idx="4">
                  <c:v>41095</c:v>
                </c:pt>
                <c:pt idx="5">
                  <c:v>41096</c:v>
                </c:pt>
                <c:pt idx="6">
                  <c:v>41097</c:v>
                </c:pt>
                <c:pt idx="7">
                  <c:v>41098</c:v>
                </c:pt>
                <c:pt idx="8">
                  <c:v>41099</c:v>
                </c:pt>
                <c:pt idx="9">
                  <c:v>41100</c:v>
                </c:pt>
                <c:pt idx="10">
                  <c:v>41101</c:v>
                </c:pt>
                <c:pt idx="11">
                  <c:v>41102</c:v>
                </c:pt>
                <c:pt idx="12">
                  <c:v>41103</c:v>
                </c:pt>
                <c:pt idx="13">
                  <c:v>41104</c:v>
                </c:pt>
                <c:pt idx="14">
                  <c:v>41105</c:v>
                </c:pt>
                <c:pt idx="15">
                  <c:v>41106</c:v>
                </c:pt>
                <c:pt idx="16">
                  <c:v>41107</c:v>
                </c:pt>
                <c:pt idx="17">
                  <c:v>41108</c:v>
                </c:pt>
                <c:pt idx="18">
                  <c:v>41109</c:v>
                </c:pt>
                <c:pt idx="19">
                  <c:v>41110</c:v>
                </c:pt>
                <c:pt idx="20">
                  <c:v>41111</c:v>
                </c:pt>
                <c:pt idx="21">
                  <c:v>41112</c:v>
                </c:pt>
                <c:pt idx="22">
                  <c:v>41113</c:v>
                </c:pt>
                <c:pt idx="23">
                  <c:v>41114</c:v>
                </c:pt>
                <c:pt idx="24">
                  <c:v>41115</c:v>
                </c:pt>
                <c:pt idx="25">
                  <c:v>41116</c:v>
                </c:pt>
                <c:pt idx="26">
                  <c:v>41117</c:v>
                </c:pt>
                <c:pt idx="27">
                  <c:v>41118</c:v>
                </c:pt>
                <c:pt idx="28">
                  <c:v>41119</c:v>
                </c:pt>
                <c:pt idx="29">
                  <c:v>41120</c:v>
                </c:pt>
                <c:pt idx="30">
                  <c:v>41121</c:v>
                </c:pt>
                <c:pt idx="31">
                  <c:v>41122</c:v>
                </c:pt>
                <c:pt idx="32">
                  <c:v>41123</c:v>
                </c:pt>
                <c:pt idx="33">
                  <c:v>41124</c:v>
                </c:pt>
                <c:pt idx="34">
                  <c:v>41125</c:v>
                </c:pt>
                <c:pt idx="35">
                  <c:v>41126</c:v>
                </c:pt>
                <c:pt idx="36">
                  <c:v>41127</c:v>
                </c:pt>
                <c:pt idx="37">
                  <c:v>41128</c:v>
                </c:pt>
                <c:pt idx="38">
                  <c:v>41129</c:v>
                </c:pt>
                <c:pt idx="39">
                  <c:v>41130</c:v>
                </c:pt>
                <c:pt idx="40">
                  <c:v>41131</c:v>
                </c:pt>
                <c:pt idx="41">
                  <c:v>41132</c:v>
                </c:pt>
                <c:pt idx="42">
                  <c:v>41133</c:v>
                </c:pt>
                <c:pt idx="43">
                  <c:v>41134</c:v>
                </c:pt>
                <c:pt idx="44">
                  <c:v>41135</c:v>
                </c:pt>
                <c:pt idx="45">
                  <c:v>41136</c:v>
                </c:pt>
                <c:pt idx="46">
                  <c:v>41137</c:v>
                </c:pt>
                <c:pt idx="47">
                  <c:v>41138</c:v>
                </c:pt>
                <c:pt idx="48">
                  <c:v>41139</c:v>
                </c:pt>
                <c:pt idx="49">
                  <c:v>41140</c:v>
                </c:pt>
                <c:pt idx="50">
                  <c:v>41141</c:v>
                </c:pt>
                <c:pt idx="51">
                  <c:v>41142</c:v>
                </c:pt>
                <c:pt idx="52">
                  <c:v>41143</c:v>
                </c:pt>
                <c:pt idx="53">
                  <c:v>41144</c:v>
                </c:pt>
                <c:pt idx="54">
                  <c:v>41145</c:v>
                </c:pt>
                <c:pt idx="55">
                  <c:v>41146</c:v>
                </c:pt>
                <c:pt idx="56">
                  <c:v>41147</c:v>
                </c:pt>
                <c:pt idx="57">
                  <c:v>41148</c:v>
                </c:pt>
                <c:pt idx="58">
                  <c:v>41149</c:v>
                </c:pt>
                <c:pt idx="59">
                  <c:v>41150</c:v>
                </c:pt>
                <c:pt idx="60">
                  <c:v>41151</c:v>
                </c:pt>
                <c:pt idx="61">
                  <c:v>41152</c:v>
                </c:pt>
                <c:pt idx="62">
                  <c:v>41153</c:v>
                </c:pt>
                <c:pt idx="63">
                  <c:v>41154</c:v>
                </c:pt>
                <c:pt idx="64">
                  <c:v>41155</c:v>
                </c:pt>
                <c:pt idx="65">
                  <c:v>41156</c:v>
                </c:pt>
                <c:pt idx="66">
                  <c:v>41157</c:v>
                </c:pt>
                <c:pt idx="67">
                  <c:v>41158</c:v>
                </c:pt>
                <c:pt idx="68">
                  <c:v>41159</c:v>
                </c:pt>
                <c:pt idx="69">
                  <c:v>41160</c:v>
                </c:pt>
                <c:pt idx="70">
                  <c:v>41161</c:v>
                </c:pt>
                <c:pt idx="71">
                  <c:v>41162</c:v>
                </c:pt>
                <c:pt idx="72">
                  <c:v>41163</c:v>
                </c:pt>
                <c:pt idx="73">
                  <c:v>41164</c:v>
                </c:pt>
                <c:pt idx="74">
                  <c:v>41165</c:v>
                </c:pt>
                <c:pt idx="75">
                  <c:v>41166</c:v>
                </c:pt>
                <c:pt idx="76">
                  <c:v>41167</c:v>
                </c:pt>
                <c:pt idx="77">
                  <c:v>41168</c:v>
                </c:pt>
                <c:pt idx="78">
                  <c:v>41169</c:v>
                </c:pt>
                <c:pt idx="79">
                  <c:v>41170</c:v>
                </c:pt>
                <c:pt idx="80">
                  <c:v>41171</c:v>
                </c:pt>
                <c:pt idx="81">
                  <c:v>41172</c:v>
                </c:pt>
                <c:pt idx="82">
                  <c:v>41173</c:v>
                </c:pt>
                <c:pt idx="83">
                  <c:v>41174</c:v>
                </c:pt>
                <c:pt idx="84">
                  <c:v>41175</c:v>
                </c:pt>
                <c:pt idx="85">
                  <c:v>41176</c:v>
                </c:pt>
                <c:pt idx="86">
                  <c:v>41177</c:v>
                </c:pt>
                <c:pt idx="87">
                  <c:v>41178</c:v>
                </c:pt>
                <c:pt idx="88">
                  <c:v>41179</c:v>
                </c:pt>
                <c:pt idx="89">
                  <c:v>41180</c:v>
                </c:pt>
                <c:pt idx="90">
                  <c:v>41181</c:v>
                </c:pt>
                <c:pt idx="91">
                  <c:v>41182</c:v>
                </c:pt>
                <c:pt idx="92">
                  <c:v>41183</c:v>
                </c:pt>
                <c:pt idx="93">
                  <c:v>41184</c:v>
                </c:pt>
                <c:pt idx="94">
                  <c:v>41185</c:v>
                </c:pt>
                <c:pt idx="95">
                  <c:v>41186</c:v>
                </c:pt>
                <c:pt idx="96">
                  <c:v>41187</c:v>
                </c:pt>
                <c:pt idx="97">
                  <c:v>41188</c:v>
                </c:pt>
                <c:pt idx="98">
                  <c:v>41189</c:v>
                </c:pt>
                <c:pt idx="99">
                  <c:v>41190</c:v>
                </c:pt>
                <c:pt idx="100">
                  <c:v>41191</c:v>
                </c:pt>
                <c:pt idx="101">
                  <c:v>41192</c:v>
                </c:pt>
                <c:pt idx="102">
                  <c:v>41193</c:v>
                </c:pt>
                <c:pt idx="103">
                  <c:v>41194</c:v>
                </c:pt>
                <c:pt idx="104">
                  <c:v>41195</c:v>
                </c:pt>
                <c:pt idx="105">
                  <c:v>41196</c:v>
                </c:pt>
                <c:pt idx="106">
                  <c:v>41197</c:v>
                </c:pt>
                <c:pt idx="107">
                  <c:v>41198</c:v>
                </c:pt>
                <c:pt idx="108">
                  <c:v>41199</c:v>
                </c:pt>
                <c:pt idx="109">
                  <c:v>41200</c:v>
                </c:pt>
                <c:pt idx="110">
                  <c:v>41201</c:v>
                </c:pt>
                <c:pt idx="111">
                  <c:v>41202</c:v>
                </c:pt>
                <c:pt idx="112">
                  <c:v>41203</c:v>
                </c:pt>
                <c:pt idx="113">
                  <c:v>41204</c:v>
                </c:pt>
                <c:pt idx="114">
                  <c:v>41205</c:v>
                </c:pt>
                <c:pt idx="115">
                  <c:v>41206</c:v>
                </c:pt>
                <c:pt idx="116">
                  <c:v>41207</c:v>
                </c:pt>
                <c:pt idx="117">
                  <c:v>41208</c:v>
                </c:pt>
                <c:pt idx="118">
                  <c:v>41209</c:v>
                </c:pt>
                <c:pt idx="119">
                  <c:v>41210</c:v>
                </c:pt>
                <c:pt idx="120">
                  <c:v>41211</c:v>
                </c:pt>
                <c:pt idx="121">
                  <c:v>41212</c:v>
                </c:pt>
                <c:pt idx="122">
                  <c:v>41213</c:v>
                </c:pt>
              </c:numCache>
            </c:numRef>
          </c:cat>
          <c:val>
            <c:numRef>
              <c:f>List3!$F$2:$F$124</c:f>
              <c:numCache>
                <c:formatCode>#,##0</c:formatCode>
                <c:ptCount val="123"/>
                <c:pt idx="0" formatCode="General">
                  <c:v>1000</c:v>
                </c:pt>
                <c:pt idx="1">
                  <c:v>20079</c:v>
                </c:pt>
                <c:pt idx="2">
                  <c:v>11613</c:v>
                </c:pt>
                <c:pt idx="3">
                  <c:v>2783</c:v>
                </c:pt>
                <c:pt idx="4">
                  <c:v>3443</c:v>
                </c:pt>
                <c:pt idx="5" formatCode="General">
                  <c:v>1000</c:v>
                </c:pt>
                <c:pt idx="6" formatCode="General">
                  <c:v>1000</c:v>
                </c:pt>
                <c:pt idx="7">
                  <c:v>6505</c:v>
                </c:pt>
                <c:pt idx="8">
                  <c:v>3613</c:v>
                </c:pt>
                <c:pt idx="9">
                  <c:v>43834</c:v>
                </c:pt>
                <c:pt idx="10">
                  <c:v>111163</c:v>
                </c:pt>
                <c:pt idx="11">
                  <c:v>97535</c:v>
                </c:pt>
                <c:pt idx="12">
                  <c:v>97535</c:v>
                </c:pt>
                <c:pt idx="13" formatCode="General">
                  <c:v>1000</c:v>
                </c:pt>
                <c:pt idx="14">
                  <c:v>113673</c:v>
                </c:pt>
                <c:pt idx="15">
                  <c:v>37326</c:v>
                </c:pt>
                <c:pt idx="16">
                  <c:v>47840</c:v>
                </c:pt>
                <c:pt idx="17">
                  <c:v>23384</c:v>
                </c:pt>
                <c:pt idx="18">
                  <c:v>86248</c:v>
                </c:pt>
                <c:pt idx="19" formatCode="General">
                  <c:v>1000</c:v>
                </c:pt>
                <c:pt idx="20" formatCode="General">
                  <c:v>1000</c:v>
                </c:pt>
                <c:pt idx="21">
                  <c:v>29124</c:v>
                </c:pt>
                <c:pt idx="22">
                  <c:v>8592</c:v>
                </c:pt>
                <c:pt idx="23">
                  <c:v>8097</c:v>
                </c:pt>
                <c:pt idx="24">
                  <c:v>31627</c:v>
                </c:pt>
                <c:pt idx="25">
                  <c:v>17039</c:v>
                </c:pt>
                <c:pt idx="26" formatCode="General">
                  <c:v>1000</c:v>
                </c:pt>
                <c:pt idx="27" formatCode="General">
                  <c:v>1000</c:v>
                </c:pt>
                <c:pt idx="28">
                  <c:v>6191</c:v>
                </c:pt>
                <c:pt idx="29">
                  <c:v>22673</c:v>
                </c:pt>
                <c:pt idx="30">
                  <c:v>3108</c:v>
                </c:pt>
                <c:pt idx="31">
                  <c:v>2235</c:v>
                </c:pt>
                <c:pt idx="32">
                  <c:v>10458</c:v>
                </c:pt>
                <c:pt idx="33" formatCode="General">
                  <c:v>1000</c:v>
                </c:pt>
                <c:pt idx="34" formatCode="General">
                  <c:v>1000</c:v>
                </c:pt>
                <c:pt idx="35">
                  <c:v>19672</c:v>
                </c:pt>
                <c:pt idx="36">
                  <c:v>9994</c:v>
                </c:pt>
                <c:pt idx="37">
                  <c:v>10923</c:v>
                </c:pt>
                <c:pt idx="38">
                  <c:v>52513</c:v>
                </c:pt>
                <c:pt idx="39">
                  <c:v>13959</c:v>
                </c:pt>
                <c:pt idx="40" formatCode="General">
                  <c:v>1000</c:v>
                </c:pt>
                <c:pt idx="41" formatCode="General">
                  <c:v>1000</c:v>
                </c:pt>
                <c:pt idx="42">
                  <c:v>2747</c:v>
                </c:pt>
                <c:pt idx="43">
                  <c:v>9852</c:v>
                </c:pt>
                <c:pt idx="44">
                  <c:v>4733</c:v>
                </c:pt>
                <c:pt idx="45">
                  <c:v>5212</c:v>
                </c:pt>
                <c:pt idx="46">
                  <c:v>6002</c:v>
                </c:pt>
                <c:pt idx="47">
                  <c:v>8112</c:v>
                </c:pt>
                <c:pt idx="48" formatCode="General">
                  <c:v>1000</c:v>
                </c:pt>
                <c:pt idx="49" formatCode="General">
                  <c:v>1000</c:v>
                </c:pt>
                <c:pt idx="50">
                  <c:v>12558</c:v>
                </c:pt>
                <c:pt idx="51">
                  <c:v>48942</c:v>
                </c:pt>
                <c:pt idx="52">
                  <c:v>112076</c:v>
                </c:pt>
                <c:pt idx="53">
                  <c:v>197352</c:v>
                </c:pt>
                <c:pt idx="54">
                  <c:v>334714</c:v>
                </c:pt>
                <c:pt idx="55" formatCode="General">
                  <c:v>1000</c:v>
                </c:pt>
                <c:pt idx="56" formatCode="General">
                  <c:v>1000</c:v>
                </c:pt>
                <c:pt idx="57">
                  <c:v>167881</c:v>
                </c:pt>
                <c:pt idx="58">
                  <c:v>159172</c:v>
                </c:pt>
                <c:pt idx="59">
                  <c:v>140878</c:v>
                </c:pt>
                <c:pt idx="60">
                  <c:v>68603</c:v>
                </c:pt>
                <c:pt idx="61">
                  <c:v>309853</c:v>
                </c:pt>
                <c:pt idx="62">
                  <c:v>1</c:v>
                </c:pt>
                <c:pt idx="63">
                  <c:v>1</c:v>
                </c:pt>
                <c:pt idx="64">
                  <c:v>19354</c:v>
                </c:pt>
                <c:pt idx="65">
                  <c:v>13920</c:v>
                </c:pt>
                <c:pt idx="66">
                  <c:v>27822</c:v>
                </c:pt>
                <c:pt idx="67">
                  <c:v>19825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853</c:v>
                </c:pt>
                <c:pt idx="91">
                  <c:v>482</c:v>
                </c:pt>
                <c:pt idx="92">
                  <c:v>28446</c:v>
                </c:pt>
                <c:pt idx="93">
                  <c:v>25881</c:v>
                </c:pt>
                <c:pt idx="94">
                  <c:v>72561</c:v>
                </c:pt>
                <c:pt idx="95">
                  <c:v>8587</c:v>
                </c:pt>
                <c:pt idx="96">
                  <c:v>11581</c:v>
                </c:pt>
                <c:pt idx="97">
                  <c:v>17717</c:v>
                </c:pt>
                <c:pt idx="98">
                  <c:v>29374</c:v>
                </c:pt>
                <c:pt idx="99">
                  <c:v>18314</c:v>
                </c:pt>
                <c:pt idx="100">
                  <c:v>25400</c:v>
                </c:pt>
                <c:pt idx="101">
                  <c:v>40975</c:v>
                </c:pt>
                <c:pt idx="102">
                  <c:v>40267</c:v>
                </c:pt>
                <c:pt idx="103">
                  <c:v>11522</c:v>
                </c:pt>
                <c:pt idx="104">
                  <c:v>1369</c:v>
                </c:pt>
                <c:pt idx="105">
                  <c:v>8383</c:v>
                </c:pt>
                <c:pt idx="106">
                  <c:v>19984</c:v>
                </c:pt>
                <c:pt idx="107">
                  <c:v>27619</c:v>
                </c:pt>
                <c:pt idx="108">
                  <c:v>79809</c:v>
                </c:pt>
                <c:pt idx="109">
                  <c:v>26773</c:v>
                </c:pt>
                <c:pt idx="110">
                  <c:v>10283</c:v>
                </c:pt>
                <c:pt idx="111">
                  <c:v>24205</c:v>
                </c:pt>
                <c:pt idx="112">
                  <c:v>15162</c:v>
                </c:pt>
                <c:pt idx="113">
                  <c:v>53234</c:v>
                </c:pt>
                <c:pt idx="114">
                  <c:v>13419</c:v>
                </c:pt>
                <c:pt idx="115">
                  <c:v>20435</c:v>
                </c:pt>
                <c:pt idx="116">
                  <c:v>33162</c:v>
                </c:pt>
                <c:pt idx="117">
                  <c:v>4942</c:v>
                </c:pt>
                <c:pt idx="118">
                  <c:v>517</c:v>
                </c:pt>
                <c:pt idx="119">
                  <c:v>455</c:v>
                </c:pt>
              </c:numCache>
            </c:numRef>
          </c:val>
          <c:smooth val="0"/>
        </c:ser>
        <c:ser>
          <c:idx val="3"/>
          <c:order val="2"/>
          <c:tx>
            <c:v>RUIAN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List3!$A$2:$A$124</c:f>
              <c:numCache>
                <c:formatCode>m/d/yyyy</c:formatCode>
                <c:ptCount val="123"/>
                <c:pt idx="0">
                  <c:v>41091</c:v>
                </c:pt>
                <c:pt idx="1">
                  <c:v>41092</c:v>
                </c:pt>
                <c:pt idx="2">
                  <c:v>41093</c:v>
                </c:pt>
                <c:pt idx="3">
                  <c:v>41094</c:v>
                </c:pt>
                <c:pt idx="4">
                  <c:v>41095</c:v>
                </c:pt>
                <c:pt idx="5">
                  <c:v>41096</c:v>
                </c:pt>
                <c:pt idx="6">
                  <c:v>41097</c:v>
                </c:pt>
                <c:pt idx="7">
                  <c:v>41098</c:v>
                </c:pt>
                <c:pt idx="8">
                  <c:v>41099</c:v>
                </c:pt>
                <c:pt idx="9">
                  <c:v>41100</c:v>
                </c:pt>
                <c:pt idx="10">
                  <c:v>41101</c:v>
                </c:pt>
                <c:pt idx="11">
                  <c:v>41102</c:v>
                </c:pt>
                <c:pt idx="12">
                  <c:v>41103</c:v>
                </c:pt>
                <c:pt idx="13">
                  <c:v>41104</c:v>
                </c:pt>
                <c:pt idx="14">
                  <c:v>41105</c:v>
                </c:pt>
                <c:pt idx="15">
                  <c:v>41106</c:v>
                </c:pt>
                <c:pt idx="16">
                  <c:v>41107</c:v>
                </c:pt>
                <c:pt idx="17">
                  <c:v>41108</c:v>
                </c:pt>
                <c:pt idx="18">
                  <c:v>41109</c:v>
                </c:pt>
                <c:pt idx="19">
                  <c:v>41110</c:v>
                </c:pt>
                <c:pt idx="20">
                  <c:v>41111</c:v>
                </c:pt>
                <c:pt idx="21">
                  <c:v>41112</c:v>
                </c:pt>
                <c:pt idx="22">
                  <c:v>41113</c:v>
                </c:pt>
                <c:pt idx="23">
                  <c:v>41114</c:v>
                </c:pt>
                <c:pt idx="24">
                  <c:v>41115</c:v>
                </c:pt>
                <c:pt idx="25">
                  <c:v>41116</c:v>
                </c:pt>
                <c:pt idx="26">
                  <c:v>41117</c:v>
                </c:pt>
                <c:pt idx="27">
                  <c:v>41118</c:v>
                </c:pt>
                <c:pt idx="28">
                  <c:v>41119</c:v>
                </c:pt>
                <c:pt idx="29">
                  <c:v>41120</c:v>
                </c:pt>
                <c:pt idx="30">
                  <c:v>41121</c:v>
                </c:pt>
                <c:pt idx="31">
                  <c:v>41122</c:v>
                </c:pt>
                <c:pt idx="32">
                  <c:v>41123</c:v>
                </c:pt>
                <c:pt idx="33">
                  <c:v>41124</c:v>
                </c:pt>
                <c:pt idx="34">
                  <c:v>41125</c:v>
                </c:pt>
                <c:pt idx="35">
                  <c:v>41126</c:v>
                </c:pt>
                <c:pt idx="36">
                  <c:v>41127</c:v>
                </c:pt>
                <c:pt idx="37">
                  <c:v>41128</c:v>
                </c:pt>
                <c:pt idx="38">
                  <c:v>41129</c:v>
                </c:pt>
                <c:pt idx="39">
                  <c:v>41130</c:v>
                </c:pt>
                <c:pt idx="40">
                  <c:v>41131</c:v>
                </c:pt>
                <c:pt idx="41">
                  <c:v>41132</c:v>
                </c:pt>
                <c:pt idx="42">
                  <c:v>41133</c:v>
                </c:pt>
                <c:pt idx="43">
                  <c:v>41134</c:v>
                </c:pt>
                <c:pt idx="44">
                  <c:v>41135</c:v>
                </c:pt>
                <c:pt idx="45">
                  <c:v>41136</c:v>
                </c:pt>
                <c:pt idx="46">
                  <c:v>41137</c:v>
                </c:pt>
                <c:pt idx="47">
                  <c:v>41138</c:v>
                </c:pt>
                <c:pt idx="48">
                  <c:v>41139</c:v>
                </c:pt>
                <c:pt idx="49">
                  <c:v>41140</c:v>
                </c:pt>
                <c:pt idx="50">
                  <c:v>41141</c:v>
                </c:pt>
                <c:pt idx="51">
                  <c:v>41142</c:v>
                </c:pt>
                <c:pt idx="52">
                  <c:v>41143</c:v>
                </c:pt>
                <c:pt idx="53">
                  <c:v>41144</c:v>
                </c:pt>
                <c:pt idx="54">
                  <c:v>41145</c:v>
                </c:pt>
                <c:pt idx="55">
                  <c:v>41146</c:v>
                </c:pt>
                <c:pt idx="56">
                  <c:v>41147</c:v>
                </c:pt>
                <c:pt idx="57">
                  <c:v>41148</c:v>
                </c:pt>
                <c:pt idx="58">
                  <c:v>41149</c:v>
                </c:pt>
                <c:pt idx="59">
                  <c:v>41150</c:v>
                </c:pt>
                <c:pt idx="60">
                  <c:v>41151</c:v>
                </c:pt>
                <c:pt idx="61">
                  <c:v>41152</c:v>
                </c:pt>
                <c:pt idx="62">
                  <c:v>41153</c:v>
                </c:pt>
                <c:pt idx="63">
                  <c:v>41154</c:v>
                </c:pt>
                <c:pt idx="64">
                  <c:v>41155</c:v>
                </c:pt>
                <c:pt idx="65">
                  <c:v>41156</c:v>
                </c:pt>
                <c:pt idx="66">
                  <c:v>41157</c:v>
                </c:pt>
                <c:pt idx="67">
                  <c:v>41158</c:v>
                </c:pt>
                <c:pt idx="68">
                  <c:v>41159</c:v>
                </c:pt>
                <c:pt idx="69">
                  <c:v>41160</c:v>
                </c:pt>
                <c:pt idx="70">
                  <c:v>41161</c:v>
                </c:pt>
                <c:pt idx="71">
                  <c:v>41162</c:v>
                </c:pt>
                <c:pt idx="72">
                  <c:v>41163</c:v>
                </c:pt>
                <c:pt idx="73">
                  <c:v>41164</c:v>
                </c:pt>
                <c:pt idx="74">
                  <c:v>41165</c:v>
                </c:pt>
                <c:pt idx="75">
                  <c:v>41166</c:v>
                </c:pt>
                <c:pt idx="76">
                  <c:v>41167</c:v>
                </c:pt>
                <c:pt idx="77">
                  <c:v>41168</c:v>
                </c:pt>
                <c:pt idx="78">
                  <c:v>41169</c:v>
                </c:pt>
                <c:pt idx="79">
                  <c:v>41170</c:v>
                </c:pt>
                <c:pt idx="80">
                  <c:v>41171</c:v>
                </c:pt>
                <c:pt idx="81">
                  <c:v>41172</c:v>
                </c:pt>
                <c:pt idx="82">
                  <c:v>41173</c:v>
                </c:pt>
                <c:pt idx="83">
                  <c:v>41174</c:v>
                </c:pt>
                <c:pt idx="84">
                  <c:v>41175</c:v>
                </c:pt>
                <c:pt idx="85">
                  <c:v>41176</c:v>
                </c:pt>
                <c:pt idx="86">
                  <c:v>41177</c:v>
                </c:pt>
                <c:pt idx="87">
                  <c:v>41178</c:v>
                </c:pt>
                <c:pt idx="88">
                  <c:v>41179</c:v>
                </c:pt>
                <c:pt idx="89">
                  <c:v>41180</c:v>
                </c:pt>
                <c:pt idx="90">
                  <c:v>41181</c:v>
                </c:pt>
                <c:pt idx="91">
                  <c:v>41182</c:v>
                </c:pt>
                <c:pt idx="92">
                  <c:v>41183</c:v>
                </c:pt>
                <c:pt idx="93">
                  <c:v>41184</c:v>
                </c:pt>
                <c:pt idx="94">
                  <c:v>41185</c:v>
                </c:pt>
                <c:pt idx="95">
                  <c:v>41186</c:v>
                </c:pt>
                <c:pt idx="96">
                  <c:v>41187</c:v>
                </c:pt>
                <c:pt idx="97">
                  <c:v>41188</c:v>
                </c:pt>
                <c:pt idx="98">
                  <c:v>41189</c:v>
                </c:pt>
                <c:pt idx="99">
                  <c:v>41190</c:v>
                </c:pt>
                <c:pt idx="100">
                  <c:v>41191</c:v>
                </c:pt>
                <c:pt idx="101">
                  <c:v>41192</c:v>
                </c:pt>
                <c:pt idx="102">
                  <c:v>41193</c:v>
                </c:pt>
                <c:pt idx="103">
                  <c:v>41194</c:v>
                </c:pt>
                <c:pt idx="104">
                  <c:v>41195</c:v>
                </c:pt>
                <c:pt idx="105">
                  <c:v>41196</c:v>
                </c:pt>
                <c:pt idx="106">
                  <c:v>41197</c:v>
                </c:pt>
                <c:pt idx="107">
                  <c:v>41198</c:v>
                </c:pt>
                <c:pt idx="108">
                  <c:v>41199</c:v>
                </c:pt>
                <c:pt idx="109">
                  <c:v>41200</c:v>
                </c:pt>
                <c:pt idx="110">
                  <c:v>41201</c:v>
                </c:pt>
                <c:pt idx="111">
                  <c:v>41202</c:v>
                </c:pt>
                <c:pt idx="112">
                  <c:v>41203</c:v>
                </c:pt>
                <c:pt idx="113">
                  <c:v>41204</c:v>
                </c:pt>
                <c:pt idx="114">
                  <c:v>41205</c:v>
                </c:pt>
                <c:pt idx="115">
                  <c:v>41206</c:v>
                </c:pt>
                <c:pt idx="116">
                  <c:v>41207</c:v>
                </c:pt>
                <c:pt idx="117">
                  <c:v>41208</c:v>
                </c:pt>
                <c:pt idx="118">
                  <c:v>41209</c:v>
                </c:pt>
                <c:pt idx="119">
                  <c:v>41210</c:v>
                </c:pt>
                <c:pt idx="120">
                  <c:v>41211</c:v>
                </c:pt>
                <c:pt idx="121">
                  <c:v>41212</c:v>
                </c:pt>
                <c:pt idx="122">
                  <c:v>41213</c:v>
                </c:pt>
              </c:numCache>
            </c:numRef>
          </c:cat>
          <c:val>
            <c:numRef>
              <c:f>List3!$H$2:$H$124</c:f>
              <c:numCache>
                <c:formatCode>#,##0</c:formatCode>
                <c:ptCount val="123"/>
                <c:pt idx="0" formatCode="General">
                  <c:v>1000</c:v>
                </c:pt>
                <c:pt idx="1">
                  <c:v>1754</c:v>
                </c:pt>
                <c:pt idx="2">
                  <c:v>4613</c:v>
                </c:pt>
                <c:pt idx="3">
                  <c:v>3352</c:v>
                </c:pt>
                <c:pt idx="4">
                  <c:v>7841</c:v>
                </c:pt>
                <c:pt idx="5">
                  <c:v>1852</c:v>
                </c:pt>
                <c:pt idx="6">
                  <c:v>1440</c:v>
                </c:pt>
                <c:pt idx="7">
                  <c:v>5324</c:v>
                </c:pt>
                <c:pt idx="8">
                  <c:v>4410</c:v>
                </c:pt>
                <c:pt idx="9">
                  <c:v>8981</c:v>
                </c:pt>
                <c:pt idx="10">
                  <c:v>5751</c:v>
                </c:pt>
                <c:pt idx="11">
                  <c:v>5099</c:v>
                </c:pt>
                <c:pt idx="12" formatCode="General">
                  <c:v>4650</c:v>
                </c:pt>
                <c:pt idx="13" formatCode="General">
                  <c:v>4473</c:v>
                </c:pt>
                <c:pt idx="14" formatCode="General">
                  <c:v>1440</c:v>
                </c:pt>
                <c:pt idx="15">
                  <c:v>5508</c:v>
                </c:pt>
                <c:pt idx="16">
                  <c:v>8693</c:v>
                </c:pt>
                <c:pt idx="17">
                  <c:v>11122</c:v>
                </c:pt>
                <c:pt idx="18">
                  <c:v>7703</c:v>
                </c:pt>
                <c:pt idx="19">
                  <c:v>5983</c:v>
                </c:pt>
                <c:pt idx="20">
                  <c:v>5023</c:v>
                </c:pt>
                <c:pt idx="21">
                  <c:v>1584</c:v>
                </c:pt>
                <c:pt idx="22">
                  <c:v>1825</c:v>
                </c:pt>
                <c:pt idx="23">
                  <c:v>1631</c:v>
                </c:pt>
                <c:pt idx="24">
                  <c:v>2654</c:v>
                </c:pt>
                <c:pt idx="25">
                  <c:v>4386</c:v>
                </c:pt>
                <c:pt idx="26">
                  <c:v>19712</c:v>
                </c:pt>
                <c:pt idx="27">
                  <c:v>2190</c:v>
                </c:pt>
                <c:pt idx="28">
                  <c:v>1631</c:v>
                </c:pt>
                <c:pt idx="29">
                  <c:v>3390</c:v>
                </c:pt>
                <c:pt idx="30">
                  <c:v>4316</c:v>
                </c:pt>
                <c:pt idx="31">
                  <c:v>3925</c:v>
                </c:pt>
                <c:pt idx="32">
                  <c:v>4759</c:v>
                </c:pt>
                <c:pt idx="33">
                  <c:v>2951</c:v>
                </c:pt>
                <c:pt idx="34">
                  <c:v>2109</c:v>
                </c:pt>
                <c:pt idx="35">
                  <c:v>3434</c:v>
                </c:pt>
                <c:pt idx="36">
                  <c:v>5398</c:v>
                </c:pt>
                <c:pt idx="37">
                  <c:v>3170</c:v>
                </c:pt>
                <c:pt idx="38">
                  <c:v>2315</c:v>
                </c:pt>
                <c:pt idx="39">
                  <c:v>2180</c:v>
                </c:pt>
                <c:pt idx="40">
                  <c:v>7077</c:v>
                </c:pt>
                <c:pt idx="41">
                  <c:v>3002</c:v>
                </c:pt>
                <c:pt idx="42">
                  <c:v>2221</c:v>
                </c:pt>
                <c:pt idx="43">
                  <c:v>12592</c:v>
                </c:pt>
                <c:pt idx="44">
                  <c:v>4480</c:v>
                </c:pt>
                <c:pt idx="45">
                  <c:v>4806</c:v>
                </c:pt>
                <c:pt idx="46">
                  <c:v>4519</c:v>
                </c:pt>
                <c:pt idx="47">
                  <c:v>3437</c:v>
                </c:pt>
                <c:pt idx="48">
                  <c:v>2291</c:v>
                </c:pt>
                <c:pt idx="49">
                  <c:v>1421</c:v>
                </c:pt>
                <c:pt idx="50">
                  <c:v>3082</c:v>
                </c:pt>
                <c:pt idx="51">
                  <c:v>3469</c:v>
                </c:pt>
                <c:pt idx="52">
                  <c:v>4222</c:v>
                </c:pt>
                <c:pt idx="53">
                  <c:v>6434</c:v>
                </c:pt>
                <c:pt idx="54">
                  <c:v>5387</c:v>
                </c:pt>
                <c:pt idx="55">
                  <c:v>2148</c:v>
                </c:pt>
                <c:pt idx="56">
                  <c:v>2131</c:v>
                </c:pt>
                <c:pt idx="57">
                  <c:v>2767</c:v>
                </c:pt>
                <c:pt idx="58">
                  <c:v>3355</c:v>
                </c:pt>
                <c:pt idx="59">
                  <c:v>5072</c:v>
                </c:pt>
                <c:pt idx="60">
                  <c:v>4330</c:v>
                </c:pt>
                <c:pt idx="61">
                  <c:v>1851</c:v>
                </c:pt>
                <c:pt idx="62">
                  <c:v>768</c:v>
                </c:pt>
                <c:pt idx="63">
                  <c:v>4014</c:v>
                </c:pt>
                <c:pt idx="64">
                  <c:v>5599</c:v>
                </c:pt>
                <c:pt idx="65">
                  <c:v>4049</c:v>
                </c:pt>
                <c:pt idx="66">
                  <c:v>2852</c:v>
                </c:pt>
                <c:pt idx="67">
                  <c:v>4648</c:v>
                </c:pt>
                <c:pt idx="68">
                  <c:v>2647</c:v>
                </c:pt>
                <c:pt idx="69">
                  <c:v>1608</c:v>
                </c:pt>
                <c:pt idx="70">
                  <c:v>1481</c:v>
                </c:pt>
                <c:pt idx="71">
                  <c:v>3031</c:v>
                </c:pt>
                <c:pt idx="72">
                  <c:v>3228</c:v>
                </c:pt>
                <c:pt idx="73">
                  <c:v>3877</c:v>
                </c:pt>
                <c:pt idx="74">
                  <c:v>5414</c:v>
                </c:pt>
                <c:pt idx="75">
                  <c:v>2199</c:v>
                </c:pt>
                <c:pt idx="76">
                  <c:v>2129</c:v>
                </c:pt>
                <c:pt idx="77">
                  <c:v>1887</c:v>
                </c:pt>
                <c:pt idx="78">
                  <c:v>3646</c:v>
                </c:pt>
                <c:pt idx="79">
                  <c:v>3039</c:v>
                </c:pt>
                <c:pt idx="80">
                  <c:v>2199</c:v>
                </c:pt>
                <c:pt idx="81">
                  <c:v>18542</c:v>
                </c:pt>
                <c:pt idx="82">
                  <c:v>3682</c:v>
                </c:pt>
                <c:pt idx="83">
                  <c:v>1719</c:v>
                </c:pt>
                <c:pt idx="84">
                  <c:v>2081</c:v>
                </c:pt>
                <c:pt idx="85">
                  <c:v>2681</c:v>
                </c:pt>
                <c:pt idx="86">
                  <c:v>3702</c:v>
                </c:pt>
                <c:pt idx="87">
                  <c:v>3363</c:v>
                </c:pt>
                <c:pt idx="88">
                  <c:v>3723</c:v>
                </c:pt>
                <c:pt idx="89">
                  <c:v>1831</c:v>
                </c:pt>
                <c:pt idx="90">
                  <c:v>1499</c:v>
                </c:pt>
                <c:pt idx="91">
                  <c:v>2406</c:v>
                </c:pt>
                <c:pt idx="92">
                  <c:v>1582</c:v>
                </c:pt>
                <c:pt idx="93">
                  <c:v>4305</c:v>
                </c:pt>
                <c:pt idx="94">
                  <c:v>2395</c:v>
                </c:pt>
                <c:pt idx="95">
                  <c:v>3085</c:v>
                </c:pt>
                <c:pt idx="96">
                  <c:v>32421</c:v>
                </c:pt>
                <c:pt idx="97">
                  <c:v>19728</c:v>
                </c:pt>
                <c:pt idx="98">
                  <c:v>58894</c:v>
                </c:pt>
                <c:pt idx="99">
                  <c:v>2943</c:v>
                </c:pt>
                <c:pt idx="100">
                  <c:v>5890</c:v>
                </c:pt>
                <c:pt idx="101">
                  <c:v>4951</c:v>
                </c:pt>
                <c:pt idx="102">
                  <c:v>16673</c:v>
                </c:pt>
                <c:pt idx="103">
                  <c:v>3767</c:v>
                </c:pt>
                <c:pt idx="104">
                  <c:v>2087</c:v>
                </c:pt>
                <c:pt idx="105">
                  <c:v>2534</c:v>
                </c:pt>
                <c:pt idx="106">
                  <c:v>4226</c:v>
                </c:pt>
                <c:pt idx="107">
                  <c:v>6672</c:v>
                </c:pt>
                <c:pt idx="108">
                  <c:v>8974</c:v>
                </c:pt>
                <c:pt idx="109">
                  <c:v>9465</c:v>
                </c:pt>
                <c:pt idx="110">
                  <c:v>6577</c:v>
                </c:pt>
                <c:pt idx="111">
                  <c:v>4773</c:v>
                </c:pt>
                <c:pt idx="112">
                  <c:v>4583</c:v>
                </c:pt>
                <c:pt idx="113">
                  <c:v>8533</c:v>
                </c:pt>
                <c:pt idx="114">
                  <c:v>10472</c:v>
                </c:pt>
                <c:pt idx="115">
                  <c:v>7609</c:v>
                </c:pt>
                <c:pt idx="116">
                  <c:v>7396</c:v>
                </c:pt>
                <c:pt idx="117">
                  <c:v>10342</c:v>
                </c:pt>
                <c:pt idx="118">
                  <c:v>4655</c:v>
                </c:pt>
                <c:pt idx="119">
                  <c:v>4445</c:v>
                </c:pt>
              </c:numCache>
            </c:numRef>
          </c:val>
          <c:smooth val="0"/>
        </c:ser>
        <c:ser>
          <c:idx val="4"/>
          <c:order val="3"/>
          <c:tx>
            <c:v>RPP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List3!$A$2:$A$124</c:f>
              <c:numCache>
                <c:formatCode>m/d/yyyy</c:formatCode>
                <c:ptCount val="123"/>
                <c:pt idx="0">
                  <c:v>41091</c:v>
                </c:pt>
                <c:pt idx="1">
                  <c:v>41092</c:v>
                </c:pt>
                <c:pt idx="2">
                  <c:v>41093</c:v>
                </c:pt>
                <c:pt idx="3">
                  <c:v>41094</c:v>
                </c:pt>
                <c:pt idx="4">
                  <c:v>41095</c:v>
                </c:pt>
                <c:pt idx="5">
                  <c:v>41096</c:v>
                </c:pt>
                <c:pt idx="6">
                  <c:v>41097</c:v>
                </c:pt>
                <c:pt idx="7">
                  <c:v>41098</c:v>
                </c:pt>
                <c:pt idx="8">
                  <c:v>41099</c:v>
                </c:pt>
                <c:pt idx="9">
                  <c:v>41100</c:v>
                </c:pt>
                <c:pt idx="10">
                  <c:v>41101</c:v>
                </c:pt>
                <c:pt idx="11">
                  <c:v>41102</c:v>
                </c:pt>
                <c:pt idx="12">
                  <c:v>41103</c:v>
                </c:pt>
                <c:pt idx="13">
                  <c:v>41104</c:v>
                </c:pt>
                <c:pt idx="14">
                  <c:v>41105</c:v>
                </c:pt>
                <c:pt idx="15">
                  <c:v>41106</c:v>
                </c:pt>
                <c:pt idx="16">
                  <c:v>41107</c:v>
                </c:pt>
                <c:pt idx="17">
                  <c:v>41108</c:v>
                </c:pt>
                <c:pt idx="18">
                  <c:v>41109</c:v>
                </c:pt>
                <c:pt idx="19">
                  <c:v>41110</c:v>
                </c:pt>
                <c:pt idx="20">
                  <c:v>41111</c:v>
                </c:pt>
                <c:pt idx="21">
                  <c:v>41112</c:v>
                </c:pt>
                <c:pt idx="22">
                  <c:v>41113</c:v>
                </c:pt>
                <c:pt idx="23">
                  <c:v>41114</c:v>
                </c:pt>
                <c:pt idx="24">
                  <c:v>41115</c:v>
                </c:pt>
                <c:pt idx="25">
                  <c:v>41116</c:v>
                </c:pt>
                <c:pt idx="26">
                  <c:v>41117</c:v>
                </c:pt>
                <c:pt idx="27">
                  <c:v>41118</c:v>
                </c:pt>
                <c:pt idx="28">
                  <c:v>41119</c:v>
                </c:pt>
                <c:pt idx="29">
                  <c:v>41120</c:v>
                </c:pt>
                <c:pt idx="30">
                  <c:v>41121</c:v>
                </c:pt>
                <c:pt idx="31">
                  <c:v>41122</c:v>
                </c:pt>
                <c:pt idx="32">
                  <c:v>41123</c:v>
                </c:pt>
                <c:pt idx="33">
                  <c:v>41124</c:v>
                </c:pt>
                <c:pt idx="34">
                  <c:v>41125</c:v>
                </c:pt>
                <c:pt idx="35">
                  <c:v>41126</c:v>
                </c:pt>
                <c:pt idx="36">
                  <c:v>41127</c:v>
                </c:pt>
                <c:pt idx="37">
                  <c:v>41128</c:v>
                </c:pt>
                <c:pt idx="38">
                  <c:v>41129</c:v>
                </c:pt>
                <c:pt idx="39">
                  <c:v>41130</c:v>
                </c:pt>
                <c:pt idx="40">
                  <c:v>41131</c:v>
                </c:pt>
                <c:pt idx="41">
                  <c:v>41132</c:v>
                </c:pt>
                <c:pt idx="42">
                  <c:v>41133</c:v>
                </c:pt>
                <c:pt idx="43">
                  <c:v>41134</c:v>
                </c:pt>
                <c:pt idx="44">
                  <c:v>41135</c:v>
                </c:pt>
                <c:pt idx="45">
                  <c:v>41136</c:v>
                </c:pt>
                <c:pt idx="46">
                  <c:v>41137</c:v>
                </c:pt>
                <c:pt idx="47">
                  <c:v>41138</c:v>
                </c:pt>
                <c:pt idx="48">
                  <c:v>41139</c:v>
                </c:pt>
                <c:pt idx="49">
                  <c:v>41140</c:v>
                </c:pt>
                <c:pt idx="50">
                  <c:v>41141</c:v>
                </c:pt>
                <c:pt idx="51">
                  <c:v>41142</c:v>
                </c:pt>
                <c:pt idx="52">
                  <c:v>41143</c:v>
                </c:pt>
                <c:pt idx="53">
                  <c:v>41144</c:v>
                </c:pt>
                <c:pt idx="54">
                  <c:v>41145</c:v>
                </c:pt>
                <c:pt idx="55">
                  <c:v>41146</c:v>
                </c:pt>
                <c:pt idx="56">
                  <c:v>41147</c:v>
                </c:pt>
                <c:pt idx="57">
                  <c:v>41148</c:v>
                </c:pt>
                <c:pt idx="58">
                  <c:v>41149</c:v>
                </c:pt>
                <c:pt idx="59">
                  <c:v>41150</c:v>
                </c:pt>
                <c:pt idx="60">
                  <c:v>41151</c:v>
                </c:pt>
                <c:pt idx="61">
                  <c:v>41152</c:v>
                </c:pt>
                <c:pt idx="62">
                  <c:v>41153</c:v>
                </c:pt>
                <c:pt idx="63">
                  <c:v>41154</c:v>
                </c:pt>
                <c:pt idx="64">
                  <c:v>41155</c:v>
                </c:pt>
                <c:pt idx="65">
                  <c:v>41156</c:v>
                </c:pt>
                <c:pt idx="66">
                  <c:v>41157</c:v>
                </c:pt>
                <c:pt idx="67">
                  <c:v>41158</c:v>
                </c:pt>
                <c:pt idx="68">
                  <c:v>41159</c:v>
                </c:pt>
                <c:pt idx="69">
                  <c:v>41160</c:v>
                </c:pt>
                <c:pt idx="70">
                  <c:v>41161</c:v>
                </c:pt>
                <c:pt idx="71">
                  <c:v>41162</c:v>
                </c:pt>
                <c:pt idx="72">
                  <c:v>41163</c:v>
                </c:pt>
                <c:pt idx="73">
                  <c:v>41164</c:v>
                </c:pt>
                <c:pt idx="74">
                  <c:v>41165</c:v>
                </c:pt>
                <c:pt idx="75">
                  <c:v>41166</c:v>
                </c:pt>
                <c:pt idx="76">
                  <c:v>41167</c:v>
                </c:pt>
                <c:pt idx="77">
                  <c:v>41168</c:v>
                </c:pt>
                <c:pt idx="78">
                  <c:v>41169</c:v>
                </c:pt>
                <c:pt idx="79">
                  <c:v>41170</c:v>
                </c:pt>
                <c:pt idx="80">
                  <c:v>41171</c:v>
                </c:pt>
                <c:pt idx="81">
                  <c:v>41172</c:v>
                </c:pt>
                <c:pt idx="82">
                  <c:v>41173</c:v>
                </c:pt>
                <c:pt idx="83">
                  <c:v>41174</c:v>
                </c:pt>
                <c:pt idx="84">
                  <c:v>41175</c:v>
                </c:pt>
                <c:pt idx="85">
                  <c:v>41176</c:v>
                </c:pt>
                <c:pt idx="86">
                  <c:v>41177</c:v>
                </c:pt>
                <c:pt idx="87">
                  <c:v>41178</c:v>
                </c:pt>
                <c:pt idx="88">
                  <c:v>41179</c:v>
                </c:pt>
                <c:pt idx="89">
                  <c:v>41180</c:v>
                </c:pt>
                <c:pt idx="90">
                  <c:v>41181</c:v>
                </c:pt>
                <c:pt idx="91">
                  <c:v>41182</c:v>
                </c:pt>
                <c:pt idx="92">
                  <c:v>41183</c:v>
                </c:pt>
                <c:pt idx="93">
                  <c:v>41184</c:v>
                </c:pt>
                <c:pt idx="94">
                  <c:v>41185</c:v>
                </c:pt>
                <c:pt idx="95">
                  <c:v>41186</c:v>
                </c:pt>
                <c:pt idx="96">
                  <c:v>41187</c:v>
                </c:pt>
                <c:pt idx="97">
                  <c:v>41188</c:v>
                </c:pt>
                <c:pt idx="98">
                  <c:v>41189</c:v>
                </c:pt>
                <c:pt idx="99">
                  <c:v>41190</c:v>
                </c:pt>
                <c:pt idx="100">
                  <c:v>41191</c:v>
                </c:pt>
                <c:pt idx="101">
                  <c:v>41192</c:v>
                </c:pt>
                <c:pt idx="102">
                  <c:v>41193</c:v>
                </c:pt>
                <c:pt idx="103">
                  <c:v>41194</c:v>
                </c:pt>
                <c:pt idx="104">
                  <c:v>41195</c:v>
                </c:pt>
                <c:pt idx="105">
                  <c:v>41196</c:v>
                </c:pt>
                <c:pt idx="106">
                  <c:v>41197</c:v>
                </c:pt>
                <c:pt idx="107">
                  <c:v>41198</c:v>
                </c:pt>
                <c:pt idx="108">
                  <c:v>41199</c:v>
                </c:pt>
                <c:pt idx="109">
                  <c:v>41200</c:v>
                </c:pt>
                <c:pt idx="110">
                  <c:v>41201</c:v>
                </c:pt>
                <c:pt idx="111">
                  <c:v>41202</c:v>
                </c:pt>
                <c:pt idx="112">
                  <c:v>41203</c:v>
                </c:pt>
                <c:pt idx="113">
                  <c:v>41204</c:v>
                </c:pt>
                <c:pt idx="114">
                  <c:v>41205</c:v>
                </c:pt>
                <c:pt idx="115">
                  <c:v>41206</c:v>
                </c:pt>
                <c:pt idx="116">
                  <c:v>41207</c:v>
                </c:pt>
                <c:pt idx="117">
                  <c:v>41208</c:v>
                </c:pt>
                <c:pt idx="118">
                  <c:v>41209</c:v>
                </c:pt>
                <c:pt idx="119">
                  <c:v>41210</c:v>
                </c:pt>
                <c:pt idx="120">
                  <c:v>41211</c:v>
                </c:pt>
                <c:pt idx="121">
                  <c:v>41212</c:v>
                </c:pt>
                <c:pt idx="122">
                  <c:v>41213</c:v>
                </c:pt>
              </c:numCache>
            </c:numRef>
          </c:cat>
          <c:val>
            <c:numRef>
              <c:f>List3!$J$2:$J$124</c:f>
              <c:numCache>
                <c:formatCode>#,##0</c:formatCode>
                <c:ptCount val="123"/>
                <c:pt idx="0">
                  <c:v>1606</c:v>
                </c:pt>
                <c:pt idx="1">
                  <c:v>6013</c:v>
                </c:pt>
                <c:pt idx="2">
                  <c:v>89729</c:v>
                </c:pt>
                <c:pt idx="3">
                  <c:v>23212</c:v>
                </c:pt>
                <c:pt idx="4">
                  <c:v>9133</c:v>
                </c:pt>
                <c:pt idx="5">
                  <c:v>2282</c:v>
                </c:pt>
                <c:pt idx="6">
                  <c:v>2106</c:v>
                </c:pt>
                <c:pt idx="7">
                  <c:v>2043</c:v>
                </c:pt>
                <c:pt idx="8">
                  <c:v>8617</c:v>
                </c:pt>
                <c:pt idx="9">
                  <c:v>12331</c:v>
                </c:pt>
                <c:pt idx="10">
                  <c:v>11814</c:v>
                </c:pt>
                <c:pt idx="11">
                  <c:v>17611</c:v>
                </c:pt>
                <c:pt idx="12">
                  <c:v>15821</c:v>
                </c:pt>
                <c:pt idx="13">
                  <c:v>3821</c:v>
                </c:pt>
                <c:pt idx="14">
                  <c:v>4465</c:v>
                </c:pt>
                <c:pt idx="15">
                  <c:v>11814</c:v>
                </c:pt>
                <c:pt idx="16">
                  <c:v>28311</c:v>
                </c:pt>
                <c:pt idx="17">
                  <c:v>17358</c:v>
                </c:pt>
                <c:pt idx="18">
                  <c:v>16096</c:v>
                </c:pt>
                <c:pt idx="19">
                  <c:v>17421</c:v>
                </c:pt>
                <c:pt idx="20">
                  <c:v>3974</c:v>
                </c:pt>
                <c:pt idx="21">
                  <c:v>2526</c:v>
                </c:pt>
                <c:pt idx="22">
                  <c:v>42340</c:v>
                </c:pt>
                <c:pt idx="23">
                  <c:v>34378</c:v>
                </c:pt>
                <c:pt idx="24">
                  <c:v>42856</c:v>
                </c:pt>
                <c:pt idx="25">
                  <c:v>47665</c:v>
                </c:pt>
                <c:pt idx="26">
                  <c:v>10912</c:v>
                </c:pt>
                <c:pt idx="27">
                  <c:v>2289</c:v>
                </c:pt>
                <c:pt idx="28">
                  <c:v>2931</c:v>
                </c:pt>
                <c:pt idx="29">
                  <c:v>42859</c:v>
                </c:pt>
                <c:pt idx="30">
                  <c:v>20552</c:v>
                </c:pt>
                <c:pt idx="31">
                  <c:v>23224</c:v>
                </c:pt>
                <c:pt idx="32">
                  <c:v>16983</c:v>
                </c:pt>
                <c:pt idx="33">
                  <c:v>11778</c:v>
                </c:pt>
                <c:pt idx="34">
                  <c:v>4623</c:v>
                </c:pt>
                <c:pt idx="35">
                  <c:v>4446</c:v>
                </c:pt>
                <c:pt idx="36">
                  <c:v>28716</c:v>
                </c:pt>
                <c:pt idx="37">
                  <c:v>20627</c:v>
                </c:pt>
                <c:pt idx="38">
                  <c:v>50143</c:v>
                </c:pt>
                <c:pt idx="39">
                  <c:v>22867</c:v>
                </c:pt>
                <c:pt idx="40">
                  <c:v>16924</c:v>
                </c:pt>
                <c:pt idx="41">
                  <c:v>2944</c:v>
                </c:pt>
                <c:pt idx="42">
                  <c:v>3637</c:v>
                </c:pt>
                <c:pt idx="43">
                  <c:v>34230</c:v>
                </c:pt>
                <c:pt idx="44">
                  <c:v>26051</c:v>
                </c:pt>
                <c:pt idx="45">
                  <c:v>30524</c:v>
                </c:pt>
                <c:pt idx="46">
                  <c:v>21669</c:v>
                </c:pt>
                <c:pt idx="47">
                  <c:v>18792</c:v>
                </c:pt>
                <c:pt idx="48">
                  <c:v>3613</c:v>
                </c:pt>
                <c:pt idx="49">
                  <c:v>3942</c:v>
                </c:pt>
                <c:pt idx="50">
                  <c:v>46987</c:v>
                </c:pt>
                <c:pt idx="51">
                  <c:v>25245</c:v>
                </c:pt>
                <c:pt idx="52">
                  <c:v>23534</c:v>
                </c:pt>
                <c:pt idx="53">
                  <c:v>21550</c:v>
                </c:pt>
                <c:pt idx="54">
                  <c:v>15569</c:v>
                </c:pt>
                <c:pt idx="55">
                  <c:v>3717</c:v>
                </c:pt>
                <c:pt idx="56">
                  <c:v>2982</c:v>
                </c:pt>
                <c:pt idx="57">
                  <c:v>25382</c:v>
                </c:pt>
                <c:pt idx="58">
                  <c:v>24778</c:v>
                </c:pt>
                <c:pt idx="59">
                  <c:v>26435</c:v>
                </c:pt>
                <c:pt idx="60">
                  <c:v>49983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31152</c:v>
                </c:pt>
                <c:pt idx="65">
                  <c:v>25002</c:v>
                </c:pt>
                <c:pt idx="66">
                  <c:v>85218</c:v>
                </c:pt>
                <c:pt idx="67">
                  <c:v>75748</c:v>
                </c:pt>
                <c:pt idx="68">
                  <c:v>67590</c:v>
                </c:pt>
                <c:pt idx="69">
                  <c:v>4641</c:v>
                </c:pt>
                <c:pt idx="70">
                  <c:v>4339</c:v>
                </c:pt>
                <c:pt idx="71">
                  <c:v>32683</c:v>
                </c:pt>
                <c:pt idx="72">
                  <c:v>23704</c:v>
                </c:pt>
                <c:pt idx="73">
                  <c:v>32049</c:v>
                </c:pt>
                <c:pt idx="74">
                  <c:v>23868</c:v>
                </c:pt>
                <c:pt idx="75">
                  <c:v>38505</c:v>
                </c:pt>
                <c:pt idx="76">
                  <c:v>14936</c:v>
                </c:pt>
                <c:pt idx="77">
                  <c:v>4169</c:v>
                </c:pt>
                <c:pt idx="78">
                  <c:v>100212</c:v>
                </c:pt>
                <c:pt idx="79">
                  <c:v>27062</c:v>
                </c:pt>
                <c:pt idx="80">
                  <c:v>31137</c:v>
                </c:pt>
                <c:pt idx="81">
                  <c:v>27393</c:v>
                </c:pt>
                <c:pt idx="82">
                  <c:v>27904</c:v>
                </c:pt>
                <c:pt idx="83">
                  <c:v>28723</c:v>
                </c:pt>
                <c:pt idx="84">
                  <c:v>26349</c:v>
                </c:pt>
                <c:pt idx="85" formatCode="General">
                  <c:v>54907</c:v>
                </c:pt>
                <c:pt idx="86" formatCode="General">
                  <c:v>41494</c:v>
                </c:pt>
                <c:pt idx="87" formatCode="General">
                  <c:v>50734</c:v>
                </c:pt>
                <c:pt idx="88" formatCode="General">
                  <c:v>49333</c:v>
                </c:pt>
                <c:pt idx="89" formatCode="General">
                  <c:v>9790</c:v>
                </c:pt>
                <c:pt idx="90" formatCode="General">
                  <c:v>12106</c:v>
                </c:pt>
                <c:pt idx="91">
                  <c:v>1</c:v>
                </c:pt>
                <c:pt idx="92">
                  <c:v>39786</c:v>
                </c:pt>
                <c:pt idx="93">
                  <c:v>38569</c:v>
                </c:pt>
                <c:pt idx="94">
                  <c:v>44937</c:v>
                </c:pt>
                <c:pt idx="95">
                  <c:v>52929</c:v>
                </c:pt>
                <c:pt idx="96">
                  <c:v>40149</c:v>
                </c:pt>
                <c:pt idx="97">
                  <c:v>9287</c:v>
                </c:pt>
                <c:pt idx="98">
                  <c:v>21834</c:v>
                </c:pt>
                <c:pt idx="99" formatCode="General">
                  <c:v>76353</c:v>
                </c:pt>
                <c:pt idx="100" formatCode="General">
                  <c:v>37442</c:v>
                </c:pt>
                <c:pt idx="101" formatCode="General">
                  <c:v>52187</c:v>
                </c:pt>
                <c:pt idx="102" formatCode="General">
                  <c:v>41743</c:v>
                </c:pt>
                <c:pt idx="103" formatCode="General">
                  <c:v>34524</c:v>
                </c:pt>
                <c:pt idx="104" formatCode="General">
                  <c:v>6668</c:v>
                </c:pt>
                <c:pt idx="105" formatCode="General">
                  <c:v>6237</c:v>
                </c:pt>
                <c:pt idx="106" formatCode="General">
                  <c:v>41629</c:v>
                </c:pt>
                <c:pt idx="107" formatCode="General">
                  <c:v>33926</c:v>
                </c:pt>
                <c:pt idx="108" formatCode="General">
                  <c:v>109849</c:v>
                </c:pt>
                <c:pt idx="109" formatCode="General">
                  <c:v>40146</c:v>
                </c:pt>
                <c:pt idx="110" formatCode="General">
                  <c:v>27191</c:v>
                </c:pt>
                <c:pt idx="111" formatCode="General">
                  <c:v>28825</c:v>
                </c:pt>
                <c:pt idx="112" formatCode="General">
                  <c:v>17930</c:v>
                </c:pt>
                <c:pt idx="113" formatCode="General">
                  <c:v>40786</c:v>
                </c:pt>
                <c:pt idx="114" formatCode="General">
                  <c:v>36578</c:v>
                </c:pt>
                <c:pt idx="115" formatCode="General">
                  <c:v>48074</c:v>
                </c:pt>
                <c:pt idx="116" formatCode="General">
                  <c:v>43057</c:v>
                </c:pt>
                <c:pt idx="117" formatCode="General">
                  <c:v>24187</c:v>
                </c:pt>
                <c:pt idx="118" formatCode="General">
                  <c:v>8109</c:v>
                </c:pt>
                <c:pt idx="119" formatCode="General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675072"/>
        <c:axId val="24676608"/>
      </c:lineChart>
      <c:dateAx>
        <c:axId val="2467507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24676608"/>
        <c:crosses val="autoZero"/>
        <c:auto val="1"/>
        <c:lblOffset val="100"/>
        <c:baseTimeUnit val="days"/>
      </c:dateAx>
      <c:valAx>
        <c:axId val="24676608"/>
        <c:scaling>
          <c:logBase val="10"/>
          <c:orientation val="minMax"/>
          <c:min val="1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46750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pitchFamily="16" charset="0"/>
              <a:buNone/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Times New Roman" pitchFamily="16" charset="0"/>
              <a:buNone/>
              <a:defRPr sz="1200"/>
            </a:lvl1pPr>
          </a:lstStyle>
          <a:p>
            <a:pPr>
              <a:defRPr/>
            </a:pPr>
            <a:fld id="{AABAE6DE-21EC-4D03-97D1-15BC3A3A199E}" type="datetimeFigureOut">
              <a:rPr lang="cs-CZ"/>
              <a:pPr>
                <a:defRPr/>
              </a:pPr>
              <a:t>29.11.2012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pitchFamily="16" charset="0"/>
              <a:buNone/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Times New Roman" pitchFamily="16" charset="0"/>
              <a:buNone/>
              <a:defRPr sz="1200"/>
            </a:lvl1pPr>
          </a:lstStyle>
          <a:p>
            <a:pPr>
              <a:defRPr/>
            </a:pPr>
            <a:fld id="{7A0F215C-5E66-4E69-B380-E4BE243B70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650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 noChangeArrowheads="1"/>
          </p:cNvSpPr>
          <p:nvPr/>
        </p:nvSpPr>
        <p:spPr bwMode="auto">
          <a:xfrm>
            <a:off x="0" y="0"/>
            <a:ext cx="6735763" cy="98694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51" name="AutoShape 2"/>
          <p:cNvSpPr>
            <a:spLocks noChangeArrowheads="1"/>
          </p:cNvSpPr>
          <p:nvPr/>
        </p:nvSpPr>
        <p:spPr bwMode="auto">
          <a:xfrm>
            <a:off x="0" y="0"/>
            <a:ext cx="6735763" cy="9867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3814763" y="0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5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1700" y="739775"/>
            <a:ext cx="4929188" cy="36972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73100" y="4686300"/>
            <a:ext cx="5386388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0" y="937260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14763" y="9372600"/>
            <a:ext cx="2916237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34F4377-765E-4ACC-B2ED-70CB7C7099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081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F72BCA7-33EC-4B39-9DEC-D1A9F13BE399}" type="slidenum">
              <a:rPr lang="cs-CZ" sz="1200" smtClean="0">
                <a:solidFill>
                  <a:srgbClr val="000000"/>
                </a:solidFill>
              </a:rPr>
              <a:pPr eaLnBrk="1" hangingPunct="1"/>
              <a:t>1</a:t>
            </a:fld>
            <a:endParaRPr lang="cs-CZ" sz="1200" smtClean="0">
              <a:solidFill>
                <a:srgbClr val="000000"/>
              </a:solidFill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814763" y="9372600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B583515-4A8D-4AD6-B148-612D4A0EF69D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1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577CCD1-C9D9-4005-9072-A9427B4E321E}" type="slidenum">
              <a:rPr lang="cs-CZ" sz="1200" smtClean="0">
                <a:solidFill>
                  <a:srgbClr val="000000"/>
                </a:solidFill>
              </a:rPr>
              <a:pPr eaLnBrk="1" hangingPunct="1"/>
              <a:t>10</a:t>
            </a:fld>
            <a:endParaRPr lang="cs-CZ" sz="1200" smtClean="0">
              <a:solidFill>
                <a:srgbClr val="000000"/>
              </a:solidFill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814763" y="9372600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4302EEF-A84D-4D9F-B1EA-CE2FC01800F2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10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1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577CCD1-C9D9-4005-9072-A9427B4E321E}" type="slidenum">
              <a:rPr lang="cs-CZ" sz="1200" smtClean="0">
                <a:solidFill>
                  <a:srgbClr val="000000"/>
                </a:solidFill>
              </a:rPr>
              <a:pPr eaLnBrk="1" hangingPunct="1"/>
              <a:t>11</a:t>
            </a:fld>
            <a:endParaRPr lang="cs-CZ" sz="1200" smtClean="0">
              <a:solidFill>
                <a:srgbClr val="000000"/>
              </a:solidFill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814763" y="9372600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4302EEF-A84D-4D9F-B1EA-CE2FC01800F2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11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1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DE5E4D2-FC1F-4947-88B8-394DFFECBD36}" type="slidenum">
              <a:rPr lang="cs-CZ" sz="1200" smtClean="0">
                <a:solidFill>
                  <a:srgbClr val="000000"/>
                </a:solidFill>
              </a:rPr>
              <a:pPr eaLnBrk="1" hangingPunct="1"/>
              <a:t>12</a:t>
            </a:fld>
            <a:endParaRPr lang="cs-CZ" sz="1200" smtClean="0">
              <a:solidFill>
                <a:srgbClr val="000000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14763" y="9372600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43883DE-B6E1-43C0-8730-E37AA407F8A4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12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3814763" y="937260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5FF94C8-4585-4F0D-8B32-73310A505C5F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12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1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DE5E4D2-FC1F-4947-88B8-394DFFECBD36}" type="slidenum">
              <a:rPr lang="cs-CZ" sz="1200" smtClean="0">
                <a:solidFill>
                  <a:srgbClr val="000000"/>
                </a:solidFill>
              </a:rPr>
              <a:pPr eaLnBrk="1" hangingPunct="1"/>
              <a:t>13</a:t>
            </a:fld>
            <a:endParaRPr lang="cs-CZ" sz="1200" smtClean="0">
              <a:solidFill>
                <a:srgbClr val="000000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14763" y="9372600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43883DE-B6E1-43C0-8730-E37AA407F8A4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13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3814763" y="937260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5FF94C8-4585-4F0D-8B32-73310A505C5F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13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1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DE5E4D2-FC1F-4947-88B8-394DFFECBD36}" type="slidenum">
              <a:rPr lang="cs-CZ" sz="1200" smtClean="0">
                <a:solidFill>
                  <a:srgbClr val="000000"/>
                </a:solidFill>
              </a:rPr>
              <a:pPr eaLnBrk="1" hangingPunct="1"/>
              <a:t>14</a:t>
            </a:fld>
            <a:endParaRPr lang="cs-CZ" sz="1200" smtClean="0">
              <a:solidFill>
                <a:srgbClr val="000000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14763" y="9372600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43883DE-B6E1-43C0-8730-E37AA407F8A4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14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3814763" y="937260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5FF94C8-4585-4F0D-8B32-73310A505C5F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14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1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DE5E4D2-FC1F-4947-88B8-394DFFECBD36}" type="slidenum">
              <a:rPr lang="cs-CZ" sz="1200" smtClean="0">
                <a:solidFill>
                  <a:srgbClr val="000000"/>
                </a:solidFill>
              </a:rPr>
              <a:pPr eaLnBrk="1" hangingPunct="1"/>
              <a:t>15</a:t>
            </a:fld>
            <a:endParaRPr lang="cs-CZ" sz="1200" smtClean="0">
              <a:solidFill>
                <a:srgbClr val="000000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14763" y="9372600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43883DE-B6E1-43C0-8730-E37AA407F8A4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15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3814763" y="937260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5FF94C8-4585-4F0D-8B32-73310A505C5F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15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1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DE5E4D2-FC1F-4947-88B8-394DFFECBD36}" type="slidenum">
              <a:rPr lang="cs-CZ" sz="1200" smtClean="0">
                <a:solidFill>
                  <a:srgbClr val="000000"/>
                </a:solidFill>
              </a:rPr>
              <a:pPr eaLnBrk="1" hangingPunct="1"/>
              <a:t>16</a:t>
            </a:fld>
            <a:endParaRPr lang="cs-CZ" sz="1200" smtClean="0">
              <a:solidFill>
                <a:srgbClr val="000000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14763" y="9372600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43883DE-B6E1-43C0-8730-E37AA407F8A4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16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3814763" y="937260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5FF94C8-4585-4F0D-8B32-73310A505C5F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16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1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DE5E4D2-FC1F-4947-88B8-394DFFECBD36}" type="slidenum">
              <a:rPr lang="cs-CZ" sz="1200" smtClean="0">
                <a:solidFill>
                  <a:srgbClr val="000000"/>
                </a:solidFill>
              </a:rPr>
              <a:pPr eaLnBrk="1" hangingPunct="1"/>
              <a:t>17</a:t>
            </a:fld>
            <a:endParaRPr lang="cs-CZ" sz="1200" smtClean="0">
              <a:solidFill>
                <a:srgbClr val="000000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14763" y="9372600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43883DE-B6E1-43C0-8730-E37AA407F8A4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17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3814763" y="937260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5FF94C8-4585-4F0D-8B32-73310A505C5F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17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1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DE5E4D2-FC1F-4947-88B8-394DFFECBD36}" type="slidenum">
              <a:rPr lang="cs-CZ" sz="1200" smtClean="0">
                <a:solidFill>
                  <a:srgbClr val="000000"/>
                </a:solidFill>
              </a:rPr>
              <a:pPr eaLnBrk="1" hangingPunct="1"/>
              <a:t>18</a:t>
            </a:fld>
            <a:endParaRPr lang="cs-CZ" sz="1200" smtClean="0">
              <a:solidFill>
                <a:srgbClr val="000000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14763" y="9372600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43883DE-B6E1-43C0-8730-E37AA407F8A4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18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3814763" y="937260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5FF94C8-4585-4F0D-8B32-73310A505C5F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18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1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577CCD1-C9D9-4005-9072-A9427B4E321E}" type="slidenum">
              <a:rPr lang="cs-CZ" sz="1200" smtClean="0">
                <a:solidFill>
                  <a:srgbClr val="000000"/>
                </a:solidFill>
              </a:rPr>
              <a:pPr eaLnBrk="1" hangingPunct="1"/>
              <a:t>19</a:t>
            </a:fld>
            <a:endParaRPr lang="cs-CZ" sz="1200" smtClean="0">
              <a:solidFill>
                <a:srgbClr val="000000"/>
              </a:solidFill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814763" y="9372600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4302EEF-A84D-4D9F-B1EA-CE2FC01800F2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19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1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44D63B5-0D14-46AA-B9EC-B9E32E14F26B}" type="slidenum">
              <a:rPr lang="cs-CZ" sz="1200" smtClean="0">
                <a:solidFill>
                  <a:srgbClr val="000000"/>
                </a:solidFill>
              </a:rPr>
              <a:pPr eaLnBrk="1" hangingPunct="1"/>
              <a:t>2</a:t>
            </a:fld>
            <a:endParaRPr lang="cs-CZ" sz="1200" smtClean="0">
              <a:solidFill>
                <a:srgbClr val="000000"/>
              </a:solidFill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3814763" y="9372600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1FD91BA-057B-44A5-8D5F-7E71763661E2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1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DE5E4D2-FC1F-4947-88B8-394DFFECBD36}" type="slidenum">
              <a:rPr lang="cs-CZ" sz="1200" smtClean="0">
                <a:solidFill>
                  <a:srgbClr val="000000"/>
                </a:solidFill>
              </a:rPr>
              <a:pPr eaLnBrk="1" hangingPunct="1"/>
              <a:t>20</a:t>
            </a:fld>
            <a:endParaRPr lang="cs-CZ" sz="1200" smtClean="0">
              <a:solidFill>
                <a:srgbClr val="000000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14763" y="9372600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43883DE-B6E1-43C0-8730-E37AA407F8A4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20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3814763" y="937260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5FF94C8-4585-4F0D-8B32-73310A505C5F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20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1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DE5E4D2-FC1F-4947-88B8-394DFFECBD36}" type="slidenum">
              <a:rPr lang="cs-CZ" sz="1200" smtClean="0">
                <a:solidFill>
                  <a:srgbClr val="000000"/>
                </a:solidFill>
              </a:rPr>
              <a:pPr eaLnBrk="1" hangingPunct="1"/>
              <a:t>21</a:t>
            </a:fld>
            <a:endParaRPr lang="cs-CZ" sz="1200" smtClean="0">
              <a:solidFill>
                <a:srgbClr val="000000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14763" y="9372600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43883DE-B6E1-43C0-8730-E37AA407F8A4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21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3814763" y="937260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5FF94C8-4585-4F0D-8B32-73310A505C5F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21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1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DE5E4D2-FC1F-4947-88B8-394DFFECBD36}" type="slidenum">
              <a:rPr lang="cs-CZ" sz="1200" smtClean="0">
                <a:solidFill>
                  <a:srgbClr val="000000"/>
                </a:solidFill>
              </a:rPr>
              <a:pPr eaLnBrk="1" hangingPunct="1"/>
              <a:t>22</a:t>
            </a:fld>
            <a:endParaRPr lang="cs-CZ" sz="1200" smtClean="0">
              <a:solidFill>
                <a:srgbClr val="000000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14763" y="9372600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43883DE-B6E1-43C0-8730-E37AA407F8A4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22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3814763" y="937260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5FF94C8-4585-4F0D-8B32-73310A505C5F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22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1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DE5E4D2-FC1F-4947-88B8-394DFFECBD36}" type="slidenum">
              <a:rPr lang="cs-CZ" sz="1200" smtClean="0">
                <a:solidFill>
                  <a:srgbClr val="000000"/>
                </a:solidFill>
              </a:rPr>
              <a:pPr eaLnBrk="1" hangingPunct="1"/>
              <a:t>23</a:t>
            </a:fld>
            <a:endParaRPr lang="cs-CZ" sz="1200" smtClean="0">
              <a:solidFill>
                <a:srgbClr val="000000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14763" y="9372600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43883DE-B6E1-43C0-8730-E37AA407F8A4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23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3814763" y="937260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5FF94C8-4585-4F0D-8B32-73310A505C5F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23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1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DE5E4D2-FC1F-4947-88B8-394DFFECBD36}" type="slidenum">
              <a:rPr lang="cs-CZ" sz="1200" smtClean="0">
                <a:solidFill>
                  <a:srgbClr val="000000"/>
                </a:solidFill>
              </a:rPr>
              <a:pPr eaLnBrk="1" hangingPunct="1"/>
              <a:t>24</a:t>
            </a:fld>
            <a:endParaRPr lang="cs-CZ" sz="1200" smtClean="0">
              <a:solidFill>
                <a:srgbClr val="000000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14763" y="9372600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43883DE-B6E1-43C0-8730-E37AA407F8A4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24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3814763" y="937260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5FF94C8-4585-4F0D-8B32-73310A505C5F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24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1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DE5E4D2-FC1F-4947-88B8-394DFFECBD36}" type="slidenum">
              <a:rPr lang="cs-CZ" sz="1200" smtClean="0">
                <a:solidFill>
                  <a:srgbClr val="000000"/>
                </a:solidFill>
              </a:rPr>
              <a:pPr eaLnBrk="1" hangingPunct="1"/>
              <a:t>25</a:t>
            </a:fld>
            <a:endParaRPr lang="cs-CZ" sz="1200" smtClean="0">
              <a:solidFill>
                <a:srgbClr val="000000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14763" y="9372600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43883DE-B6E1-43C0-8730-E37AA407F8A4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25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3814763" y="937260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5FF94C8-4585-4F0D-8B32-73310A505C5F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25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1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DE5E4D2-FC1F-4947-88B8-394DFFECBD36}" type="slidenum">
              <a:rPr lang="cs-CZ" sz="1200" smtClean="0">
                <a:solidFill>
                  <a:srgbClr val="000000"/>
                </a:solidFill>
              </a:rPr>
              <a:pPr eaLnBrk="1" hangingPunct="1"/>
              <a:t>26</a:t>
            </a:fld>
            <a:endParaRPr lang="cs-CZ" sz="1200" smtClean="0">
              <a:solidFill>
                <a:srgbClr val="000000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14763" y="9372600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43883DE-B6E1-43C0-8730-E37AA407F8A4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26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3814763" y="937260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5FF94C8-4585-4F0D-8B32-73310A505C5F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26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1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DE5E4D2-FC1F-4947-88B8-394DFFECBD36}" type="slidenum">
              <a:rPr lang="cs-CZ" sz="1200" smtClean="0">
                <a:solidFill>
                  <a:srgbClr val="000000"/>
                </a:solidFill>
              </a:rPr>
              <a:pPr eaLnBrk="1" hangingPunct="1"/>
              <a:t>27</a:t>
            </a:fld>
            <a:endParaRPr lang="cs-CZ" sz="1200" smtClean="0">
              <a:solidFill>
                <a:srgbClr val="000000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14763" y="9372600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43883DE-B6E1-43C0-8730-E37AA407F8A4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27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3814763" y="937260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5FF94C8-4585-4F0D-8B32-73310A505C5F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27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1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DE5E4D2-FC1F-4947-88B8-394DFFECBD36}" type="slidenum">
              <a:rPr lang="cs-CZ" sz="1200" smtClean="0">
                <a:solidFill>
                  <a:srgbClr val="000000"/>
                </a:solidFill>
              </a:rPr>
              <a:pPr eaLnBrk="1" hangingPunct="1"/>
              <a:t>28</a:t>
            </a:fld>
            <a:endParaRPr lang="cs-CZ" sz="1200" smtClean="0">
              <a:solidFill>
                <a:srgbClr val="000000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14763" y="9372600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43883DE-B6E1-43C0-8730-E37AA407F8A4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28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3814763" y="937260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5FF94C8-4585-4F0D-8B32-73310A505C5F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28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1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DE5E4D2-FC1F-4947-88B8-394DFFECBD36}" type="slidenum">
              <a:rPr lang="cs-CZ" sz="1200" smtClean="0">
                <a:solidFill>
                  <a:srgbClr val="000000"/>
                </a:solidFill>
              </a:rPr>
              <a:pPr eaLnBrk="1" hangingPunct="1"/>
              <a:t>29</a:t>
            </a:fld>
            <a:endParaRPr lang="cs-CZ" sz="1200" smtClean="0">
              <a:solidFill>
                <a:srgbClr val="000000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14763" y="9372600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43883DE-B6E1-43C0-8730-E37AA407F8A4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29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3814763" y="937260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5FF94C8-4585-4F0D-8B32-73310A505C5F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29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1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44D63B5-0D14-46AA-B9EC-B9E32E14F26B}" type="slidenum">
              <a:rPr lang="cs-CZ" sz="1200" smtClean="0">
                <a:solidFill>
                  <a:srgbClr val="000000"/>
                </a:solidFill>
              </a:rPr>
              <a:pPr eaLnBrk="1" hangingPunct="1"/>
              <a:t>3</a:t>
            </a:fld>
            <a:endParaRPr lang="cs-CZ" sz="1200" smtClean="0">
              <a:solidFill>
                <a:srgbClr val="000000"/>
              </a:solidFill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3814763" y="9372600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1FD91BA-057B-44A5-8D5F-7E71763661E2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1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DE5E4D2-FC1F-4947-88B8-394DFFECBD36}" type="slidenum">
              <a:rPr lang="cs-CZ" sz="1200" smtClean="0">
                <a:solidFill>
                  <a:srgbClr val="000000"/>
                </a:solidFill>
              </a:rPr>
              <a:pPr eaLnBrk="1" hangingPunct="1"/>
              <a:t>30</a:t>
            </a:fld>
            <a:endParaRPr lang="cs-CZ" sz="1200" smtClean="0">
              <a:solidFill>
                <a:srgbClr val="000000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14763" y="9372600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43883DE-B6E1-43C0-8730-E37AA407F8A4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30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3814763" y="937260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5FF94C8-4585-4F0D-8B32-73310A505C5F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30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1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DE5E4D2-FC1F-4947-88B8-394DFFECBD36}" type="slidenum">
              <a:rPr lang="cs-CZ" sz="1200" smtClean="0">
                <a:solidFill>
                  <a:srgbClr val="000000"/>
                </a:solidFill>
              </a:rPr>
              <a:pPr eaLnBrk="1" hangingPunct="1"/>
              <a:t>31</a:t>
            </a:fld>
            <a:endParaRPr lang="cs-CZ" sz="1200" smtClean="0">
              <a:solidFill>
                <a:srgbClr val="000000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14763" y="9372600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43883DE-B6E1-43C0-8730-E37AA407F8A4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31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3814763" y="937260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5FF94C8-4585-4F0D-8B32-73310A505C5F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31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1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DE5E4D2-FC1F-4947-88B8-394DFFECBD36}" type="slidenum">
              <a:rPr lang="cs-CZ" sz="1200" smtClean="0">
                <a:solidFill>
                  <a:srgbClr val="000000"/>
                </a:solidFill>
              </a:rPr>
              <a:pPr eaLnBrk="1" hangingPunct="1"/>
              <a:t>32</a:t>
            </a:fld>
            <a:endParaRPr lang="cs-CZ" sz="1200" smtClean="0">
              <a:solidFill>
                <a:srgbClr val="000000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14763" y="9372600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43883DE-B6E1-43C0-8730-E37AA407F8A4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32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3814763" y="937260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5FF94C8-4585-4F0D-8B32-73310A505C5F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32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1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DE5E4D2-FC1F-4947-88B8-394DFFECBD36}" type="slidenum">
              <a:rPr lang="cs-CZ" sz="1200" smtClean="0">
                <a:solidFill>
                  <a:srgbClr val="000000"/>
                </a:solidFill>
              </a:rPr>
              <a:pPr eaLnBrk="1" hangingPunct="1"/>
              <a:t>33</a:t>
            </a:fld>
            <a:endParaRPr lang="cs-CZ" sz="1200" smtClean="0">
              <a:solidFill>
                <a:srgbClr val="000000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14763" y="9372600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43883DE-B6E1-43C0-8730-E37AA407F8A4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33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3814763" y="937260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5FF94C8-4585-4F0D-8B32-73310A505C5F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33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1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C5AF78E-6F54-431B-8C6C-0F830BE73A07}" type="slidenum">
              <a:rPr lang="cs-CZ" sz="1200" smtClean="0">
                <a:solidFill>
                  <a:srgbClr val="000000"/>
                </a:solidFill>
              </a:rPr>
              <a:pPr eaLnBrk="1" hangingPunct="1"/>
              <a:t>34</a:t>
            </a:fld>
            <a:endParaRPr lang="cs-CZ" sz="1200" smtClean="0">
              <a:solidFill>
                <a:srgbClr val="000000"/>
              </a:solidFill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814763" y="9372600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5C46283-DC6C-48C0-B5E0-E87DBC6F63E1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34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1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44D63B5-0D14-46AA-B9EC-B9E32E14F26B}" type="slidenum">
              <a:rPr lang="cs-CZ" sz="1200" smtClean="0">
                <a:solidFill>
                  <a:srgbClr val="000000"/>
                </a:solidFill>
              </a:rPr>
              <a:pPr eaLnBrk="1" hangingPunct="1"/>
              <a:t>4</a:t>
            </a:fld>
            <a:endParaRPr lang="cs-CZ" sz="1200" smtClean="0">
              <a:solidFill>
                <a:srgbClr val="000000"/>
              </a:solidFill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3814763" y="9372600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1FD91BA-057B-44A5-8D5F-7E71763661E2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1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577CCD1-C9D9-4005-9072-A9427B4E321E}" type="slidenum">
              <a:rPr lang="cs-CZ" sz="1200" smtClean="0">
                <a:solidFill>
                  <a:srgbClr val="000000"/>
                </a:solidFill>
              </a:rPr>
              <a:pPr eaLnBrk="1" hangingPunct="1"/>
              <a:t>5</a:t>
            </a:fld>
            <a:endParaRPr lang="cs-CZ" sz="1200" smtClean="0">
              <a:solidFill>
                <a:srgbClr val="000000"/>
              </a:solidFill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814763" y="9372600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4302EEF-A84D-4D9F-B1EA-CE2FC01800F2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5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1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A6D7559-3D9F-4453-81C3-FACC2A40E88E}" type="slidenum">
              <a:rPr lang="cs-CZ" sz="1200" smtClean="0">
                <a:solidFill>
                  <a:srgbClr val="000000"/>
                </a:solidFill>
              </a:rPr>
              <a:pPr eaLnBrk="1" hangingPunct="1"/>
              <a:t>6</a:t>
            </a:fld>
            <a:endParaRPr lang="cs-CZ" sz="1200" smtClean="0">
              <a:solidFill>
                <a:srgbClr val="000000"/>
              </a:solidFill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3814763" y="9372600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AB330BA-A99E-4B85-93BF-21BDD463C7A2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6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1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DE5E4D2-FC1F-4947-88B8-394DFFECBD36}" type="slidenum">
              <a:rPr lang="cs-CZ" sz="1200" smtClean="0">
                <a:solidFill>
                  <a:srgbClr val="000000"/>
                </a:solidFill>
              </a:rPr>
              <a:pPr eaLnBrk="1" hangingPunct="1"/>
              <a:t>7</a:t>
            </a:fld>
            <a:endParaRPr lang="cs-CZ" sz="1200" smtClean="0">
              <a:solidFill>
                <a:srgbClr val="000000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14763" y="9372600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43883DE-B6E1-43C0-8730-E37AA407F8A4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7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3814763" y="937260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5FF94C8-4585-4F0D-8B32-73310A505C5F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7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1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DE5E4D2-FC1F-4947-88B8-394DFFECBD36}" type="slidenum">
              <a:rPr lang="cs-CZ" sz="1200" smtClean="0">
                <a:solidFill>
                  <a:srgbClr val="000000"/>
                </a:solidFill>
              </a:rPr>
              <a:pPr eaLnBrk="1" hangingPunct="1"/>
              <a:t>8</a:t>
            </a:fld>
            <a:endParaRPr lang="cs-CZ" sz="1200" smtClean="0">
              <a:solidFill>
                <a:srgbClr val="000000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14763" y="9372600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43883DE-B6E1-43C0-8730-E37AA407F8A4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8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3814763" y="937260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5FF94C8-4585-4F0D-8B32-73310A505C5F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8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1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DE5E4D2-FC1F-4947-88B8-394DFFECBD36}" type="slidenum">
              <a:rPr lang="cs-CZ" sz="1200" smtClean="0">
                <a:solidFill>
                  <a:srgbClr val="000000"/>
                </a:solidFill>
              </a:rPr>
              <a:pPr eaLnBrk="1" hangingPunct="1"/>
              <a:t>9</a:t>
            </a:fld>
            <a:endParaRPr lang="cs-CZ" sz="1200" smtClean="0">
              <a:solidFill>
                <a:srgbClr val="000000"/>
              </a:solidFill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14763" y="9372600"/>
            <a:ext cx="2917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43883DE-B6E1-43C0-8730-E37AA407F8A4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9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3814763" y="937260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5FF94C8-4585-4F0D-8B32-73310A505C5F}" type="slidenum">
              <a:rPr lang="cs-CZ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9</a:t>
            </a:fld>
            <a:endParaRPr lang="cs-CZ" sz="1200">
              <a:solidFill>
                <a:srgbClr val="000000"/>
              </a:solidFill>
            </a:endParaRPr>
          </a:p>
        </p:txBody>
      </p:sp>
      <p:sp>
        <p:nvSpPr>
          <p:cNvPr id="3174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1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7EDD3-AF7A-48EF-817F-BB7847490B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325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A82B0-A0B5-4E9C-8F30-FF6D402FD9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251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AB6E3-2503-48B7-807A-83995651F4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103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E682C-E181-4B37-9489-6327A943EE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13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E3182-2D36-4829-9E29-E1C7F31255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515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1424D-E24B-4702-912B-A94961455A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89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581D8-9C0E-4611-A740-C9C1422CE1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692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6DA7B-52EF-4D25-9CB1-92C87274A1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758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CCAC5-71EA-4FCA-B7D1-00D25ADCD8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63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09BBF-2592-4CC2-B7F9-6E6887DAAC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96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C9F3C-E723-4072-866F-8EDD657AA0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568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307138"/>
            <a:ext cx="21320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07138"/>
            <a:ext cx="21304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B3403A6-35C3-4B0B-B677-8BB705ECA8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1114425" y="1125538"/>
            <a:ext cx="7127875" cy="4895850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403350" y="2277542"/>
            <a:ext cx="6694488" cy="151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cs-CZ" sz="3600" b="1" cap="all" dirty="0">
                <a:solidFill>
                  <a:schemeClr val="tx1"/>
                </a:solidFill>
                <a:latin typeface="+mn-lt"/>
              </a:rPr>
              <a:t>Zhodnocení zkušeností </a:t>
            </a:r>
            <a:r>
              <a:rPr lang="cs-CZ" sz="3600" b="1" cap="all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cs-CZ" sz="3600" b="1" cap="all" dirty="0" smtClean="0">
                <a:solidFill>
                  <a:schemeClr val="tx1"/>
                </a:solidFill>
                <a:latin typeface="+mn-lt"/>
              </a:rPr>
            </a:br>
            <a:r>
              <a:rPr lang="cs-CZ" sz="3600" b="1" cap="all" dirty="0" smtClean="0">
                <a:solidFill>
                  <a:schemeClr val="tx1"/>
                </a:solidFill>
                <a:latin typeface="+mn-lt"/>
              </a:rPr>
              <a:t>z </a:t>
            </a:r>
            <a:r>
              <a:rPr lang="cs-CZ" sz="3600" b="1" cap="all" dirty="0">
                <a:solidFill>
                  <a:schemeClr val="tx1"/>
                </a:solidFill>
                <a:latin typeface="+mn-lt"/>
              </a:rPr>
              <a:t>prvních měsíců provozu základních registrů </a:t>
            </a:r>
            <a:r>
              <a:rPr lang="cs-CZ" sz="3600" b="1" cap="all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cs-CZ" sz="3600" b="1" cap="all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cs-CZ" sz="3600" b="1" cap="all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cs-CZ" sz="3600" b="1" cap="all" dirty="0" smtClean="0">
                <a:solidFill>
                  <a:srgbClr val="000000"/>
                </a:solidFill>
                <a:latin typeface="Calibri" pitchFamily="34" charset="0"/>
              </a:rPr>
            </a:br>
            <a:endParaRPr lang="cs-CZ" sz="3600" b="1" cap="all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403350" y="5407819"/>
            <a:ext cx="6697663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75"/>
              </a:spcBef>
              <a:buClrTx/>
              <a:buFontTx/>
              <a:buNone/>
            </a:pPr>
            <a:r>
              <a:rPr lang="cs-CZ" b="1" dirty="0" smtClean="0">
                <a:solidFill>
                  <a:srgbClr val="898989"/>
                </a:solidFill>
                <a:latin typeface="Calibri" pitchFamily="34" charset="0"/>
              </a:rPr>
              <a:t>Ing. Michal Pešek</a:t>
            </a:r>
          </a:p>
        </p:txBody>
      </p:sp>
      <p:sp>
        <p:nvSpPr>
          <p:cNvPr id="2053" name="Line 4"/>
          <p:cNvSpPr>
            <a:spLocks noChangeShapeType="1"/>
          </p:cNvSpPr>
          <p:nvPr/>
        </p:nvSpPr>
        <p:spPr bwMode="auto">
          <a:xfrm>
            <a:off x="1116013" y="112553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4" name="Line 5"/>
          <p:cNvSpPr>
            <a:spLocks noChangeShapeType="1"/>
          </p:cNvSpPr>
          <p:nvPr/>
        </p:nvSpPr>
        <p:spPr bwMode="auto">
          <a:xfrm>
            <a:off x="1116013" y="602138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5" name="Line 6"/>
          <p:cNvSpPr>
            <a:spLocks noChangeShapeType="1"/>
          </p:cNvSpPr>
          <p:nvPr/>
        </p:nvSpPr>
        <p:spPr bwMode="auto">
          <a:xfrm>
            <a:off x="1114425" y="1117600"/>
            <a:ext cx="1588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6" name="Line 7"/>
          <p:cNvSpPr>
            <a:spLocks noChangeShapeType="1"/>
          </p:cNvSpPr>
          <p:nvPr/>
        </p:nvSpPr>
        <p:spPr bwMode="auto">
          <a:xfrm>
            <a:off x="8243888" y="5810250"/>
            <a:ext cx="1587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7" name="Line 8"/>
          <p:cNvSpPr>
            <a:spLocks noChangeShapeType="1"/>
          </p:cNvSpPr>
          <p:nvPr/>
        </p:nvSpPr>
        <p:spPr bwMode="auto">
          <a:xfrm>
            <a:off x="572452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8" name="Line 9"/>
          <p:cNvSpPr>
            <a:spLocks noChangeShapeType="1"/>
          </p:cNvSpPr>
          <p:nvPr/>
        </p:nvSpPr>
        <p:spPr bwMode="auto">
          <a:xfrm>
            <a:off x="320357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1588" y="4763"/>
            <a:ext cx="755650" cy="1336675"/>
          </a:xfrm>
          <a:prstGeom prst="rect">
            <a:avLst/>
          </a:prstGeom>
          <a:solidFill>
            <a:srgbClr val="FCD5B5"/>
          </a:solidFill>
          <a:ln w="25560">
            <a:solidFill>
              <a:srgbClr val="FCD5B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2060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27543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61" name="Rectangle 12"/>
          <p:cNvSpPr>
            <a:spLocks noChangeArrowheads="1"/>
          </p:cNvSpPr>
          <p:nvPr/>
        </p:nvSpPr>
        <p:spPr bwMode="auto">
          <a:xfrm>
            <a:off x="0" y="1341438"/>
            <a:ext cx="755650" cy="4668837"/>
          </a:xfrm>
          <a:prstGeom prst="rect">
            <a:avLst/>
          </a:prstGeom>
          <a:solidFill>
            <a:srgbClr val="E46C0A"/>
          </a:solidFill>
          <a:ln w="25560">
            <a:solidFill>
              <a:srgbClr val="E46C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116014" y="3860899"/>
            <a:ext cx="7126286" cy="1368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75"/>
              </a:spcBef>
              <a:buClrTx/>
              <a:buFontTx/>
              <a:buNone/>
            </a:pP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XV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Celostátní konferenci 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„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Úspory státu = náklady obcí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?“</a:t>
            </a:r>
          </a:p>
          <a:p>
            <a:pPr algn="ctr" eaLnBrk="1" hangingPunct="1">
              <a:lnSpc>
                <a:spcPct val="80000"/>
              </a:lnSpc>
              <a:spcBef>
                <a:spcPts val="675"/>
              </a:spcBef>
              <a:buClrTx/>
              <a:buFontTx/>
              <a:buNone/>
            </a:pP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30.11.2012</a:t>
            </a:r>
            <a:r>
              <a:rPr lang="cs-CZ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cs-CZ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cs-CZ" sz="2800" dirty="0" smtClean="0"/>
              <a:t>.</a:t>
            </a:r>
            <a:endParaRPr lang="cs-CZ" sz="2700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116013" y="1125538"/>
            <a:ext cx="7127875" cy="4895850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116013" y="1124744"/>
            <a:ext cx="71278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sz="3200" b="1" cap="all" dirty="0" smtClean="0">
                <a:solidFill>
                  <a:srgbClr val="000000"/>
                </a:solidFill>
                <a:latin typeface="+mn-lt"/>
              </a:rPr>
              <a:t>Nepřipojeni SVÝMI AIS</a:t>
            </a:r>
            <a:endParaRPr lang="cs-CZ" cap="all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506952" y="2341937"/>
            <a:ext cx="6290195" cy="281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cs-CZ" b="1" dirty="0">
                <a:solidFill>
                  <a:schemeClr val="tx1"/>
                </a:solidFill>
                <a:latin typeface="+mj-lt"/>
              </a:rPr>
              <a:t>Ministerstva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: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MZdr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</a:t>
            </a:r>
            <a:br>
              <a:rPr lang="cs-CZ" dirty="0">
                <a:solidFill>
                  <a:schemeClr val="tx1"/>
                </a:solidFill>
                <a:latin typeface="+mj-lt"/>
              </a:rPr>
            </a:br>
            <a:r>
              <a:rPr lang="cs-CZ" dirty="0">
                <a:solidFill>
                  <a:schemeClr val="tx1"/>
                </a:solidFill>
                <a:latin typeface="+mj-lt"/>
              </a:rPr>
              <a:t>MO, MŠMT, MZV přistupují přes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CzechPoint</a:t>
            </a:r>
            <a:endParaRPr lang="cs-CZ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cs-CZ" b="1" dirty="0" smtClean="0">
                <a:solidFill>
                  <a:schemeClr val="tx1"/>
                </a:solidFill>
                <a:latin typeface="+mj-lt"/>
              </a:rPr>
              <a:t>Kraje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: Královehradecký kraj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cs-CZ" b="1" dirty="0" smtClean="0">
                <a:solidFill>
                  <a:schemeClr val="tx1"/>
                </a:solidFill>
                <a:latin typeface="+mj-lt"/>
              </a:rPr>
              <a:t>Statutární města: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Ústí nad Labem, Mladá Boleslav, Liberec, Jablonec nad Nisou.</a:t>
            </a:r>
            <a:endParaRPr lang="cs-CZ" dirty="0" smtClean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173" name="Line 4"/>
          <p:cNvSpPr>
            <a:spLocks noChangeShapeType="1"/>
          </p:cNvSpPr>
          <p:nvPr/>
        </p:nvSpPr>
        <p:spPr bwMode="auto">
          <a:xfrm>
            <a:off x="1116013" y="112553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4" name="Line 5"/>
          <p:cNvSpPr>
            <a:spLocks noChangeShapeType="1"/>
          </p:cNvSpPr>
          <p:nvPr/>
        </p:nvSpPr>
        <p:spPr bwMode="auto">
          <a:xfrm>
            <a:off x="1116013" y="602138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1114425" y="1117600"/>
            <a:ext cx="1588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8243888" y="5810250"/>
            <a:ext cx="1587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>
            <a:off x="572452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>
            <a:off x="320357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9" name="Rectangle 10"/>
          <p:cNvSpPr>
            <a:spLocks noChangeArrowheads="1"/>
          </p:cNvSpPr>
          <p:nvPr/>
        </p:nvSpPr>
        <p:spPr bwMode="auto">
          <a:xfrm>
            <a:off x="1588" y="4763"/>
            <a:ext cx="755650" cy="1336675"/>
          </a:xfrm>
          <a:prstGeom prst="rect">
            <a:avLst/>
          </a:prstGeom>
          <a:solidFill>
            <a:srgbClr val="FCD5B5"/>
          </a:solidFill>
          <a:ln w="25560">
            <a:solidFill>
              <a:srgbClr val="FCD5B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7180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27543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81" name="Rectangle 12"/>
          <p:cNvSpPr>
            <a:spLocks noChangeArrowheads="1"/>
          </p:cNvSpPr>
          <p:nvPr/>
        </p:nvSpPr>
        <p:spPr bwMode="auto">
          <a:xfrm>
            <a:off x="0" y="1341438"/>
            <a:ext cx="755650" cy="4668837"/>
          </a:xfrm>
          <a:prstGeom prst="rect">
            <a:avLst/>
          </a:prstGeom>
          <a:solidFill>
            <a:srgbClr val="E46C0A"/>
          </a:solidFill>
          <a:ln w="25560">
            <a:solidFill>
              <a:srgbClr val="E46C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676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116013" y="1125538"/>
            <a:ext cx="7127875" cy="4895850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331913" y="1153964"/>
            <a:ext cx="6694487" cy="133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sz="3200" b="1" dirty="0">
                <a:solidFill>
                  <a:srgbClr val="000000"/>
                </a:solidFill>
                <a:latin typeface="Calibri" pitchFamily="34" charset="0"/>
              </a:rPr>
              <a:t>R</a:t>
            </a:r>
            <a:r>
              <a:rPr lang="cs-CZ" sz="3200" b="1" cap="all" dirty="0" smtClean="0">
                <a:solidFill>
                  <a:srgbClr val="000000"/>
                </a:solidFill>
                <a:latin typeface="Calibri" pitchFamily="34" charset="0"/>
              </a:rPr>
              <a:t>eport z registrační autority </a:t>
            </a:r>
            <a:br>
              <a:rPr lang="cs-CZ" sz="3200" b="1" cap="all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cs-CZ" sz="3200" b="1" cap="all" dirty="0" smtClean="0">
                <a:solidFill>
                  <a:srgbClr val="000000"/>
                </a:solidFill>
                <a:latin typeface="Calibri" pitchFamily="34" charset="0"/>
              </a:rPr>
              <a:t>k 25.11.2012</a:t>
            </a:r>
            <a:endParaRPr lang="cs-CZ" sz="3200" b="1" cap="all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439726" y="2679179"/>
            <a:ext cx="6480447" cy="276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Připojeno OVM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: 915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cs-CZ" dirty="0">
                <a:solidFill>
                  <a:schemeClr val="tx1"/>
                </a:solidFill>
                <a:latin typeface="+mj-lt"/>
              </a:rPr>
              <a:t>Pracovalo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již OVM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: 666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cs-CZ" dirty="0">
                <a:solidFill>
                  <a:schemeClr val="tx1"/>
                </a:solidFill>
                <a:latin typeface="+mj-lt"/>
              </a:rPr>
              <a:t>Celkem žádostí do ostrého provozu/kladně vyřízených: 2 483/2 084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+mj-lt"/>
              </a:rPr>
            </a:br>
            <a:r>
              <a:rPr lang="cs-CZ" dirty="0" smtClean="0">
                <a:solidFill>
                  <a:schemeClr val="tx1"/>
                </a:solidFill>
                <a:latin typeface="+mj-lt"/>
              </a:rPr>
              <a:t> </a:t>
            </a:r>
            <a:br>
              <a:rPr lang="cs-CZ" dirty="0" smtClean="0">
                <a:solidFill>
                  <a:schemeClr val="tx1"/>
                </a:solidFill>
                <a:latin typeface="+mj-lt"/>
              </a:rPr>
            </a:br>
            <a:r>
              <a:rPr lang="cs-CZ" sz="2000" i="1" dirty="0" smtClean="0">
                <a:solidFill>
                  <a:schemeClr val="tx1"/>
                </a:solidFill>
                <a:latin typeface="+mj-lt"/>
              </a:rPr>
              <a:t>(Každý AIS má svůj certifikát)</a:t>
            </a:r>
          </a:p>
        </p:txBody>
      </p:sp>
      <p:sp>
        <p:nvSpPr>
          <p:cNvPr id="7173" name="Line 4"/>
          <p:cNvSpPr>
            <a:spLocks noChangeShapeType="1"/>
          </p:cNvSpPr>
          <p:nvPr/>
        </p:nvSpPr>
        <p:spPr bwMode="auto">
          <a:xfrm>
            <a:off x="1116013" y="112553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4" name="Line 5"/>
          <p:cNvSpPr>
            <a:spLocks noChangeShapeType="1"/>
          </p:cNvSpPr>
          <p:nvPr/>
        </p:nvSpPr>
        <p:spPr bwMode="auto">
          <a:xfrm>
            <a:off x="1116013" y="602138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1114425" y="1117600"/>
            <a:ext cx="1588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8243888" y="5810250"/>
            <a:ext cx="1587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>
            <a:off x="572452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>
            <a:off x="320357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9" name="Rectangle 10"/>
          <p:cNvSpPr>
            <a:spLocks noChangeArrowheads="1"/>
          </p:cNvSpPr>
          <p:nvPr/>
        </p:nvSpPr>
        <p:spPr bwMode="auto">
          <a:xfrm>
            <a:off x="1588" y="4763"/>
            <a:ext cx="755650" cy="1336675"/>
          </a:xfrm>
          <a:prstGeom prst="rect">
            <a:avLst/>
          </a:prstGeom>
          <a:solidFill>
            <a:srgbClr val="FCD5B5"/>
          </a:solidFill>
          <a:ln w="25560">
            <a:solidFill>
              <a:srgbClr val="FCD5B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7180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27543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81" name="Rectangle 12"/>
          <p:cNvSpPr>
            <a:spLocks noChangeArrowheads="1"/>
          </p:cNvSpPr>
          <p:nvPr/>
        </p:nvSpPr>
        <p:spPr bwMode="auto">
          <a:xfrm>
            <a:off x="0" y="1341438"/>
            <a:ext cx="755650" cy="4668837"/>
          </a:xfrm>
          <a:prstGeom prst="rect">
            <a:avLst/>
          </a:prstGeom>
          <a:solidFill>
            <a:srgbClr val="E46C0A"/>
          </a:solidFill>
          <a:ln w="25560">
            <a:solidFill>
              <a:srgbClr val="E46C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9695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116013" y="1125538"/>
            <a:ext cx="7127875" cy="4895850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16013" y="1125538"/>
            <a:ext cx="712946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>
              <a:spcBef>
                <a:spcPts val="600"/>
              </a:spcBef>
            </a:pPr>
            <a:r>
              <a:rPr lang="cs-CZ" sz="3200" b="1" cap="all" dirty="0" smtClean="0">
                <a:solidFill>
                  <a:schemeClr val="tx1"/>
                </a:solidFill>
                <a:latin typeface="+mj-lt"/>
              </a:rPr>
              <a:t>Uživatelská podpora</a:t>
            </a:r>
            <a:endParaRPr lang="cs-CZ" sz="3200" b="1" cap="all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303338" y="2204864"/>
            <a:ext cx="6688853" cy="360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normAutofit/>
          </a:bodyPr>
          <a:lstStyle>
            <a:lvl1pPr marL="342900" indent="-3429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cs-CZ" b="1" dirty="0">
                <a:solidFill>
                  <a:schemeClr val="tx1"/>
                </a:solidFill>
                <a:latin typeface="+mn-lt"/>
              </a:rPr>
              <a:t>Jediný kontaktní bod se správci OVM.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Několika úrovňový systém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.</a:t>
            </a:r>
            <a:endParaRPr lang="cs-CZ" dirty="0" smtClean="0">
              <a:solidFill>
                <a:schemeClr val="tx1"/>
              </a:solidFill>
              <a:latin typeface="+mn-lt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Pro provozní události jsou ustanovené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kontaktní osoby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v pravidelně aktualizované komunikační matici.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Celkem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od 1.7.2012 do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25.11.2012</a:t>
            </a:r>
            <a:r>
              <a:rPr lang="cs-CZ" dirty="0">
                <a:solidFill>
                  <a:schemeClr val="tx1"/>
                </a:solidFill>
                <a:latin typeface="+mn-lt"/>
              </a:rPr>
              <a:t/>
            </a:r>
            <a:br>
              <a:rPr lang="cs-CZ" dirty="0">
                <a:solidFill>
                  <a:schemeClr val="tx1"/>
                </a:solidFill>
                <a:latin typeface="+mn-lt"/>
              </a:rPr>
            </a:br>
            <a:r>
              <a:rPr lang="cs-CZ" dirty="0">
                <a:solidFill>
                  <a:schemeClr val="tx1"/>
                </a:solidFill>
                <a:latin typeface="+mn-lt"/>
              </a:rPr>
              <a:t>otevřeno/v řešení/uzavřeno: 4 311/52/4 143</a:t>
            </a:r>
            <a:endParaRPr lang="cs-CZ" dirty="0" smtClean="0">
              <a:solidFill>
                <a:schemeClr val="tx1"/>
              </a:solidFill>
              <a:latin typeface="+mn-lt"/>
            </a:endParaRP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1116013" y="112553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1116013" y="602138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1114425" y="1117600"/>
            <a:ext cx="1588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8243888" y="5810250"/>
            <a:ext cx="1587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572452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>
            <a:off x="320357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1" name="Rectangle 10"/>
          <p:cNvSpPr>
            <a:spLocks noChangeArrowheads="1"/>
          </p:cNvSpPr>
          <p:nvPr/>
        </p:nvSpPr>
        <p:spPr bwMode="auto">
          <a:xfrm>
            <a:off x="1588" y="4763"/>
            <a:ext cx="755650" cy="1336675"/>
          </a:xfrm>
          <a:prstGeom prst="rect">
            <a:avLst/>
          </a:prstGeom>
          <a:solidFill>
            <a:srgbClr val="FCD5B5"/>
          </a:solidFill>
          <a:ln w="25560">
            <a:solidFill>
              <a:srgbClr val="FCD5B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513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27543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3" name="Rectangle 12"/>
          <p:cNvSpPr>
            <a:spLocks noChangeArrowheads="1"/>
          </p:cNvSpPr>
          <p:nvPr/>
        </p:nvSpPr>
        <p:spPr bwMode="auto">
          <a:xfrm>
            <a:off x="0" y="1341438"/>
            <a:ext cx="755650" cy="4668837"/>
          </a:xfrm>
          <a:prstGeom prst="rect">
            <a:avLst/>
          </a:prstGeom>
          <a:solidFill>
            <a:srgbClr val="E46C0A"/>
          </a:solidFill>
          <a:ln w="25560">
            <a:solidFill>
              <a:srgbClr val="E46C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749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116013" y="1125538"/>
            <a:ext cx="7127875" cy="4895850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41628" y="1125538"/>
            <a:ext cx="712946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>
              <a:spcBef>
                <a:spcPts val="600"/>
              </a:spcBef>
            </a:pPr>
            <a:r>
              <a:rPr lang="cs-CZ" sz="3200" b="1" cap="all" dirty="0" smtClean="0">
                <a:solidFill>
                  <a:schemeClr val="tx1"/>
                </a:solidFill>
                <a:latin typeface="+mj-lt"/>
              </a:rPr>
              <a:t>Komunikační matice</a:t>
            </a:r>
            <a:endParaRPr lang="cs-CZ" sz="3200" b="1" cap="all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1116013" y="112553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1116013" y="602138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1114425" y="1117600"/>
            <a:ext cx="1588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8243888" y="5810250"/>
            <a:ext cx="1587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572452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>
            <a:off x="320357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1" name="Rectangle 10"/>
          <p:cNvSpPr>
            <a:spLocks noChangeArrowheads="1"/>
          </p:cNvSpPr>
          <p:nvPr/>
        </p:nvSpPr>
        <p:spPr bwMode="auto">
          <a:xfrm>
            <a:off x="1588" y="4763"/>
            <a:ext cx="755650" cy="1336675"/>
          </a:xfrm>
          <a:prstGeom prst="rect">
            <a:avLst/>
          </a:prstGeom>
          <a:solidFill>
            <a:srgbClr val="FCD5B5"/>
          </a:solidFill>
          <a:ln w="25560">
            <a:solidFill>
              <a:srgbClr val="FCD5B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513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27543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3" name="Rectangle 12"/>
          <p:cNvSpPr>
            <a:spLocks noChangeArrowheads="1"/>
          </p:cNvSpPr>
          <p:nvPr/>
        </p:nvSpPr>
        <p:spPr bwMode="auto">
          <a:xfrm>
            <a:off x="0" y="1341438"/>
            <a:ext cx="755650" cy="4668837"/>
          </a:xfrm>
          <a:prstGeom prst="rect">
            <a:avLst/>
          </a:prstGeom>
          <a:solidFill>
            <a:srgbClr val="E46C0A"/>
          </a:solidFill>
          <a:ln w="25560">
            <a:solidFill>
              <a:srgbClr val="E46C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147217"/>
            <a:ext cx="5543550" cy="380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5099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116013" y="1125538"/>
            <a:ext cx="7127875" cy="4895850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1116013" y="112553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1116013" y="602138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1114425" y="1117600"/>
            <a:ext cx="1588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8243888" y="5810250"/>
            <a:ext cx="1587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572452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>
            <a:off x="320357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1" name="Rectangle 10"/>
          <p:cNvSpPr>
            <a:spLocks noChangeArrowheads="1"/>
          </p:cNvSpPr>
          <p:nvPr/>
        </p:nvSpPr>
        <p:spPr bwMode="auto">
          <a:xfrm>
            <a:off x="1588" y="4763"/>
            <a:ext cx="755650" cy="1336675"/>
          </a:xfrm>
          <a:prstGeom prst="rect">
            <a:avLst/>
          </a:prstGeom>
          <a:solidFill>
            <a:srgbClr val="FCD5B5"/>
          </a:solidFill>
          <a:ln w="25560">
            <a:solidFill>
              <a:srgbClr val="FCD5B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513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27543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3" name="Rectangle 12"/>
          <p:cNvSpPr>
            <a:spLocks noChangeArrowheads="1"/>
          </p:cNvSpPr>
          <p:nvPr/>
        </p:nvSpPr>
        <p:spPr bwMode="auto">
          <a:xfrm>
            <a:off x="0" y="1341438"/>
            <a:ext cx="755650" cy="4668837"/>
          </a:xfrm>
          <a:prstGeom prst="rect">
            <a:avLst/>
          </a:prstGeom>
          <a:solidFill>
            <a:srgbClr val="E46C0A"/>
          </a:solidFill>
          <a:ln w="25560">
            <a:solidFill>
              <a:srgbClr val="E46C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382669"/>
              </p:ext>
            </p:extLst>
          </p:nvPr>
        </p:nvGraphicFramePr>
        <p:xfrm>
          <a:off x="2123728" y="1225550"/>
          <a:ext cx="5472608" cy="4825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9589"/>
                <a:gridCol w="2313019"/>
              </a:tblGrid>
              <a:tr h="40892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  <a:effectLst/>
                        </a:rPr>
                        <a:t>Obsah dotazu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122555" indent="-122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  <a:effectLst/>
                        </a:rPr>
                        <a:t>Počty incidentů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9151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2555" indent="-122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 smtClean="0">
                          <a:effectLst/>
                        </a:rPr>
                        <a:t>v procentech</a:t>
                      </a:r>
                      <a:endParaRPr lang="cs-CZ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958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ORG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1,55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958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RPP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17,40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958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ROS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4,61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958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ROB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8,04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958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RUIAN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2,11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958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ISZR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4,25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958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SZR – základní dotazy k ZR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35,58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958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Připojení AIS k ZR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18,57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8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Ostatní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6,89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08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Celkem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100,00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4581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116013" y="1125538"/>
            <a:ext cx="7127875" cy="4895850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6" name="Obrázek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74" y="2492896"/>
            <a:ext cx="7374701" cy="3195608"/>
          </a:xfrm>
          <a:prstGeom prst="rect">
            <a:avLst/>
          </a:prstGeom>
        </p:spPr>
      </p:pic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16013" y="1125538"/>
            <a:ext cx="712946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>
              <a:spcBef>
                <a:spcPts val="600"/>
              </a:spcBef>
            </a:pPr>
            <a:r>
              <a:rPr lang="cs-CZ" sz="3200" b="1" cap="all" dirty="0" smtClean="0">
                <a:solidFill>
                  <a:schemeClr val="tx1"/>
                </a:solidFill>
                <a:latin typeface="+mj-lt"/>
              </a:rPr>
              <a:t>Informace o vytížení SD během dne</a:t>
            </a:r>
            <a:endParaRPr lang="cs-CZ" sz="3200" b="1" cap="all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1116013" y="112553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1116013" y="602138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1114425" y="1117600"/>
            <a:ext cx="1588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8243888" y="5810250"/>
            <a:ext cx="1587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572452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>
            <a:off x="320357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1" name="Rectangle 10"/>
          <p:cNvSpPr>
            <a:spLocks noChangeArrowheads="1"/>
          </p:cNvSpPr>
          <p:nvPr/>
        </p:nvSpPr>
        <p:spPr bwMode="auto">
          <a:xfrm>
            <a:off x="1588" y="4763"/>
            <a:ext cx="755650" cy="1336675"/>
          </a:xfrm>
          <a:prstGeom prst="rect">
            <a:avLst/>
          </a:prstGeom>
          <a:solidFill>
            <a:srgbClr val="FCD5B5"/>
          </a:solidFill>
          <a:ln w="25560">
            <a:solidFill>
              <a:srgbClr val="FCD5B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5132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27543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3" name="Rectangle 12"/>
          <p:cNvSpPr>
            <a:spLocks noChangeArrowheads="1"/>
          </p:cNvSpPr>
          <p:nvPr/>
        </p:nvSpPr>
        <p:spPr bwMode="auto">
          <a:xfrm>
            <a:off x="0" y="1341438"/>
            <a:ext cx="755650" cy="4668837"/>
          </a:xfrm>
          <a:prstGeom prst="rect">
            <a:avLst/>
          </a:prstGeom>
          <a:solidFill>
            <a:srgbClr val="E46C0A"/>
          </a:solidFill>
          <a:ln w="25560">
            <a:solidFill>
              <a:srgbClr val="E46C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870774" y="3284984"/>
            <a:ext cx="327025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4352925" y="5378140"/>
            <a:ext cx="651123" cy="310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7207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116013" y="1125538"/>
            <a:ext cx="7127875" cy="4895850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16013" y="1125538"/>
            <a:ext cx="712946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cs-CZ" sz="3200" b="1" cap="all" dirty="0">
                <a:solidFill>
                  <a:schemeClr val="tx1"/>
                </a:solidFill>
                <a:latin typeface="+mn-lt"/>
              </a:rPr>
              <a:t>Nejčastější dotazy v měsíci </a:t>
            </a:r>
            <a:r>
              <a:rPr lang="cs-CZ" sz="3200" b="1" cap="all" dirty="0" smtClean="0">
                <a:solidFill>
                  <a:schemeClr val="tx1"/>
                </a:solidFill>
                <a:latin typeface="+mn-lt"/>
              </a:rPr>
              <a:t>říjnu</a:t>
            </a:r>
            <a:endParaRPr lang="cs-CZ" sz="3200" b="1" cap="all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1116013" y="1124744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1116013" y="602138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1114425" y="1117600"/>
            <a:ext cx="1588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8243888" y="5810250"/>
            <a:ext cx="1587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572452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>
            <a:off x="320357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1" name="Rectangle 10"/>
          <p:cNvSpPr>
            <a:spLocks noChangeArrowheads="1"/>
          </p:cNvSpPr>
          <p:nvPr/>
        </p:nvSpPr>
        <p:spPr bwMode="auto">
          <a:xfrm>
            <a:off x="1588" y="4763"/>
            <a:ext cx="755650" cy="1336675"/>
          </a:xfrm>
          <a:prstGeom prst="rect">
            <a:avLst/>
          </a:prstGeom>
          <a:solidFill>
            <a:srgbClr val="FCD5B5"/>
          </a:solidFill>
          <a:ln w="25560">
            <a:solidFill>
              <a:srgbClr val="FCD5B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513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27543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3" name="Rectangle 12"/>
          <p:cNvSpPr>
            <a:spLocks noChangeArrowheads="1"/>
          </p:cNvSpPr>
          <p:nvPr/>
        </p:nvSpPr>
        <p:spPr bwMode="auto">
          <a:xfrm>
            <a:off x="0" y="1341438"/>
            <a:ext cx="755650" cy="4668837"/>
          </a:xfrm>
          <a:prstGeom prst="rect">
            <a:avLst/>
          </a:prstGeom>
          <a:solidFill>
            <a:srgbClr val="E46C0A"/>
          </a:solidFill>
          <a:ln w="25560">
            <a:solidFill>
              <a:srgbClr val="E46C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870774" y="3284984"/>
            <a:ext cx="327025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331640" y="2132856"/>
            <a:ext cx="662473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AutoNum type="arabicPeriod"/>
            </a:pPr>
            <a:r>
              <a:rPr lang="cs-CZ" dirty="0">
                <a:solidFill>
                  <a:schemeClr val="tx1"/>
                </a:solidFill>
                <a:latin typeface="+mn-lt"/>
              </a:rPr>
              <a:t>Kolik certifikátů v produkčním prostředí může mít jeden AIS?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cs-CZ" dirty="0">
                <a:solidFill>
                  <a:schemeClr val="tx1"/>
                </a:solidFill>
                <a:latin typeface="+mn-lt"/>
              </a:rPr>
              <a:t>Kdo má přístup k službám AISEO (158,159,160)?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cs-CZ" dirty="0">
                <a:solidFill>
                  <a:schemeClr val="tx1"/>
                </a:solidFill>
                <a:latin typeface="+mn-lt"/>
              </a:rPr>
              <a:t>Budou zpřístupněna testovací data do ISEO?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cs-CZ" dirty="0">
                <a:solidFill>
                  <a:schemeClr val="tx1"/>
                </a:solidFill>
                <a:latin typeface="+mn-lt"/>
              </a:rPr>
              <a:t>Jak funguje FAIS – Poskytování údajů třetí osobě?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cs-CZ" dirty="0">
                <a:solidFill>
                  <a:schemeClr val="tx1"/>
                </a:solidFill>
                <a:latin typeface="+mn-lt"/>
              </a:rPr>
              <a:t>Jak postupovat, pokud  mi  v žádosti o poskytnutí údajů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třetí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osobě systém nedohledá právnickou osobu podle IČO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?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75182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116013" y="1125538"/>
            <a:ext cx="7127875" cy="4895850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16013" y="1125538"/>
            <a:ext cx="712946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cs-CZ" sz="3200" b="1" cap="all" dirty="0">
                <a:solidFill>
                  <a:schemeClr val="tx1"/>
                </a:solidFill>
                <a:latin typeface="+mn-lt"/>
              </a:rPr>
              <a:t>Nejčastější dotazy v měsíci </a:t>
            </a:r>
            <a:r>
              <a:rPr lang="cs-CZ" sz="3200" b="1" cap="all" dirty="0" smtClean="0">
                <a:solidFill>
                  <a:schemeClr val="tx1"/>
                </a:solidFill>
                <a:latin typeface="+mn-lt"/>
              </a:rPr>
              <a:t>říjnu</a:t>
            </a:r>
            <a:endParaRPr lang="cs-CZ" sz="3200" b="1" cap="all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1116013" y="1124744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1116013" y="602138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1114425" y="1117600"/>
            <a:ext cx="1588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8243888" y="5810250"/>
            <a:ext cx="1587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572452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>
            <a:off x="320357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1" name="Rectangle 10"/>
          <p:cNvSpPr>
            <a:spLocks noChangeArrowheads="1"/>
          </p:cNvSpPr>
          <p:nvPr/>
        </p:nvSpPr>
        <p:spPr bwMode="auto">
          <a:xfrm>
            <a:off x="1588" y="4763"/>
            <a:ext cx="755650" cy="1336675"/>
          </a:xfrm>
          <a:prstGeom prst="rect">
            <a:avLst/>
          </a:prstGeom>
          <a:solidFill>
            <a:srgbClr val="FCD5B5"/>
          </a:solidFill>
          <a:ln w="25560">
            <a:solidFill>
              <a:srgbClr val="FCD5B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513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27543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3" name="Rectangle 12"/>
          <p:cNvSpPr>
            <a:spLocks noChangeArrowheads="1"/>
          </p:cNvSpPr>
          <p:nvPr/>
        </p:nvSpPr>
        <p:spPr bwMode="auto">
          <a:xfrm>
            <a:off x="0" y="1341438"/>
            <a:ext cx="755650" cy="4668837"/>
          </a:xfrm>
          <a:prstGeom prst="rect">
            <a:avLst/>
          </a:prstGeom>
          <a:solidFill>
            <a:srgbClr val="E46C0A"/>
          </a:solidFill>
          <a:ln w="25560">
            <a:solidFill>
              <a:srgbClr val="E46C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870774" y="3284984"/>
            <a:ext cx="327025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331640" y="2132856"/>
            <a:ext cx="66247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AutoNum type="arabicPeriod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Kde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naleznete seznam držitelů datových schránek?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cs-CZ" dirty="0">
                <a:solidFill>
                  <a:schemeClr val="tx1"/>
                </a:solidFill>
                <a:latin typeface="+mn-lt"/>
              </a:rPr>
              <a:t>Kde naleznete návod pro připojení AIS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+mn-lt"/>
              </a:rPr>
            </a:br>
            <a:r>
              <a:rPr lang="cs-CZ" dirty="0" smtClean="0">
                <a:solidFill>
                  <a:schemeClr val="tx1"/>
                </a:solidFill>
                <a:latin typeface="+mn-lt"/>
              </a:rPr>
              <a:t>k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základním registrům?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cs-CZ" dirty="0">
                <a:solidFill>
                  <a:schemeClr val="tx1"/>
                </a:solidFill>
                <a:latin typeface="+mn-lt"/>
              </a:rPr>
              <a:t>Jak funguje přístup editační agendou k základním registrům?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cs-CZ" dirty="0">
                <a:solidFill>
                  <a:schemeClr val="tx1"/>
                </a:solidFill>
                <a:latin typeface="+mn-lt"/>
              </a:rPr>
              <a:t>Jak postupovat při reklamaci údajů vedených v ZR?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cs-CZ" dirty="0">
                <a:solidFill>
                  <a:schemeClr val="tx1"/>
                </a:solidFill>
                <a:latin typeface="+mn-lt"/>
              </a:rPr>
              <a:t>Kdo je editorem ROB a ROS?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65498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050798" y="1130300"/>
            <a:ext cx="7127875" cy="4895850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050798" y="1225550"/>
            <a:ext cx="71278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>
              <a:spcBef>
                <a:spcPts val="600"/>
              </a:spcBef>
            </a:pPr>
            <a:r>
              <a:rPr lang="cs-CZ" sz="3200" b="1" cap="all" dirty="0" smtClean="0">
                <a:solidFill>
                  <a:schemeClr val="tx1"/>
                </a:solidFill>
                <a:latin typeface="+mn-lt"/>
              </a:rPr>
              <a:t>PŘIPOJENÍ </a:t>
            </a:r>
            <a:r>
              <a:rPr lang="cs-CZ" sz="3200" b="1" cap="all" dirty="0" err="1" smtClean="0">
                <a:solidFill>
                  <a:schemeClr val="tx1"/>
                </a:solidFill>
                <a:latin typeface="+mn-lt"/>
              </a:rPr>
              <a:t>oVM</a:t>
            </a:r>
            <a:r>
              <a:rPr lang="cs-CZ" sz="3200" b="1" cap="all" dirty="0" smtClean="0">
                <a:solidFill>
                  <a:schemeClr val="tx1"/>
                </a:solidFill>
                <a:latin typeface="+mn-lt"/>
              </a:rPr>
              <a:t> k </a:t>
            </a:r>
            <a:r>
              <a:rPr lang="cs-CZ" sz="3200" b="1" cap="all" dirty="0" err="1" smtClean="0">
                <a:solidFill>
                  <a:schemeClr val="tx1"/>
                </a:solidFill>
                <a:latin typeface="+mn-lt"/>
              </a:rPr>
              <a:t>zr</a:t>
            </a:r>
            <a:endParaRPr lang="cs-CZ" sz="3200" b="1" cap="all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1116013" y="112553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1116013" y="602138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1114425" y="1117600"/>
            <a:ext cx="1588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8243888" y="5810250"/>
            <a:ext cx="1587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572452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>
            <a:off x="320357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1" name="Rectangle 10"/>
          <p:cNvSpPr>
            <a:spLocks noChangeArrowheads="1"/>
          </p:cNvSpPr>
          <p:nvPr/>
        </p:nvSpPr>
        <p:spPr bwMode="auto">
          <a:xfrm>
            <a:off x="1588" y="4763"/>
            <a:ext cx="755650" cy="1336675"/>
          </a:xfrm>
          <a:prstGeom prst="rect">
            <a:avLst/>
          </a:prstGeom>
          <a:solidFill>
            <a:srgbClr val="FCD5B5"/>
          </a:solidFill>
          <a:ln w="25560">
            <a:solidFill>
              <a:srgbClr val="FCD5B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513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27543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3" name="Rectangle 12"/>
          <p:cNvSpPr>
            <a:spLocks noChangeArrowheads="1"/>
          </p:cNvSpPr>
          <p:nvPr/>
        </p:nvSpPr>
        <p:spPr bwMode="auto">
          <a:xfrm>
            <a:off x="0" y="1341438"/>
            <a:ext cx="755650" cy="4668837"/>
          </a:xfrm>
          <a:prstGeom prst="rect">
            <a:avLst/>
          </a:prstGeom>
          <a:solidFill>
            <a:srgbClr val="E46C0A"/>
          </a:solidFill>
          <a:ln w="25560">
            <a:solidFill>
              <a:srgbClr val="E46C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401260" y="2636912"/>
            <a:ext cx="62646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cs-CZ" dirty="0">
                <a:solidFill>
                  <a:schemeClr val="tx1"/>
                </a:solidFill>
                <a:latin typeface="+mn-lt"/>
              </a:rPr>
              <a:t>Připojení téměř všech významných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OVM.</a:t>
            </a:r>
            <a:endParaRPr lang="cs-CZ" dirty="0">
              <a:solidFill>
                <a:schemeClr val="tx1"/>
              </a:solidFill>
              <a:latin typeface="+mn-lt"/>
            </a:endParaRPr>
          </a:p>
          <a:p>
            <a:pPr lvl="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Pravidelná týdenní komunikace k aktualizaci stavu připojení ÚSÚ, statutárních měst, krajů.</a:t>
            </a:r>
          </a:p>
          <a:p>
            <a:pPr lvl="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Nově oslovovány zdravotní pojišťovny.</a:t>
            </a:r>
          </a:p>
        </p:txBody>
      </p:sp>
    </p:spTree>
    <p:extLst>
      <p:ext uri="{BB962C8B-B14F-4D97-AF65-F5344CB8AC3E}">
        <p14:creationId xmlns:p14="http://schemas.microsoft.com/office/powerpoint/2010/main" val="37266442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116013" y="1125538"/>
            <a:ext cx="7127875" cy="4895850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116013" y="1124744"/>
            <a:ext cx="71278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sz="3200" b="1" cap="all" dirty="0">
                <a:solidFill>
                  <a:schemeClr val="tx1"/>
                </a:solidFill>
                <a:latin typeface="+mj-lt"/>
              </a:rPr>
              <a:t>V čem lze spatřovat problémy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511734" y="2564904"/>
            <a:ext cx="6084602" cy="276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Poskytování údajů třetím osobám – nepřipravenost soukromých subjektů</a:t>
            </a:r>
            <a:endParaRPr lang="cs-CZ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Přístup územních orgánů k údajům v ISEO </a:t>
            </a:r>
            <a:br>
              <a:rPr lang="cs-CZ" dirty="0" smtClean="0">
                <a:solidFill>
                  <a:schemeClr val="tx1"/>
                </a:solidFill>
                <a:latin typeface="+mj-lt"/>
              </a:rPr>
            </a:br>
            <a:r>
              <a:rPr lang="cs-CZ" dirty="0" smtClean="0">
                <a:solidFill>
                  <a:schemeClr val="tx1"/>
                </a:solidFill>
                <a:latin typeface="+mj-lt"/>
              </a:rPr>
              <a:t>a CIS - vyřešeno</a:t>
            </a:r>
            <a:endParaRPr lang="cs-CZ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Vazby mezi AIS navzájem prostřednictvím ISZR</a:t>
            </a:r>
          </a:p>
          <a:p>
            <a:pPr>
              <a:spcBef>
                <a:spcPts val="1200"/>
              </a:spcBef>
            </a:pPr>
            <a:endParaRPr lang="cs-CZ" sz="2000" i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173" name="Line 4"/>
          <p:cNvSpPr>
            <a:spLocks noChangeShapeType="1"/>
          </p:cNvSpPr>
          <p:nvPr/>
        </p:nvSpPr>
        <p:spPr bwMode="auto">
          <a:xfrm>
            <a:off x="1116013" y="112553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4" name="Line 5"/>
          <p:cNvSpPr>
            <a:spLocks noChangeShapeType="1"/>
          </p:cNvSpPr>
          <p:nvPr/>
        </p:nvSpPr>
        <p:spPr bwMode="auto">
          <a:xfrm>
            <a:off x="1116013" y="602138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1114425" y="1117600"/>
            <a:ext cx="1588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8243888" y="5810250"/>
            <a:ext cx="1587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>
            <a:off x="572452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>
            <a:off x="320357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9" name="Rectangle 10"/>
          <p:cNvSpPr>
            <a:spLocks noChangeArrowheads="1"/>
          </p:cNvSpPr>
          <p:nvPr/>
        </p:nvSpPr>
        <p:spPr bwMode="auto">
          <a:xfrm>
            <a:off x="1588" y="4763"/>
            <a:ext cx="755650" cy="1336675"/>
          </a:xfrm>
          <a:prstGeom prst="rect">
            <a:avLst/>
          </a:prstGeom>
          <a:solidFill>
            <a:srgbClr val="FCD5B5"/>
          </a:solidFill>
          <a:ln w="25560">
            <a:solidFill>
              <a:srgbClr val="FCD5B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7180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27543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81" name="Rectangle 12"/>
          <p:cNvSpPr>
            <a:spLocks noChangeArrowheads="1"/>
          </p:cNvSpPr>
          <p:nvPr/>
        </p:nvSpPr>
        <p:spPr bwMode="auto">
          <a:xfrm>
            <a:off x="0" y="1341438"/>
            <a:ext cx="755650" cy="4668837"/>
          </a:xfrm>
          <a:prstGeom prst="rect">
            <a:avLst/>
          </a:prstGeom>
          <a:solidFill>
            <a:srgbClr val="E46C0A"/>
          </a:solidFill>
          <a:ln w="25560">
            <a:solidFill>
              <a:srgbClr val="E46C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0974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1116013" y="1125538"/>
            <a:ext cx="7127875" cy="4895850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331913" y="1125538"/>
            <a:ext cx="669448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sz="40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cs-CZ" sz="4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500081" y="1247473"/>
            <a:ext cx="6336704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tabLst>
                <a:tab pos="15875" algn="l"/>
                <a:tab pos="463550" algn="l"/>
                <a:tab pos="912813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15875" eaLnBrk="0" hangingPunct="0">
              <a:tabLst>
                <a:tab pos="15875" algn="l"/>
                <a:tab pos="463550" algn="l"/>
                <a:tab pos="912813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15875" algn="l"/>
                <a:tab pos="463550" algn="l"/>
                <a:tab pos="912813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15875" algn="l"/>
                <a:tab pos="463550" algn="l"/>
                <a:tab pos="912813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15875" algn="l"/>
                <a:tab pos="463550" algn="l"/>
                <a:tab pos="912813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5875" algn="l"/>
                <a:tab pos="463550" algn="l"/>
                <a:tab pos="912813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5875" algn="l"/>
                <a:tab pos="463550" algn="l"/>
                <a:tab pos="912813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5875" algn="l"/>
                <a:tab pos="463550" algn="l"/>
                <a:tab pos="912813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5875" algn="l"/>
                <a:tab pos="463550" algn="l"/>
                <a:tab pos="912813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1" indent="0" eaLnBrk="1" hangingPunct="1">
              <a:spcBef>
                <a:spcPts val="1200"/>
              </a:spcBef>
              <a:spcAft>
                <a:spcPts val="600"/>
              </a:spcAft>
              <a:buClrTx/>
            </a:pPr>
            <a:endParaRPr lang="cs-CZ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>
            <a:off x="1116013" y="112553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400" dirty="0"/>
          </a:p>
        </p:txBody>
      </p:sp>
      <p:sp>
        <p:nvSpPr>
          <p:cNvPr id="3078" name="Line 5"/>
          <p:cNvSpPr>
            <a:spLocks noChangeShapeType="1"/>
          </p:cNvSpPr>
          <p:nvPr/>
        </p:nvSpPr>
        <p:spPr bwMode="auto">
          <a:xfrm>
            <a:off x="1116013" y="602138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9" name="Line 6"/>
          <p:cNvSpPr>
            <a:spLocks noChangeShapeType="1"/>
          </p:cNvSpPr>
          <p:nvPr/>
        </p:nvSpPr>
        <p:spPr bwMode="auto">
          <a:xfrm>
            <a:off x="1114425" y="1117600"/>
            <a:ext cx="1588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0" name="Line 7"/>
          <p:cNvSpPr>
            <a:spLocks noChangeShapeType="1"/>
          </p:cNvSpPr>
          <p:nvPr/>
        </p:nvSpPr>
        <p:spPr bwMode="auto">
          <a:xfrm>
            <a:off x="8243888" y="5810250"/>
            <a:ext cx="1587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1" name="Line 8"/>
          <p:cNvSpPr>
            <a:spLocks noChangeShapeType="1"/>
          </p:cNvSpPr>
          <p:nvPr/>
        </p:nvSpPr>
        <p:spPr bwMode="auto">
          <a:xfrm>
            <a:off x="572452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2" name="Line 9"/>
          <p:cNvSpPr>
            <a:spLocks noChangeShapeType="1"/>
          </p:cNvSpPr>
          <p:nvPr/>
        </p:nvSpPr>
        <p:spPr bwMode="auto">
          <a:xfrm>
            <a:off x="320357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1588" y="4763"/>
            <a:ext cx="755650" cy="1336675"/>
          </a:xfrm>
          <a:prstGeom prst="rect">
            <a:avLst/>
          </a:prstGeom>
          <a:solidFill>
            <a:srgbClr val="FCD5B5"/>
          </a:solidFill>
          <a:ln w="25560">
            <a:solidFill>
              <a:srgbClr val="FCD5B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308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27543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5" name="Rectangle 12"/>
          <p:cNvSpPr>
            <a:spLocks noChangeArrowheads="1"/>
          </p:cNvSpPr>
          <p:nvPr/>
        </p:nvSpPr>
        <p:spPr bwMode="auto">
          <a:xfrm>
            <a:off x="0" y="1341438"/>
            <a:ext cx="755650" cy="4668837"/>
          </a:xfrm>
          <a:prstGeom prst="rect">
            <a:avLst/>
          </a:prstGeom>
          <a:solidFill>
            <a:srgbClr val="E46C0A"/>
          </a:solidFill>
          <a:ln w="25560">
            <a:solidFill>
              <a:srgbClr val="E46C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6" name="Obrázek 13" descr="fungovani_z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42"/>
          <a:stretch>
            <a:fillRect/>
          </a:stretch>
        </p:blipFill>
        <p:spPr bwMode="auto">
          <a:xfrm>
            <a:off x="1475656" y="1212634"/>
            <a:ext cx="6436061" cy="480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5561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116013" y="1125538"/>
            <a:ext cx="7127875" cy="4895850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16013" y="1225550"/>
            <a:ext cx="7127876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>
              <a:spcBef>
                <a:spcPts val="600"/>
              </a:spcBef>
            </a:pPr>
            <a:r>
              <a:rPr lang="cs-CZ" sz="3200" b="1" cap="all" dirty="0" smtClean="0">
                <a:solidFill>
                  <a:schemeClr val="tx1"/>
                </a:solidFill>
                <a:latin typeface="+mn-lt"/>
              </a:rPr>
              <a:t>ŘEŠENÍ PŘÍSTUPU Hl. Města Prahy, </a:t>
            </a:r>
            <a:br>
              <a:rPr lang="cs-CZ" sz="3200" b="1" cap="all" dirty="0" smtClean="0">
                <a:solidFill>
                  <a:schemeClr val="tx1"/>
                </a:solidFill>
                <a:latin typeface="+mn-lt"/>
              </a:rPr>
            </a:br>
            <a:r>
              <a:rPr lang="cs-CZ" sz="3200" b="1" cap="all" dirty="0" smtClean="0">
                <a:solidFill>
                  <a:schemeClr val="tx1"/>
                </a:solidFill>
                <a:latin typeface="+mn-lt"/>
              </a:rPr>
              <a:t>obcí a krajů do ROB a ISEO</a:t>
            </a:r>
            <a:endParaRPr lang="cs-CZ" sz="3200" b="1" cap="all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1116013" y="112553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1116013" y="602138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1114425" y="1117600"/>
            <a:ext cx="1588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8243888" y="5810250"/>
            <a:ext cx="1587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572452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>
            <a:off x="320357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1" name="Rectangle 10"/>
          <p:cNvSpPr>
            <a:spLocks noChangeArrowheads="1"/>
          </p:cNvSpPr>
          <p:nvPr/>
        </p:nvSpPr>
        <p:spPr bwMode="auto">
          <a:xfrm>
            <a:off x="1588" y="4763"/>
            <a:ext cx="755650" cy="1336675"/>
          </a:xfrm>
          <a:prstGeom prst="rect">
            <a:avLst/>
          </a:prstGeom>
          <a:solidFill>
            <a:srgbClr val="FCD5B5"/>
          </a:solidFill>
          <a:ln w="25560">
            <a:solidFill>
              <a:srgbClr val="FCD5B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513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27543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3" name="Rectangle 12"/>
          <p:cNvSpPr>
            <a:spLocks noChangeArrowheads="1"/>
          </p:cNvSpPr>
          <p:nvPr/>
        </p:nvSpPr>
        <p:spPr bwMode="auto">
          <a:xfrm>
            <a:off x="0" y="1341438"/>
            <a:ext cx="755650" cy="4668837"/>
          </a:xfrm>
          <a:prstGeom prst="rect">
            <a:avLst/>
          </a:prstGeom>
          <a:solidFill>
            <a:srgbClr val="E46C0A"/>
          </a:solidFill>
          <a:ln w="25560">
            <a:solidFill>
              <a:srgbClr val="E46C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116013" y="2636912"/>
            <a:ext cx="7127875" cy="31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cs-CZ" b="1" dirty="0" smtClean="0">
                <a:solidFill>
                  <a:schemeClr val="tx1"/>
                </a:solidFill>
                <a:latin typeface="+mn-lt"/>
              </a:rPr>
              <a:t>Obce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: ze zákona č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. 128/2000 Sb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§ 149a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o obcích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(Obecní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zřízení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) - agenda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A343 </a:t>
            </a:r>
            <a:endParaRPr lang="cs-CZ" dirty="0" smtClean="0">
              <a:solidFill>
                <a:schemeClr val="tx1"/>
              </a:solidFill>
              <a:latin typeface="+mn-lt"/>
            </a:endParaRPr>
          </a:p>
          <a:p>
            <a:pPr lvl="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cs-CZ" b="1" dirty="0" smtClean="0">
                <a:solidFill>
                  <a:schemeClr val="tx1"/>
                </a:solidFill>
                <a:latin typeface="+mn-lt"/>
              </a:rPr>
              <a:t>Kraje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: ze zákona </a:t>
            </a:r>
            <a:r>
              <a:rPr lang="pl-PL" dirty="0" smtClean="0">
                <a:solidFill>
                  <a:schemeClr val="tx1"/>
                </a:solidFill>
                <a:latin typeface="+mn-lt"/>
              </a:rPr>
              <a:t>č</a:t>
            </a:r>
            <a:r>
              <a:rPr lang="pl-PL" dirty="0">
                <a:solidFill>
                  <a:schemeClr val="tx1"/>
                </a:solidFill>
                <a:latin typeface="+mn-lt"/>
              </a:rPr>
              <a:t>. 129/2000 Sb</a:t>
            </a:r>
            <a:r>
              <a:rPr lang="pl-PL" dirty="0" smtClean="0">
                <a:solidFill>
                  <a:schemeClr val="tx1"/>
                </a:solidFill>
                <a:latin typeface="+mn-lt"/>
              </a:rPr>
              <a:t>. §94a, </a:t>
            </a:r>
            <a:r>
              <a:rPr lang="pl-PL" dirty="0">
                <a:solidFill>
                  <a:schemeClr val="tx1"/>
                </a:solidFill>
                <a:latin typeface="+mn-lt"/>
              </a:rPr>
              <a:t>o krajích,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(Krajské zřízení) -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a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genda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A1097 </a:t>
            </a:r>
            <a:endParaRPr lang="cs-CZ" dirty="0" smtClean="0">
              <a:solidFill>
                <a:schemeClr val="tx1"/>
              </a:solidFill>
              <a:latin typeface="+mn-lt"/>
            </a:endParaRPr>
          </a:p>
          <a:p>
            <a:pPr lvl="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cs-CZ" b="1" dirty="0" smtClean="0">
                <a:solidFill>
                  <a:schemeClr val="tx1"/>
                </a:solidFill>
                <a:latin typeface="+mn-lt"/>
              </a:rPr>
              <a:t>Hl. m. Praha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: ze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zákona č. 131/2000 Sb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pl-PL" dirty="0" smtClean="0">
                <a:solidFill>
                  <a:schemeClr val="tx1"/>
                </a:solidFill>
              </a:rPr>
              <a:t>§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119b , </a:t>
            </a:r>
            <a:br>
              <a:rPr lang="cs-CZ" dirty="0" smtClean="0">
                <a:solidFill>
                  <a:schemeClr val="tx1"/>
                </a:solidFill>
                <a:latin typeface="+mn-lt"/>
              </a:rPr>
            </a:br>
            <a:r>
              <a:rPr lang="cs-CZ" dirty="0" smtClean="0">
                <a:solidFill>
                  <a:schemeClr val="tx1"/>
                </a:solidFill>
                <a:latin typeface="+mn-lt"/>
              </a:rPr>
              <a:t>o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hlavním městě Praze,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(Zákon o hl. m. Praze) </a:t>
            </a:r>
            <a:br>
              <a:rPr lang="cs-CZ" dirty="0" smtClean="0">
                <a:solidFill>
                  <a:schemeClr val="tx1"/>
                </a:solidFill>
                <a:latin typeface="+mn-lt"/>
              </a:rPr>
            </a:br>
            <a:r>
              <a:rPr lang="cs-CZ" dirty="0" smtClean="0">
                <a:solidFill>
                  <a:schemeClr val="tx1"/>
                </a:solidFill>
                <a:latin typeface="+mn-lt"/>
              </a:rPr>
              <a:t>-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a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genda A1098 </a:t>
            </a:r>
          </a:p>
        </p:txBody>
      </p:sp>
    </p:spTree>
    <p:extLst>
      <p:ext uri="{BB962C8B-B14F-4D97-AF65-F5344CB8AC3E}">
        <p14:creationId xmlns:p14="http://schemas.microsoft.com/office/powerpoint/2010/main" val="38434465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116013" y="1125538"/>
            <a:ext cx="7127875" cy="4895850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16013" y="980728"/>
            <a:ext cx="71278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>
              <a:spcBef>
                <a:spcPts val="600"/>
              </a:spcBef>
            </a:pPr>
            <a:r>
              <a:rPr lang="cs-CZ" sz="3200" b="1" cap="all" dirty="0" smtClean="0">
                <a:solidFill>
                  <a:schemeClr val="tx1"/>
                </a:solidFill>
                <a:latin typeface="+mj-lt"/>
              </a:rPr>
              <a:t>Počty transakcí, časy odezvy</a:t>
            </a:r>
            <a:endParaRPr lang="cs-CZ" sz="3200" b="1" cap="all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1116013" y="1123157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1116013" y="602138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1114425" y="1117600"/>
            <a:ext cx="1588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8243888" y="5810250"/>
            <a:ext cx="1587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572452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>
            <a:off x="320357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1" name="Rectangle 10"/>
          <p:cNvSpPr>
            <a:spLocks noChangeArrowheads="1"/>
          </p:cNvSpPr>
          <p:nvPr/>
        </p:nvSpPr>
        <p:spPr bwMode="auto">
          <a:xfrm>
            <a:off x="1588" y="4763"/>
            <a:ext cx="755650" cy="1336675"/>
          </a:xfrm>
          <a:prstGeom prst="rect">
            <a:avLst/>
          </a:prstGeom>
          <a:solidFill>
            <a:srgbClr val="FCD5B5"/>
          </a:solidFill>
          <a:ln w="25560">
            <a:solidFill>
              <a:srgbClr val="FCD5B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513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27543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3" name="Rectangle 12"/>
          <p:cNvSpPr>
            <a:spLocks noChangeArrowheads="1"/>
          </p:cNvSpPr>
          <p:nvPr/>
        </p:nvSpPr>
        <p:spPr bwMode="auto">
          <a:xfrm>
            <a:off x="0" y="1341438"/>
            <a:ext cx="755650" cy="4668837"/>
          </a:xfrm>
          <a:prstGeom prst="rect">
            <a:avLst/>
          </a:prstGeom>
          <a:solidFill>
            <a:srgbClr val="E46C0A"/>
          </a:solidFill>
          <a:ln w="25560">
            <a:solidFill>
              <a:srgbClr val="E46C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18" name="Graf 17"/>
          <p:cNvGraphicFramePr/>
          <p:nvPr>
            <p:extLst>
              <p:ext uri="{D42A27DB-BD31-4B8C-83A1-F6EECF244321}">
                <p14:modId xmlns:p14="http://schemas.microsoft.com/office/powerpoint/2010/main" val="1485186351"/>
              </p:ext>
            </p:extLst>
          </p:nvPr>
        </p:nvGraphicFramePr>
        <p:xfrm>
          <a:off x="1835695" y="3933057"/>
          <a:ext cx="5646509" cy="1877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Graf 18"/>
          <p:cNvGraphicFramePr/>
          <p:nvPr>
            <p:extLst>
              <p:ext uri="{D42A27DB-BD31-4B8C-83A1-F6EECF244321}">
                <p14:modId xmlns:p14="http://schemas.microsoft.com/office/powerpoint/2010/main" val="3624308690"/>
              </p:ext>
            </p:extLst>
          </p:nvPr>
        </p:nvGraphicFramePr>
        <p:xfrm>
          <a:off x="1661794" y="1917353"/>
          <a:ext cx="6150565" cy="2015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735951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116013" y="1125538"/>
            <a:ext cx="7127875" cy="4895850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303338" y="1125538"/>
            <a:ext cx="669448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sz="3200" b="1" cap="all" dirty="0" smtClean="0">
                <a:solidFill>
                  <a:srgbClr val="000000"/>
                </a:solidFill>
                <a:latin typeface="Calibri" pitchFamily="34" charset="0"/>
              </a:rPr>
              <a:t>Monitoring Provozu</a:t>
            </a:r>
            <a:endParaRPr lang="cs-CZ" sz="3200" b="1" cap="all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1116013" y="112553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1116013" y="602138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1114425" y="1117600"/>
            <a:ext cx="1588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8243888" y="5810250"/>
            <a:ext cx="1587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572452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>
            <a:off x="320357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1" name="Rectangle 10"/>
          <p:cNvSpPr>
            <a:spLocks noChangeArrowheads="1"/>
          </p:cNvSpPr>
          <p:nvPr/>
        </p:nvSpPr>
        <p:spPr bwMode="auto">
          <a:xfrm>
            <a:off x="1588" y="4763"/>
            <a:ext cx="755650" cy="1336675"/>
          </a:xfrm>
          <a:prstGeom prst="rect">
            <a:avLst/>
          </a:prstGeom>
          <a:solidFill>
            <a:srgbClr val="FCD5B5"/>
          </a:solidFill>
          <a:ln w="25560">
            <a:solidFill>
              <a:srgbClr val="FCD5B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513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27543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3" name="Rectangle 12"/>
          <p:cNvSpPr>
            <a:spLocks noChangeArrowheads="1"/>
          </p:cNvSpPr>
          <p:nvPr/>
        </p:nvSpPr>
        <p:spPr bwMode="auto">
          <a:xfrm>
            <a:off x="0" y="1341438"/>
            <a:ext cx="755650" cy="4668837"/>
          </a:xfrm>
          <a:prstGeom prst="rect">
            <a:avLst/>
          </a:prstGeom>
          <a:solidFill>
            <a:srgbClr val="E46C0A"/>
          </a:solidFill>
          <a:ln w="25560">
            <a:solidFill>
              <a:srgbClr val="E46C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4" name="Picture 2" descr="C:\Users\Frendlovsky\AppData\Local\Microsoft\Windows\Temporary Internet Files\Content.Outlook\ZZ32XH9N\monitor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3374"/>
            <a:ext cx="9144000" cy="568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1784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116013" y="1125538"/>
            <a:ext cx="7127875" cy="4895850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303338" y="1125538"/>
            <a:ext cx="669448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sz="3200" b="1" cap="all" dirty="0" smtClean="0">
                <a:solidFill>
                  <a:srgbClr val="000000"/>
                </a:solidFill>
                <a:latin typeface="Calibri" pitchFamily="34" charset="0"/>
              </a:rPr>
              <a:t>Monitoring Provozu</a:t>
            </a:r>
            <a:endParaRPr lang="cs-CZ" sz="3200" b="1" cap="all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303338" y="2204864"/>
            <a:ext cx="6797054" cy="342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57200" lvl="0" indent="-457200">
              <a:spcBef>
                <a:spcPts val="1200"/>
              </a:spcBef>
              <a:buFont typeface="Wingdings" pitchFamily="2" charset="2"/>
              <a:buChar char="ü"/>
            </a:pPr>
            <a:r>
              <a:rPr lang="cs-CZ" dirty="0">
                <a:solidFill>
                  <a:schemeClr val="tx1"/>
                </a:solidFill>
                <a:latin typeface="+mn-lt"/>
              </a:rPr>
              <a:t>Časy a počty S1 transakcí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+mn-lt"/>
              </a:rPr>
            </a:br>
            <a:r>
              <a:rPr lang="cs-CZ" dirty="0" smtClean="0">
                <a:solidFill>
                  <a:schemeClr val="tx1"/>
                </a:solidFill>
                <a:latin typeface="+mn-lt"/>
              </a:rPr>
              <a:t>- synchronní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transakce, které jsou pod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KPI</a:t>
            </a:r>
          </a:p>
          <a:p>
            <a:pPr marL="457200" lvl="0" indent="-457200">
              <a:spcBef>
                <a:spcPts val="1200"/>
              </a:spcBef>
              <a:buFont typeface="Wingdings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Časy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a počty asynchronních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transakcí</a:t>
            </a:r>
          </a:p>
          <a:p>
            <a:pPr marL="457200" lvl="0" indent="-457200">
              <a:spcBef>
                <a:spcPts val="1200"/>
              </a:spcBef>
              <a:buFont typeface="Wingdings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Časy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Sx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transakcí </a:t>
            </a:r>
            <a:br>
              <a:rPr lang="cs-CZ" dirty="0">
                <a:solidFill>
                  <a:schemeClr val="tx1"/>
                </a:solidFill>
                <a:latin typeface="+mn-lt"/>
              </a:rPr>
            </a:br>
            <a:r>
              <a:rPr lang="cs-CZ" dirty="0" smtClean="0">
                <a:solidFill>
                  <a:schemeClr val="tx1"/>
                </a:solidFill>
                <a:latin typeface="+mn-lt"/>
              </a:rPr>
              <a:t>- všechny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synchronní transakce včetně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S1</a:t>
            </a:r>
          </a:p>
          <a:p>
            <a:pPr marL="457200" lvl="0" indent="-457200">
              <a:spcBef>
                <a:spcPts val="1200"/>
              </a:spcBef>
              <a:buFont typeface="Wingdings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Barvy: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zelená – všechny S1 transakce ve sledovaném úseku (obvykle 15s) plní KPI, červená – každá jednotlivá transakce, která PKI neplní</a:t>
            </a:r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1116013" y="112553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1116013" y="602138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1114425" y="1117600"/>
            <a:ext cx="1588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8243888" y="5810250"/>
            <a:ext cx="1587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572452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>
            <a:off x="320357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1" name="Rectangle 10"/>
          <p:cNvSpPr>
            <a:spLocks noChangeArrowheads="1"/>
          </p:cNvSpPr>
          <p:nvPr/>
        </p:nvSpPr>
        <p:spPr bwMode="auto">
          <a:xfrm>
            <a:off x="1588" y="4763"/>
            <a:ext cx="755650" cy="1336675"/>
          </a:xfrm>
          <a:prstGeom prst="rect">
            <a:avLst/>
          </a:prstGeom>
          <a:solidFill>
            <a:srgbClr val="FCD5B5"/>
          </a:solidFill>
          <a:ln w="25560">
            <a:solidFill>
              <a:srgbClr val="FCD5B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513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27543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3" name="Rectangle 12"/>
          <p:cNvSpPr>
            <a:spLocks noChangeArrowheads="1"/>
          </p:cNvSpPr>
          <p:nvPr/>
        </p:nvSpPr>
        <p:spPr bwMode="auto">
          <a:xfrm>
            <a:off x="0" y="1341438"/>
            <a:ext cx="755650" cy="4668837"/>
          </a:xfrm>
          <a:prstGeom prst="rect">
            <a:avLst/>
          </a:prstGeom>
          <a:solidFill>
            <a:srgbClr val="E46C0A"/>
          </a:solidFill>
          <a:ln w="25560">
            <a:solidFill>
              <a:srgbClr val="E46C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5780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116013" y="1125538"/>
            <a:ext cx="7127875" cy="4895850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303338" y="1125538"/>
            <a:ext cx="669448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sz="3200" b="1" cap="all" dirty="0" smtClean="0">
                <a:solidFill>
                  <a:srgbClr val="000000"/>
                </a:solidFill>
                <a:latin typeface="Calibri" pitchFamily="34" charset="0"/>
              </a:rPr>
              <a:t>Bezpečnostní monitoring</a:t>
            </a:r>
            <a:endParaRPr lang="cs-CZ" sz="3200" b="1" cap="all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303339" y="2387451"/>
            <a:ext cx="6509022" cy="312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Sledují se vnitřní a vnější bezpečnostní události.</a:t>
            </a:r>
          </a:p>
          <a:p>
            <a:pPr lvl="0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Hlavní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sledovanou událostí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v ostrém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provozu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+mj-lt"/>
              </a:rPr>
            </a:br>
            <a:r>
              <a:rPr lang="cs-CZ" dirty="0" smtClean="0">
                <a:solidFill>
                  <a:schemeClr val="tx1"/>
                </a:solidFill>
                <a:latin typeface="+mj-lt"/>
              </a:rPr>
              <a:t>jsou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odmítnuté přístupy </a:t>
            </a:r>
            <a:r>
              <a:rPr lang="cs-CZ" dirty="0" err="1">
                <a:solidFill>
                  <a:schemeClr val="tx1"/>
                </a:solidFill>
                <a:latin typeface="+mj-lt"/>
              </a:rPr>
              <a:t>AISů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 na vnějším rozhraní. </a:t>
            </a:r>
            <a:endParaRPr lang="cs-CZ" dirty="0" smtClean="0">
              <a:solidFill>
                <a:schemeClr val="tx1"/>
              </a:solidFill>
              <a:latin typeface="+mj-lt"/>
            </a:endParaRPr>
          </a:p>
          <a:p>
            <a:pPr lvl="0" algn="just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cs-CZ" b="1" dirty="0" smtClean="0">
                <a:solidFill>
                  <a:schemeClr val="tx1"/>
                </a:solidFill>
                <a:latin typeface="+mj-lt"/>
              </a:rPr>
              <a:t>Nedošlo k žádnému bezpečnostnímu incidentu. Všechny </a:t>
            </a:r>
            <a:r>
              <a:rPr lang="cs-CZ" b="1" dirty="0" err="1" smtClean="0">
                <a:solidFill>
                  <a:schemeClr val="tx1"/>
                </a:solidFill>
                <a:latin typeface="+mj-lt"/>
              </a:rPr>
              <a:t>alerty</a:t>
            </a:r>
            <a:r>
              <a:rPr lang="cs-CZ" b="1" dirty="0" smtClean="0">
                <a:solidFill>
                  <a:schemeClr val="tx1"/>
                </a:solidFill>
                <a:latin typeface="+mj-lt"/>
              </a:rPr>
              <a:t> byly </a:t>
            </a:r>
            <a:r>
              <a:rPr lang="cs-CZ" b="1" dirty="0">
                <a:solidFill>
                  <a:schemeClr val="tx1"/>
                </a:solidFill>
                <a:latin typeface="+mj-lt"/>
              </a:rPr>
              <a:t>časově omezené a souvisely </a:t>
            </a:r>
            <a:r>
              <a:rPr lang="cs-CZ" b="1" dirty="0" smtClean="0">
                <a:solidFill>
                  <a:schemeClr val="tx1"/>
                </a:solidFill>
                <a:latin typeface="+mj-lt"/>
              </a:rPr>
              <a:t>s </a:t>
            </a:r>
            <a:r>
              <a:rPr lang="cs-CZ" b="1" dirty="0">
                <a:solidFill>
                  <a:schemeClr val="tx1"/>
                </a:solidFill>
                <a:latin typeface="+mj-lt"/>
              </a:rPr>
              <a:t>pokusy jednotlivých </a:t>
            </a:r>
            <a:r>
              <a:rPr lang="cs-CZ" b="1" dirty="0" err="1">
                <a:solidFill>
                  <a:schemeClr val="tx1"/>
                </a:solidFill>
                <a:latin typeface="+mj-lt"/>
              </a:rPr>
              <a:t>AISů</a:t>
            </a:r>
            <a:r>
              <a:rPr lang="cs-CZ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b="1" dirty="0" smtClean="0">
                <a:solidFill>
                  <a:schemeClr val="tx1"/>
                </a:solidFill>
                <a:latin typeface="+mj-lt"/>
              </a:rPr>
              <a:t>vyladit </a:t>
            </a:r>
            <a:r>
              <a:rPr lang="cs-CZ" b="1" dirty="0">
                <a:solidFill>
                  <a:schemeClr val="tx1"/>
                </a:solidFill>
                <a:latin typeface="+mj-lt"/>
              </a:rPr>
              <a:t>parametry SSL. </a:t>
            </a:r>
            <a:endParaRPr lang="cs-CZ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1116013" y="112553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1116013" y="602138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1114425" y="1117600"/>
            <a:ext cx="1588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8243888" y="5810250"/>
            <a:ext cx="1587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572452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>
            <a:off x="320357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1" name="Rectangle 10"/>
          <p:cNvSpPr>
            <a:spLocks noChangeArrowheads="1"/>
          </p:cNvSpPr>
          <p:nvPr/>
        </p:nvSpPr>
        <p:spPr bwMode="auto">
          <a:xfrm>
            <a:off x="1588" y="4763"/>
            <a:ext cx="755650" cy="1336675"/>
          </a:xfrm>
          <a:prstGeom prst="rect">
            <a:avLst/>
          </a:prstGeom>
          <a:solidFill>
            <a:srgbClr val="FCD5B5"/>
          </a:solidFill>
          <a:ln w="25560">
            <a:solidFill>
              <a:srgbClr val="FCD5B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513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27543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3" name="Rectangle 12"/>
          <p:cNvSpPr>
            <a:spLocks noChangeArrowheads="1"/>
          </p:cNvSpPr>
          <p:nvPr/>
        </p:nvSpPr>
        <p:spPr bwMode="auto">
          <a:xfrm>
            <a:off x="0" y="1341438"/>
            <a:ext cx="755650" cy="4668837"/>
          </a:xfrm>
          <a:prstGeom prst="rect">
            <a:avLst/>
          </a:prstGeom>
          <a:solidFill>
            <a:srgbClr val="E46C0A"/>
          </a:solidFill>
          <a:ln w="25560">
            <a:solidFill>
              <a:srgbClr val="E46C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6191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116013" y="1125538"/>
            <a:ext cx="7127875" cy="4895850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16013" y="1196752"/>
            <a:ext cx="7127876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>
              <a:spcBef>
                <a:spcPts val="600"/>
              </a:spcBef>
            </a:pPr>
            <a:r>
              <a:rPr lang="cs-CZ" sz="3200" b="1" cap="all" dirty="0" smtClean="0">
                <a:solidFill>
                  <a:schemeClr val="tx1"/>
                </a:solidFill>
                <a:latin typeface="+mn-lt"/>
              </a:rPr>
              <a:t>Obce a základní registry</a:t>
            </a:r>
          </a:p>
          <a:p>
            <a:pPr lvl="0" algn="ctr">
              <a:spcBef>
                <a:spcPts val="600"/>
              </a:spcBef>
            </a:pPr>
            <a:r>
              <a:rPr lang="cs-CZ" sz="1800" b="1" cap="all" dirty="0" smtClean="0">
                <a:solidFill>
                  <a:schemeClr val="tx1"/>
                </a:solidFill>
                <a:latin typeface="+mn-lt"/>
              </a:rPr>
              <a:t>Nejvíce transakcí  celkem od 1.7. – 27.11.</a:t>
            </a:r>
            <a:endParaRPr lang="cs-CZ" sz="1800" b="1" cap="all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1116013" y="112553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1116013" y="602138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1114425" y="1117600"/>
            <a:ext cx="1588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8243888" y="5810250"/>
            <a:ext cx="1587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572452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>
            <a:off x="320357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1" name="Rectangle 10"/>
          <p:cNvSpPr>
            <a:spLocks noChangeArrowheads="1"/>
          </p:cNvSpPr>
          <p:nvPr/>
        </p:nvSpPr>
        <p:spPr bwMode="auto">
          <a:xfrm>
            <a:off x="1588" y="4763"/>
            <a:ext cx="755650" cy="1336675"/>
          </a:xfrm>
          <a:prstGeom prst="rect">
            <a:avLst/>
          </a:prstGeom>
          <a:solidFill>
            <a:srgbClr val="FCD5B5"/>
          </a:solidFill>
          <a:ln w="25560">
            <a:solidFill>
              <a:srgbClr val="FCD5B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513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27543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3" name="Rectangle 12"/>
          <p:cNvSpPr>
            <a:spLocks noChangeArrowheads="1"/>
          </p:cNvSpPr>
          <p:nvPr/>
        </p:nvSpPr>
        <p:spPr bwMode="auto">
          <a:xfrm>
            <a:off x="0" y="1341438"/>
            <a:ext cx="755650" cy="4668837"/>
          </a:xfrm>
          <a:prstGeom prst="rect">
            <a:avLst/>
          </a:prstGeom>
          <a:solidFill>
            <a:srgbClr val="E46C0A"/>
          </a:solidFill>
          <a:ln w="25560">
            <a:solidFill>
              <a:srgbClr val="E46C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331641" y="2564904"/>
            <a:ext cx="5904656" cy="31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57200" lvl="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Město Nový Bor				210 476</a:t>
            </a:r>
          </a:p>
          <a:p>
            <a:pPr marL="457200" lvl="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Město Říčany					171 602</a:t>
            </a:r>
          </a:p>
          <a:p>
            <a:pPr marL="457200" lvl="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Město Boskovice				119 098</a:t>
            </a:r>
          </a:p>
          <a:p>
            <a:pPr marL="457200" lvl="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Město Jičín					   96 801</a:t>
            </a:r>
          </a:p>
          <a:p>
            <a:pPr marL="457200" lvl="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Město Valašské Klobouky		   88 915</a:t>
            </a:r>
          </a:p>
        </p:txBody>
      </p:sp>
    </p:spTree>
    <p:extLst>
      <p:ext uri="{BB962C8B-B14F-4D97-AF65-F5344CB8AC3E}">
        <p14:creationId xmlns:p14="http://schemas.microsoft.com/office/powerpoint/2010/main" val="16760419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116013" y="1125538"/>
            <a:ext cx="7127875" cy="4895850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16013" y="1196752"/>
            <a:ext cx="7127876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>
              <a:spcBef>
                <a:spcPts val="600"/>
              </a:spcBef>
            </a:pPr>
            <a:r>
              <a:rPr lang="cs-CZ" sz="3200" b="1" cap="all" dirty="0" smtClean="0">
                <a:solidFill>
                  <a:schemeClr val="tx1"/>
                </a:solidFill>
                <a:latin typeface="+mn-lt"/>
              </a:rPr>
              <a:t>Obce a základní registry</a:t>
            </a:r>
          </a:p>
          <a:p>
            <a:pPr lvl="0" algn="ctr">
              <a:spcBef>
                <a:spcPts val="600"/>
              </a:spcBef>
            </a:pPr>
            <a:r>
              <a:rPr lang="cs-CZ" sz="1800" b="1" cap="all" dirty="0" smtClean="0">
                <a:solidFill>
                  <a:schemeClr val="tx1"/>
                </a:solidFill>
                <a:latin typeface="+mn-lt"/>
              </a:rPr>
              <a:t>Nejvíce transakcí  za jediný den od 1.7. – 27.11.</a:t>
            </a:r>
            <a:endParaRPr lang="cs-CZ" sz="1800" b="1" cap="all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1116013" y="112553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1116013" y="602138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1114425" y="1117600"/>
            <a:ext cx="1588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8243888" y="5810250"/>
            <a:ext cx="1587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572452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>
            <a:off x="320357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1" name="Rectangle 10"/>
          <p:cNvSpPr>
            <a:spLocks noChangeArrowheads="1"/>
          </p:cNvSpPr>
          <p:nvPr/>
        </p:nvSpPr>
        <p:spPr bwMode="auto">
          <a:xfrm>
            <a:off x="1588" y="4763"/>
            <a:ext cx="755650" cy="1336675"/>
          </a:xfrm>
          <a:prstGeom prst="rect">
            <a:avLst/>
          </a:prstGeom>
          <a:solidFill>
            <a:srgbClr val="FCD5B5"/>
          </a:solidFill>
          <a:ln w="25560">
            <a:solidFill>
              <a:srgbClr val="FCD5B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513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27543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3" name="Rectangle 12"/>
          <p:cNvSpPr>
            <a:spLocks noChangeArrowheads="1"/>
          </p:cNvSpPr>
          <p:nvPr/>
        </p:nvSpPr>
        <p:spPr bwMode="auto">
          <a:xfrm>
            <a:off x="0" y="1341438"/>
            <a:ext cx="755650" cy="4668837"/>
          </a:xfrm>
          <a:prstGeom prst="rect">
            <a:avLst/>
          </a:prstGeom>
          <a:solidFill>
            <a:srgbClr val="E46C0A"/>
          </a:solidFill>
          <a:ln w="25560">
            <a:solidFill>
              <a:srgbClr val="E46C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331640" y="2564904"/>
            <a:ext cx="6696743" cy="31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57200" lvl="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Město Rokycany				 43 526 	1.10.</a:t>
            </a:r>
          </a:p>
          <a:p>
            <a:pPr marL="457200" lvl="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Obec Psáry					 33 108	8.10.</a:t>
            </a:r>
          </a:p>
          <a:p>
            <a:pPr marL="457200" lvl="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Město Valašské Klobouky		 32 759	22.7.</a:t>
            </a:r>
          </a:p>
          <a:p>
            <a:pPr marL="457200" lvl="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Město Nový Bor				 32 660	22.7.</a:t>
            </a:r>
          </a:p>
          <a:p>
            <a:pPr marL="457200" lvl="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Město Říčany					 32 520	22.7.</a:t>
            </a:r>
          </a:p>
        </p:txBody>
      </p:sp>
    </p:spTree>
    <p:extLst>
      <p:ext uri="{BB962C8B-B14F-4D97-AF65-F5344CB8AC3E}">
        <p14:creationId xmlns:p14="http://schemas.microsoft.com/office/powerpoint/2010/main" val="41416606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116013" y="1125538"/>
            <a:ext cx="7127875" cy="4895850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16013" y="1196752"/>
            <a:ext cx="7127876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>
              <a:spcBef>
                <a:spcPts val="600"/>
              </a:spcBef>
            </a:pPr>
            <a:r>
              <a:rPr lang="cs-CZ" sz="3200" b="1" cap="all" dirty="0" smtClean="0">
                <a:solidFill>
                  <a:schemeClr val="tx1"/>
                </a:solidFill>
                <a:latin typeface="+mn-lt"/>
              </a:rPr>
              <a:t>Obce a základní registry</a:t>
            </a:r>
          </a:p>
          <a:p>
            <a:pPr lvl="0" algn="ctr">
              <a:spcBef>
                <a:spcPts val="600"/>
              </a:spcBef>
            </a:pPr>
            <a:r>
              <a:rPr lang="cs-CZ" sz="1800" b="1" cap="all" dirty="0" smtClean="0">
                <a:solidFill>
                  <a:schemeClr val="tx1"/>
                </a:solidFill>
                <a:latin typeface="+mn-lt"/>
              </a:rPr>
              <a:t>Nejdéle pracující od 1.7. – 27.11. ve dnech</a:t>
            </a:r>
            <a:endParaRPr lang="cs-CZ" sz="1800" b="1" cap="all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1116013" y="112553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1116013" y="602138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1114425" y="1117600"/>
            <a:ext cx="1588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8243888" y="5810250"/>
            <a:ext cx="1587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572452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>
            <a:off x="320357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1" name="Rectangle 10"/>
          <p:cNvSpPr>
            <a:spLocks noChangeArrowheads="1"/>
          </p:cNvSpPr>
          <p:nvPr/>
        </p:nvSpPr>
        <p:spPr bwMode="auto">
          <a:xfrm>
            <a:off x="1588" y="4763"/>
            <a:ext cx="755650" cy="1336675"/>
          </a:xfrm>
          <a:prstGeom prst="rect">
            <a:avLst/>
          </a:prstGeom>
          <a:solidFill>
            <a:srgbClr val="FCD5B5"/>
          </a:solidFill>
          <a:ln w="25560">
            <a:solidFill>
              <a:srgbClr val="FCD5B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513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27543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3" name="Rectangle 12"/>
          <p:cNvSpPr>
            <a:spLocks noChangeArrowheads="1"/>
          </p:cNvSpPr>
          <p:nvPr/>
        </p:nvSpPr>
        <p:spPr bwMode="auto">
          <a:xfrm>
            <a:off x="0" y="1341438"/>
            <a:ext cx="755650" cy="4668837"/>
          </a:xfrm>
          <a:prstGeom prst="rect">
            <a:avLst/>
          </a:prstGeom>
          <a:solidFill>
            <a:srgbClr val="E46C0A"/>
          </a:solidFill>
          <a:ln w="25560">
            <a:solidFill>
              <a:srgbClr val="E46C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331640" y="2631926"/>
            <a:ext cx="6408711" cy="31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57200" lvl="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Město Litovel					 	136</a:t>
            </a:r>
          </a:p>
          <a:p>
            <a:pPr marL="457200" lvl="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Město Kralovice			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	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	132		</a:t>
            </a:r>
          </a:p>
          <a:p>
            <a:pPr marL="457200" lvl="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Město Boskovice	 				130</a:t>
            </a:r>
          </a:p>
          <a:p>
            <a:pPr marL="457200" lvl="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Město Říčany						130</a:t>
            </a:r>
          </a:p>
          <a:p>
            <a:pPr marL="457200" lvl="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Město Kyjov						128</a:t>
            </a:r>
          </a:p>
        </p:txBody>
      </p:sp>
    </p:spTree>
    <p:extLst>
      <p:ext uri="{BB962C8B-B14F-4D97-AF65-F5344CB8AC3E}">
        <p14:creationId xmlns:p14="http://schemas.microsoft.com/office/powerpoint/2010/main" val="11876444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116013" y="1125538"/>
            <a:ext cx="7127875" cy="4895850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16013" y="1196752"/>
            <a:ext cx="7127876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>
              <a:spcBef>
                <a:spcPts val="600"/>
              </a:spcBef>
            </a:pPr>
            <a:r>
              <a:rPr lang="cs-CZ" sz="3200" b="1" cap="all" dirty="0" smtClean="0">
                <a:solidFill>
                  <a:schemeClr val="tx1"/>
                </a:solidFill>
                <a:latin typeface="+mn-lt"/>
              </a:rPr>
              <a:t>Obce a základní registry</a:t>
            </a:r>
          </a:p>
          <a:p>
            <a:pPr lvl="0" algn="ctr">
              <a:spcBef>
                <a:spcPts val="600"/>
              </a:spcBef>
            </a:pPr>
            <a:r>
              <a:rPr lang="cs-CZ" sz="1800" b="1" cap="all" dirty="0" smtClean="0">
                <a:solidFill>
                  <a:schemeClr val="tx1"/>
                </a:solidFill>
                <a:latin typeface="+mn-lt"/>
              </a:rPr>
              <a:t>Nejdéle pracující od 1.7. – 27.11. ve dnech</a:t>
            </a:r>
            <a:endParaRPr lang="cs-CZ" sz="1800" b="1" cap="all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1116013" y="112553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1116013" y="602138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1114425" y="1117600"/>
            <a:ext cx="1588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8243888" y="5810250"/>
            <a:ext cx="1587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572452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>
            <a:off x="320357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1" name="Rectangle 10"/>
          <p:cNvSpPr>
            <a:spLocks noChangeArrowheads="1"/>
          </p:cNvSpPr>
          <p:nvPr/>
        </p:nvSpPr>
        <p:spPr bwMode="auto">
          <a:xfrm>
            <a:off x="1588" y="4763"/>
            <a:ext cx="755650" cy="1336675"/>
          </a:xfrm>
          <a:prstGeom prst="rect">
            <a:avLst/>
          </a:prstGeom>
          <a:solidFill>
            <a:srgbClr val="FCD5B5"/>
          </a:solidFill>
          <a:ln w="25560">
            <a:solidFill>
              <a:srgbClr val="FCD5B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513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27543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3" name="Rectangle 12"/>
          <p:cNvSpPr>
            <a:spLocks noChangeArrowheads="1"/>
          </p:cNvSpPr>
          <p:nvPr/>
        </p:nvSpPr>
        <p:spPr bwMode="auto">
          <a:xfrm>
            <a:off x="0" y="1341438"/>
            <a:ext cx="755650" cy="4668837"/>
          </a:xfrm>
          <a:prstGeom prst="rect">
            <a:avLst/>
          </a:prstGeom>
          <a:solidFill>
            <a:srgbClr val="E46C0A"/>
          </a:solidFill>
          <a:ln w="25560">
            <a:solidFill>
              <a:srgbClr val="E46C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331641" y="2584517"/>
            <a:ext cx="6552728" cy="31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536575" indent="-536575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cs-CZ" dirty="0">
                <a:solidFill>
                  <a:schemeClr val="tx1"/>
                </a:solidFill>
                <a:latin typeface="+mn-lt"/>
              </a:rPr>
              <a:t>Celkově bylo nejvíce transakcí v jednom dni 505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207 dne 1.10.2012.</a:t>
            </a:r>
            <a:endParaRPr lang="cs-CZ" dirty="0">
              <a:solidFill>
                <a:schemeClr val="tx1"/>
              </a:solidFill>
              <a:latin typeface="+mn-lt"/>
            </a:endParaRPr>
          </a:p>
          <a:p>
            <a:pPr marL="536575" lvl="0" indent="-536575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Historicky první transakce 1.7. uskutečnilo město Studénka v počtu 3.</a:t>
            </a:r>
          </a:p>
          <a:p>
            <a:pPr marL="536575" lvl="0" indent="-536575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Do 27.11.  komunikovalo již celkem 607 obcí.</a:t>
            </a:r>
          </a:p>
        </p:txBody>
      </p:sp>
    </p:spTree>
    <p:extLst>
      <p:ext uri="{BB962C8B-B14F-4D97-AF65-F5344CB8AC3E}">
        <p14:creationId xmlns:p14="http://schemas.microsoft.com/office/powerpoint/2010/main" val="11984833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116013" y="1125538"/>
            <a:ext cx="7127875" cy="4895850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16013" y="1196752"/>
            <a:ext cx="7127876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>
              <a:spcBef>
                <a:spcPts val="600"/>
              </a:spcBef>
            </a:pPr>
            <a:r>
              <a:rPr lang="cs-CZ" sz="3200" b="1" cap="all" dirty="0" smtClean="0">
                <a:solidFill>
                  <a:schemeClr val="tx1"/>
                </a:solidFill>
                <a:latin typeface="+mn-lt"/>
              </a:rPr>
              <a:t>Obce a agendy</a:t>
            </a:r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1116013" y="112553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1116013" y="602138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1114425" y="1117600"/>
            <a:ext cx="1588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8243888" y="5810250"/>
            <a:ext cx="1587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572452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>
            <a:off x="320357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1" name="Rectangle 10"/>
          <p:cNvSpPr>
            <a:spLocks noChangeArrowheads="1"/>
          </p:cNvSpPr>
          <p:nvPr/>
        </p:nvSpPr>
        <p:spPr bwMode="auto">
          <a:xfrm>
            <a:off x="1588" y="4763"/>
            <a:ext cx="755650" cy="1336675"/>
          </a:xfrm>
          <a:prstGeom prst="rect">
            <a:avLst/>
          </a:prstGeom>
          <a:solidFill>
            <a:srgbClr val="FCD5B5"/>
          </a:solidFill>
          <a:ln w="25560">
            <a:solidFill>
              <a:srgbClr val="FCD5B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513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27543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3" name="Rectangle 12"/>
          <p:cNvSpPr>
            <a:spLocks noChangeArrowheads="1"/>
          </p:cNvSpPr>
          <p:nvPr/>
        </p:nvSpPr>
        <p:spPr bwMode="auto">
          <a:xfrm>
            <a:off x="0" y="1341438"/>
            <a:ext cx="755650" cy="4668837"/>
          </a:xfrm>
          <a:prstGeom prst="rect">
            <a:avLst/>
          </a:prstGeom>
          <a:solidFill>
            <a:srgbClr val="E46C0A"/>
          </a:solidFill>
          <a:ln w="25560">
            <a:solidFill>
              <a:srgbClr val="E46C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331641" y="2584517"/>
            <a:ext cx="6552728" cy="31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536575" indent="-536575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cs-CZ" sz="3200" dirty="0" smtClean="0">
                <a:solidFill>
                  <a:schemeClr val="tx1"/>
                </a:solidFill>
                <a:latin typeface="+mn-lt"/>
              </a:rPr>
              <a:t>Pro obce registrováno 85 agend </a:t>
            </a:r>
            <a:br>
              <a:rPr lang="cs-CZ" sz="3200" dirty="0" smtClean="0">
                <a:solidFill>
                  <a:schemeClr val="tx1"/>
                </a:solidFill>
                <a:latin typeface="+mn-lt"/>
              </a:rPr>
            </a:br>
            <a:r>
              <a:rPr lang="cs-CZ" sz="3200" dirty="0" smtClean="0">
                <a:solidFill>
                  <a:schemeClr val="tx1"/>
                </a:solidFill>
                <a:latin typeface="+mn-lt"/>
              </a:rPr>
              <a:t>k 27.11.2012.</a:t>
            </a:r>
            <a:endParaRPr lang="cs-CZ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10594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1116013" y="1125538"/>
            <a:ext cx="7127875" cy="4895850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116014" y="2054224"/>
            <a:ext cx="7129462" cy="395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tabLst>
                <a:tab pos="15875" algn="l"/>
                <a:tab pos="463550" algn="l"/>
                <a:tab pos="912813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15875" eaLnBrk="0" hangingPunct="0">
              <a:tabLst>
                <a:tab pos="15875" algn="l"/>
                <a:tab pos="463550" algn="l"/>
                <a:tab pos="912813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15875" algn="l"/>
                <a:tab pos="463550" algn="l"/>
                <a:tab pos="912813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15875" algn="l"/>
                <a:tab pos="463550" algn="l"/>
                <a:tab pos="912813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15875" algn="l"/>
                <a:tab pos="463550" algn="l"/>
                <a:tab pos="912813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5875" algn="l"/>
                <a:tab pos="463550" algn="l"/>
                <a:tab pos="912813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5875" algn="l"/>
                <a:tab pos="463550" algn="l"/>
                <a:tab pos="912813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5875" algn="l"/>
                <a:tab pos="463550" algn="l"/>
                <a:tab pos="912813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5875" algn="l"/>
                <a:tab pos="463550" algn="l"/>
                <a:tab pos="912813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1" indent="0" eaLnBrk="1" hangingPunct="1">
              <a:spcBef>
                <a:spcPts val="1200"/>
              </a:spcBef>
              <a:spcAft>
                <a:spcPts val="600"/>
              </a:spcAft>
              <a:buClrTx/>
            </a:pP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>
            <a:off x="1116013" y="112553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8" name="Line 5"/>
          <p:cNvSpPr>
            <a:spLocks noChangeShapeType="1"/>
          </p:cNvSpPr>
          <p:nvPr/>
        </p:nvSpPr>
        <p:spPr bwMode="auto">
          <a:xfrm>
            <a:off x="1116013" y="602138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9" name="Line 6"/>
          <p:cNvSpPr>
            <a:spLocks noChangeShapeType="1"/>
          </p:cNvSpPr>
          <p:nvPr/>
        </p:nvSpPr>
        <p:spPr bwMode="auto">
          <a:xfrm>
            <a:off x="1114425" y="1117600"/>
            <a:ext cx="1588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0" name="Line 7"/>
          <p:cNvSpPr>
            <a:spLocks noChangeShapeType="1"/>
          </p:cNvSpPr>
          <p:nvPr/>
        </p:nvSpPr>
        <p:spPr bwMode="auto">
          <a:xfrm>
            <a:off x="8243888" y="5810250"/>
            <a:ext cx="1587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1" name="Line 8"/>
          <p:cNvSpPr>
            <a:spLocks noChangeShapeType="1"/>
          </p:cNvSpPr>
          <p:nvPr/>
        </p:nvSpPr>
        <p:spPr bwMode="auto">
          <a:xfrm>
            <a:off x="572452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2" name="Line 9"/>
          <p:cNvSpPr>
            <a:spLocks noChangeShapeType="1"/>
          </p:cNvSpPr>
          <p:nvPr/>
        </p:nvSpPr>
        <p:spPr bwMode="auto">
          <a:xfrm>
            <a:off x="320357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1588" y="4763"/>
            <a:ext cx="755650" cy="1336675"/>
          </a:xfrm>
          <a:prstGeom prst="rect">
            <a:avLst/>
          </a:prstGeom>
          <a:solidFill>
            <a:srgbClr val="FCD5B5"/>
          </a:solidFill>
          <a:ln w="25560">
            <a:solidFill>
              <a:srgbClr val="FCD5B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308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27543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5" name="Rectangle 12"/>
          <p:cNvSpPr>
            <a:spLocks noChangeArrowheads="1"/>
          </p:cNvSpPr>
          <p:nvPr/>
        </p:nvSpPr>
        <p:spPr bwMode="auto">
          <a:xfrm>
            <a:off x="0" y="1341438"/>
            <a:ext cx="755650" cy="4668837"/>
          </a:xfrm>
          <a:prstGeom prst="rect">
            <a:avLst/>
          </a:prstGeom>
          <a:solidFill>
            <a:srgbClr val="E46C0A"/>
          </a:solidFill>
          <a:ln w="25560">
            <a:solidFill>
              <a:srgbClr val="E46C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1323833" y="2054224"/>
            <a:ext cx="692005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33400" fontAlgn="auto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533400" algn="l"/>
              </a:tabLst>
              <a:defRPr/>
            </a:pPr>
            <a:r>
              <a:rPr lang="cs-CZ" b="1" dirty="0" smtClean="0">
                <a:solidFill>
                  <a:schemeClr val="tx1"/>
                </a:solidFill>
                <a:latin typeface="+mn-lt"/>
              </a:rPr>
              <a:t>Slnit úkoly dané zákonem č. 111/2009 Sb. </a:t>
            </a:r>
            <a:br>
              <a:rPr lang="cs-CZ" b="1" dirty="0" smtClean="0">
                <a:solidFill>
                  <a:schemeClr val="tx1"/>
                </a:solidFill>
                <a:latin typeface="+mn-lt"/>
              </a:rPr>
            </a:br>
            <a:r>
              <a:rPr lang="cs-CZ" b="1" dirty="0" smtClean="0">
                <a:solidFill>
                  <a:schemeClr val="tx1"/>
                </a:solidFill>
                <a:latin typeface="+mn-lt"/>
              </a:rPr>
              <a:t>	Ostrý provoz základních registrů zahájen k 1.7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indent="533400" fontAlgn="auto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533400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Ukončením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projektu výstavby ISZR – dosáhnutí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	plného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provozu. </a:t>
            </a:r>
            <a:endParaRPr lang="cs-CZ" dirty="0" smtClean="0">
              <a:solidFill>
                <a:schemeClr val="tx1"/>
              </a:solidFill>
              <a:latin typeface="+mn-lt"/>
            </a:endParaRPr>
          </a:p>
          <a:p>
            <a:pPr indent="533400" fontAlgn="auto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533400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Kvalitativní nárůst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vyřizování synchronních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	dotazů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/>
            </a:r>
            <a:br>
              <a:rPr lang="cs-CZ" dirty="0">
                <a:solidFill>
                  <a:schemeClr val="tx1"/>
                </a:solidFill>
                <a:latin typeface="+mn-lt"/>
              </a:rPr>
            </a:br>
            <a:r>
              <a:rPr lang="cs-CZ" dirty="0" smtClean="0">
                <a:solidFill>
                  <a:schemeClr val="tx1"/>
                </a:solidFill>
                <a:latin typeface="+mn-lt"/>
              </a:rPr>
              <a:t>	S1 - hlavní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sledovaná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skupina 	poskytovaných 	služeb (KPI)</a:t>
            </a:r>
          </a:p>
          <a:p>
            <a:pPr indent="533400" fontAlgn="auto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533400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Práce na infrastruktuře</a:t>
            </a:r>
          </a:p>
          <a:p>
            <a:pPr indent="533400" fontAlgn="auto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533400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Místo odstávkových oken provoz 7x24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083752" y="1196231"/>
            <a:ext cx="7161724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80000" lvl="1" indent="0" algn="ctr" eaLnBrk="1" hangingPunct="1">
              <a:spcBef>
                <a:spcPts val="1200"/>
              </a:spcBef>
              <a:spcAft>
                <a:spcPts val="600"/>
              </a:spcAft>
              <a:buClrTx/>
            </a:pPr>
            <a:r>
              <a:rPr lang="cs-CZ" sz="3200" b="1" dirty="0" smtClean="0">
                <a:solidFill>
                  <a:schemeClr val="tx1"/>
                </a:solidFill>
                <a:latin typeface="+mn-lt"/>
              </a:rPr>
              <a:t>CO SE PODAŘILO Z POHLEDU SZR</a:t>
            </a:r>
            <a:endParaRPr lang="cs-CZ" sz="32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77456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116013" y="1125538"/>
            <a:ext cx="7127875" cy="4895850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07100" y="1225550"/>
            <a:ext cx="7127876" cy="69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>
              <a:spcBef>
                <a:spcPts val="600"/>
              </a:spcBef>
            </a:pPr>
            <a:r>
              <a:rPr lang="cs-CZ" sz="3200" b="1" cap="all" dirty="0" smtClean="0">
                <a:solidFill>
                  <a:schemeClr val="tx1"/>
                </a:solidFill>
                <a:latin typeface="+mn-lt"/>
              </a:rPr>
              <a:t>KOMUNIKACE SZR</a:t>
            </a:r>
            <a:endParaRPr lang="cs-CZ" sz="3200" b="1" cap="all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1116013" y="112553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1116013" y="602138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1114425" y="1117600"/>
            <a:ext cx="1588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8243888" y="5810250"/>
            <a:ext cx="1587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572452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>
            <a:off x="320357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1" name="Rectangle 10"/>
          <p:cNvSpPr>
            <a:spLocks noChangeArrowheads="1"/>
          </p:cNvSpPr>
          <p:nvPr/>
        </p:nvSpPr>
        <p:spPr bwMode="auto">
          <a:xfrm>
            <a:off x="1588" y="4763"/>
            <a:ext cx="755650" cy="1336675"/>
          </a:xfrm>
          <a:prstGeom prst="rect">
            <a:avLst/>
          </a:prstGeom>
          <a:solidFill>
            <a:srgbClr val="FCD5B5"/>
          </a:solidFill>
          <a:ln w="25560">
            <a:solidFill>
              <a:srgbClr val="FCD5B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513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27543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3" name="Rectangle 12"/>
          <p:cNvSpPr>
            <a:spLocks noChangeArrowheads="1"/>
          </p:cNvSpPr>
          <p:nvPr/>
        </p:nvSpPr>
        <p:spPr bwMode="auto">
          <a:xfrm>
            <a:off x="0" y="1341438"/>
            <a:ext cx="755650" cy="4668837"/>
          </a:xfrm>
          <a:prstGeom prst="rect">
            <a:avLst/>
          </a:prstGeom>
          <a:solidFill>
            <a:srgbClr val="E46C0A"/>
          </a:solidFill>
          <a:ln w="25560">
            <a:solidFill>
              <a:srgbClr val="E46C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92706"/>
            <a:ext cx="6705260" cy="446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60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116013" y="1125538"/>
            <a:ext cx="7127875" cy="4895850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16013" y="1225551"/>
            <a:ext cx="7127876" cy="69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>
              <a:spcBef>
                <a:spcPts val="600"/>
              </a:spcBef>
            </a:pPr>
            <a:r>
              <a:rPr lang="cs-CZ" sz="3200" b="1" cap="all" dirty="0" smtClean="0">
                <a:solidFill>
                  <a:schemeClr val="tx1"/>
                </a:solidFill>
                <a:latin typeface="+mn-lt"/>
              </a:rPr>
              <a:t>WEB SZR – HLAVNÍ INFORMAČNÍ ZDROJ</a:t>
            </a:r>
            <a:endParaRPr lang="cs-CZ" sz="3200" b="1" cap="all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1116013" y="112553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1116013" y="602138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1114425" y="1117600"/>
            <a:ext cx="1588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8243888" y="5810250"/>
            <a:ext cx="1587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572452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>
            <a:off x="320357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1" name="Rectangle 10"/>
          <p:cNvSpPr>
            <a:spLocks noChangeArrowheads="1"/>
          </p:cNvSpPr>
          <p:nvPr/>
        </p:nvSpPr>
        <p:spPr bwMode="auto">
          <a:xfrm>
            <a:off x="1588" y="4763"/>
            <a:ext cx="755650" cy="1336675"/>
          </a:xfrm>
          <a:prstGeom prst="rect">
            <a:avLst/>
          </a:prstGeom>
          <a:solidFill>
            <a:srgbClr val="FCD5B5"/>
          </a:solidFill>
          <a:ln w="25560">
            <a:solidFill>
              <a:srgbClr val="FCD5B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513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27543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3" name="Rectangle 12"/>
          <p:cNvSpPr>
            <a:spLocks noChangeArrowheads="1"/>
          </p:cNvSpPr>
          <p:nvPr/>
        </p:nvSpPr>
        <p:spPr bwMode="auto">
          <a:xfrm>
            <a:off x="0" y="1341438"/>
            <a:ext cx="755650" cy="4668837"/>
          </a:xfrm>
          <a:prstGeom prst="rect">
            <a:avLst/>
          </a:prstGeom>
          <a:solidFill>
            <a:srgbClr val="E46C0A"/>
          </a:solidFill>
          <a:ln w="25560">
            <a:solidFill>
              <a:srgbClr val="E46C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389485" y="2089186"/>
            <a:ext cx="6624339" cy="372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711200" lvl="0" indent="-536575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Aktuality a informace</a:t>
            </a:r>
          </a:p>
          <a:p>
            <a:pPr marL="711200" lvl="0" indent="-536575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Dokumentace a příručky pro OVM i správce a vývojáře</a:t>
            </a:r>
          </a:p>
          <a:p>
            <a:pPr marL="711200" lvl="0" indent="-536575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Archiv prezentací a akcí</a:t>
            </a:r>
          </a:p>
          <a:p>
            <a:pPr marL="711200" lvl="0" indent="-536575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FAQ – pravidelné aktualizace z měsíčních reportů ze </a:t>
            </a:r>
            <a:r>
              <a:rPr lang="cs-CZ" dirty="0" err="1" smtClean="0">
                <a:solidFill>
                  <a:schemeClr val="tx1"/>
                </a:solidFill>
                <a:latin typeface="+mn-lt"/>
              </a:rPr>
              <a:t>ServiceDesku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 a Technického fóra </a:t>
            </a:r>
          </a:p>
          <a:p>
            <a:pPr marL="711200" lvl="0" indent="-536575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Přihlášení k odběru novinek</a:t>
            </a:r>
          </a:p>
          <a:p>
            <a:pPr marL="711200" indent="-536575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RSS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na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stav provozu, okno údržby, aktuální omezení provozu</a:t>
            </a:r>
          </a:p>
        </p:txBody>
      </p:sp>
    </p:spTree>
    <p:extLst>
      <p:ext uri="{BB962C8B-B14F-4D97-AF65-F5344CB8AC3E}">
        <p14:creationId xmlns:p14="http://schemas.microsoft.com/office/powerpoint/2010/main" val="243460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116013" y="1125438"/>
            <a:ext cx="7127875" cy="4895850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16013" y="1268239"/>
            <a:ext cx="712946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/>
            <a:r>
              <a:rPr lang="cs-CZ" sz="3200" b="1" cap="all" dirty="0">
                <a:solidFill>
                  <a:schemeClr val="tx1"/>
                </a:solidFill>
                <a:latin typeface="+mn-lt"/>
              </a:rPr>
              <a:t>Základní registry </a:t>
            </a:r>
            <a:r>
              <a:rPr lang="cs-CZ" sz="3200" b="1" cap="all" dirty="0" smtClean="0">
                <a:solidFill>
                  <a:schemeClr val="tx1"/>
                </a:solidFill>
                <a:latin typeface="+mn-lt"/>
              </a:rPr>
              <a:t>a </a:t>
            </a:r>
            <a:r>
              <a:rPr lang="cs-CZ" sz="3200" b="1" cap="all" dirty="0">
                <a:solidFill>
                  <a:schemeClr val="tx1"/>
                </a:solidFill>
                <a:latin typeface="+mn-lt"/>
              </a:rPr>
              <a:t>soukromá sféra </a:t>
            </a:r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1116013" y="112553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1116013" y="602138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1114425" y="1117600"/>
            <a:ext cx="1588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8243888" y="5810250"/>
            <a:ext cx="1587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572452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>
            <a:off x="320357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1" name="Rectangle 10"/>
          <p:cNvSpPr>
            <a:spLocks noChangeArrowheads="1"/>
          </p:cNvSpPr>
          <p:nvPr/>
        </p:nvSpPr>
        <p:spPr bwMode="auto">
          <a:xfrm>
            <a:off x="1588" y="4763"/>
            <a:ext cx="755650" cy="1336675"/>
          </a:xfrm>
          <a:prstGeom prst="rect">
            <a:avLst/>
          </a:prstGeom>
          <a:solidFill>
            <a:srgbClr val="FCD5B5"/>
          </a:solidFill>
          <a:ln w="25560">
            <a:solidFill>
              <a:srgbClr val="FCD5B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513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27543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3" name="Rectangle 12"/>
          <p:cNvSpPr>
            <a:spLocks noChangeArrowheads="1"/>
          </p:cNvSpPr>
          <p:nvPr/>
        </p:nvSpPr>
        <p:spPr bwMode="auto">
          <a:xfrm>
            <a:off x="0" y="1341438"/>
            <a:ext cx="755650" cy="4668837"/>
          </a:xfrm>
          <a:prstGeom prst="rect">
            <a:avLst/>
          </a:prstGeom>
          <a:solidFill>
            <a:srgbClr val="E46C0A"/>
          </a:solidFill>
          <a:ln w="25560">
            <a:solidFill>
              <a:srgbClr val="E46C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449579" y="2996952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Poskytování údajů třetím osobám formou datových zpráv a </a:t>
            </a:r>
            <a:r>
              <a:rPr lang="cs-CZ" dirty="0" err="1" smtClean="0">
                <a:solidFill>
                  <a:schemeClr val="tx1"/>
                </a:solidFill>
                <a:latin typeface="+mn-lt"/>
              </a:rPr>
              <a:t>xml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 – banky, tel. operátoři, dodavatelé energií….</a:t>
            </a:r>
          </a:p>
        </p:txBody>
      </p:sp>
    </p:spTree>
    <p:extLst>
      <p:ext uri="{BB962C8B-B14F-4D97-AF65-F5344CB8AC3E}">
        <p14:creationId xmlns:p14="http://schemas.microsoft.com/office/powerpoint/2010/main" val="23380786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116013" y="1125538"/>
            <a:ext cx="7127875" cy="4895850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16013" y="1125538"/>
            <a:ext cx="712946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>
              <a:spcBef>
                <a:spcPts val="600"/>
              </a:spcBef>
            </a:pPr>
            <a:r>
              <a:rPr lang="cs-CZ" sz="3200" b="1" cap="all" dirty="0" smtClean="0">
                <a:solidFill>
                  <a:schemeClr val="tx1"/>
                </a:solidFill>
                <a:latin typeface="+mj-lt"/>
              </a:rPr>
              <a:t>Kam dále?</a:t>
            </a:r>
            <a:endParaRPr lang="cs-CZ" sz="3200" b="1" cap="all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1116013" y="112553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1116013" y="602138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1114425" y="1117600"/>
            <a:ext cx="1588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8243888" y="5810250"/>
            <a:ext cx="1587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572452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>
            <a:off x="320357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1" name="Rectangle 10"/>
          <p:cNvSpPr>
            <a:spLocks noChangeArrowheads="1"/>
          </p:cNvSpPr>
          <p:nvPr/>
        </p:nvSpPr>
        <p:spPr bwMode="auto">
          <a:xfrm>
            <a:off x="1588" y="4763"/>
            <a:ext cx="755650" cy="1336675"/>
          </a:xfrm>
          <a:prstGeom prst="rect">
            <a:avLst/>
          </a:prstGeom>
          <a:solidFill>
            <a:srgbClr val="FCD5B5"/>
          </a:solidFill>
          <a:ln w="25560">
            <a:solidFill>
              <a:srgbClr val="FCD5B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513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27543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3" name="Rectangle 12"/>
          <p:cNvSpPr>
            <a:spLocks noChangeArrowheads="1"/>
          </p:cNvSpPr>
          <p:nvPr/>
        </p:nvSpPr>
        <p:spPr bwMode="auto">
          <a:xfrm>
            <a:off x="0" y="1341438"/>
            <a:ext cx="755650" cy="4668837"/>
          </a:xfrm>
          <a:prstGeom prst="rect">
            <a:avLst/>
          </a:prstGeom>
          <a:solidFill>
            <a:srgbClr val="E46C0A"/>
          </a:solidFill>
          <a:ln w="25560">
            <a:solidFill>
              <a:srgbClr val="E46C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403648" y="2204864"/>
            <a:ext cx="626469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>
              <a:spcBef>
                <a:spcPts val="1200"/>
              </a:spcBef>
              <a:buFont typeface="Wingdings" pitchFamily="2" charset="2"/>
              <a:buChar char="ü"/>
            </a:pPr>
            <a:r>
              <a:rPr lang="cs-CZ" dirty="0">
                <a:solidFill>
                  <a:schemeClr val="tx1"/>
                </a:solidFill>
                <a:latin typeface="+mj-lt"/>
              </a:rPr>
              <a:t>P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lnění zákona č.111/2009 Sb. a řízení bezpečnosti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ü"/>
            </a:pPr>
            <a:r>
              <a:rPr lang="cs-CZ" dirty="0">
                <a:solidFill>
                  <a:schemeClr val="tx1"/>
                </a:solidFill>
                <a:latin typeface="+mj-lt"/>
              </a:rPr>
              <a:t>Ukončení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výkladů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v rámci zákona </a:t>
            </a:r>
            <a:br>
              <a:rPr lang="cs-CZ" dirty="0">
                <a:solidFill>
                  <a:schemeClr val="tx1"/>
                </a:solidFill>
                <a:latin typeface="+mj-lt"/>
              </a:rPr>
            </a:br>
            <a:r>
              <a:rPr lang="cs-CZ" dirty="0">
                <a:solidFill>
                  <a:schemeClr val="tx1"/>
                </a:solidFill>
                <a:latin typeface="+mj-lt"/>
              </a:rPr>
              <a:t>č.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111/2009 Sb. §63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ü"/>
            </a:pPr>
            <a:r>
              <a:rPr lang="cs-CZ" dirty="0">
                <a:solidFill>
                  <a:schemeClr val="tx1"/>
                </a:solidFill>
                <a:latin typeface="+mj-lt"/>
              </a:rPr>
              <a:t>Dokončení služeb pro klíčové složky státu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ü"/>
            </a:pPr>
            <a:r>
              <a:rPr lang="cs-CZ" dirty="0">
                <a:solidFill>
                  <a:schemeClr val="tx1"/>
                </a:solidFill>
                <a:latin typeface="+mj-lt"/>
              </a:rPr>
              <a:t>Podpora OVM při využívání dat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Bezpečné využívání dat komerční sférou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Ø"/>
            </a:pPr>
            <a:endParaRPr lang="cs-CZ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3009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1116013" y="1125538"/>
            <a:ext cx="7127875" cy="4895850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600" b="1" dirty="0" err="1">
                <a:solidFill>
                  <a:srgbClr val="000000"/>
                </a:solidFill>
                <a:latin typeface="+mn-lt"/>
              </a:rPr>
              <a:t>Děkuji</a:t>
            </a:r>
            <a:r>
              <a:rPr lang="en-US" sz="36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+mn-lt"/>
              </a:rPr>
              <a:t>za</a:t>
            </a:r>
            <a:r>
              <a:rPr lang="en-US" sz="36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+mn-lt"/>
              </a:rPr>
              <a:t>pozornost</a:t>
            </a:r>
            <a:r>
              <a:rPr lang="cs-CZ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dirty="0" err="1" smtClean="0">
                <a:solidFill>
                  <a:srgbClr val="FF0000"/>
                </a:solidFill>
                <a:latin typeface="+mn-lt"/>
              </a:rPr>
              <a:t>michal.pesek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@</a:t>
            </a:r>
            <a:r>
              <a:rPr lang="cs-CZ" dirty="0" smtClean="0">
                <a:solidFill>
                  <a:srgbClr val="FF0000"/>
                </a:solidFill>
                <a:latin typeface="+mn-lt"/>
              </a:rPr>
              <a:t>szrcr.cz</a:t>
            </a:r>
            <a:endParaRPr lang="cs-CZ" dirty="0">
              <a:solidFill>
                <a:srgbClr val="FF0000"/>
              </a:solidFill>
              <a:latin typeface="+mn-lt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dirty="0" smtClean="0">
                <a:solidFill>
                  <a:srgbClr val="000000"/>
                </a:solidFill>
                <a:latin typeface="+mn-lt"/>
              </a:rPr>
              <a:t>236 031 752</a:t>
            </a:r>
            <a:endParaRPr lang="en-US" dirty="0">
              <a:solidFill>
                <a:srgbClr val="000000"/>
              </a:solidFill>
              <a:latin typeface="+mn-lt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dirty="0" smtClean="0">
              <a:solidFill>
                <a:srgbClr val="000000"/>
              </a:solidFill>
              <a:latin typeface="+mn-lt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dirty="0" smtClean="0">
                <a:solidFill>
                  <a:srgbClr val="000000"/>
                </a:solidFill>
                <a:latin typeface="+mn-lt"/>
              </a:rPr>
              <a:t>Více informací: www.szrcr.cz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dirty="0" smtClean="0">
                <a:solidFill>
                  <a:srgbClr val="000000"/>
                </a:solidFill>
                <a:latin typeface="+mn-lt"/>
              </a:rPr>
              <a:t>Uživatelská podpora: podpora@szrcr.cz</a:t>
            </a:r>
          </a:p>
        </p:txBody>
      </p:sp>
      <p:sp>
        <p:nvSpPr>
          <p:cNvPr id="26627" name="Line 2"/>
          <p:cNvSpPr>
            <a:spLocks noChangeShapeType="1"/>
          </p:cNvSpPr>
          <p:nvPr/>
        </p:nvSpPr>
        <p:spPr bwMode="auto">
          <a:xfrm>
            <a:off x="1116013" y="112553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28" name="Line 3"/>
          <p:cNvSpPr>
            <a:spLocks noChangeShapeType="1"/>
          </p:cNvSpPr>
          <p:nvPr/>
        </p:nvSpPr>
        <p:spPr bwMode="auto">
          <a:xfrm>
            <a:off x="1116013" y="602138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29" name="Line 4"/>
          <p:cNvSpPr>
            <a:spLocks noChangeShapeType="1"/>
          </p:cNvSpPr>
          <p:nvPr/>
        </p:nvSpPr>
        <p:spPr bwMode="auto">
          <a:xfrm>
            <a:off x="1114425" y="1117600"/>
            <a:ext cx="1588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0" name="Line 5"/>
          <p:cNvSpPr>
            <a:spLocks noChangeShapeType="1"/>
          </p:cNvSpPr>
          <p:nvPr/>
        </p:nvSpPr>
        <p:spPr bwMode="auto">
          <a:xfrm>
            <a:off x="8243888" y="5810250"/>
            <a:ext cx="1587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1" name="Line 6"/>
          <p:cNvSpPr>
            <a:spLocks noChangeShapeType="1"/>
          </p:cNvSpPr>
          <p:nvPr/>
        </p:nvSpPr>
        <p:spPr bwMode="auto">
          <a:xfrm>
            <a:off x="572452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2" name="Line 7"/>
          <p:cNvSpPr>
            <a:spLocks noChangeShapeType="1"/>
          </p:cNvSpPr>
          <p:nvPr/>
        </p:nvSpPr>
        <p:spPr bwMode="auto">
          <a:xfrm>
            <a:off x="320357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3" name="Rectangle 8"/>
          <p:cNvSpPr>
            <a:spLocks noChangeArrowheads="1"/>
          </p:cNvSpPr>
          <p:nvPr/>
        </p:nvSpPr>
        <p:spPr bwMode="auto">
          <a:xfrm>
            <a:off x="1588" y="4763"/>
            <a:ext cx="755650" cy="1336675"/>
          </a:xfrm>
          <a:prstGeom prst="rect">
            <a:avLst/>
          </a:prstGeom>
          <a:solidFill>
            <a:srgbClr val="FCD5B5"/>
          </a:solidFill>
          <a:ln w="25560">
            <a:solidFill>
              <a:srgbClr val="FCD5B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2663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27543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5" name="Rectangle 10"/>
          <p:cNvSpPr>
            <a:spLocks noChangeArrowheads="1"/>
          </p:cNvSpPr>
          <p:nvPr/>
        </p:nvSpPr>
        <p:spPr bwMode="auto">
          <a:xfrm>
            <a:off x="0" y="1341438"/>
            <a:ext cx="755650" cy="4668837"/>
          </a:xfrm>
          <a:prstGeom prst="rect">
            <a:avLst/>
          </a:prstGeom>
          <a:solidFill>
            <a:srgbClr val="E46C0A"/>
          </a:solidFill>
          <a:ln w="25560">
            <a:solidFill>
              <a:srgbClr val="E46C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0610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1116013" y="1125538"/>
            <a:ext cx="7127875" cy="4895850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539911" y="2250504"/>
            <a:ext cx="6336704" cy="346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tabLst>
                <a:tab pos="15875" algn="l"/>
                <a:tab pos="463550" algn="l"/>
                <a:tab pos="912813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15875" eaLnBrk="0" hangingPunct="0">
              <a:tabLst>
                <a:tab pos="15875" algn="l"/>
                <a:tab pos="463550" algn="l"/>
                <a:tab pos="912813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15875" algn="l"/>
                <a:tab pos="463550" algn="l"/>
                <a:tab pos="912813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15875" algn="l"/>
                <a:tab pos="463550" algn="l"/>
                <a:tab pos="912813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15875" algn="l"/>
                <a:tab pos="463550" algn="l"/>
                <a:tab pos="912813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5875" algn="l"/>
                <a:tab pos="463550" algn="l"/>
                <a:tab pos="912813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5875" algn="l"/>
                <a:tab pos="463550" algn="l"/>
                <a:tab pos="912813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5875" algn="l"/>
                <a:tab pos="463550" algn="l"/>
                <a:tab pos="912813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5875" algn="l"/>
                <a:tab pos="463550" algn="l"/>
                <a:tab pos="912813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73075" lvl="1" indent="-457200" eaLnBrk="1" hangingPunct="1">
              <a:spcBef>
                <a:spcPts val="120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  <a:latin typeface="+mn-lt"/>
              </a:rPr>
              <a:t>Prostřednictvím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agendového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informačního systému (AIS).</a:t>
            </a:r>
          </a:p>
          <a:p>
            <a:pPr marL="473075" lvl="1" indent="-457200" eaLnBrk="1" hangingPunct="1">
              <a:spcBef>
                <a:spcPts val="120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Prostřednictvím </a:t>
            </a:r>
            <a:r>
              <a:rPr lang="cs-CZ" dirty="0" err="1" smtClean="0">
                <a:solidFill>
                  <a:schemeClr val="tx1"/>
                </a:solidFill>
                <a:latin typeface="+mn-lt"/>
              </a:rPr>
              <a:t>CzechPoint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 a </a:t>
            </a:r>
            <a:r>
              <a:rPr lang="cs-CZ" dirty="0" err="1" smtClean="0">
                <a:solidFill>
                  <a:schemeClr val="tx1"/>
                </a:solidFill>
                <a:latin typeface="+mn-lt"/>
              </a:rPr>
              <a:t>CzechPoint@office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 implementovanými formuláři.</a:t>
            </a:r>
          </a:p>
          <a:p>
            <a:pPr marL="473075" lvl="1" indent="-457200" eaLnBrk="1" hangingPunct="1">
              <a:spcBef>
                <a:spcPts val="120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Prostřednictvím datových schránek přes Portál veřejné správy implementovanými formuláři.</a:t>
            </a:r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>
            <a:off x="1116013" y="112553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8" name="Line 5"/>
          <p:cNvSpPr>
            <a:spLocks noChangeShapeType="1"/>
          </p:cNvSpPr>
          <p:nvPr/>
        </p:nvSpPr>
        <p:spPr bwMode="auto">
          <a:xfrm>
            <a:off x="1116013" y="602138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9" name="Line 6"/>
          <p:cNvSpPr>
            <a:spLocks noChangeShapeType="1"/>
          </p:cNvSpPr>
          <p:nvPr/>
        </p:nvSpPr>
        <p:spPr bwMode="auto">
          <a:xfrm>
            <a:off x="1114425" y="1117600"/>
            <a:ext cx="1588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0" name="Line 7"/>
          <p:cNvSpPr>
            <a:spLocks noChangeShapeType="1"/>
          </p:cNvSpPr>
          <p:nvPr/>
        </p:nvSpPr>
        <p:spPr bwMode="auto">
          <a:xfrm>
            <a:off x="8243888" y="5810250"/>
            <a:ext cx="1587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1" name="Line 8"/>
          <p:cNvSpPr>
            <a:spLocks noChangeShapeType="1"/>
          </p:cNvSpPr>
          <p:nvPr/>
        </p:nvSpPr>
        <p:spPr bwMode="auto">
          <a:xfrm>
            <a:off x="572452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2" name="Line 9"/>
          <p:cNvSpPr>
            <a:spLocks noChangeShapeType="1"/>
          </p:cNvSpPr>
          <p:nvPr/>
        </p:nvSpPr>
        <p:spPr bwMode="auto">
          <a:xfrm>
            <a:off x="320357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1588" y="4763"/>
            <a:ext cx="755650" cy="1336675"/>
          </a:xfrm>
          <a:prstGeom prst="rect">
            <a:avLst/>
          </a:prstGeom>
          <a:solidFill>
            <a:srgbClr val="FCD5B5"/>
          </a:solidFill>
          <a:ln w="25560">
            <a:solidFill>
              <a:srgbClr val="FCD5B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308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27543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5" name="Rectangle 12"/>
          <p:cNvSpPr>
            <a:spLocks noChangeArrowheads="1"/>
          </p:cNvSpPr>
          <p:nvPr/>
        </p:nvSpPr>
        <p:spPr bwMode="auto">
          <a:xfrm>
            <a:off x="0" y="1341438"/>
            <a:ext cx="755650" cy="4668837"/>
          </a:xfrm>
          <a:prstGeom prst="rect">
            <a:avLst/>
          </a:prstGeom>
          <a:solidFill>
            <a:srgbClr val="E46C0A"/>
          </a:solidFill>
          <a:ln w="25560">
            <a:solidFill>
              <a:srgbClr val="E46C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083752" y="1196231"/>
            <a:ext cx="7161724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80000" lvl="1" indent="0" algn="ctr" eaLnBrk="1" hangingPunct="1">
              <a:spcBef>
                <a:spcPts val="1200"/>
              </a:spcBef>
              <a:spcAft>
                <a:spcPts val="600"/>
              </a:spcAft>
              <a:buClrTx/>
            </a:pPr>
            <a:r>
              <a:rPr lang="cs-CZ" sz="3200" b="1" dirty="0" smtClean="0">
                <a:solidFill>
                  <a:schemeClr val="tx1"/>
                </a:solidFill>
                <a:latin typeface="+mn-lt"/>
              </a:rPr>
              <a:t>MOŽNOST PŘÍSTUPU K ZR</a:t>
            </a:r>
            <a:endParaRPr lang="cs-CZ" sz="32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56018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116013" y="1125538"/>
            <a:ext cx="7127875" cy="4895850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331913" y="1124744"/>
            <a:ext cx="669448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sz="3200" b="1" cap="all" dirty="0" smtClean="0">
                <a:solidFill>
                  <a:srgbClr val="000000"/>
                </a:solidFill>
                <a:latin typeface="Calibri" pitchFamily="34" charset="0"/>
              </a:rPr>
              <a:t>Využití přístupů do ZR</a:t>
            </a:r>
            <a:endParaRPr lang="cs-CZ" sz="3200" b="1" cap="all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331914" y="1988840"/>
            <a:ext cx="6911974" cy="395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cs-CZ" b="1" dirty="0" smtClean="0">
                <a:solidFill>
                  <a:schemeClr val="tx1"/>
                </a:solidFill>
                <a:latin typeface="+mn-lt"/>
              </a:rPr>
              <a:t>Prostřednictvím AIS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+mn-lt"/>
              </a:rPr>
            </a:br>
            <a:r>
              <a:rPr lang="cs-CZ" dirty="0" smtClean="0">
                <a:solidFill>
                  <a:schemeClr val="tx1"/>
                </a:solidFill>
                <a:latin typeface="+mn-lt"/>
              </a:rPr>
              <a:t>Celkový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počet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transakcí od 1.7. do 25.11.2012:</a:t>
            </a:r>
            <a:r>
              <a:rPr lang="cs-CZ" dirty="0">
                <a:solidFill>
                  <a:schemeClr val="tx1"/>
                </a:solidFill>
                <a:latin typeface="+mn-lt"/>
              </a:rPr>
              <a:t/>
            </a:r>
            <a:br>
              <a:rPr lang="cs-CZ" dirty="0">
                <a:solidFill>
                  <a:schemeClr val="tx1"/>
                </a:solidFill>
                <a:latin typeface="+mn-lt"/>
              </a:rPr>
            </a:br>
            <a:r>
              <a:rPr lang="cs-CZ" dirty="0" smtClean="0">
                <a:solidFill>
                  <a:schemeClr val="tx1"/>
                </a:solidFill>
                <a:latin typeface="+mn-lt"/>
              </a:rPr>
              <a:t>80 670 528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cs-CZ" b="1" dirty="0" smtClean="0">
                <a:solidFill>
                  <a:schemeClr val="tx1"/>
                </a:solidFill>
                <a:latin typeface="+mn-lt"/>
              </a:rPr>
              <a:t>Prostřednictvím </a:t>
            </a:r>
            <a:r>
              <a:rPr lang="cs-CZ" b="1" dirty="0" err="1" smtClean="0">
                <a:solidFill>
                  <a:schemeClr val="tx1"/>
                </a:solidFill>
                <a:latin typeface="+mn-lt"/>
              </a:rPr>
              <a:t>CzechPoint</a:t>
            </a:r>
            <a:r>
              <a:rPr lang="cs-CZ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+mn-lt"/>
              </a:rPr>
            </a:br>
            <a:r>
              <a:rPr lang="cs-CZ" dirty="0" smtClean="0">
                <a:solidFill>
                  <a:schemeClr val="tx1"/>
                </a:solidFill>
                <a:latin typeface="+mn-lt"/>
              </a:rPr>
              <a:t>k 25.11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. vydal </a:t>
            </a:r>
            <a:r>
              <a:rPr lang="cs-CZ" dirty="0" err="1" smtClean="0">
                <a:solidFill>
                  <a:schemeClr val="tx1"/>
                </a:solidFill>
                <a:latin typeface="+mn-lt"/>
              </a:rPr>
              <a:t>CzP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 1 798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výpisů občanům ze základních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registrů </a:t>
            </a:r>
            <a:br>
              <a:rPr lang="cs-CZ" dirty="0" smtClean="0">
                <a:solidFill>
                  <a:schemeClr val="tx1"/>
                </a:solidFill>
                <a:latin typeface="+mn-lt"/>
              </a:rPr>
            </a:br>
            <a:r>
              <a:rPr lang="cs-CZ" dirty="0" smtClean="0">
                <a:solidFill>
                  <a:schemeClr val="tx1"/>
                </a:solidFill>
                <a:latin typeface="+mn-lt"/>
              </a:rPr>
              <a:t>k 25.11. </a:t>
            </a:r>
            <a:r>
              <a:rPr lang="cs-CZ" dirty="0" err="1" smtClean="0">
                <a:solidFill>
                  <a:schemeClr val="tx1"/>
                </a:solidFill>
                <a:latin typeface="+mn-lt"/>
              </a:rPr>
              <a:t>CzechPoint@office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zpracoval pro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úředníky 116 682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výpisů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cs-CZ" b="1" dirty="0" smtClean="0">
                <a:solidFill>
                  <a:schemeClr val="tx1"/>
                </a:solidFill>
                <a:latin typeface="+mn-lt"/>
              </a:rPr>
              <a:t>Prostřednictvím ISDS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cs-CZ" dirty="0" smtClean="0">
                <a:solidFill>
                  <a:schemeClr val="tx1"/>
                </a:solidFill>
                <a:latin typeface="+mn-lt"/>
              </a:rPr>
            </a:br>
            <a:r>
              <a:rPr lang="cs-CZ" dirty="0" smtClean="0">
                <a:solidFill>
                  <a:schemeClr val="tx1"/>
                </a:solidFill>
                <a:latin typeface="+mn-lt"/>
              </a:rPr>
              <a:t>k 25.11. přes ISDS proběhlo 2 357 393 DS k ZR</a:t>
            </a:r>
          </a:p>
        </p:txBody>
      </p:sp>
      <p:sp>
        <p:nvSpPr>
          <p:cNvPr id="7173" name="Line 4"/>
          <p:cNvSpPr>
            <a:spLocks noChangeShapeType="1"/>
          </p:cNvSpPr>
          <p:nvPr/>
        </p:nvSpPr>
        <p:spPr bwMode="auto">
          <a:xfrm>
            <a:off x="1116013" y="112553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4" name="Line 5"/>
          <p:cNvSpPr>
            <a:spLocks noChangeShapeType="1"/>
          </p:cNvSpPr>
          <p:nvPr/>
        </p:nvSpPr>
        <p:spPr bwMode="auto">
          <a:xfrm>
            <a:off x="1116013" y="602138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1114425" y="1117600"/>
            <a:ext cx="1588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8243888" y="5810250"/>
            <a:ext cx="1587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>
            <a:off x="572452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>
            <a:off x="320357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9" name="Rectangle 10"/>
          <p:cNvSpPr>
            <a:spLocks noChangeArrowheads="1"/>
          </p:cNvSpPr>
          <p:nvPr/>
        </p:nvSpPr>
        <p:spPr bwMode="auto">
          <a:xfrm>
            <a:off x="1588" y="4763"/>
            <a:ext cx="755650" cy="1336675"/>
          </a:xfrm>
          <a:prstGeom prst="rect">
            <a:avLst/>
          </a:prstGeom>
          <a:solidFill>
            <a:srgbClr val="FCD5B5"/>
          </a:solidFill>
          <a:ln w="25560">
            <a:solidFill>
              <a:srgbClr val="FCD5B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7180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27543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81" name="Rectangle 12"/>
          <p:cNvSpPr>
            <a:spLocks noChangeArrowheads="1"/>
          </p:cNvSpPr>
          <p:nvPr/>
        </p:nvSpPr>
        <p:spPr bwMode="auto">
          <a:xfrm>
            <a:off x="0" y="1341438"/>
            <a:ext cx="755650" cy="4668837"/>
          </a:xfrm>
          <a:prstGeom prst="rect">
            <a:avLst/>
          </a:prstGeom>
          <a:solidFill>
            <a:srgbClr val="E46C0A"/>
          </a:solidFill>
          <a:ln w="25560">
            <a:solidFill>
              <a:srgbClr val="E46C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9611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116013" y="1125538"/>
            <a:ext cx="7127875" cy="4895850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331913" y="1125538"/>
            <a:ext cx="669448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sz="3200" b="1" cap="all" dirty="0" smtClean="0">
                <a:solidFill>
                  <a:srgbClr val="000000"/>
                </a:solidFill>
                <a:latin typeface="Calibri" charset="0"/>
              </a:rPr>
              <a:t>Přístup prostřednictvím AIS</a:t>
            </a:r>
            <a:endParaRPr lang="cs-CZ" sz="3200" b="1" cap="all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475656" y="2132856"/>
            <a:ext cx="6478587" cy="378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 eaLnBrk="1" hangingPunct="1">
              <a:spcBef>
                <a:spcPts val="1200"/>
              </a:spcBef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  <a:latin typeface="Calibri" charset="0"/>
              </a:rPr>
              <a:t>Informační systém OVM </a:t>
            </a:r>
            <a:r>
              <a:rPr lang="cs-CZ" dirty="0">
                <a:solidFill>
                  <a:schemeClr val="tx1"/>
                </a:solidFill>
                <a:latin typeface="Calibri" charset="0"/>
              </a:rPr>
              <a:t>musí být evidován v IS o ISVS podle </a:t>
            </a:r>
            <a:r>
              <a:rPr lang="cs-CZ" dirty="0" smtClean="0">
                <a:solidFill>
                  <a:schemeClr val="tx1"/>
                </a:solidFill>
                <a:latin typeface="Calibri" charset="0"/>
              </a:rPr>
              <a:t>zákona 365/2000 Sb. </a:t>
            </a:r>
            <a:br>
              <a:rPr lang="cs-CZ" dirty="0" smtClean="0">
                <a:solidFill>
                  <a:schemeClr val="tx1"/>
                </a:solidFill>
                <a:latin typeface="Calibri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charset="0"/>
              </a:rPr>
              <a:t>- k 1.11. je 20% OVM</a:t>
            </a:r>
          </a:p>
          <a:p>
            <a:pPr marL="342900" indent="-342900" eaLnBrk="1" hangingPunct="1">
              <a:spcBef>
                <a:spcPts val="1200"/>
              </a:spcBef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  <a:latin typeface="Calibri" charset="0"/>
              </a:rPr>
              <a:t>OVM </a:t>
            </a:r>
            <a:r>
              <a:rPr lang="cs-CZ" dirty="0">
                <a:solidFill>
                  <a:schemeClr val="tx1"/>
                </a:solidFill>
                <a:latin typeface="Calibri" charset="0"/>
              </a:rPr>
              <a:t>musí mít oznámenou působnost </a:t>
            </a:r>
            <a:br>
              <a:rPr lang="cs-CZ" dirty="0">
                <a:solidFill>
                  <a:schemeClr val="tx1"/>
                </a:solidFill>
                <a:latin typeface="Calibri" charset="0"/>
              </a:rPr>
            </a:br>
            <a:r>
              <a:rPr lang="cs-CZ" dirty="0">
                <a:solidFill>
                  <a:schemeClr val="tx1"/>
                </a:solidFill>
                <a:latin typeface="Calibri" charset="0"/>
              </a:rPr>
              <a:t>v registrované </a:t>
            </a:r>
            <a:r>
              <a:rPr lang="cs-CZ" dirty="0" smtClean="0">
                <a:solidFill>
                  <a:schemeClr val="tx1"/>
                </a:solidFill>
                <a:latin typeface="Calibri" charset="0"/>
              </a:rPr>
              <a:t>agendě </a:t>
            </a:r>
            <a:br>
              <a:rPr lang="cs-CZ" dirty="0" smtClean="0">
                <a:solidFill>
                  <a:schemeClr val="tx1"/>
                </a:solidFill>
                <a:latin typeface="Calibri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charset="0"/>
              </a:rPr>
              <a:t>- k 25.11. je 356 registrovaných agend</a:t>
            </a:r>
            <a:endParaRPr lang="cs-CZ" dirty="0">
              <a:solidFill>
                <a:schemeClr val="tx1"/>
              </a:solidFill>
              <a:latin typeface="Calibri" charset="0"/>
            </a:endParaRPr>
          </a:p>
          <a:p>
            <a:pPr marL="342900" indent="-342900" eaLnBrk="1" hangingPunct="1">
              <a:spcBef>
                <a:spcPts val="1200"/>
              </a:spcBef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  <a:latin typeface="Calibri" charset="0"/>
              </a:rPr>
              <a:t>OVM požádá SZR jako certifikační autoritu </a:t>
            </a:r>
            <a:br>
              <a:rPr lang="cs-CZ" dirty="0" smtClean="0">
                <a:solidFill>
                  <a:schemeClr val="tx1"/>
                </a:solidFill>
                <a:latin typeface="Calibri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charset="0"/>
              </a:rPr>
              <a:t>o vydání certifikátu pro svůj IS </a:t>
            </a:r>
            <a:r>
              <a:rPr lang="cs-CZ" dirty="0">
                <a:solidFill>
                  <a:schemeClr val="tx1"/>
                </a:solidFill>
                <a:latin typeface="Calibri" charset="0"/>
              </a:rPr>
              <a:t/>
            </a:r>
            <a:br>
              <a:rPr lang="cs-CZ" dirty="0">
                <a:solidFill>
                  <a:schemeClr val="tx1"/>
                </a:solidFill>
                <a:latin typeface="Calibri" charset="0"/>
              </a:rPr>
            </a:br>
            <a:r>
              <a:rPr lang="cs-CZ" dirty="0" smtClean="0">
                <a:solidFill>
                  <a:schemeClr val="tx1"/>
                </a:solidFill>
                <a:latin typeface="Calibri" charset="0"/>
              </a:rPr>
              <a:t>- k 25.11. 915 vydaných certifikátů do ostrého</a:t>
            </a:r>
          </a:p>
        </p:txBody>
      </p:sp>
      <p:sp>
        <p:nvSpPr>
          <p:cNvPr id="7173" name="Line 4"/>
          <p:cNvSpPr>
            <a:spLocks noChangeShapeType="1"/>
          </p:cNvSpPr>
          <p:nvPr/>
        </p:nvSpPr>
        <p:spPr bwMode="auto">
          <a:xfrm>
            <a:off x="1116013" y="112553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4" name="Line 5"/>
          <p:cNvSpPr>
            <a:spLocks noChangeShapeType="1"/>
          </p:cNvSpPr>
          <p:nvPr/>
        </p:nvSpPr>
        <p:spPr bwMode="auto">
          <a:xfrm>
            <a:off x="1116013" y="602138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1114425" y="1117600"/>
            <a:ext cx="1588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8243888" y="5810250"/>
            <a:ext cx="1587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>
            <a:off x="572452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>
            <a:off x="320357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9" name="Rectangle 10"/>
          <p:cNvSpPr>
            <a:spLocks noChangeArrowheads="1"/>
          </p:cNvSpPr>
          <p:nvPr/>
        </p:nvSpPr>
        <p:spPr bwMode="auto">
          <a:xfrm>
            <a:off x="1588" y="4763"/>
            <a:ext cx="755650" cy="1336675"/>
          </a:xfrm>
          <a:prstGeom prst="rect">
            <a:avLst/>
          </a:prstGeom>
          <a:solidFill>
            <a:srgbClr val="FCD5B5"/>
          </a:solidFill>
          <a:ln w="25560">
            <a:solidFill>
              <a:srgbClr val="FCD5B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7180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27543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81" name="Rectangle 12"/>
          <p:cNvSpPr>
            <a:spLocks noChangeArrowheads="1"/>
          </p:cNvSpPr>
          <p:nvPr/>
        </p:nvSpPr>
        <p:spPr bwMode="auto">
          <a:xfrm>
            <a:off x="0" y="1341438"/>
            <a:ext cx="755650" cy="4668837"/>
          </a:xfrm>
          <a:prstGeom prst="rect">
            <a:avLst/>
          </a:prstGeom>
          <a:solidFill>
            <a:srgbClr val="E46C0A"/>
          </a:solidFill>
          <a:ln w="25560">
            <a:solidFill>
              <a:srgbClr val="E46C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2298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116013" y="1125538"/>
            <a:ext cx="7127875" cy="4895850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303338" y="1125538"/>
            <a:ext cx="669448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sz="3200" b="1" cap="all" dirty="0" smtClean="0">
                <a:solidFill>
                  <a:srgbClr val="000000"/>
                </a:solidFill>
                <a:latin typeface="Calibri" pitchFamily="34" charset="0"/>
              </a:rPr>
              <a:t>Informace z ostrého provozu</a:t>
            </a:r>
            <a:endParaRPr lang="cs-CZ" sz="3200" b="1" cap="all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726328" y="2387451"/>
            <a:ext cx="6265863" cy="284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Přehled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připojovaných OVM a jejich informačních systémů v celorepublikovém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shrnutí</a:t>
            </a:r>
            <a:endParaRPr lang="cs-CZ" sz="2800" dirty="0">
              <a:solidFill>
                <a:schemeClr val="tx1"/>
              </a:solidFill>
              <a:latin typeface="+mn-lt"/>
            </a:endParaRPr>
          </a:p>
          <a:p>
            <a:pPr marL="457200" lvl="0" indent="-457200">
              <a:spcBef>
                <a:spcPts val="1200"/>
              </a:spcBef>
              <a:buFont typeface="+mj-lt"/>
              <a:buAutoNum type="arabicPeriod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Informace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o uživatelské podpoře na </a:t>
            </a:r>
            <a:r>
              <a:rPr lang="cs-CZ" dirty="0" err="1" smtClean="0">
                <a:solidFill>
                  <a:schemeClr val="tx1"/>
                </a:solidFill>
                <a:latin typeface="+mn-lt"/>
              </a:rPr>
              <a:t>Servicedesku</a:t>
            </a:r>
            <a:endParaRPr lang="cs-CZ" dirty="0" smtClean="0">
              <a:solidFill>
                <a:schemeClr val="tx1"/>
              </a:solidFill>
              <a:latin typeface="+mn-lt"/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  <a:latin typeface="+mn-lt"/>
              </a:rPr>
              <a:t>Informace o provozu produkčního prostředí</a:t>
            </a:r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1116013" y="112553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1116013" y="602138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1114425" y="1117600"/>
            <a:ext cx="1588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8243888" y="5810250"/>
            <a:ext cx="1587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572452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>
            <a:off x="320357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1" name="Rectangle 10"/>
          <p:cNvSpPr>
            <a:spLocks noChangeArrowheads="1"/>
          </p:cNvSpPr>
          <p:nvPr/>
        </p:nvSpPr>
        <p:spPr bwMode="auto">
          <a:xfrm>
            <a:off x="1588" y="4763"/>
            <a:ext cx="755650" cy="1336675"/>
          </a:xfrm>
          <a:prstGeom prst="rect">
            <a:avLst/>
          </a:prstGeom>
          <a:solidFill>
            <a:srgbClr val="FCD5B5"/>
          </a:solidFill>
          <a:ln w="25560">
            <a:solidFill>
              <a:srgbClr val="FCD5B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513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27543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3" name="Rectangle 12"/>
          <p:cNvSpPr>
            <a:spLocks noChangeArrowheads="1"/>
          </p:cNvSpPr>
          <p:nvPr/>
        </p:nvSpPr>
        <p:spPr bwMode="auto">
          <a:xfrm>
            <a:off x="0" y="1341438"/>
            <a:ext cx="755650" cy="4668837"/>
          </a:xfrm>
          <a:prstGeom prst="rect">
            <a:avLst/>
          </a:prstGeom>
          <a:solidFill>
            <a:srgbClr val="E46C0A"/>
          </a:solidFill>
          <a:ln w="25560">
            <a:solidFill>
              <a:srgbClr val="E46C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3904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116013" y="1125538"/>
            <a:ext cx="7127875" cy="4895850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59842" y="1125538"/>
            <a:ext cx="69405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0" algn="ctr">
              <a:spcBef>
                <a:spcPts val="600"/>
              </a:spcBef>
            </a:pPr>
            <a:r>
              <a:rPr lang="cs-CZ" sz="3200" b="1" cap="all" dirty="0" smtClean="0">
                <a:solidFill>
                  <a:schemeClr val="tx1"/>
                </a:solidFill>
                <a:latin typeface="+mn-lt"/>
              </a:rPr>
              <a:t>OVM v základních registrech</a:t>
            </a:r>
            <a:endParaRPr lang="cs-CZ" sz="3200" b="1" cap="all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475656" y="2387451"/>
            <a:ext cx="6516535" cy="342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0" indent="0">
              <a:spcBef>
                <a:spcPts val="600"/>
              </a:spcBef>
            </a:pPr>
            <a:endParaRPr lang="cs-CZ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1116013" y="112553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1116013" y="602138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1114425" y="1117600"/>
            <a:ext cx="1588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8243888" y="5810250"/>
            <a:ext cx="1587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572452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>
            <a:off x="320357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1" name="Rectangle 10"/>
          <p:cNvSpPr>
            <a:spLocks noChangeArrowheads="1"/>
          </p:cNvSpPr>
          <p:nvPr/>
        </p:nvSpPr>
        <p:spPr bwMode="auto">
          <a:xfrm>
            <a:off x="1588" y="4763"/>
            <a:ext cx="755650" cy="1336675"/>
          </a:xfrm>
          <a:prstGeom prst="rect">
            <a:avLst/>
          </a:prstGeom>
          <a:solidFill>
            <a:srgbClr val="FCD5B5"/>
          </a:solidFill>
          <a:ln w="25560">
            <a:solidFill>
              <a:srgbClr val="FCD5B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513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27543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3" name="Rectangle 12"/>
          <p:cNvSpPr>
            <a:spLocks noChangeArrowheads="1"/>
          </p:cNvSpPr>
          <p:nvPr/>
        </p:nvSpPr>
        <p:spPr bwMode="auto">
          <a:xfrm>
            <a:off x="0" y="1341438"/>
            <a:ext cx="755650" cy="4668837"/>
          </a:xfrm>
          <a:prstGeom prst="rect">
            <a:avLst/>
          </a:prstGeom>
          <a:solidFill>
            <a:srgbClr val="E46C0A"/>
          </a:solidFill>
          <a:ln w="25560">
            <a:solidFill>
              <a:srgbClr val="E46C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5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027" y="2060848"/>
            <a:ext cx="6610349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90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116013" y="1125538"/>
            <a:ext cx="7127875" cy="4895850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303338" y="1125538"/>
            <a:ext cx="669448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sz="3200" b="1" cap="all" dirty="0" smtClean="0">
                <a:solidFill>
                  <a:srgbClr val="000000"/>
                </a:solidFill>
                <a:latin typeface="Calibri" pitchFamily="34" charset="0"/>
              </a:rPr>
              <a:t>Vybraná OVM k 1.11.2012</a:t>
            </a:r>
            <a:endParaRPr lang="cs-CZ" sz="3200" b="1" cap="all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303338" y="2387451"/>
            <a:ext cx="6635976" cy="312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lvl="0" indent="0">
              <a:spcBef>
                <a:spcPts val="1200"/>
              </a:spcBef>
              <a:tabLst>
                <a:tab pos="0" algn="l"/>
                <a:tab pos="2419350" algn="r"/>
                <a:tab pos="3409950" algn="r"/>
                <a:tab pos="4391025" algn="r"/>
                <a:tab pos="5467350" algn="r"/>
                <a:tab pos="6372225" algn="r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 smtClean="0">
                <a:solidFill>
                  <a:schemeClr val="tx1"/>
                </a:solidFill>
                <a:latin typeface="+mj-lt"/>
              </a:rPr>
              <a:t>Typ OVM	celkem	v ISVS	 test ZR	</a:t>
            </a:r>
            <a:r>
              <a:rPr lang="cs-CZ" sz="2000" dirty="0" err="1" smtClean="0">
                <a:solidFill>
                  <a:schemeClr val="tx1"/>
                </a:solidFill>
                <a:latin typeface="+mj-lt"/>
              </a:rPr>
              <a:t>prod</a:t>
            </a:r>
            <a:r>
              <a:rPr lang="cs-CZ" sz="2000" dirty="0" smtClean="0">
                <a:solidFill>
                  <a:schemeClr val="tx1"/>
                </a:solidFill>
                <a:latin typeface="+mj-lt"/>
              </a:rPr>
              <a:t>. ZR	aktivní</a:t>
            </a:r>
          </a:p>
          <a:p>
            <a:pPr marL="0" lvl="0" indent="0">
              <a:spcBef>
                <a:spcPts val="1200"/>
              </a:spcBef>
              <a:tabLst>
                <a:tab pos="0" algn="l"/>
                <a:tab pos="2419350" algn="r"/>
                <a:tab pos="3409950" algn="r"/>
                <a:tab pos="4391025" algn="r"/>
                <a:tab pos="5467350" algn="r"/>
                <a:tab pos="6372225" algn="r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dirty="0" smtClean="0">
              <a:solidFill>
                <a:schemeClr val="tx1"/>
              </a:solidFill>
              <a:latin typeface="+mj-lt"/>
            </a:endParaRPr>
          </a:p>
          <a:p>
            <a:pPr lvl="0">
              <a:spcBef>
                <a:spcPts val="1200"/>
              </a:spcBef>
              <a:buFont typeface="Wingdings" pitchFamily="2" charset="2"/>
              <a:buChar char="Ø"/>
              <a:tabLst>
                <a:tab pos="0" algn="l"/>
                <a:tab pos="2419350" algn="r"/>
                <a:tab pos="3409950" algn="r"/>
                <a:tab pos="4391025" algn="r"/>
                <a:tab pos="5467350" algn="r"/>
                <a:tab pos="6372225" algn="r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Ministerstva	14	11	10	10	7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Ø"/>
              <a:tabLst>
                <a:tab pos="0" algn="l"/>
                <a:tab pos="2419350" algn="r"/>
                <a:tab pos="3409950" algn="r"/>
                <a:tab pos="4391025" algn="r"/>
                <a:tab pos="5467350" algn="r"/>
                <a:tab pos="6372225" algn="r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Krajské úřady	13	13	12	12	11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Ø"/>
              <a:tabLst>
                <a:tab pos="0" algn="l"/>
                <a:tab pos="2419350" algn="r"/>
                <a:tab pos="3409950" algn="r"/>
                <a:tab pos="4391025" algn="r"/>
                <a:tab pos="5467350" algn="r"/>
                <a:tab pos="6372225" algn="r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Statut. Města	25	24	21	21	20</a:t>
            </a:r>
            <a:endParaRPr lang="cs-CZ" dirty="0">
              <a:solidFill>
                <a:schemeClr val="tx1"/>
              </a:solidFill>
              <a:latin typeface="+mj-lt"/>
            </a:endParaRPr>
          </a:p>
          <a:p>
            <a:pPr marL="0" lvl="0" indent="0">
              <a:spcBef>
                <a:spcPts val="1200"/>
              </a:spcBef>
              <a:tabLst>
                <a:tab pos="0" algn="l"/>
                <a:tab pos="2779713" algn="r"/>
                <a:tab pos="3941763" algn="r"/>
                <a:tab pos="4843463" algn="r"/>
                <a:tab pos="6103938" algn="r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600" dirty="0" smtClean="0">
                <a:solidFill>
                  <a:schemeClr val="tx1"/>
                </a:solidFill>
                <a:latin typeface="+mj-lt"/>
              </a:rPr>
              <a:t>Pozn. – v krajských úřadech není zahrnuta Praha</a:t>
            </a:r>
            <a:endParaRPr lang="cs-CZ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1116013" y="112553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1116013" y="6021388"/>
            <a:ext cx="7127875" cy="1587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1114425" y="1117600"/>
            <a:ext cx="1588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8243888" y="5810250"/>
            <a:ext cx="1587" cy="215900"/>
          </a:xfrm>
          <a:prstGeom prst="line">
            <a:avLst/>
          </a:prstGeom>
          <a:noFill/>
          <a:ln w="1260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572452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>
            <a:off x="3203575" y="6092825"/>
            <a:ext cx="1588" cy="215900"/>
          </a:xfrm>
          <a:prstGeom prst="line">
            <a:avLst/>
          </a:prstGeom>
          <a:noFill/>
          <a:ln w="9360">
            <a:solidFill>
              <a:srgbClr val="E46C0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31" name="Rectangle 10"/>
          <p:cNvSpPr>
            <a:spLocks noChangeArrowheads="1"/>
          </p:cNvSpPr>
          <p:nvPr/>
        </p:nvSpPr>
        <p:spPr bwMode="auto">
          <a:xfrm>
            <a:off x="1588" y="4763"/>
            <a:ext cx="755650" cy="1336675"/>
          </a:xfrm>
          <a:prstGeom prst="rect">
            <a:avLst/>
          </a:prstGeom>
          <a:solidFill>
            <a:srgbClr val="FCD5B5"/>
          </a:solidFill>
          <a:ln w="25560">
            <a:solidFill>
              <a:srgbClr val="FCD5B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513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27543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3" name="Rectangle 12"/>
          <p:cNvSpPr>
            <a:spLocks noChangeArrowheads="1"/>
          </p:cNvSpPr>
          <p:nvPr/>
        </p:nvSpPr>
        <p:spPr bwMode="auto">
          <a:xfrm>
            <a:off x="0" y="1341438"/>
            <a:ext cx="755650" cy="4668837"/>
          </a:xfrm>
          <a:prstGeom prst="rect">
            <a:avLst/>
          </a:prstGeom>
          <a:solidFill>
            <a:srgbClr val="E46C0A"/>
          </a:solidFill>
          <a:ln w="25560">
            <a:solidFill>
              <a:srgbClr val="E46C0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76397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5492</TotalTime>
  <Words>673</Words>
  <Application>Microsoft Office PowerPoint</Application>
  <PresentationFormat>Předvádění na obrazovce (4:3)</PresentationFormat>
  <Paragraphs>250</Paragraphs>
  <Slides>34</Slides>
  <Notes>34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NB1</dc:creator>
  <cp:lastModifiedBy>Mariana</cp:lastModifiedBy>
  <cp:revision>379</cp:revision>
  <cp:lastPrinted>2012-04-16T07:49:46Z</cp:lastPrinted>
  <dcterms:created xsi:type="dcterms:W3CDTF">2011-03-23T08:11:58Z</dcterms:created>
  <dcterms:modified xsi:type="dcterms:W3CDTF">2012-11-29T22:05:00Z</dcterms:modified>
</cp:coreProperties>
</file>