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2"/>
  </p:notesMasterIdLst>
  <p:sldIdLst>
    <p:sldId id="256" r:id="rId2"/>
    <p:sldId id="277" r:id="rId3"/>
    <p:sldId id="278" r:id="rId4"/>
    <p:sldId id="280" r:id="rId5"/>
    <p:sldId id="267" r:id="rId6"/>
    <p:sldId id="269" r:id="rId7"/>
    <p:sldId id="271" r:id="rId8"/>
    <p:sldId id="279" r:id="rId9"/>
    <p:sldId id="281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F1D"/>
    <a:srgbClr val="2666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24" autoAdjust="0"/>
  </p:normalViewPr>
  <p:slideViewPr>
    <p:cSldViewPr>
      <p:cViewPr>
        <p:scale>
          <a:sx n="66" d="100"/>
          <a:sy n="66" d="100"/>
        </p:scale>
        <p:origin x="-105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C942F-CA1C-4771-BAED-5803A49EB59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5264F-B1F2-4134-94FE-AB6E8BD47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13CC7-EFA3-4908-84B3-6C516B5CFF1A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C22E4-D6D6-4891-A392-56495CD96FD6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0E4D-C868-41A3-84C7-6692A46C219B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AD3DE8-9FED-43F3-8F2A-CE8048B93960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DB28E-D087-4558-8C49-0F68ACEE5A21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7F52FD-0023-4875-81B8-A86AF0608F5B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EF04F-FE42-4121-B544-CDBB6C67005E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B22AFA-7F21-49AF-A8BE-4D8D9EBB617C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9AE1-05B8-46C4-87F4-4ED25D656377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9CB25-9D97-40E3-9D88-896B770859B3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4F3DA8-4CAD-4D51-91C1-BCBC9C189FAB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2BB271-5BB2-46BE-88D0-ECCB2134675B}" type="datetime1">
              <a:rPr lang="cs-CZ" smtClean="0"/>
              <a:pPr/>
              <a:t>3.3.2014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8649CA-6E26-44C5-89EE-1830102BD5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rhlinova@email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764704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/>
              <a:t>Financování rozvojových projektů obcí a měst: hlavní motor </a:t>
            </a:r>
            <a:r>
              <a:rPr lang="cs-CZ" sz="3200" b="1" dirty="0" err="1" smtClean="0"/>
              <a:t>meziobecní</a:t>
            </a:r>
            <a:r>
              <a:rPr lang="cs-CZ" sz="3200" b="1" dirty="0" smtClean="0"/>
              <a:t> spolupráce v ČR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Ing. Zuzana </a:t>
            </a:r>
            <a:r>
              <a:rPr lang="cs-CZ" dirty="0" err="1" smtClean="0"/>
              <a:t>Khendriche</a:t>
            </a:r>
            <a:r>
              <a:rPr lang="cs-CZ" dirty="0" smtClean="0"/>
              <a:t> </a:t>
            </a:r>
            <a:r>
              <a:rPr lang="cs-CZ" dirty="0" err="1" smtClean="0"/>
              <a:t>Trhlínová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Katedra práva a veřejné správy, VŠFS Praha</a:t>
            </a:r>
          </a:p>
          <a:p>
            <a:pPr algn="ctr"/>
            <a:r>
              <a:rPr lang="cs-CZ" dirty="0" smtClean="0"/>
              <a:t>Katedra regionálních studií, VŠE Praha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483768" y="3717032"/>
            <a:ext cx="6400800" cy="1509712"/>
          </a:xfrm>
        </p:spPr>
        <p:txBody>
          <a:bodyPr>
            <a:normAutofit/>
          </a:bodyPr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trhlinova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@email.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cz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Modely </a:t>
            </a:r>
            <a:r>
              <a:rPr lang="cs-CZ" dirty="0" err="1" smtClean="0"/>
              <a:t>meziobecní</a:t>
            </a:r>
            <a:r>
              <a:rPr lang="cs-CZ" dirty="0" smtClean="0"/>
              <a:t> spolupráce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268760"/>
            <a:ext cx="7812360" cy="55892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Různý stupeň a intenzita spolupráce mezi obcemi </a:t>
            </a:r>
          </a:p>
          <a:p>
            <a:pPr lvl="1"/>
            <a:r>
              <a:rPr lang="cs-CZ" dirty="0" smtClean="0"/>
              <a:t>Neformální charakter </a:t>
            </a:r>
          </a:p>
          <a:p>
            <a:pPr lvl="1"/>
            <a:r>
              <a:rPr lang="cs-CZ" dirty="0" smtClean="0"/>
              <a:t>Institucionalizovaná spolupráce, vlastní management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/>
              <a:t>Forma spolupráce dle cílů </a:t>
            </a:r>
          </a:p>
          <a:p>
            <a:pPr lvl="1"/>
            <a:r>
              <a:rPr lang="cs-CZ" dirty="0" smtClean="0"/>
              <a:t>Jednoúčelová spolupráce</a:t>
            </a:r>
          </a:p>
          <a:p>
            <a:pPr lvl="1"/>
            <a:r>
              <a:rPr lang="cs-CZ" dirty="0" smtClean="0"/>
              <a:t>Asociativní typ spolupráce </a:t>
            </a:r>
          </a:p>
          <a:p>
            <a:pPr lvl="1"/>
            <a:r>
              <a:rPr lang="cs-CZ" dirty="0" smtClean="0"/>
              <a:t>Alianční, spolkový typ spolupráce</a:t>
            </a:r>
          </a:p>
          <a:p>
            <a:r>
              <a:rPr lang="cs-CZ" dirty="0" smtClean="0"/>
              <a:t>Vliv charakteru spolupráce na financování spolupráce!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Modely </a:t>
            </a:r>
            <a:r>
              <a:rPr lang="cs-CZ" dirty="0" err="1" smtClean="0"/>
              <a:t>meziobecní</a:t>
            </a:r>
            <a:r>
              <a:rPr lang="cs-CZ" dirty="0" smtClean="0"/>
              <a:t> spolupráce v 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5005536"/>
          </a:xfrm>
        </p:spPr>
        <p:txBody>
          <a:bodyPr>
            <a:normAutofit/>
          </a:bodyPr>
          <a:lstStyle/>
          <a:p>
            <a:r>
              <a:rPr lang="cs-CZ" dirty="0" smtClean="0"/>
              <a:t>Jednoúčelová spolupráce </a:t>
            </a:r>
          </a:p>
          <a:p>
            <a:pPr lvl="1"/>
            <a:r>
              <a:rPr lang="cs-CZ" dirty="0" err="1" smtClean="0"/>
              <a:t>Mikroregiony</a:t>
            </a:r>
            <a:endParaRPr lang="cs-CZ" dirty="0" smtClean="0"/>
          </a:p>
          <a:p>
            <a:r>
              <a:rPr lang="cs-CZ" dirty="0" smtClean="0"/>
              <a:t>Asociativní typ spolupráce</a:t>
            </a:r>
          </a:p>
          <a:p>
            <a:pPr lvl="1"/>
            <a:r>
              <a:rPr lang="cs-CZ" dirty="0" smtClean="0"/>
              <a:t>Svazek obcí údolí </a:t>
            </a:r>
            <a:r>
              <a:rPr lang="cs-CZ" dirty="0" err="1" smtClean="0"/>
              <a:t>Desné</a:t>
            </a:r>
            <a:r>
              <a:rPr lang="cs-CZ" dirty="0" smtClean="0"/>
              <a:t>, Základní škola a Mateřská škola Údolí </a:t>
            </a:r>
            <a:r>
              <a:rPr lang="cs-CZ" dirty="0" err="1" smtClean="0"/>
              <a:t>Desné</a:t>
            </a:r>
            <a:r>
              <a:rPr lang="cs-CZ" dirty="0" smtClean="0"/>
              <a:t>, Svazek obcí Bez Hranic (</a:t>
            </a:r>
            <a:r>
              <a:rPr lang="cs-CZ" dirty="0" err="1" smtClean="0"/>
              <a:t>Mšec</a:t>
            </a:r>
            <a:r>
              <a:rPr lang="cs-CZ" dirty="0" smtClean="0"/>
              <a:t>, </a:t>
            </a:r>
            <a:r>
              <a:rPr lang="cs-CZ" dirty="0" err="1" smtClean="0"/>
              <a:t>Řevničov</a:t>
            </a:r>
            <a:r>
              <a:rPr lang="cs-CZ" dirty="0" smtClean="0"/>
              <a:t> aj. obce) aj.</a:t>
            </a:r>
          </a:p>
          <a:p>
            <a:pPr lvl="1"/>
            <a:r>
              <a:rPr lang="cs-CZ" dirty="0" smtClean="0"/>
              <a:t>Společné řízení sociálních a zdravotních služeb  (poličská nemocnice, Vápenná aj.)</a:t>
            </a:r>
          </a:p>
          <a:p>
            <a:r>
              <a:rPr lang="cs-CZ" dirty="0" smtClean="0"/>
              <a:t>Spolkový typ spolupráce</a:t>
            </a:r>
          </a:p>
          <a:p>
            <a:pPr lvl="1"/>
            <a:r>
              <a:rPr lang="cs-CZ" dirty="0" smtClean="0"/>
              <a:t>MAS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Finanční zdroje </a:t>
            </a:r>
            <a:r>
              <a:rPr lang="cs-CZ" dirty="0" err="1" smtClean="0"/>
              <a:t>meziobecní</a:t>
            </a:r>
            <a:r>
              <a:rPr lang="cs-CZ" dirty="0" smtClean="0"/>
              <a:t> spolupráce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47800"/>
            <a:ext cx="7530040" cy="49335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Vlastní zdroje</a:t>
            </a:r>
          </a:p>
          <a:p>
            <a:pPr lvl="1"/>
            <a:r>
              <a:rPr lang="cs-CZ" u="sng" dirty="0" smtClean="0"/>
              <a:t>Členské příspěvky </a:t>
            </a:r>
          </a:p>
          <a:p>
            <a:pPr lvl="1"/>
            <a:r>
              <a:rPr lang="cs-CZ" dirty="0" smtClean="0"/>
              <a:t>Příjmy z vlastní činnosti</a:t>
            </a:r>
          </a:p>
          <a:p>
            <a:pPr lvl="1"/>
            <a:r>
              <a:rPr lang="cs-CZ" dirty="0" smtClean="0"/>
              <a:t>Příjmy z úroků</a:t>
            </a:r>
          </a:p>
          <a:p>
            <a:pPr lvl="1"/>
            <a:r>
              <a:rPr lang="cs-CZ" dirty="0" smtClean="0"/>
              <a:t>Příjmy z pronájmu majetku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Cizí zdroje </a:t>
            </a:r>
          </a:p>
          <a:p>
            <a:pPr lvl="1"/>
            <a:r>
              <a:rPr lang="cs-CZ" dirty="0" smtClean="0"/>
              <a:t>Neinvestiční dotace od obcí, měst, krajů</a:t>
            </a:r>
          </a:p>
          <a:p>
            <a:pPr lvl="1"/>
            <a:r>
              <a:rPr lang="cs-CZ" dirty="0" smtClean="0"/>
              <a:t>Dotace ze SR</a:t>
            </a:r>
          </a:p>
          <a:p>
            <a:pPr lvl="1"/>
            <a:r>
              <a:rPr lang="cs-CZ" dirty="0" smtClean="0"/>
              <a:t>Leader</a:t>
            </a:r>
          </a:p>
          <a:p>
            <a:pPr lvl="1"/>
            <a:r>
              <a:rPr lang="cs-CZ" dirty="0" smtClean="0"/>
              <a:t>SF (podpora spolupráce ze strany EU)</a:t>
            </a:r>
          </a:p>
          <a:p>
            <a:pPr lvl="1"/>
            <a:r>
              <a:rPr lang="cs-CZ" dirty="0" smtClean="0"/>
              <a:t>Sponzoring</a:t>
            </a:r>
          </a:p>
          <a:p>
            <a:pPr lvl="1"/>
            <a:r>
              <a:rPr lang="cs-CZ" dirty="0" smtClean="0"/>
              <a:t>Dotace do nadací a nadačních fondů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8640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Členské příspěvky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268760"/>
            <a:ext cx="7674056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Význam a velikost členských příspěvků u MR a MAS</a:t>
            </a:r>
          </a:p>
          <a:p>
            <a:pPr algn="just"/>
            <a:r>
              <a:rPr lang="cs-CZ" dirty="0" smtClean="0"/>
              <a:t>Výše členských příspěvků různorodá </a:t>
            </a:r>
          </a:p>
          <a:p>
            <a:pPr lvl="1" algn="just"/>
            <a:r>
              <a:rPr lang="cs-CZ" dirty="0" smtClean="0"/>
              <a:t>od 1000 Kč k 300 mil. Kč</a:t>
            </a:r>
            <a:r>
              <a:rPr lang="en-US" dirty="0" smtClean="0"/>
              <a:t>.</a:t>
            </a:r>
            <a:r>
              <a:rPr lang="cs-CZ" dirty="0" smtClean="0"/>
              <a:t>, střední hodnota 102 tis. Kč. </a:t>
            </a:r>
          </a:p>
          <a:p>
            <a:pPr algn="just"/>
            <a:r>
              <a:rPr lang="cs-CZ" dirty="0" smtClean="0"/>
              <a:t>Příspěvek na obec, příspěvek dle počtu obyvatel v členských obcích (např. 5 tis. Kč na obec, 3kč/</a:t>
            </a:r>
            <a:r>
              <a:rPr lang="cs-CZ" dirty="0" err="1" smtClean="0"/>
              <a:t>obyv</a:t>
            </a:r>
            <a:r>
              <a:rPr lang="cs-CZ" dirty="0" smtClean="0"/>
              <a:t>. MR)</a:t>
            </a:r>
          </a:p>
          <a:p>
            <a:pPr algn="just"/>
            <a:r>
              <a:rPr lang="cs-CZ" dirty="0" smtClean="0"/>
              <a:t>Kombinace počtu obyvatel obce a pevné částky dle druhu subjektu (například pět set korun pro fyzické osoby, jeden tisíc korun pro obec plus tři koruny na obyvatele)</a:t>
            </a:r>
          </a:p>
          <a:p>
            <a:pPr algn="just"/>
            <a:r>
              <a:rPr lang="cs-CZ" dirty="0" smtClean="0"/>
              <a:t>Význam členských příspěvků</a:t>
            </a:r>
          </a:p>
          <a:p>
            <a:pPr algn="just"/>
            <a:r>
              <a:rPr lang="cs-CZ" dirty="0" smtClean="0"/>
              <a:t>Specifika MAS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9941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Porovnání financování MR a MAS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836712"/>
            <a:ext cx="8028384" cy="6021288"/>
          </a:xfrm>
        </p:spPr>
        <p:txBody>
          <a:bodyPr>
            <a:noAutofit/>
          </a:bodyPr>
          <a:lstStyle/>
          <a:p>
            <a:r>
              <a:rPr lang="cs-CZ" sz="2000" dirty="0" smtClean="0"/>
              <a:t>Určování výše členských příspěvků </a:t>
            </a:r>
            <a:r>
              <a:rPr lang="cs-CZ" sz="2000" b="1" u="sng" dirty="0" err="1" smtClean="0"/>
              <a:t>Mikroregiony</a:t>
            </a:r>
            <a:r>
              <a:rPr lang="cs-CZ" sz="2000" b="1" u="sng" dirty="0" smtClean="0"/>
              <a:t>:</a:t>
            </a:r>
          </a:p>
          <a:p>
            <a:r>
              <a:rPr lang="cs-CZ" sz="2000" dirty="0" smtClean="0"/>
              <a:t>procentní podíl obcí,</a:t>
            </a:r>
          </a:p>
          <a:p>
            <a:r>
              <a:rPr lang="cs-CZ" sz="2000" dirty="0" smtClean="0"/>
              <a:t>rozdělení nákladů podle počtu obyvatel,</a:t>
            </a:r>
          </a:p>
          <a:p>
            <a:r>
              <a:rPr lang="cs-CZ" sz="2000" dirty="0" smtClean="0"/>
              <a:t> jednorázový příspěvek (při vstupu či dle potřeby),</a:t>
            </a:r>
          </a:p>
          <a:p>
            <a:r>
              <a:rPr lang="cs-CZ" sz="2000" dirty="0" smtClean="0"/>
              <a:t> dohodou členských obcí,</a:t>
            </a:r>
          </a:p>
          <a:p>
            <a:r>
              <a:rPr lang="cs-CZ" sz="2000" dirty="0" smtClean="0"/>
              <a:t> jedna část ČP je určována podle počtu obyvatel a druhá je stejně vysoká pro všechny obce.</a:t>
            </a:r>
          </a:p>
          <a:p>
            <a:r>
              <a:rPr lang="cs-CZ" sz="2000" b="1" u="sng" dirty="0" smtClean="0"/>
              <a:t>Místní akční skupiny :</a:t>
            </a:r>
          </a:p>
          <a:p>
            <a:r>
              <a:rPr lang="cs-CZ" sz="2000" dirty="0" smtClean="0"/>
              <a:t>Obec platí ČP dle aktuálního počtu obyvatel (buď v Kč/obyvatele, nebo fixní částku dle velikostní kategorie obce ),</a:t>
            </a:r>
          </a:p>
          <a:p>
            <a:r>
              <a:rPr lang="cs-CZ" sz="2000" dirty="0" smtClean="0"/>
              <a:t> zemědělci dle výměry obdělávané plochy,</a:t>
            </a:r>
          </a:p>
          <a:p>
            <a:r>
              <a:rPr lang="cs-CZ" sz="2000" dirty="0" smtClean="0"/>
              <a:t> ostatní osoby různou výši fixní částky (např. právnické osoby platí více než fyzické či neziskové organizace),</a:t>
            </a:r>
          </a:p>
          <a:p>
            <a:r>
              <a:rPr lang="cs-CZ" sz="2000" dirty="0" smtClean="0"/>
              <a:t> jednorázový vklad člena (např. při vstupu do MAS),</a:t>
            </a:r>
          </a:p>
          <a:p>
            <a:r>
              <a:rPr lang="cs-CZ" sz="2000" dirty="0" smtClean="0"/>
              <a:t> dohodou členů.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Bilance příjmů a výdajů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12776"/>
            <a:ext cx="7746064" cy="54452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Význam vlastních zdrojů</a:t>
            </a:r>
          </a:p>
          <a:p>
            <a:r>
              <a:rPr lang="cs-CZ" dirty="0" smtClean="0"/>
              <a:t>Velmi limitovaná finanční autonomie, žádná fiskální autonomie</a:t>
            </a:r>
          </a:p>
          <a:p>
            <a:r>
              <a:rPr lang="cs-CZ" dirty="0" smtClean="0"/>
              <a:t>Posílení spolupráce může produkovat další zdroje – z vlastního podnikání, omezené RUD</a:t>
            </a:r>
          </a:p>
          <a:p>
            <a:r>
              <a:rPr lang="cs-CZ" dirty="0" smtClean="0"/>
              <a:t>Rozvojové aktivity jsou hrazeny z cizích zdrojů nebo majetku získaného v minulosti</a:t>
            </a:r>
          </a:p>
          <a:p>
            <a:r>
              <a:rPr lang="cs-CZ" dirty="0" smtClean="0"/>
              <a:t>Dotace: struktura jiná v každém svazku dle potřeb a úspěšnosti řešení projektů</a:t>
            </a:r>
          </a:p>
          <a:p>
            <a:r>
              <a:rPr lang="cs-CZ" dirty="0" smtClean="0"/>
              <a:t>Kumulace majetku (finančních prostředků) na budoucí rozvoj či potřeby</a:t>
            </a:r>
          </a:p>
          <a:p>
            <a:r>
              <a:rPr lang="cs-CZ" dirty="0" smtClean="0"/>
              <a:t>Využití modelu PPP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922114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Financování spolupráce obcí: hlavní cíl a zájem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4"/>
            <a:ext cx="7674056" cy="5544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Finanční zdroje: cíl x nástroj spolupráce obcí</a:t>
            </a:r>
          </a:p>
          <a:p>
            <a:r>
              <a:rPr lang="cs-CZ" dirty="0" smtClean="0"/>
              <a:t>Sdílení výkonu služeb</a:t>
            </a:r>
          </a:p>
          <a:p>
            <a:r>
              <a:rPr lang="cs-CZ" dirty="0" smtClean="0"/>
              <a:t>Význam dotací pro zachování svazků</a:t>
            </a:r>
          </a:p>
          <a:p>
            <a:r>
              <a:rPr lang="cs-CZ" dirty="0" smtClean="0"/>
              <a:t>Koncept rozšiřování kompetencí a posilování spolupráce obcí x současný model spolupráce, soukromé právo </a:t>
            </a:r>
          </a:p>
          <a:p>
            <a:r>
              <a:rPr lang="cs-CZ" dirty="0" smtClean="0"/>
              <a:t>Potřeba detailní analýzy optimálního zajišťování veřejných služeb  v území</a:t>
            </a:r>
          </a:p>
          <a:p>
            <a:r>
              <a:rPr lang="cs-CZ" dirty="0" smtClean="0"/>
              <a:t>Spolupráce obcí ve venkovském prostoru x ve spádových regionech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Přenos zkušeností ze zahraničí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54102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Diferencované možnosti dle zemí, účelů a forem spolupráce i způsobů financování spolupráce obcí</a:t>
            </a:r>
          </a:p>
          <a:p>
            <a:r>
              <a:rPr lang="cs-CZ" dirty="0" smtClean="0"/>
              <a:t>Spolupráce obcí založená na rozpočtové (Švýcarsko) i fiskální spolupráci (poplatky, daně do rozpočtu svazku, vedle poplatků do obcí, regionů, státu, výše a rozsah u každého svazku jiný - Francie)</a:t>
            </a:r>
          </a:p>
          <a:p>
            <a:r>
              <a:rPr lang="cs-CZ" dirty="0" smtClean="0"/>
              <a:t>Francie</a:t>
            </a:r>
          </a:p>
          <a:p>
            <a:pPr lvl="1"/>
            <a:r>
              <a:rPr lang="cs-CZ" dirty="0" smtClean="0"/>
              <a:t>Příjmy z podnikatelské činnosti firem a živnostníků (daň z </a:t>
            </a:r>
            <a:r>
              <a:rPr lang="cs-CZ" dirty="0" err="1" smtClean="0"/>
              <a:t>nem</a:t>
            </a:r>
            <a:r>
              <a:rPr lang="cs-CZ" dirty="0" smtClean="0"/>
              <a:t>. Zůstává na </a:t>
            </a:r>
            <a:r>
              <a:rPr lang="cs-CZ" dirty="0" err="1" smtClean="0"/>
              <a:t>jednotl</a:t>
            </a:r>
            <a:r>
              <a:rPr lang="cs-CZ" dirty="0" smtClean="0"/>
              <a:t>. obcích) (40% příjmů svazků)</a:t>
            </a:r>
          </a:p>
          <a:p>
            <a:pPr lvl="1"/>
            <a:r>
              <a:rPr lang="cs-CZ" dirty="0" smtClean="0"/>
              <a:t>Daňové příjmy domácností</a:t>
            </a:r>
          </a:p>
          <a:p>
            <a:pPr lvl="1"/>
            <a:r>
              <a:rPr lang="cs-CZ" dirty="0" smtClean="0"/>
              <a:t>4 typy dotací státu (30 % příjmů svazků)</a:t>
            </a:r>
          </a:p>
          <a:p>
            <a:pPr lvl="1"/>
            <a:r>
              <a:rPr lang="cs-CZ" dirty="0" smtClean="0"/>
              <a:t>Dotace na podporu bydlení </a:t>
            </a:r>
          </a:p>
          <a:p>
            <a:pPr lvl="1"/>
            <a:r>
              <a:rPr lang="cs-CZ" dirty="0" smtClean="0"/>
              <a:t>Dotace  regionu </a:t>
            </a:r>
          </a:p>
          <a:p>
            <a:pPr lvl="1"/>
            <a:r>
              <a:rPr lang="cs-CZ" dirty="0" smtClean="0"/>
              <a:t>Místní produkty </a:t>
            </a:r>
          </a:p>
          <a:p>
            <a:pPr lvl="1"/>
            <a:r>
              <a:rPr lang="cs-CZ" dirty="0" smtClean="0"/>
              <a:t>Poplatek za odpad domácností </a:t>
            </a:r>
          </a:p>
          <a:p>
            <a:pPr lvl="1"/>
            <a:r>
              <a:rPr lang="cs-CZ" dirty="0" smtClean="0"/>
              <a:t>Přebytek z hospodaření předešlých let  </a:t>
            </a:r>
          </a:p>
          <a:p>
            <a:r>
              <a:rPr lang="cs-CZ" dirty="0" smtClean="0"/>
              <a:t>Chybějící fiskální autonomie, specifika daňového systém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49CA-6E26-44C5-89EE-1830102BD50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649</TotalTime>
  <Words>584</Words>
  <Application>Microsoft Office PowerPoint</Application>
  <PresentationFormat>Předvádění na obrazovce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Financování rozvojových projektů obcí a měst: hlavní motor meziobecní spolupráce v ČR</vt:lpstr>
      <vt:lpstr>Modely meziobecní spolupráce</vt:lpstr>
      <vt:lpstr>Modely meziobecní spolupráce v ČR</vt:lpstr>
      <vt:lpstr>Finanční zdroje meziobecní spolupráce </vt:lpstr>
      <vt:lpstr>Členské příspěvky</vt:lpstr>
      <vt:lpstr>Porovnání financování MR a MAS</vt:lpstr>
      <vt:lpstr>Bilance příjmů a výdajů</vt:lpstr>
      <vt:lpstr>Financování spolupráce obcí: hlavní cíl a zájem</vt:lpstr>
      <vt:lpstr>Přenos zkušeností ze zahraničí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politiky</dc:title>
  <dc:creator>Marie</dc:creator>
  <cp:lastModifiedBy>admin</cp:lastModifiedBy>
  <cp:revision>70</cp:revision>
  <dcterms:created xsi:type="dcterms:W3CDTF">2011-01-03T13:58:19Z</dcterms:created>
  <dcterms:modified xsi:type="dcterms:W3CDTF">2014-03-03T01:23:12Z</dcterms:modified>
</cp:coreProperties>
</file>