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9" r:id="rId2"/>
    <p:sldMasterId id="2147483719" r:id="rId3"/>
  </p:sldMasterIdLst>
  <p:notesMasterIdLst>
    <p:notesMasterId r:id="rId42"/>
  </p:notesMasterIdLst>
  <p:handoutMasterIdLst>
    <p:handoutMasterId r:id="rId43"/>
  </p:handoutMasterIdLst>
  <p:sldIdLst>
    <p:sldId id="286" r:id="rId4"/>
    <p:sldId id="313" r:id="rId5"/>
    <p:sldId id="315" r:id="rId6"/>
    <p:sldId id="370" r:id="rId7"/>
    <p:sldId id="371" r:id="rId8"/>
    <p:sldId id="359" r:id="rId9"/>
    <p:sldId id="360" r:id="rId10"/>
    <p:sldId id="317" r:id="rId11"/>
    <p:sldId id="319" r:id="rId12"/>
    <p:sldId id="372" r:id="rId13"/>
    <p:sldId id="373" r:id="rId14"/>
    <p:sldId id="374" r:id="rId15"/>
    <p:sldId id="375" r:id="rId16"/>
    <p:sldId id="387" r:id="rId17"/>
    <p:sldId id="389" r:id="rId18"/>
    <p:sldId id="376" r:id="rId19"/>
    <p:sldId id="377" r:id="rId20"/>
    <p:sldId id="378" r:id="rId21"/>
    <p:sldId id="379" r:id="rId22"/>
    <p:sldId id="380" r:id="rId23"/>
    <p:sldId id="381" r:id="rId24"/>
    <p:sldId id="329" r:id="rId25"/>
    <p:sldId id="332" r:id="rId26"/>
    <p:sldId id="382" r:id="rId27"/>
    <p:sldId id="383" r:id="rId28"/>
    <p:sldId id="384" r:id="rId29"/>
    <p:sldId id="385" r:id="rId30"/>
    <p:sldId id="390" r:id="rId31"/>
    <p:sldId id="386" r:id="rId32"/>
    <p:sldId id="391" r:id="rId33"/>
    <p:sldId id="392" r:id="rId34"/>
    <p:sldId id="393" r:id="rId35"/>
    <p:sldId id="369" r:id="rId36"/>
    <p:sldId id="341" r:id="rId37"/>
    <p:sldId id="342" r:id="rId38"/>
    <p:sldId id="356" r:id="rId39"/>
    <p:sldId id="388" r:id="rId40"/>
    <p:sldId id="394" r:id="rId4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9933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0929"/>
  </p:normalViewPr>
  <p:slideViewPr>
    <p:cSldViewPr>
      <p:cViewPr>
        <p:scale>
          <a:sx n="90" d="100"/>
          <a:sy n="90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46" d="100"/>
          <a:sy n="46" d="100"/>
        </p:scale>
        <p:origin x="-1236" y="-90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'2013'!$B$1:$B$215</c:f>
              <c:numCache>
                <c:formatCode>General</c:formatCode>
                <c:ptCount val="215"/>
                <c:pt idx="0">
                  <c:v>99</c:v>
                </c:pt>
                <c:pt idx="1">
                  <c:v>131</c:v>
                </c:pt>
                <c:pt idx="2">
                  <c:v>338</c:v>
                </c:pt>
                <c:pt idx="3">
                  <c:v>386</c:v>
                </c:pt>
                <c:pt idx="4">
                  <c:v>407</c:v>
                </c:pt>
                <c:pt idx="5">
                  <c:v>493</c:v>
                </c:pt>
                <c:pt idx="6">
                  <c:v>499</c:v>
                </c:pt>
                <c:pt idx="7">
                  <c:v>596</c:v>
                </c:pt>
                <c:pt idx="8">
                  <c:v>632</c:v>
                </c:pt>
                <c:pt idx="9">
                  <c:v>641</c:v>
                </c:pt>
                <c:pt idx="10">
                  <c:v>663</c:v>
                </c:pt>
                <c:pt idx="11">
                  <c:v>691</c:v>
                </c:pt>
                <c:pt idx="12">
                  <c:v>703</c:v>
                </c:pt>
                <c:pt idx="13">
                  <c:v>728</c:v>
                </c:pt>
                <c:pt idx="14">
                  <c:v>736</c:v>
                </c:pt>
                <c:pt idx="15">
                  <c:v>740</c:v>
                </c:pt>
                <c:pt idx="16">
                  <c:v>744</c:v>
                </c:pt>
                <c:pt idx="17">
                  <c:v>764</c:v>
                </c:pt>
                <c:pt idx="18">
                  <c:v>768</c:v>
                </c:pt>
                <c:pt idx="19">
                  <c:v>784</c:v>
                </c:pt>
                <c:pt idx="20">
                  <c:v>788</c:v>
                </c:pt>
                <c:pt idx="21">
                  <c:v>790</c:v>
                </c:pt>
                <c:pt idx="22">
                  <c:v>802</c:v>
                </c:pt>
                <c:pt idx="23">
                  <c:v>813</c:v>
                </c:pt>
                <c:pt idx="24">
                  <c:v>820</c:v>
                </c:pt>
                <c:pt idx="25">
                  <c:v>863</c:v>
                </c:pt>
                <c:pt idx="26">
                  <c:v>867</c:v>
                </c:pt>
                <c:pt idx="27">
                  <c:v>881</c:v>
                </c:pt>
                <c:pt idx="28">
                  <c:v>899</c:v>
                </c:pt>
                <c:pt idx="29">
                  <c:v>905</c:v>
                </c:pt>
                <c:pt idx="30">
                  <c:v>913</c:v>
                </c:pt>
                <c:pt idx="31">
                  <c:v>920</c:v>
                </c:pt>
                <c:pt idx="32">
                  <c:v>926</c:v>
                </c:pt>
                <c:pt idx="33">
                  <c:v>930</c:v>
                </c:pt>
                <c:pt idx="34">
                  <c:v>952</c:v>
                </c:pt>
                <c:pt idx="35">
                  <c:v>963</c:v>
                </c:pt>
                <c:pt idx="36">
                  <c:v>969</c:v>
                </c:pt>
                <c:pt idx="37">
                  <c:v>991</c:v>
                </c:pt>
                <c:pt idx="38">
                  <c:v>1016</c:v>
                </c:pt>
                <c:pt idx="39">
                  <c:v>1019</c:v>
                </c:pt>
                <c:pt idx="40">
                  <c:v>1038</c:v>
                </c:pt>
                <c:pt idx="41">
                  <c:v>1047</c:v>
                </c:pt>
                <c:pt idx="42">
                  <c:v>1056</c:v>
                </c:pt>
                <c:pt idx="43">
                  <c:v>1059</c:v>
                </c:pt>
                <c:pt idx="44">
                  <c:v>1074</c:v>
                </c:pt>
                <c:pt idx="45">
                  <c:v>1084</c:v>
                </c:pt>
                <c:pt idx="46">
                  <c:v>1092</c:v>
                </c:pt>
                <c:pt idx="47">
                  <c:v>1134</c:v>
                </c:pt>
                <c:pt idx="48">
                  <c:v>1139</c:v>
                </c:pt>
                <c:pt idx="49">
                  <c:v>1142</c:v>
                </c:pt>
                <c:pt idx="50">
                  <c:v>1147</c:v>
                </c:pt>
                <c:pt idx="51">
                  <c:v>1153</c:v>
                </c:pt>
                <c:pt idx="52">
                  <c:v>1163</c:v>
                </c:pt>
                <c:pt idx="53">
                  <c:v>1167</c:v>
                </c:pt>
                <c:pt idx="54">
                  <c:v>1176</c:v>
                </c:pt>
                <c:pt idx="55">
                  <c:v>1203</c:v>
                </c:pt>
                <c:pt idx="56">
                  <c:v>1221</c:v>
                </c:pt>
                <c:pt idx="57">
                  <c:v>1233</c:v>
                </c:pt>
                <c:pt idx="58">
                  <c:v>1261</c:v>
                </c:pt>
                <c:pt idx="59">
                  <c:v>1276</c:v>
                </c:pt>
                <c:pt idx="60">
                  <c:v>1278</c:v>
                </c:pt>
                <c:pt idx="61">
                  <c:v>1279</c:v>
                </c:pt>
                <c:pt idx="62">
                  <c:v>1285</c:v>
                </c:pt>
                <c:pt idx="63">
                  <c:v>1289</c:v>
                </c:pt>
                <c:pt idx="64">
                  <c:v>1299</c:v>
                </c:pt>
                <c:pt idx="65">
                  <c:v>1329</c:v>
                </c:pt>
                <c:pt idx="66">
                  <c:v>1359</c:v>
                </c:pt>
                <c:pt idx="67">
                  <c:v>1361</c:v>
                </c:pt>
                <c:pt idx="68">
                  <c:v>1373</c:v>
                </c:pt>
                <c:pt idx="69">
                  <c:v>1381</c:v>
                </c:pt>
                <c:pt idx="70">
                  <c:v>1381</c:v>
                </c:pt>
                <c:pt idx="71">
                  <c:v>1388</c:v>
                </c:pt>
                <c:pt idx="72">
                  <c:v>1391</c:v>
                </c:pt>
                <c:pt idx="73">
                  <c:v>1394</c:v>
                </c:pt>
                <c:pt idx="74">
                  <c:v>1400</c:v>
                </c:pt>
                <c:pt idx="75">
                  <c:v>1409</c:v>
                </c:pt>
                <c:pt idx="76">
                  <c:v>1409</c:v>
                </c:pt>
                <c:pt idx="77">
                  <c:v>1427</c:v>
                </c:pt>
                <c:pt idx="78">
                  <c:v>1428</c:v>
                </c:pt>
                <c:pt idx="79">
                  <c:v>1439</c:v>
                </c:pt>
                <c:pt idx="80">
                  <c:v>1440</c:v>
                </c:pt>
                <c:pt idx="81">
                  <c:v>1450</c:v>
                </c:pt>
                <c:pt idx="82">
                  <c:v>1502</c:v>
                </c:pt>
                <c:pt idx="83">
                  <c:v>1504</c:v>
                </c:pt>
                <c:pt idx="84">
                  <c:v>1516</c:v>
                </c:pt>
                <c:pt idx="85">
                  <c:v>1525</c:v>
                </c:pt>
                <c:pt idx="86">
                  <c:v>1573</c:v>
                </c:pt>
                <c:pt idx="87">
                  <c:v>1580</c:v>
                </c:pt>
                <c:pt idx="88">
                  <c:v>1617</c:v>
                </c:pt>
                <c:pt idx="89">
                  <c:v>1627</c:v>
                </c:pt>
                <c:pt idx="90">
                  <c:v>1631</c:v>
                </c:pt>
                <c:pt idx="91">
                  <c:v>1636</c:v>
                </c:pt>
                <c:pt idx="92">
                  <c:v>1647</c:v>
                </c:pt>
                <c:pt idx="93">
                  <c:v>1656</c:v>
                </c:pt>
                <c:pt idx="94">
                  <c:v>1662</c:v>
                </c:pt>
                <c:pt idx="95">
                  <c:v>1664</c:v>
                </c:pt>
                <c:pt idx="96">
                  <c:v>1679</c:v>
                </c:pt>
                <c:pt idx="97">
                  <c:v>1682</c:v>
                </c:pt>
                <c:pt idx="98">
                  <c:v>1717</c:v>
                </c:pt>
                <c:pt idx="99">
                  <c:v>1718</c:v>
                </c:pt>
                <c:pt idx="100">
                  <c:v>1721</c:v>
                </c:pt>
                <c:pt idx="101">
                  <c:v>1721</c:v>
                </c:pt>
                <c:pt idx="102">
                  <c:v>1736</c:v>
                </c:pt>
                <c:pt idx="103">
                  <c:v>1789</c:v>
                </c:pt>
                <c:pt idx="104">
                  <c:v>1791</c:v>
                </c:pt>
                <c:pt idx="105">
                  <c:v>1875</c:v>
                </c:pt>
                <c:pt idx="106">
                  <c:v>1890</c:v>
                </c:pt>
                <c:pt idx="107">
                  <c:v>1908</c:v>
                </c:pt>
                <c:pt idx="108">
                  <c:v>1922</c:v>
                </c:pt>
                <c:pt idx="109">
                  <c:v>1937</c:v>
                </c:pt>
                <c:pt idx="110">
                  <c:v>1946</c:v>
                </c:pt>
                <c:pt idx="111">
                  <c:v>1955</c:v>
                </c:pt>
                <c:pt idx="112">
                  <c:v>2052</c:v>
                </c:pt>
                <c:pt idx="113">
                  <c:v>2066</c:v>
                </c:pt>
                <c:pt idx="114">
                  <c:v>2098</c:v>
                </c:pt>
                <c:pt idx="115">
                  <c:v>2129</c:v>
                </c:pt>
                <c:pt idx="116">
                  <c:v>2149</c:v>
                </c:pt>
                <c:pt idx="117">
                  <c:v>2161</c:v>
                </c:pt>
                <c:pt idx="118">
                  <c:v>2174</c:v>
                </c:pt>
                <c:pt idx="119">
                  <c:v>2223</c:v>
                </c:pt>
                <c:pt idx="120">
                  <c:v>2233</c:v>
                </c:pt>
                <c:pt idx="121">
                  <c:v>2238</c:v>
                </c:pt>
                <c:pt idx="122">
                  <c:v>2253</c:v>
                </c:pt>
                <c:pt idx="123">
                  <c:v>2268</c:v>
                </c:pt>
                <c:pt idx="124">
                  <c:v>2334</c:v>
                </c:pt>
                <c:pt idx="125">
                  <c:v>2345</c:v>
                </c:pt>
                <c:pt idx="126">
                  <c:v>2384</c:v>
                </c:pt>
                <c:pt idx="127">
                  <c:v>2413</c:v>
                </c:pt>
                <c:pt idx="128">
                  <c:v>2434</c:v>
                </c:pt>
                <c:pt idx="129">
                  <c:v>2439</c:v>
                </c:pt>
                <c:pt idx="130">
                  <c:v>2510</c:v>
                </c:pt>
                <c:pt idx="131">
                  <c:v>2553</c:v>
                </c:pt>
                <c:pt idx="132">
                  <c:v>2584</c:v>
                </c:pt>
                <c:pt idx="133">
                  <c:v>2614</c:v>
                </c:pt>
                <c:pt idx="134">
                  <c:v>2696</c:v>
                </c:pt>
                <c:pt idx="135">
                  <c:v>2701</c:v>
                </c:pt>
                <c:pt idx="136">
                  <c:v>2753</c:v>
                </c:pt>
                <c:pt idx="137">
                  <c:v>2761</c:v>
                </c:pt>
                <c:pt idx="138">
                  <c:v>2860</c:v>
                </c:pt>
                <c:pt idx="139">
                  <c:v>2896</c:v>
                </c:pt>
                <c:pt idx="140">
                  <c:v>2907</c:v>
                </c:pt>
                <c:pt idx="141">
                  <c:v>2962</c:v>
                </c:pt>
                <c:pt idx="142">
                  <c:v>3018</c:v>
                </c:pt>
                <c:pt idx="143">
                  <c:v>3066</c:v>
                </c:pt>
                <c:pt idx="144">
                  <c:v>3390</c:v>
                </c:pt>
                <c:pt idx="145">
                  <c:v>3412</c:v>
                </c:pt>
                <c:pt idx="146">
                  <c:v>3509</c:v>
                </c:pt>
                <c:pt idx="147">
                  <c:v>3608</c:v>
                </c:pt>
                <c:pt idx="148">
                  <c:v>3615</c:v>
                </c:pt>
                <c:pt idx="149">
                  <c:v>3623</c:v>
                </c:pt>
                <c:pt idx="150">
                  <c:v>3723</c:v>
                </c:pt>
                <c:pt idx="151">
                  <c:v>3821</c:v>
                </c:pt>
                <c:pt idx="152">
                  <c:v>3903</c:v>
                </c:pt>
                <c:pt idx="153">
                  <c:v>3955</c:v>
                </c:pt>
                <c:pt idx="154">
                  <c:v>3965</c:v>
                </c:pt>
                <c:pt idx="155">
                  <c:v>4068</c:v>
                </c:pt>
                <c:pt idx="156">
                  <c:v>4070</c:v>
                </c:pt>
                <c:pt idx="157">
                  <c:v>4091</c:v>
                </c:pt>
                <c:pt idx="158">
                  <c:v>4093</c:v>
                </c:pt>
                <c:pt idx="159">
                  <c:v>4206</c:v>
                </c:pt>
                <c:pt idx="160">
                  <c:v>4288</c:v>
                </c:pt>
                <c:pt idx="161">
                  <c:v>4347</c:v>
                </c:pt>
                <c:pt idx="162">
                  <c:v>4508</c:v>
                </c:pt>
                <c:pt idx="163">
                  <c:v>4588</c:v>
                </c:pt>
                <c:pt idx="164">
                  <c:v>4613</c:v>
                </c:pt>
                <c:pt idx="165">
                  <c:v>4641</c:v>
                </c:pt>
                <c:pt idx="166">
                  <c:v>4709</c:v>
                </c:pt>
                <c:pt idx="167">
                  <c:v>4770</c:v>
                </c:pt>
                <c:pt idx="168">
                  <c:v>4846</c:v>
                </c:pt>
                <c:pt idx="169">
                  <c:v>4870</c:v>
                </c:pt>
                <c:pt idx="170">
                  <c:v>4915</c:v>
                </c:pt>
                <c:pt idx="171">
                  <c:v>4934</c:v>
                </c:pt>
                <c:pt idx="172">
                  <c:v>5053</c:v>
                </c:pt>
                <c:pt idx="173">
                  <c:v>5122</c:v>
                </c:pt>
                <c:pt idx="174">
                  <c:v>5190</c:v>
                </c:pt>
                <c:pt idx="175">
                  <c:v>5657</c:v>
                </c:pt>
                <c:pt idx="176">
                  <c:v>5661</c:v>
                </c:pt>
                <c:pt idx="177">
                  <c:v>5853</c:v>
                </c:pt>
                <c:pt idx="178">
                  <c:v>5890</c:v>
                </c:pt>
                <c:pt idx="179">
                  <c:v>5926</c:v>
                </c:pt>
                <c:pt idx="180">
                  <c:v>5973</c:v>
                </c:pt>
                <c:pt idx="181">
                  <c:v>6001</c:v>
                </c:pt>
                <c:pt idx="182">
                  <c:v>6167</c:v>
                </c:pt>
                <c:pt idx="183">
                  <c:v>6264</c:v>
                </c:pt>
                <c:pt idx="184">
                  <c:v>6400</c:v>
                </c:pt>
                <c:pt idx="185">
                  <c:v>6766</c:v>
                </c:pt>
                <c:pt idx="186">
                  <c:v>6950</c:v>
                </c:pt>
                <c:pt idx="187">
                  <c:v>6959</c:v>
                </c:pt>
                <c:pt idx="188">
                  <c:v>7314</c:v>
                </c:pt>
                <c:pt idx="189">
                  <c:v>8338</c:v>
                </c:pt>
                <c:pt idx="190">
                  <c:v>8710</c:v>
                </c:pt>
                <c:pt idx="191">
                  <c:v>9185</c:v>
                </c:pt>
                <c:pt idx="192">
                  <c:v>9579</c:v>
                </c:pt>
                <c:pt idx="193">
                  <c:v>9751</c:v>
                </c:pt>
                <c:pt idx="194">
                  <c:v>9918</c:v>
                </c:pt>
                <c:pt idx="195">
                  <c:v>9918</c:v>
                </c:pt>
                <c:pt idx="196">
                  <c:v>10143</c:v>
                </c:pt>
                <c:pt idx="197">
                  <c:v>10160</c:v>
                </c:pt>
                <c:pt idx="198">
                  <c:v>11078</c:v>
                </c:pt>
                <c:pt idx="199">
                  <c:v>12573</c:v>
                </c:pt>
                <c:pt idx="200">
                  <c:v>13064</c:v>
                </c:pt>
                <c:pt idx="201">
                  <c:v>13483</c:v>
                </c:pt>
                <c:pt idx="202">
                  <c:v>13691</c:v>
                </c:pt>
                <c:pt idx="203">
                  <c:v>13838</c:v>
                </c:pt>
                <c:pt idx="204">
                  <c:v>14394</c:v>
                </c:pt>
                <c:pt idx="205">
                  <c:v>14962</c:v>
                </c:pt>
                <c:pt idx="206">
                  <c:v>16358</c:v>
                </c:pt>
                <c:pt idx="207">
                  <c:v>16639</c:v>
                </c:pt>
                <c:pt idx="208">
                  <c:v>17671</c:v>
                </c:pt>
                <c:pt idx="209">
                  <c:v>18872</c:v>
                </c:pt>
                <c:pt idx="210">
                  <c:v>39250</c:v>
                </c:pt>
                <c:pt idx="211">
                  <c:v>42034</c:v>
                </c:pt>
                <c:pt idx="212">
                  <c:v>63081</c:v>
                </c:pt>
                <c:pt idx="213">
                  <c:v>98481</c:v>
                </c:pt>
                <c:pt idx="214">
                  <c:v>419713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4528"/>
        <c:axId val="33984512"/>
      </c:barChart>
      <c:catAx>
        <c:axId val="3397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3984512"/>
        <c:crosses val="autoZero"/>
        <c:auto val="1"/>
        <c:lblAlgn val="ctr"/>
        <c:lblOffset val="100"/>
        <c:noMultiLvlLbl val="0"/>
      </c:catAx>
      <c:valAx>
        <c:axId val="3398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7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07"/>
            <c:invertIfNegative val="0"/>
            <c:bubble3D val="0"/>
            <c:spPr>
              <a:solidFill>
                <a:srgbClr val="FF0000"/>
              </a:solidFill>
              <a:ln w="44450" cmpd="sng">
                <a:solidFill>
                  <a:srgbClr val="FF0000"/>
                </a:solidFill>
                <a:prstDash val="solid"/>
              </a:ln>
              <a:effectLst/>
            </c:spPr>
          </c:dPt>
          <c:dPt>
            <c:idx val="172"/>
            <c:invertIfNegative val="0"/>
            <c:bubble3D val="0"/>
            <c:spPr>
              <a:solidFill>
                <a:srgbClr val="00B050"/>
              </a:solidFill>
            </c:spPr>
          </c:dPt>
          <c:val>
            <c:numRef>
              <c:f>'2013'!$B$1:$B$215</c:f>
              <c:numCache>
                <c:formatCode>General</c:formatCode>
                <c:ptCount val="215"/>
                <c:pt idx="0">
                  <c:v>99</c:v>
                </c:pt>
                <c:pt idx="1">
                  <c:v>131</c:v>
                </c:pt>
                <c:pt idx="2">
                  <c:v>338</c:v>
                </c:pt>
                <c:pt idx="3">
                  <c:v>386</c:v>
                </c:pt>
                <c:pt idx="4">
                  <c:v>407</c:v>
                </c:pt>
                <c:pt idx="5">
                  <c:v>493</c:v>
                </c:pt>
                <c:pt idx="6">
                  <c:v>499</c:v>
                </c:pt>
                <c:pt idx="7">
                  <c:v>596</c:v>
                </c:pt>
                <c:pt idx="8">
                  <c:v>632</c:v>
                </c:pt>
                <c:pt idx="9">
                  <c:v>641</c:v>
                </c:pt>
                <c:pt idx="10">
                  <c:v>663</c:v>
                </c:pt>
                <c:pt idx="11">
                  <c:v>691</c:v>
                </c:pt>
                <c:pt idx="12">
                  <c:v>703</c:v>
                </c:pt>
                <c:pt idx="13">
                  <c:v>728</c:v>
                </c:pt>
                <c:pt idx="14">
                  <c:v>736</c:v>
                </c:pt>
                <c:pt idx="15">
                  <c:v>740</c:v>
                </c:pt>
                <c:pt idx="16">
                  <c:v>744</c:v>
                </c:pt>
                <c:pt idx="17">
                  <c:v>764</c:v>
                </c:pt>
                <c:pt idx="18">
                  <c:v>768</c:v>
                </c:pt>
                <c:pt idx="19">
                  <c:v>784</c:v>
                </c:pt>
                <c:pt idx="20">
                  <c:v>788</c:v>
                </c:pt>
                <c:pt idx="21">
                  <c:v>790</c:v>
                </c:pt>
                <c:pt idx="22">
                  <c:v>802</c:v>
                </c:pt>
                <c:pt idx="23">
                  <c:v>813</c:v>
                </c:pt>
                <c:pt idx="24">
                  <c:v>820</c:v>
                </c:pt>
                <c:pt idx="25">
                  <c:v>863</c:v>
                </c:pt>
                <c:pt idx="26">
                  <c:v>867</c:v>
                </c:pt>
                <c:pt idx="27">
                  <c:v>881</c:v>
                </c:pt>
                <c:pt idx="28">
                  <c:v>899</c:v>
                </c:pt>
                <c:pt idx="29">
                  <c:v>905</c:v>
                </c:pt>
                <c:pt idx="30">
                  <c:v>913</c:v>
                </c:pt>
                <c:pt idx="31">
                  <c:v>920</c:v>
                </c:pt>
                <c:pt idx="32">
                  <c:v>926</c:v>
                </c:pt>
                <c:pt idx="33">
                  <c:v>930</c:v>
                </c:pt>
                <c:pt idx="34">
                  <c:v>952</c:v>
                </c:pt>
                <c:pt idx="35">
                  <c:v>963</c:v>
                </c:pt>
                <c:pt idx="36">
                  <c:v>969</c:v>
                </c:pt>
                <c:pt idx="37">
                  <c:v>991</c:v>
                </c:pt>
                <c:pt idx="38">
                  <c:v>1016</c:v>
                </c:pt>
                <c:pt idx="39">
                  <c:v>1019</c:v>
                </c:pt>
                <c:pt idx="40">
                  <c:v>1038</c:v>
                </c:pt>
                <c:pt idx="41">
                  <c:v>1047</c:v>
                </c:pt>
                <c:pt idx="42">
                  <c:v>1056</c:v>
                </c:pt>
                <c:pt idx="43">
                  <c:v>1059</c:v>
                </c:pt>
                <c:pt idx="44">
                  <c:v>1074</c:v>
                </c:pt>
                <c:pt idx="45">
                  <c:v>1084</c:v>
                </c:pt>
                <c:pt idx="46">
                  <c:v>1092</c:v>
                </c:pt>
                <c:pt idx="47">
                  <c:v>1134</c:v>
                </c:pt>
                <c:pt idx="48">
                  <c:v>1139</c:v>
                </c:pt>
                <c:pt idx="49">
                  <c:v>1142</c:v>
                </c:pt>
                <c:pt idx="50">
                  <c:v>1147</c:v>
                </c:pt>
                <c:pt idx="51">
                  <c:v>1153</c:v>
                </c:pt>
                <c:pt idx="52">
                  <c:v>1163</c:v>
                </c:pt>
                <c:pt idx="53">
                  <c:v>1167</c:v>
                </c:pt>
                <c:pt idx="54">
                  <c:v>1176</c:v>
                </c:pt>
                <c:pt idx="55">
                  <c:v>1203</c:v>
                </c:pt>
                <c:pt idx="56">
                  <c:v>1221</c:v>
                </c:pt>
                <c:pt idx="57">
                  <c:v>1233</c:v>
                </c:pt>
                <c:pt idx="58">
                  <c:v>1261</c:v>
                </c:pt>
                <c:pt idx="59">
                  <c:v>1276</c:v>
                </c:pt>
                <c:pt idx="60">
                  <c:v>1278</c:v>
                </c:pt>
                <c:pt idx="61">
                  <c:v>1279</c:v>
                </c:pt>
                <c:pt idx="62">
                  <c:v>1285</c:v>
                </c:pt>
                <c:pt idx="63">
                  <c:v>1289</c:v>
                </c:pt>
                <c:pt idx="64">
                  <c:v>1299</c:v>
                </c:pt>
                <c:pt idx="65">
                  <c:v>1329</c:v>
                </c:pt>
                <c:pt idx="66">
                  <c:v>1359</c:v>
                </c:pt>
                <c:pt idx="67">
                  <c:v>1361</c:v>
                </c:pt>
                <c:pt idx="68">
                  <c:v>1373</c:v>
                </c:pt>
                <c:pt idx="69">
                  <c:v>1381</c:v>
                </c:pt>
                <c:pt idx="70">
                  <c:v>1381</c:v>
                </c:pt>
                <c:pt idx="71">
                  <c:v>1388</c:v>
                </c:pt>
                <c:pt idx="72">
                  <c:v>1391</c:v>
                </c:pt>
                <c:pt idx="73">
                  <c:v>1394</c:v>
                </c:pt>
                <c:pt idx="74">
                  <c:v>1400</c:v>
                </c:pt>
                <c:pt idx="75">
                  <c:v>1409</c:v>
                </c:pt>
                <c:pt idx="76">
                  <c:v>1409</c:v>
                </c:pt>
                <c:pt idx="77">
                  <c:v>1427</c:v>
                </c:pt>
                <c:pt idx="78">
                  <c:v>1428</c:v>
                </c:pt>
                <c:pt idx="79">
                  <c:v>1439</c:v>
                </c:pt>
                <c:pt idx="80">
                  <c:v>1440</c:v>
                </c:pt>
                <c:pt idx="81">
                  <c:v>1450</c:v>
                </c:pt>
                <c:pt idx="82">
                  <c:v>1502</c:v>
                </c:pt>
                <c:pt idx="83">
                  <c:v>1504</c:v>
                </c:pt>
                <c:pt idx="84">
                  <c:v>1516</c:v>
                </c:pt>
                <c:pt idx="85">
                  <c:v>1525</c:v>
                </c:pt>
                <c:pt idx="86">
                  <c:v>1573</c:v>
                </c:pt>
                <c:pt idx="87">
                  <c:v>1580</c:v>
                </c:pt>
                <c:pt idx="88">
                  <c:v>1617</c:v>
                </c:pt>
                <c:pt idx="89">
                  <c:v>1627</c:v>
                </c:pt>
                <c:pt idx="90">
                  <c:v>1631</c:v>
                </c:pt>
                <c:pt idx="91">
                  <c:v>1636</c:v>
                </c:pt>
                <c:pt idx="92">
                  <c:v>1647</c:v>
                </c:pt>
                <c:pt idx="93">
                  <c:v>1656</c:v>
                </c:pt>
                <c:pt idx="94">
                  <c:v>1662</c:v>
                </c:pt>
                <c:pt idx="95">
                  <c:v>1664</c:v>
                </c:pt>
                <c:pt idx="96">
                  <c:v>1679</c:v>
                </c:pt>
                <c:pt idx="97">
                  <c:v>1682</c:v>
                </c:pt>
                <c:pt idx="98">
                  <c:v>1717</c:v>
                </c:pt>
                <c:pt idx="99">
                  <c:v>1718</c:v>
                </c:pt>
                <c:pt idx="100">
                  <c:v>1721</c:v>
                </c:pt>
                <c:pt idx="101">
                  <c:v>1721</c:v>
                </c:pt>
                <c:pt idx="102">
                  <c:v>1736</c:v>
                </c:pt>
                <c:pt idx="103">
                  <c:v>1789</c:v>
                </c:pt>
                <c:pt idx="104">
                  <c:v>1791</c:v>
                </c:pt>
                <c:pt idx="105">
                  <c:v>1875</c:v>
                </c:pt>
                <c:pt idx="106">
                  <c:v>1890</c:v>
                </c:pt>
                <c:pt idx="107">
                  <c:v>1908</c:v>
                </c:pt>
                <c:pt idx="108">
                  <c:v>1922</c:v>
                </c:pt>
                <c:pt idx="109">
                  <c:v>1937</c:v>
                </c:pt>
                <c:pt idx="110">
                  <c:v>1946</c:v>
                </c:pt>
                <c:pt idx="111">
                  <c:v>1955</c:v>
                </c:pt>
                <c:pt idx="112">
                  <c:v>2052</c:v>
                </c:pt>
                <c:pt idx="113">
                  <c:v>2066</c:v>
                </c:pt>
                <c:pt idx="114">
                  <c:v>2098</c:v>
                </c:pt>
                <c:pt idx="115">
                  <c:v>2129</c:v>
                </c:pt>
                <c:pt idx="116">
                  <c:v>2149</c:v>
                </c:pt>
                <c:pt idx="117">
                  <c:v>2161</c:v>
                </c:pt>
                <c:pt idx="118">
                  <c:v>2174</c:v>
                </c:pt>
                <c:pt idx="119">
                  <c:v>2223</c:v>
                </c:pt>
                <c:pt idx="120">
                  <c:v>2233</c:v>
                </c:pt>
                <c:pt idx="121">
                  <c:v>2238</c:v>
                </c:pt>
                <c:pt idx="122">
                  <c:v>2253</c:v>
                </c:pt>
                <c:pt idx="123">
                  <c:v>2268</c:v>
                </c:pt>
                <c:pt idx="124">
                  <c:v>2334</c:v>
                </c:pt>
                <c:pt idx="125">
                  <c:v>2345</c:v>
                </c:pt>
                <c:pt idx="126">
                  <c:v>2384</c:v>
                </c:pt>
                <c:pt idx="127">
                  <c:v>2413</c:v>
                </c:pt>
                <c:pt idx="128">
                  <c:v>2434</c:v>
                </c:pt>
                <c:pt idx="129">
                  <c:v>2439</c:v>
                </c:pt>
                <c:pt idx="130">
                  <c:v>2510</c:v>
                </c:pt>
                <c:pt idx="131">
                  <c:v>2553</c:v>
                </c:pt>
                <c:pt idx="132">
                  <c:v>2584</c:v>
                </c:pt>
                <c:pt idx="133">
                  <c:v>2614</c:v>
                </c:pt>
                <c:pt idx="134">
                  <c:v>2696</c:v>
                </c:pt>
                <c:pt idx="135">
                  <c:v>2701</c:v>
                </c:pt>
                <c:pt idx="136">
                  <c:v>2753</c:v>
                </c:pt>
                <c:pt idx="137">
                  <c:v>2761</c:v>
                </c:pt>
                <c:pt idx="138">
                  <c:v>2860</c:v>
                </c:pt>
                <c:pt idx="139">
                  <c:v>2896</c:v>
                </c:pt>
                <c:pt idx="140">
                  <c:v>2907</c:v>
                </c:pt>
                <c:pt idx="141">
                  <c:v>2962</c:v>
                </c:pt>
                <c:pt idx="142">
                  <c:v>3018</c:v>
                </c:pt>
                <c:pt idx="143">
                  <c:v>3066</c:v>
                </c:pt>
                <c:pt idx="144">
                  <c:v>3390</c:v>
                </c:pt>
                <c:pt idx="145">
                  <c:v>3412</c:v>
                </c:pt>
                <c:pt idx="146">
                  <c:v>3509</c:v>
                </c:pt>
                <c:pt idx="147">
                  <c:v>3608</c:v>
                </c:pt>
                <c:pt idx="148">
                  <c:v>3615</c:v>
                </c:pt>
                <c:pt idx="149">
                  <c:v>3623</c:v>
                </c:pt>
                <c:pt idx="150">
                  <c:v>3723</c:v>
                </c:pt>
                <c:pt idx="151">
                  <c:v>3821</c:v>
                </c:pt>
                <c:pt idx="152">
                  <c:v>3903</c:v>
                </c:pt>
                <c:pt idx="153">
                  <c:v>3955</c:v>
                </c:pt>
                <c:pt idx="154">
                  <c:v>3965</c:v>
                </c:pt>
                <c:pt idx="155">
                  <c:v>4068</c:v>
                </c:pt>
                <c:pt idx="156">
                  <c:v>4070</c:v>
                </c:pt>
                <c:pt idx="157">
                  <c:v>4091</c:v>
                </c:pt>
                <c:pt idx="158">
                  <c:v>4093</c:v>
                </c:pt>
                <c:pt idx="159">
                  <c:v>4206</c:v>
                </c:pt>
                <c:pt idx="160">
                  <c:v>4288</c:v>
                </c:pt>
                <c:pt idx="161">
                  <c:v>4347</c:v>
                </c:pt>
                <c:pt idx="162">
                  <c:v>4508</c:v>
                </c:pt>
                <c:pt idx="163">
                  <c:v>4588</c:v>
                </c:pt>
                <c:pt idx="164">
                  <c:v>4613</c:v>
                </c:pt>
                <c:pt idx="165">
                  <c:v>4641</c:v>
                </c:pt>
                <c:pt idx="166">
                  <c:v>4709</c:v>
                </c:pt>
                <c:pt idx="167">
                  <c:v>4770</c:v>
                </c:pt>
                <c:pt idx="168">
                  <c:v>4846</c:v>
                </c:pt>
                <c:pt idx="169">
                  <c:v>4870</c:v>
                </c:pt>
                <c:pt idx="170">
                  <c:v>4915</c:v>
                </c:pt>
                <c:pt idx="171">
                  <c:v>4934</c:v>
                </c:pt>
                <c:pt idx="172">
                  <c:v>5053</c:v>
                </c:pt>
                <c:pt idx="173">
                  <c:v>5122</c:v>
                </c:pt>
                <c:pt idx="174">
                  <c:v>5190</c:v>
                </c:pt>
                <c:pt idx="175">
                  <c:v>5657</c:v>
                </c:pt>
                <c:pt idx="176">
                  <c:v>5661</c:v>
                </c:pt>
                <c:pt idx="177">
                  <c:v>5853</c:v>
                </c:pt>
                <c:pt idx="178">
                  <c:v>5890</c:v>
                </c:pt>
                <c:pt idx="179">
                  <c:v>5926</c:v>
                </c:pt>
                <c:pt idx="180">
                  <c:v>5973</c:v>
                </c:pt>
                <c:pt idx="181">
                  <c:v>6001</c:v>
                </c:pt>
                <c:pt idx="182">
                  <c:v>6167</c:v>
                </c:pt>
                <c:pt idx="183">
                  <c:v>6264</c:v>
                </c:pt>
                <c:pt idx="184">
                  <c:v>6400</c:v>
                </c:pt>
                <c:pt idx="185">
                  <c:v>6766</c:v>
                </c:pt>
                <c:pt idx="186">
                  <c:v>6950</c:v>
                </c:pt>
                <c:pt idx="187">
                  <c:v>6959</c:v>
                </c:pt>
                <c:pt idx="188">
                  <c:v>7314</c:v>
                </c:pt>
                <c:pt idx="189">
                  <c:v>8338</c:v>
                </c:pt>
                <c:pt idx="190">
                  <c:v>8710</c:v>
                </c:pt>
                <c:pt idx="191">
                  <c:v>9185</c:v>
                </c:pt>
                <c:pt idx="192">
                  <c:v>9579</c:v>
                </c:pt>
                <c:pt idx="193">
                  <c:v>9751</c:v>
                </c:pt>
                <c:pt idx="194">
                  <c:v>9918</c:v>
                </c:pt>
                <c:pt idx="195">
                  <c:v>9918</c:v>
                </c:pt>
                <c:pt idx="196">
                  <c:v>10143</c:v>
                </c:pt>
                <c:pt idx="197">
                  <c:v>10160</c:v>
                </c:pt>
                <c:pt idx="198">
                  <c:v>11078</c:v>
                </c:pt>
                <c:pt idx="199">
                  <c:v>12573</c:v>
                </c:pt>
                <c:pt idx="200">
                  <c:v>13064</c:v>
                </c:pt>
                <c:pt idx="201">
                  <c:v>13483</c:v>
                </c:pt>
                <c:pt idx="202">
                  <c:v>13691</c:v>
                </c:pt>
                <c:pt idx="203">
                  <c:v>13838</c:v>
                </c:pt>
                <c:pt idx="204">
                  <c:v>14394</c:v>
                </c:pt>
                <c:pt idx="205">
                  <c:v>14962</c:v>
                </c:pt>
                <c:pt idx="206">
                  <c:v>16358</c:v>
                </c:pt>
                <c:pt idx="207">
                  <c:v>16639</c:v>
                </c:pt>
                <c:pt idx="208">
                  <c:v>17671</c:v>
                </c:pt>
                <c:pt idx="209">
                  <c:v>18872</c:v>
                </c:pt>
                <c:pt idx="210">
                  <c:v>39250</c:v>
                </c:pt>
                <c:pt idx="211">
                  <c:v>42034</c:v>
                </c:pt>
                <c:pt idx="212">
                  <c:v>63081</c:v>
                </c:pt>
                <c:pt idx="213">
                  <c:v>98481</c:v>
                </c:pt>
                <c:pt idx="214">
                  <c:v>419713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0256"/>
        <c:axId val="35682944"/>
      </c:barChart>
      <c:catAx>
        <c:axId val="3568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35682944"/>
        <c:crosses val="autoZero"/>
        <c:auto val="1"/>
        <c:lblAlgn val="ctr"/>
        <c:lblOffset val="100"/>
        <c:noMultiLvlLbl val="0"/>
      </c:catAx>
      <c:valAx>
        <c:axId val="35682944"/>
        <c:scaling>
          <c:orientation val="minMax"/>
          <c:max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8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62251-0D35-4E40-9644-CF466332F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2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567E8-BA6B-4BBF-844F-C44F20B17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5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t-EE" smtClean="0">
              <a:latin typeface="Arial" charset="0"/>
              <a:ea typeface="MS PGothic" pitchFamily="34" charset="-128"/>
            </a:endParaRPr>
          </a:p>
          <a:p>
            <a:pPr eaLnBrk="1" hangingPunct="1"/>
            <a:endParaRPr lang="et-EE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F4CE2-F378-45A7-A30E-190DDB27D1E4}" type="slidenum">
              <a:rPr lang="et-EE" sz="1200" smtClean="0"/>
              <a:pPr eaLnBrk="1" hangingPunct="1"/>
              <a:t>23</a:t>
            </a:fld>
            <a:endParaRPr lang="et-E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7068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9C3184-5513-4792-84FC-5A8D31D90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6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117B-86EB-4ABE-9392-E14646583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7538-28CA-42F2-89F7-A05E003AE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2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Pealkiri, diagramm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Diagrammi kohatäide 2"/>
          <p:cNvSpPr>
            <a:spLocks noGrp="1"/>
          </p:cNvSpPr>
          <p:nvPr>
            <p:ph type="ch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C10B-0B03-49CB-8FC7-3B2F0A10C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4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diagramm või organisatsiooni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1B30-8429-49CC-9D99-41BFB9699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7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Eesti statisti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REL_logo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73450"/>
            <a:ext cx="381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98525"/>
            <a:ext cx="4498975" cy="8540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t-EE"/>
              <a:t>PEALKIRI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44958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r>
              <a:rPr lang="et-EE"/>
              <a:t>Esitaja Nimi Perekonnanimi</a:t>
            </a:r>
          </a:p>
          <a:p>
            <a:r>
              <a:rPr lang="et-EE"/>
              <a:t>00.00.2006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3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4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0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2205038"/>
            <a:ext cx="3681413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588" y="2205038"/>
            <a:ext cx="3681412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8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1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F040-1C85-4EE8-A8F6-2E97AD27B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5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24.11.2011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0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5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3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988" y="1268413"/>
            <a:ext cx="1878012" cy="5132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775" y="1268413"/>
            <a:ext cx="5484813" cy="5132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2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74898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47775" y="2205038"/>
            <a:ext cx="7515225" cy="4195762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4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748982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47775" y="2205038"/>
            <a:ext cx="7515225" cy="4195762"/>
          </a:xfrm>
        </p:spPr>
        <p:txBody>
          <a:bodyPr/>
          <a:lstStyle/>
          <a:p>
            <a:pPr lvl="0"/>
            <a:endParaRPr lang="et-EE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03.10.2011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6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7068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2BB9DE-A847-4334-884B-C1676F87A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1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3456-ADD5-4C8A-A2F1-8E9F1BADF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4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4D8F-BE1D-40DC-B3CC-29375A066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5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9248-F54B-491D-8CC1-E59459BBA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1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EE00-B782-487C-A022-3222ACAB6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33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A3A2-258A-4C31-9335-8A27EE8C1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00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6E648-B28A-4082-8A69-F02827CDB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8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D9A6-7F13-4C1B-9070-0C69F3040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1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4E4D-1EA3-45A3-8996-2FDB0A5C4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5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9156-A849-443B-B740-16E2D5F32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32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BCB8-416A-4090-A7F7-67A0616DB3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1FDF-F0A5-46AF-A9E7-4D443997D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75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Pealkiri, diagramm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Diagrammi kohatäide 2"/>
          <p:cNvSpPr>
            <a:spLocks noGrp="1"/>
          </p:cNvSpPr>
          <p:nvPr>
            <p:ph type="ch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225B-3559-4107-B142-6FE0B92FB7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88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diagramm või organisatsiooni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FD3A-AA61-45FF-89F8-5C3252DDF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61DC6-BD04-433F-89EF-7A4952BF9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74DA-846E-4F37-BADC-5F293C5E0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9C5C-3468-45F9-968E-4B2235E5C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3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C05C-3BDB-4268-AC93-98624CD7D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5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25C7-DD4F-4CAF-BDC0-8CD60671C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5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5A22-4A23-4815-9712-79BAB0825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965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5230347B-CF0A-457C-B8B1-B0C35BF74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Eesti statistika_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7463"/>
            <a:ext cx="91932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2205038"/>
            <a:ext cx="75152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Sisu tekst</a:t>
            </a:r>
          </a:p>
          <a:p>
            <a:pPr lvl="1"/>
            <a:r>
              <a:rPr lang="et-EE" smtClean="0"/>
              <a:t>Sisu</a:t>
            </a:r>
          </a:p>
          <a:p>
            <a:pPr lvl="2"/>
            <a:r>
              <a:rPr lang="et-EE" smtClean="0"/>
              <a:t>Sisu</a:t>
            </a:r>
          </a:p>
          <a:p>
            <a:pPr lvl="3"/>
            <a:endParaRPr lang="en-GB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777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defRPr sz="1200" b="0">
                <a:solidFill>
                  <a:srgbClr val="00395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t-EE"/>
              <a:t>01.06.2011</a:t>
            </a:r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6740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</a:pPr>
            <a:endParaRPr lang="et-EE" sz="1200">
              <a:solidFill>
                <a:srgbClr val="00395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268413"/>
            <a:ext cx="748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Pealkiri</a:t>
            </a:r>
          </a:p>
        </p:txBody>
      </p:sp>
      <p:pic>
        <p:nvPicPr>
          <p:cNvPr id="2055" name="Picture 16" descr="REL_logo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79400"/>
            <a:ext cx="2400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1079500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1795463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2203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61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3068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5258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830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402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15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5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5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5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5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6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7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7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7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  <p:sp>
            <p:nvSpPr>
              <p:cNvPr id="617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t-EE"/>
              </a:p>
            </p:txBody>
          </p:sp>
        </p:grpSp>
        <p:sp>
          <p:nvSpPr>
            <p:cNvPr id="615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615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sp>
        <p:nvSpPr>
          <p:cNvPr id="614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965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4167410-A2E3-4A51-BBD1-20DAD6BD14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2286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latin typeface="+mn-lt"/>
              </a:rPr>
              <a:t>Association of Estonian Cities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Fostering the Development of Decentralised Public Administration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>
                <a:latin typeface="+mn-lt"/>
              </a:rPr>
              <a:t>Municipal</a:t>
            </a:r>
            <a:r>
              <a:rPr lang="et-EE" dirty="0" smtClean="0">
                <a:latin typeface="+mn-lt"/>
              </a:rPr>
              <a:t> </a:t>
            </a:r>
            <a:r>
              <a:rPr lang="et-EE" dirty="0" err="1" smtClean="0">
                <a:latin typeface="+mn-lt"/>
              </a:rPr>
              <a:t>cooperation</a:t>
            </a:r>
            <a:r>
              <a:rPr lang="et-EE" dirty="0">
                <a:latin typeface="+mn-lt"/>
              </a:rPr>
              <a:t> </a:t>
            </a:r>
            <a:r>
              <a:rPr lang="et-EE" dirty="0" err="1" smtClean="0">
                <a:latin typeface="+mn-lt"/>
              </a:rPr>
              <a:t>in</a:t>
            </a:r>
            <a:r>
              <a:rPr lang="et-EE" dirty="0" smtClean="0">
                <a:latin typeface="+mn-lt"/>
              </a:rPr>
              <a:t> Estonia</a:t>
            </a:r>
            <a:endParaRPr lang="et-EE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overall setup (environment) for municipal </a:t>
            </a:r>
            <a:r>
              <a:rPr lang="en-US" dirty="0" smtClean="0"/>
              <a:t>cooperation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I</a:t>
            </a:r>
            <a:r>
              <a:rPr lang="en-US" dirty="0" smtClean="0"/>
              <a:t>s </a:t>
            </a:r>
            <a:r>
              <a:rPr lang="en-US" dirty="0"/>
              <a:t>it supportive or not, is the cooperation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   </a:t>
            </a:r>
            <a:r>
              <a:rPr lang="en-US" dirty="0" smtClean="0"/>
              <a:t>made </a:t>
            </a:r>
            <a:r>
              <a:rPr lang="en-US" dirty="0"/>
              <a:t>easy or </a:t>
            </a:r>
            <a:r>
              <a:rPr lang="en-US" dirty="0" smtClean="0"/>
              <a:t>not</a:t>
            </a:r>
            <a:endParaRPr lang="et-EE" dirty="0" smtClean="0"/>
          </a:p>
          <a:p>
            <a:pPr marL="0" indent="0">
              <a:buNone/>
            </a:pPr>
            <a:endParaRPr lang="en-US" dirty="0"/>
          </a:p>
          <a:p>
            <a:r>
              <a:rPr lang="et-EE" dirty="0" smtClean="0"/>
              <a:t>S</a:t>
            </a:r>
            <a:r>
              <a:rPr lang="en-US" dirty="0" err="1" smtClean="0"/>
              <a:t>ome</a:t>
            </a:r>
            <a:r>
              <a:rPr lang="en-US" dirty="0" smtClean="0"/>
              <a:t> </a:t>
            </a:r>
            <a:r>
              <a:rPr lang="en-US" dirty="0"/>
              <a:t>examples of different kinds of cooperation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14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0" y="0"/>
            <a:ext cx="8352928" cy="1143000"/>
          </a:xfrm>
        </p:spPr>
        <p:txBody>
          <a:bodyPr/>
          <a:lstStyle/>
          <a:p>
            <a:r>
              <a:rPr lang="et-EE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</a:t>
            </a:r>
            <a:r>
              <a:rPr lang="en-US" dirty="0">
                <a:latin typeface="+mn-lt"/>
              </a:rPr>
              <a:t>overall setup (environment)</a:t>
            </a:r>
            <a:endParaRPr lang="et-EE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73162" y="1052736"/>
            <a:ext cx="7863333" cy="5043264"/>
          </a:xfrm>
        </p:spPr>
        <p:txBody>
          <a:bodyPr/>
          <a:lstStyle/>
          <a:p>
            <a:r>
              <a:rPr lang="en-US" sz="2400" b="1" dirty="0" smtClean="0"/>
              <a:t>Local </a:t>
            </a:r>
            <a:r>
              <a:rPr lang="en-US" sz="2400" b="1" dirty="0"/>
              <a:t>Government </a:t>
            </a:r>
            <a:r>
              <a:rPr lang="en-US" sz="2400" b="1" dirty="0" err="1"/>
              <a:t>Organisation</a:t>
            </a:r>
            <a:r>
              <a:rPr lang="en-US" sz="2400" b="1" dirty="0"/>
              <a:t> Act </a:t>
            </a:r>
            <a:endParaRPr lang="et-EE" sz="2400" b="1" dirty="0" smtClean="0"/>
          </a:p>
          <a:p>
            <a:pPr marL="0" indent="0">
              <a:buNone/>
            </a:pPr>
            <a:r>
              <a:rPr lang="et-EE" sz="2400" b="1" dirty="0"/>
              <a:t> </a:t>
            </a:r>
            <a:r>
              <a:rPr lang="et-EE" sz="2400" b="1" dirty="0" smtClean="0"/>
              <a:t>   </a:t>
            </a:r>
            <a:r>
              <a:rPr lang="en-US" sz="2400" b="1" dirty="0" smtClean="0"/>
              <a:t>Chapter </a:t>
            </a:r>
            <a:r>
              <a:rPr lang="en-US" sz="2400" b="1" dirty="0"/>
              <a:t>10</a:t>
            </a:r>
            <a:br>
              <a:rPr lang="en-US" sz="2400" b="1" dirty="0"/>
            </a:br>
            <a:r>
              <a:rPr lang="et-EE" sz="2400" b="1" dirty="0" smtClean="0"/>
              <a:t>    </a:t>
            </a:r>
            <a:r>
              <a:rPr lang="en-US" sz="2400" b="1" dirty="0" smtClean="0"/>
              <a:t>CO-OPERATION </a:t>
            </a:r>
            <a:r>
              <a:rPr lang="en-US" sz="2400" b="1" dirty="0"/>
              <a:t>OF LOCAL GOVERNMENTS </a:t>
            </a:r>
          </a:p>
          <a:p>
            <a:r>
              <a:rPr lang="en-US" sz="3000" dirty="0" smtClean="0"/>
              <a:t>For </a:t>
            </a:r>
            <a:r>
              <a:rPr lang="en-US" sz="3000" dirty="0"/>
              <a:t>the expression, representation and protection of common interests and for the performance of common functions, rural municipalities and cities may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1) co-operate;</a:t>
            </a:r>
            <a:br>
              <a:rPr lang="en-US" dirty="0"/>
            </a:br>
            <a:r>
              <a:rPr lang="en-US" dirty="0"/>
              <a:t>2) grant authority to another rural municipality or city for this purpose;</a:t>
            </a:r>
            <a:br>
              <a:rPr lang="en-US" dirty="0"/>
            </a:br>
            <a:r>
              <a:rPr lang="en-US" dirty="0"/>
              <a:t>3) form local government associations and other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5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0" y="0"/>
            <a:ext cx="8352928" cy="1143000"/>
          </a:xfrm>
        </p:spPr>
        <p:txBody>
          <a:bodyPr/>
          <a:lstStyle/>
          <a:p>
            <a:r>
              <a:rPr lang="et-EE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</a:t>
            </a:r>
            <a:r>
              <a:rPr lang="en-US" dirty="0">
                <a:latin typeface="+mn-lt"/>
              </a:rPr>
              <a:t>overall setup (environment)</a:t>
            </a:r>
            <a:endParaRPr lang="et-EE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73162" y="1052736"/>
            <a:ext cx="7863333" cy="5616624"/>
          </a:xfrm>
        </p:spPr>
        <p:txBody>
          <a:bodyPr/>
          <a:lstStyle/>
          <a:p>
            <a:r>
              <a:rPr lang="en-US" sz="2400" b="1" dirty="0" smtClean="0"/>
              <a:t>Local </a:t>
            </a:r>
            <a:r>
              <a:rPr lang="en-US" sz="2400" b="1" dirty="0"/>
              <a:t>Government </a:t>
            </a:r>
            <a:r>
              <a:rPr lang="en-US" sz="2400" b="1" dirty="0" err="1"/>
              <a:t>Organisation</a:t>
            </a:r>
            <a:r>
              <a:rPr lang="en-US" sz="2400" b="1" dirty="0"/>
              <a:t> Act </a:t>
            </a:r>
            <a:endParaRPr lang="et-EE" sz="2400" b="1" dirty="0" smtClean="0"/>
          </a:p>
          <a:p>
            <a:pPr marL="0" indent="0">
              <a:buNone/>
            </a:pPr>
            <a:r>
              <a:rPr lang="et-EE" sz="2400" b="1" dirty="0"/>
              <a:t> </a:t>
            </a:r>
            <a:r>
              <a:rPr lang="et-EE" sz="2400" b="1" dirty="0" smtClean="0"/>
              <a:t>   </a:t>
            </a:r>
            <a:r>
              <a:rPr lang="en-US" sz="2400" b="1" dirty="0" smtClean="0"/>
              <a:t>Chapter </a:t>
            </a:r>
            <a:r>
              <a:rPr lang="en-US" sz="2400" b="1" dirty="0"/>
              <a:t>10</a:t>
            </a:r>
            <a:br>
              <a:rPr lang="en-US" sz="2400" b="1" dirty="0"/>
            </a:br>
            <a:r>
              <a:rPr lang="et-EE" sz="2400" b="1" dirty="0" smtClean="0"/>
              <a:t>    </a:t>
            </a:r>
            <a:r>
              <a:rPr lang="en-US" sz="2400" b="1" dirty="0" smtClean="0"/>
              <a:t>CO-OPERATION </a:t>
            </a:r>
            <a:r>
              <a:rPr lang="en-US" sz="2400" b="1" dirty="0"/>
              <a:t>OF LOCAL GOVERNMENTS 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the expression, representation and protection of common interests and for the performance of common functions, rural municipalities and cities may:</a:t>
            </a:r>
            <a:br>
              <a:rPr lang="en-US" sz="2800" dirty="0"/>
            </a:br>
            <a:r>
              <a:rPr lang="en-US" sz="2800" dirty="0"/>
              <a:t>1) co-operate;</a:t>
            </a:r>
            <a:br>
              <a:rPr lang="en-US" sz="2800" dirty="0"/>
            </a:br>
            <a:r>
              <a:rPr lang="en-US" sz="2800" dirty="0"/>
              <a:t>2) grant authority to another rural municipality or city for this purpose;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3) form local government associations and other </a:t>
            </a:r>
            <a:r>
              <a:rPr lang="en-US" b="1" dirty="0" err="1"/>
              <a:t>organisations</a:t>
            </a:r>
            <a:r>
              <a:rPr lang="en-US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195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73163" y="476672"/>
            <a:ext cx="7772400" cy="5619328"/>
          </a:xfrm>
        </p:spPr>
        <p:txBody>
          <a:bodyPr/>
          <a:lstStyle/>
          <a:p>
            <a:r>
              <a:rPr lang="en-US" b="1" dirty="0"/>
              <a:t>3) form local government associations and other </a:t>
            </a:r>
            <a:r>
              <a:rPr lang="en-US" b="1" dirty="0" err="1" smtClean="0"/>
              <a:t>organisations</a:t>
            </a:r>
            <a:endParaRPr lang="et-EE" b="1" dirty="0" smtClean="0"/>
          </a:p>
          <a:p>
            <a:endParaRPr lang="et-EE" b="1" dirty="0"/>
          </a:p>
          <a:p>
            <a:r>
              <a:rPr lang="et-EE" dirty="0" err="1"/>
              <a:t>T</a:t>
            </a:r>
            <a:r>
              <a:rPr lang="et-EE" dirty="0" err="1" smtClean="0"/>
              <a:t>here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no </a:t>
            </a:r>
            <a:r>
              <a:rPr lang="et-EE" dirty="0" err="1" smtClean="0"/>
              <a:t>obligation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co-operate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any</a:t>
            </a:r>
            <a:r>
              <a:rPr lang="et-EE" dirty="0" smtClean="0"/>
              <a:t> </a:t>
            </a:r>
            <a:r>
              <a:rPr lang="et-EE" dirty="0" err="1" smtClean="0"/>
              <a:t>field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most</a:t>
            </a:r>
            <a:r>
              <a:rPr lang="et-EE" dirty="0" smtClean="0"/>
              <a:t> </a:t>
            </a:r>
            <a:r>
              <a:rPr lang="et-EE" dirty="0" err="1" smtClean="0"/>
              <a:t>usual</a:t>
            </a:r>
            <a:r>
              <a:rPr lang="et-EE" dirty="0" smtClean="0"/>
              <a:t> </a:t>
            </a:r>
            <a:r>
              <a:rPr lang="et-EE" dirty="0" err="1" smtClean="0"/>
              <a:t>way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cooperation</a:t>
            </a:r>
            <a:r>
              <a:rPr lang="et-EE" dirty="0" smtClean="0"/>
              <a:t> –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form</a:t>
            </a:r>
            <a:r>
              <a:rPr lang="et-EE" dirty="0" smtClean="0"/>
              <a:t> </a:t>
            </a:r>
            <a:r>
              <a:rPr lang="et-EE" i="1" dirty="0" err="1" smtClean="0"/>
              <a:t>non-profit</a:t>
            </a:r>
            <a:r>
              <a:rPr lang="et-EE" i="1" dirty="0" smtClean="0"/>
              <a:t> </a:t>
            </a:r>
            <a:r>
              <a:rPr lang="et-EE" i="1" dirty="0" err="1" smtClean="0"/>
              <a:t>organisation</a:t>
            </a:r>
            <a:r>
              <a:rPr lang="et-EE" i="1" dirty="0" smtClean="0"/>
              <a:t> </a:t>
            </a:r>
            <a:r>
              <a:rPr lang="et-EE" dirty="0" smtClean="0"/>
              <a:t>(</a:t>
            </a:r>
            <a:r>
              <a:rPr lang="et-EE" dirty="0" err="1" smtClean="0"/>
              <a:t>local</a:t>
            </a:r>
            <a:r>
              <a:rPr lang="et-EE" dirty="0" smtClean="0"/>
              <a:t> </a:t>
            </a:r>
            <a:r>
              <a:rPr lang="et-EE" dirty="0" err="1" smtClean="0"/>
              <a:t>gov’t</a:t>
            </a:r>
            <a:r>
              <a:rPr lang="et-EE" dirty="0" smtClean="0"/>
              <a:t> </a:t>
            </a:r>
            <a:r>
              <a:rPr lang="et-EE" dirty="0" err="1" smtClean="0"/>
              <a:t>association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also</a:t>
            </a:r>
            <a:r>
              <a:rPr lang="et-EE" dirty="0" smtClean="0"/>
              <a:t> </a:t>
            </a:r>
            <a:r>
              <a:rPr lang="et-EE" dirty="0" err="1" smtClean="0"/>
              <a:t>non-profit</a:t>
            </a:r>
            <a:r>
              <a:rPr lang="et-EE" dirty="0" smtClean="0"/>
              <a:t> </a:t>
            </a:r>
            <a:r>
              <a:rPr lang="et-EE" dirty="0" err="1" smtClean="0"/>
              <a:t>organisation</a:t>
            </a:r>
            <a:r>
              <a:rPr lang="et-EE" dirty="0" smtClean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7025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73163" y="620688"/>
            <a:ext cx="7772400" cy="5475312"/>
          </a:xfrm>
        </p:spPr>
        <p:txBody>
          <a:bodyPr/>
          <a:lstStyle/>
          <a:p>
            <a:pPr marL="0" indent="0" algn="ctr">
              <a:buNone/>
            </a:pPr>
            <a:r>
              <a:rPr lang="et-EE" sz="4400" dirty="0" err="1" smtClean="0">
                <a:solidFill>
                  <a:schemeClr val="accent5">
                    <a:lumMod val="50000"/>
                  </a:schemeClr>
                </a:solidFill>
              </a:rPr>
              <a:t>Multi-municipal</a:t>
            </a:r>
            <a:r>
              <a:rPr lang="et-EE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400" dirty="0" err="1">
                <a:solidFill>
                  <a:schemeClr val="accent5">
                    <a:lumMod val="50000"/>
                  </a:schemeClr>
                </a:solidFill>
              </a:rPr>
              <a:t>cooperation</a:t>
            </a:r>
            <a:r>
              <a:rPr lang="et-EE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400" dirty="0" err="1">
                <a:solidFill>
                  <a:schemeClr val="accent5">
                    <a:lumMod val="50000"/>
                  </a:schemeClr>
                </a:solidFill>
              </a:rPr>
              <a:t>can</a:t>
            </a:r>
            <a:r>
              <a:rPr lang="et-EE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400" dirty="0" err="1">
                <a:solidFill>
                  <a:schemeClr val="accent5">
                    <a:lumMod val="50000"/>
                  </a:schemeClr>
                </a:solidFill>
              </a:rPr>
              <a:t>help</a:t>
            </a:r>
            <a:r>
              <a:rPr lang="et-EE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t-EE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t-EE" sz="4400" dirty="0" smtClean="0"/>
          </a:p>
          <a:p>
            <a:r>
              <a:rPr lang="et-EE" sz="4400" dirty="0" smtClean="0"/>
              <a:t> </a:t>
            </a:r>
            <a:r>
              <a:rPr lang="en-US" sz="4400" dirty="0" smtClean="0"/>
              <a:t>save money</a:t>
            </a:r>
            <a:endParaRPr lang="et-EE" sz="4400" dirty="0" smtClean="0"/>
          </a:p>
          <a:p>
            <a:r>
              <a:rPr lang="et-EE" sz="4400" dirty="0" smtClean="0"/>
              <a:t> </a:t>
            </a:r>
            <a:r>
              <a:rPr lang="en-US" sz="4400" dirty="0" smtClean="0"/>
              <a:t>reduce duplication</a:t>
            </a:r>
            <a:endParaRPr lang="et-EE" sz="4400" dirty="0" smtClean="0"/>
          </a:p>
          <a:p>
            <a:r>
              <a:rPr lang="et-EE" sz="4400" dirty="0" smtClean="0"/>
              <a:t> </a:t>
            </a:r>
            <a:r>
              <a:rPr lang="en-US" sz="4400" dirty="0" smtClean="0"/>
              <a:t>provide </a:t>
            </a:r>
            <a:r>
              <a:rPr lang="en-US" sz="4400" dirty="0"/>
              <a:t>better quality service for communities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36277460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704856" cy="5904656"/>
          </a:xfrm>
        </p:spPr>
      </p:pic>
    </p:spTree>
    <p:extLst>
      <p:ext uri="{BB962C8B-B14F-4D97-AF65-F5344CB8AC3E}">
        <p14:creationId xmlns:p14="http://schemas.microsoft.com/office/powerpoint/2010/main" val="343643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55531" y="1052736"/>
            <a:ext cx="7772400" cy="5043264"/>
          </a:xfrm>
        </p:spPr>
        <p:txBody>
          <a:bodyPr/>
          <a:lstStyle/>
          <a:p>
            <a:r>
              <a:rPr lang="en-GB" dirty="0" smtClean="0"/>
              <a:t>Childcare services for the persons having disabled children;</a:t>
            </a:r>
          </a:p>
          <a:p>
            <a:r>
              <a:rPr lang="en-GB" dirty="0" smtClean="0"/>
              <a:t>individual counselling, operative employment mediation to the economically un-favoured people;</a:t>
            </a:r>
          </a:p>
          <a:p>
            <a:r>
              <a:rPr lang="en-GB" dirty="0" smtClean="0"/>
              <a:t>aimed at people who are away from the labour market.</a:t>
            </a:r>
            <a:endParaRPr lang="et-EE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To bring people to the labour market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/EU </a:t>
            </a:r>
            <a:r>
              <a:rPr lang="et-EE" dirty="0" err="1" smtClean="0"/>
              <a:t>financed</a:t>
            </a:r>
            <a:r>
              <a:rPr lang="et-EE" dirty="0" smtClean="0"/>
              <a:t>/</a:t>
            </a:r>
          </a:p>
        </p:txBody>
      </p:sp>
      <p:sp>
        <p:nvSpPr>
          <p:cNvPr id="4" name="Paremnool 3"/>
          <p:cNvSpPr/>
          <p:nvPr/>
        </p:nvSpPr>
        <p:spPr bwMode="auto">
          <a:xfrm>
            <a:off x="1281046" y="5432115"/>
            <a:ext cx="770673" cy="42709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895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620688"/>
            <a:ext cx="758180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404664"/>
            <a:ext cx="7772400" cy="4114800"/>
          </a:xfrm>
        </p:spPr>
        <p:txBody>
          <a:bodyPr/>
          <a:lstStyle/>
          <a:p>
            <a:r>
              <a:rPr lang="en-GB" b="1" dirty="0" smtClean="0"/>
              <a:t>Personal assistants </a:t>
            </a:r>
            <a:r>
              <a:rPr lang="en-GB" dirty="0" smtClean="0"/>
              <a:t>to the </a:t>
            </a:r>
          </a:p>
          <a:p>
            <a:pPr marL="0" indent="0">
              <a:buNone/>
            </a:pPr>
            <a:r>
              <a:rPr lang="en-GB" dirty="0" smtClean="0"/>
              <a:t>- Persons with learning disabilities</a:t>
            </a:r>
          </a:p>
          <a:p>
            <a:pPr marL="0" indent="0">
              <a:buNone/>
            </a:pPr>
            <a:r>
              <a:rPr lang="en-GB" dirty="0" smtClean="0"/>
              <a:t>- Children and young people from violent families</a:t>
            </a:r>
          </a:p>
          <a:p>
            <a:pPr marL="0" indent="0">
              <a:buNone/>
            </a:pPr>
            <a:r>
              <a:rPr lang="en-GB" dirty="0" smtClean="0"/>
              <a:t>- People with disabilities</a:t>
            </a:r>
          </a:p>
          <a:p>
            <a:pPr marL="0" indent="0">
              <a:buNone/>
            </a:pPr>
            <a:r>
              <a:rPr lang="en-GB" dirty="0" smtClean="0"/>
              <a:t>- Drug addicts </a:t>
            </a:r>
          </a:p>
          <a:p>
            <a:pPr marL="0" indent="0">
              <a:buNone/>
            </a:pPr>
            <a:r>
              <a:rPr lang="en-GB" dirty="0" smtClean="0"/>
              <a:t>- Persons released from prison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To bring people to the labour market</a:t>
            </a:r>
          </a:p>
          <a:p>
            <a:pPr marL="0" indent="0">
              <a:buNone/>
            </a:pPr>
            <a:r>
              <a:rPr lang="en-GB" dirty="0" smtClean="0"/>
              <a:t>Public and NGO cooperation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/EU </a:t>
            </a:r>
            <a:r>
              <a:rPr lang="et-EE" dirty="0" err="1" smtClean="0"/>
              <a:t>financed</a:t>
            </a:r>
            <a:r>
              <a:rPr lang="et-EE" dirty="0" smtClean="0"/>
              <a:t>/</a:t>
            </a:r>
            <a:endParaRPr lang="en-GB" dirty="0"/>
          </a:p>
        </p:txBody>
      </p:sp>
      <p:sp>
        <p:nvSpPr>
          <p:cNvPr id="4" name="Paremnool 3"/>
          <p:cNvSpPr/>
          <p:nvPr/>
        </p:nvSpPr>
        <p:spPr bwMode="auto">
          <a:xfrm>
            <a:off x="1281045" y="5047324"/>
            <a:ext cx="770673" cy="42709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014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8112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latin typeface="+mn-lt"/>
              </a:rPr>
              <a:t>Local Self-Government in Estonia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12875"/>
            <a:ext cx="7772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215 (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t-E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self-government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entities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 total</a:t>
            </a:r>
            <a:endParaRPr lang="et-E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- 30 (</a:t>
            </a:r>
            <a:r>
              <a:rPr lang="et-E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33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cities</a:t>
            </a:r>
            <a:endParaRPr lang="et-E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- 185 (</a:t>
            </a:r>
            <a:r>
              <a:rPr lang="et-E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rural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t-E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municipalities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1993: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Administrative-territorial reform</a:t>
            </a:r>
            <a:r>
              <a:rPr lang="et-E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One-layer local government system</a:t>
            </a:r>
            <a:endParaRPr lang="et-E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t-EE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defRPr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260648"/>
            <a:ext cx="743779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n-lt"/>
              </a:rPr>
              <a:t>Social transport</a:t>
            </a:r>
            <a:endParaRPr lang="en-GB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73163" y="1700808"/>
            <a:ext cx="7772400" cy="4395192"/>
          </a:xfrm>
        </p:spPr>
        <p:txBody>
          <a:bodyPr/>
          <a:lstStyle/>
          <a:p>
            <a:r>
              <a:rPr lang="en-GB" dirty="0" smtClean="0"/>
              <a:t>Access to public services (health services, pharmacy services, financial services, legal services, and social services);</a:t>
            </a:r>
          </a:p>
          <a:p>
            <a:r>
              <a:rPr lang="en-GB" dirty="0" smtClean="0"/>
              <a:t>Access to educational institution, or to work and back home;</a:t>
            </a:r>
          </a:p>
          <a:p>
            <a:r>
              <a:rPr lang="en-GB" dirty="0" smtClean="0"/>
              <a:t>To serve the basic needs (including shopping, beauty services, recreation, etc.)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/EU </a:t>
            </a:r>
            <a:r>
              <a:rPr lang="et-EE" dirty="0" err="1" smtClean="0"/>
              <a:t>financed</a:t>
            </a:r>
            <a:r>
              <a:rPr lang="et-EE" dirty="0"/>
              <a:t> </a:t>
            </a:r>
            <a:r>
              <a:rPr lang="et-EE" dirty="0" smtClean="0"/>
              <a:t>2011-2012/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8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1341438"/>
            <a:ext cx="7772400" cy="5183187"/>
          </a:xfrm>
        </p:spPr>
        <p:txBody>
          <a:bodyPr/>
          <a:lstStyle/>
          <a:p>
            <a:pPr eaLnBrk="1" hangingPunct="1"/>
            <a:endParaRPr lang="en-GB" sz="2800" smtClean="0"/>
          </a:p>
          <a:p>
            <a:pPr eaLnBrk="1" hangingPunct="1">
              <a:buFont typeface="Wingdings" pitchFamily="2" charset="2"/>
              <a:buNone/>
            </a:pPr>
            <a:endParaRPr lang="et-EE" sz="200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t-EE" sz="2800" smtClean="0">
                <a:solidFill>
                  <a:srgbClr val="000000"/>
                </a:solidFill>
                <a:cs typeface="Arial" charset="0"/>
              </a:rPr>
              <a:t>	</a:t>
            </a:r>
            <a:endParaRPr lang="en-GB" sz="2800" smtClean="0"/>
          </a:p>
        </p:txBody>
      </p:sp>
      <p:sp>
        <p:nvSpPr>
          <p:cNvPr id="6861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93038" cy="1123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defRPr/>
            </a:pPr>
            <a:r>
              <a:rPr lang="et-EE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et-E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t-EE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  <a:r>
              <a:rPr lang="et-E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Censuses</a:t>
            </a:r>
            <a:r>
              <a:rPr lang="et-E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t-E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Estonia </a:t>
            </a:r>
            <a:r>
              <a:rPr lang="et-E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</a:t>
            </a:r>
            <a:r>
              <a:rPr lang="et-EE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et-E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2012</a:t>
            </a:r>
            <a:endParaRPr lang="en-GB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676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Ülesnool 1"/>
          <p:cNvSpPr/>
          <p:nvPr/>
        </p:nvSpPr>
        <p:spPr bwMode="auto">
          <a:xfrm>
            <a:off x="4139952" y="1772816"/>
            <a:ext cx="1584176" cy="1008112"/>
          </a:xfrm>
          <a:prstGeom prst="upArrow">
            <a:avLst/>
          </a:prstGeom>
          <a:noFill/>
          <a:ln w="1143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Ülesnool 5"/>
          <p:cNvSpPr/>
          <p:nvPr/>
        </p:nvSpPr>
        <p:spPr bwMode="auto">
          <a:xfrm>
            <a:off x="6732240" y="3645024"/>
            <a:ext cx="1584176" cy="1008112"/>
          </a:xfrm>
          <a:prstGeom prst="upArrow">
            <a:avLst/>
          </a:prstGeom>
          <a:noFill/>
          <a:ln w="1143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7089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Census</a:t>
            </a:r>
            <a:r>
              <a:rPr lang="et-EE" dirty="0" smtClean="0"/>
              <a:t> 2000 </a:t>
            </a:r>
            <a:r>
              <a:rPr lang="et-EE" i="1" dirty="0" smtClean="0"/>
              <a:t>vs</a:t>
            </a:r>
            <a:r>
              <a:rPr lang="et-EE" dirty="0" smtClean="0"/>
              <a:t> 2012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t-EE" sz="1200" smtClean="0">
                <a:latin typeface="Arial" charset="0"/>
              </a:rPr>
              <a:t>31.05.2012</a:t>
            </a:r>
            <a:endParaRPr lang="en-GB" sz="1200" smtClean="0">
              <a:latin typeface="Arial" charset="0"/>
            </a:endParaRPr>
          </a:p>
        </p:txBody>
      </p:sp>
      <p:pic>
        <p:nvPicPr>
          <p:cNvPr id="30724" name="Content Placeholder 5" descr="Tallinn_eraldi_akna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000250"/>
            <a:ext cx="6929438" cy="45212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1095666"/>
            <a:ext cx="7509798" cy="54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2400" cy="1143000"/>
          </a:xfrm>
        </p:spPr>
        <p:txBody>
          <a:bodyPr/>
          <a:lstStyle/>
          <a:p>
            <a:pPr algn="ctr"/>
            <a:r>
              <a:rPr lang="et-EE" dirty="0" err="1" smtClean="0">
                <a:latin typeface="+mn-lt"/>
              </a:rPr>
              <a:t>Kindergarten</a:t>
            </a:r>
            <a:endParaRPr lang="et-EE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2400" cy="4467200"/>
          </a:xfrm>
        </p:spPr>
        <p:txBody>
          <a:bodyPr/>
          <a:lstStyle/>
          <a:p>
            <a:r>
              <a:rPr lang="et-EE" dirty="0" err="1" smtClean="0"/>
              <a:t>Funded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two</a:t>
            </a:r>
            <a:r>
              <a:rPr lang="et-EE" dirty="0" smtClean="0"/>
              <a:t> </a:t>
            </a:r>
            <a:r>
              <a:rPr lang="et-EE" dirty="0" err="1" smtClean="0"/>
              <a:t>municipalities</a:t>
            </a:r>
            <a:endParaRPr lang="et-EE" dirty="0" smtClean="0"/>
          </a:p>
          <a:p>
            <a:r>
              <a:rPr lang="et-EE" dirty="0" err="1"/>
              <a:t>Nearly</a:t>
            </a:r>
            <a:r>
              <a:rPr lang="et-EE" dirty="0"/>
              <a:t> </a:t>
            </a:r>
            <a:r>
              <a:rPr lang="et-EE" dirty="0" err="1"/>
              <a:t>zero</a:t>
            </a:r>
            <a:r>
              <a:rPr lang="et-EE" dirty="0"/>
              <a:t> </a:t>
            </a:r>
            <a:r>
              <a:rPr lang="et-EE" dirty="0" err="1"/>
              <a:t>energy</a:t>
            </a:r>
            <a:r>
              <a:rPr lang="et-EE" dirty="0"/>
              <a:t> </a:t>
            </a:r>
            <a:r>
              <a:rPr lang="et-EE" i="1" dirty="0" err="1"/>
              <a:t>building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7200800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6187270"/>
            <a:ext cx="259228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t-EE" dirty="0" err="1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</a:t>
            </a:r>
            <a:r>
              <a:rPr lang="et-EE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hoto</a:t>
            </a:r>
            <a:r>
              <a:rPr lang="et-EE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et-EE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delfi.ee</a:t>
            </a:r>
            <a:endParaRPr lang="et-EE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1919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9176" y="6406591"/>
            <a:ext cx="284482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t-EE" dirty="0" err="1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</a:t>
            </a:r>
            <a:r>
              <a:rPr lang="et-EE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hoto</a:t>
            </a:r>
            <a:r>
              <a:rPr lang="et-EE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et-EE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kaldram.ee</a:t>
            </a:r>
            <a:endParaRPr lang="et-EE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err="1">
                <a:latin typeface="+mn-lt"/>
              </a:rPr>
              <a:t>Recycling</a:t>
            </a:r>
            <a:r>
              <a:rPr lang="et-EE" b="1" dirty="0">
                <a:latin typeface="+mn-lt"/>
              </a:rPr>
              <a:t> </a:t>
            </a:r>
            <a:r>
              <a:rPr lang="et-EE" b="1" dirty="0" err="1" smtClean="0">
                <a:latin typeface="+mn-lt"/>
              </a:rPr>
              <a:t>Centers</a:t>
            </a:r>
            <a:endParaRPr lang="et-EE" dirty="0">
              <a:latin typeface="+mn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600" y="1628800"/>
            <a:ext cx="7973963" cy="4467200"/>
          </a:xfrm>
        </p:spPr>
        <p:txBody>
          <a:bodyPr/>
          <a:lstStyle/>
          <a:p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Almost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endParaRPr lang="et-E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NGO, all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municipalities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</a:t>
            </a:r>
            <a:endParaRPr lang="et-E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for waste recycling and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</a:t>
            </a:r>
            <a: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et-E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gement</a:t>
            </a:r>
            <a:endParaRPr lang="et-E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t-E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9401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0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pPr algn="ctr"/>
            <a:r>
              <a:rPr lang="et-EE" b="1" dirty="0" err="1" smtClean="0">
                <a:latin typeface="+mn-lt"/>
              </a:rPr>
              <a:t>Landfills</a:t>
            </a:r>
            <a:endParaRPr lang="et-EE" dirty="0">
              <a:latin typeface="+mn-lt"/>
            </a:endParaRPr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776864" cy="5328592"/>
          </a:xfrm>
        </p:spPr>
      </p:pic>
    </p:spTree>
    <p:extLst>
      <p:ext uri="{BB962C8B-B14F-4D97-AF65-F5344CB8AC3E}">
        <p14:creationId xmlns:p14="http://schemas.microsoft.com/office/powerpoint/2010/main" val="2617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and communication technology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Cooperation between municipalities? The overall setup - most of the services are connected to the state registers and exchange of municipal data goes via state systems. </a:t>
            </a:r>
          </a:p>
          <a:p>
            <a:r>
              <a:rPr lang="en-GB" dirty="0" smtClean="0"/>
              <a:t>Has saved a lot of money to the municipalities!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3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dirty="0" err="1" smtClean="0">
                <a:latin typeface="+mn-lt"/>
              </a:rPr>
              <a:t>Local</a:t>
            </a:r>
            <a:r>
              <a:rPr lang="et-EE" dirty="0" smtClean="0">
                <a:latin typeface="+mn-lt"/>
              </a:rPr>
              <a:t> </a:t>
            </a:r>
            <a:r>
              <a:rPr lang="et-EE" dirty="0" err="1" smtClean="0">
                <a:latin typeface="+mn-lt"/>
              </a:rPr>
              <a:t>government</a:t>
            </a:r>
            <a:r>
              <a:rPr lang="et-EE" dirty="0" smtClean="0">
                <a:latin typeface="+mn-lt"/>
              </a:rPr>
              <a:t> </a:t>
            </a:r>
            <a:r>
              <a:rPr lang="et-EE" dirty="0" err="1" smtClean="0">
                <a:latin typeface="+mn-lt"/>
              </a:rPr>
              <a:t>entities</a:t>
            </a:r>
            <a:endParaRPr lang="en-GB" dirty="0" smtClean="0">
              <a:latin typeface="+mn-lt"/>
            </a:endParaRPr>
          </a:p>
        </p:txBody>
      </p:sp>
      <p:pic>
        <p:nvPicPr>
          <p:cNvPr id="34819" name="Picture 4" descr="Eestimaa KO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7777163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95636" y="116632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and communication technology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87624" y="2492896"/>
            <a:ext cx="7772400" cy="4114800"/>
          </a:xfrm>
        </p:spPr>
        <p:txBody>
          <a:bodyPr/>
          <a:lstStyle/>
          <a:p>
            <a:r>
              <a:rPr lang="et-EE" dirty="0" smtClean="0"/>
              <a:t>X-road, </a:t>
            </a:r>
            <a:r>
              <a:rPr lang="et-EE" dirty="0" err="1" smtClean="0"/>
              <a:t>introduced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2001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n-US" dirty="0"/>
              <a:t>There are around 400 municipal and state services integrated, and more are </a:t>
            </a:r>
            <a:r>
              <a:rPr lang="en-US" dirty="0" smtClean="0"/>
              <a:t>coming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838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764704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Multi-municipal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cooperation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can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help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t-EE" sz="4800" dirty="0"/>
          </a:p>
          <a:p>
            <a:r>
              <a:rPr lang="et-EE" sz="4800" dirty="0"/>
              <a:t> </a:t>
            </a:r>
            <a:r>
              <a:rPr lang="en-US" sz="4800" dirty="0"/>
              <a:t>save </a:t>
            </a:r>
            <a:r>
              <a:rPr lang="en-US" sz="4800" dirty="0" smtClean="0"/>
              <a:t>money</a:t>
            </a:r>
            <a:r>
              <a:rPr lang="et-EE" sz="4800" dirty="0" smtClean="0"/>
              <a:t>. </a:t>
            </a:r>
            <a:r>
              <a:rPr lang="et-EE" sz="4800" dirty="0" err="1" smtClean="0"/>
              <a:t>Whose</a:t>
            </a:r>
            <a:r>
              <a:rPr lang="et-EE" sz="4800" dirty="0" smtClean="0"/>
              <a:t> </a:t>
            </a:r>
            <a:r>
              <a:rPr lang="et-EE" sz="4800" dirty="0" err="1" smtClean="0"/>
              <a:t>money</a:t>
            </a:r>
            <a:r>
              <a:rPr lang="et-EE" sz="4800" dirty="0" smtClean="0"/>
              <a:t>?</a:t>
            </a:r>
          </a:p>
          <a:p>
            <a:endParaRPr lang="et-EE" sz="4800" dirty="0"/>
          </a:p>
          <a:p>
            <a:pPr marL="0" indent="0">
              <a:buNone/>
            </a:pPr>
            <a:r>
              <a:rPr lang="et-EE" sz="4800" dirty="0" err="1" smtClean="0"/>
              <a:t>Let’s</a:t>
            </a:r>
            <a:r>
              <a:rPr lang="et-EE" sz="4800" dirty="0" smtClean="0"/>
              <a:t> </a:t>
            </a:r>
            <a:r>
              <a:rPr lang="et-EE" sz="4800" dirty="0" err="1" smtClean="0"/>
              <a:t>see…</a:t>
            </a:r>
            <a:endParaRPr lang="et-EE" sz="4800" dirty="0"/>
          </a:p>
          <a:p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877053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7332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Taxation trends in the European Union </a:t>
            </a:r>
          </a:p>
          <a:p>
            <a:r>
              <a:rPr lang="en-US" b="1" dirty="0"/>
              <a:t>2013 </a:t>
            </a:r>
            <a:r>
              <a:rPr lang="en-US" b="1" dirty="0" smtClean="0"/>
              <a:t>edition</a:t>
            </a:r>
            <a:endParaRPr lang="en-US" b="1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4968552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" y="5574485"/>
            <a:ext cx="1976713" cy="1283515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3427" cy="620688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 bwMode="auto">
          <a:xfrm>
            <a:off x="5724128" y="1988840"/>
            <a:ext cx="360040" cy="288032"/>
          </a:xfrm>
          <a:prstGeom prst="rect">
            <a:avLst/>
          </a:prstGeom>
          <a:solidFill>
            <a:srgbClr val="FF99CC">
              <a:alpha val="3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stkülik 9"/>
          <p:cNvSpPr/>
          <p:nvPr/>
        </p:nvSpPr>
        <p:spPr bwMode="auto">
          <a:xfrm>
            <a:off x="5724128" y="2960948"/>
            <a:ext cx="360040" cy="288032"/>
          </a:xfrm>
          <a:prstGeom prst="rect">
            <a:avLst/>
          </a:prstGeom>
          <a:solidFill>
            <a:srgbClr val="FF99CC">
              <a:alpha val="3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8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87450" y="444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dirty="0" err="1" smtClean="0">
                <a:latin typeface="+mn-lt"/>
              </a:rPr>
              <a:t>Current</a:t>
            </a:r>
            <a:r>
              <a:rPr lang="et-EE" dirty="0" smtClean="0">
                <a:latin typeface="+mn-lt"/>
              </a:rPr>
              <a:t> </a:t>
            </a:r>
            <a:r>
              <a:rPr lang="et-EE" dirty="0" err="1" smtClean="0">
                <a:latin typeface="+mn-lt"/>
              </a:rPr>
              <a:t>issues</a:t>
            </a:r>
            <a:endParaRPr lang="et-EE" dirty="0" smtClean="0">
              <a:latin typeface="+mn-lt"/>
            </a:endParaRPr>
          </a:p>
        </p:txBody>
      </p:sp>
      <p:sp>
        <p:nvSpPr>
          <p:cNvPr id="53251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t-EE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39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1692275" y="260350"/>
            <a:ext cx="611981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t-EE" b="1">
                <a:latin typeface="Verdana" pitchFamily="34" charset="0"/>
                <a:ea typeface="Verdana" pitchFamily="34" charset="0"/>
                <a:cs typeface="Verdana" pitchFamily="34" charset="0"/>
              </a:rPr>
              <a:t>Decrease of Personal Income Tax </a:t>
            </a:r>
            <a:br>
              <a:rPr lang="et-EE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t-EE" b="1">
                <a:latin typeface="Verdana" pitchFamily="34" charset="0"/>
                <a:ea typeface="Verdana" pitchFamily="34" charset="0"/>
                <a:cs typeface="Verdana" pitchFamily="34" charset="0"/>
              </a:rPr>
              <a:t>to local budgets (MEEK)</a:t>
            </a:r>
          </a:p>
        </p:txBody>
      </p:sp>
      <p:sp>
        <p:nvSpPr>
          <p:cNvPr id="53254" name="TextBox 8"/>
          <p:cNvSpPr txBox="1">
            <a:spLocks noChangeArrowheads="1"/>
          </p:cNvSpPr>
          <p:nvPr/>
        </p:nvSpPr>
        <p:spPr bwMode="auto">
          <a:xfrm>
            <a:off x="6508750" y="5516563"/>
            <a:ext cx="21605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sz="2000">
                <a:latin typeface="Verdana" pitchFamily="34" charset="0"/>
                <a:ea typeface="Verdana" pitchFamily="34" charset="0"/>
                <a:cs typeface="Verdana" pitchFamily="34" charset="0"/>
              </a:rPr>
              <a:t>Total decrease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6521450" y="6092825"/>
            <a:ext cx="25987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sz="2000">
                <a:latin typeface="Verdana" pitchFamily="34" charset="0"/>
                <a:ea typeface="Verdana" pitchFamily="34" charset="0"/>
                <a:cs typeface="Verdana" pitchFamily="34" charset="0"/>
              </a:rPr>
              <a:t>Decrease caused by the recession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54275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251950" cy="69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1042988" y="115888"/>
            <a:ext cx="6769100" cy="1201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>
                <a:latin typeface="Verdana" pitchFamily="34" charset="0"/>
                <a:ea typeface="Verdana" pitchFamily="34" charset="0"/>
                <a:cs typeface="Verdana" pitchFamily="34" charset="0"/>
              </a:rPr>
              <a:t>Crisis-management in June 2009, state decisions: to increase the national taxes (MEEK)</a:t>
            </a:r>
          </a:p>
        </p:txBody>
      </p:sp>
      <p:sp>
        <p:nvSpPr>
          <p:cNvPr id="54278" name="TextBox 4"/>
          <p:cNvSpPr txBox="1">
            <a:spLocks noChangeArrowheads="1"/>
          </p:cNvSpPr>
          <p:nvPr/>
        </p:nvSpPr>
        <p:spPr bwMode="auto">
          <a:xfrm>
            <a:off x="5435600" y="3357563"/>
            <a:ext cx="360045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sz="1800">
                <a:latin typeface="Verdana" pitchFamily="34" charset="0"/>
                <a:ea typeface="Verdana" pitchFamily="34" charset="0"/>
                <a:cs typeface="Verdana" pitchFamily="34" charset="0"/>
              </a:rPr>
              <a:t>Increasing VAT and access taxes, bigger share of PIT to state pubget</a:t>
            </a:r>
          </a:p>
        </p:txBody>
      </p:sp>
      <p:sp>
        <p:nvSpPr>
          <p:cNvPr id="54279" name="TextBox 5"/>
          <p:cNvSpPr txBox="1">
            <a:spLocks noChangeArrowheads="1"/>
          </p:cNvSpPr>
          <p:nvPr/>
        </p:nvSpPr>
        <p:spPr bwMode="auto">
          <a:xfrm>
            <a:off x="5435600" y="4279900"/>
            <a:ext cx="295275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sz="2000">
                <a:latin typeface="Verdana" pitchFamily="34" charset="0"/>
                <a:ea typeface="Verdana" pitchFamily="34" charset="0"/>
                <a:cs typeface="Verdana" pitchFamily="34" charset="0"/>
              </a:rPr>
              <a:t>Decrease of local income base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36000" cy="979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 smtClean="0">
                <a:latin typeface="+mn-lt"/>
              </a:rPr>
              <a:t>Last </a:t>
            </a:r>
            <a:r>
              <a:rPr lang="en-GB" dirty="0" smtClean="0">
                <a:latin typeface="+mn-lt"/>
              </a:rPr>
              <a:t>remarks</a:t>
            </a:r>
            <a:r>
              <a:rPr lang="et-EE" dirty="0" smtClean="0">
                <a:latin typeface="+mn-lt"/>
              </a:rPr>
              <a:t> (1/2)</a:t>
            </a:r>
            <a:endParaRPr lang="en-GB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 smtClean="0">
                <a:latin typeface="+mn-lt"/>
              </a:rPr>
              <a:t>EU money drives the cooperation in many (most) cases</a:t>
            </a:r>
          </a:p>
          <a:p>
            <a:pPr marL="342900" indent="-342900">
              <a:buFontTx/>
              <a:buChar char="-"/>
            </a:pPr>
            <a:endParaRPr lang="en-GB" sz="32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sz="3200" dirty="0" smtClean="0">
                <a:latin typeface="+mn-lt"/>
              </a:rPr>
              <a:t>Via lobbying you can get money easily, so why should municipality think of saving it via the cooperation?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 (Multi-municipal cooperation can help save money…)</a:t>
            </a:r>
            <a:endParaRPr lang="en-GB" sz="32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en-GB" sz="3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36000" cy="979488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dirty="0" smtClean="0">
                <a:latin typeface="+mn-lt"/>
              </a:rPr>
              <a:t>Last </a:t>
            </a:r>
            <a:r>
              <a:rPr lang="et-EE" dirty="0" err="1" smtClean="0">
                <a:latin typeface="+mn-lt"/>
              </a:rPr>
              <a:t>remarks</a:t>
            </a:r>
            <a:r>
              <a:rPr lang="et-EE" dirty="0" smtClean="0">
                <a:latin typeface="+mn-lt"/>
              </a:rPr>
              <a:t> (2/2)</a:t>
            </a:r>
            <a:endParaRPr lang="et-EE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 smtClean="0">
                <a:latin typeface="+mn-lt"/>
              </a:rPr>
              <a:t>Central gov’t can easily intervene to local finances, no real incentive to co-operate </a:t>
            </a:r>
            <a:r>
              <a:rPr lang="en-GB" sz="3200" u="sng" dirty="0" smtClean="0">
                <a:latin typeface="+mn-lt"/>
              </a:rPr>
              <a:t>in order to save</a:t>
            </a:r>
          </a:p>
          <a:p>
            <a:pPr marL="342900" indent="-342900">
              <a:buFontTx/>
              <a:buChar char="-"/>
            </a:pPr>
            <a:endParaRPr lang="en-GB" sz="32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sz="3200" dirty="0" smtClean="0">
                <a:latin typeface="+mn-lt"/>
              </a:rPr>
              <a:t>„My money stays in my municipality“ (money=power (to make decisions)</a:t>
            </a:r>
          </a:p>
          <a:p>
            <a:pPr marL="342900" indent="-342900">
              <a:buFontTx/>
              <a:buChar char="-"/>
            </a:pPr>
            <a:endParaRPr lang="en-GB" sz="32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02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GB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21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/>
              <a:t>Population</a:t>
            </a:r>
            <a:r>
              <a:rPr lang="et-EE" b="1" dirty="0"/>
              <a:t> </a:t>
            </a:r>
            <a:r>
              <a:rPr lang="et-EE" b="1" dirty="0" err="1"/>
              <a:t>in</a:t>
            </a:r>
            <a:r>
              <a:rPr lang="et-EE" b="1" dirty="0"/>
              <a:t> </a:t>
            </a:r>
            <a:r>
              <a:rPr lang="et-EE" b="1" dirty="0" err="1"/>
              <a:t>local</a:t>
            </a:r>
            <a:r>
              <a:rPr lang="et-EE" b="1" dirty="0"/>
              <a:t> </a:t>
            </a:r>
            <a:r>
              <a:rPr lang="et-EE" b="1" dirty="0" err="1"/>
              <a:t>authorities</a:t>
            </a:r>
            <a:endParaRPr lang="et-EE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14218"/>
              </p:ext>
            </p:extLst>
          </p:nvPr>
        </p:nvGraphicFramePr>
        <p:xfrm>
          <a:off x="1187624" y="1556792"/>
          <a:ext cx="7608714" cy="4535424"/>
        </p:xfrm>
        <a:graphic>
          <a:graphicData uri="http://schemas.openxmlformats.org/drawingml/2006/table">
            <a:tbl>
              <a:tblPr/>
              <a:tblGrid>
                <a:gridCol w="2088232"/>
                <a:gridCol w="1296144"/>
                <a:gridCol w="2695646"/>
                <a:gridCol w="1528692"/>
              </a:tblGrid>
              <a:tr h="329184">
                <a:tc>
                  <a:txBody>
                    <a:bodyPr/>
                    <a:lstStyle/>
                    <a:p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Cities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r>
                        <a:rPr lang="et-EE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municipalities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1 501-2 000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2 001-3 000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3 001-4 000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4 001-5 000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5 001-7 500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7 501-10 000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10 001-20 000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20 001 - 50 000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50 001-100 000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100 001-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lang="et-EE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  <a:endParaRPr lang="et-EE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t-EE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t-EE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24338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/>
              <a:t>Population</a:t>
            </a:r>
            <a:r>
              <a:rPr lang="et-EE" b="1" dirty="0"/>
              <a:t> </a:t>
            </a:r>
            <a:r>
              <a:rPr lang="et-EE" b="1" dirty="0" err="1"/>
              <a:t>in</a:t>
            </a:r>
            <a:r>
              <a:rPr lang="et-EE" b="1" dirty="0"/>
              <a:t> </a:t>
            </a:r>
            <a:r>
              <a:rPr lang="et-EE" b="1" dirty="0" err="1"/>
              <a:t>local</a:t>
            </a:r>
            <a:r>
              <a:rPr lang="et-EE" b="1" dirty="0"/>
              <a:t> </a:t>
            </a:r>
            <a:r>
              <a:rPr lang="et-EE" b="1" dirty="0" err="1"/>
              <a:t>authorities</a:t>
            </a:r>
            <a:endParaRPr lang="et-EE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58541"/>
              </p:ext>
            </p:extLst>
          </p:nvPr>
        </p:nvGraphicFramePr>
        <p:xfrm>
          <a:off x="1187624" y="1556792"/>
          <a:ext cx="7608714" cy="4864608"/>
        </p:xfrm>
        <a:graphic>
          <a:graphicData uri="http://schemas.openxmlformats.org/drawingml/2006/table">
            <a:tbl>
              <a:tblPr/>
              <a:tblGrid>
                <a:gridCol w="2088232"/>
                <a:gridCol w="1296144"/>
                <a:gridCol w="2695646"/>
                <a:gridCol w="1528692"/>
              </a:tblGrid>
              <a:tr h="329184">
                <a:tc>
                  <a:txBody>
                    <a:bodyPr/>
                    <a:lstStyle/>
                    <a:p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Cities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r>
                        <a:rPr lang="et-EE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municipalities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t-E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1 501-2 000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2 001-3 000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3 001-4 000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4 001-5 000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1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t-EE" sz="21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5 000</a:t>
                      </a:r>
                      <a:endParaRPr lang="et-EE" sz="2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1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t-EE" sz="2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1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t-EE" sz="2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1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t-EE" sz="21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5 001-7 500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7 501-10 000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10 001-20 000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20 001 - 50 000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50 001-100 000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lang="et-EE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100 001-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/>
                      <a:r>
                        <a:rPr lang="et-E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t-E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t-E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t-E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t-E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24338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9" name="Ristkülik 8"/>
          <p:cNvSpPr/>
          <p:nvPr/>
        </p:nvSpPr>
        <p:spPr bwMode="auto">
          <a:xfrm>
            <a:off x="1115616" y="3814154"/>
            <a:ext cx="7739976" cy="334926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sz="2800" b="1" dirty="0" err="1" smtClean="0">
                <a:latin typeface="+mn-lt"/>
              </a:rPr>
              <a:t>Population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in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local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authorities</a:t>
            </a:r>
            <a:endParaRPr lang="en-GB" sz="280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500" y="501317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Smallest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       99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Biggest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430 026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t-EE" sz="3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r>
              <a:rPr lang="et-EE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6318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(6010)</a:t>
            </a:r>
            <a:endParaRPr lang="et-EE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152898"/>
              </p:ext>
            </p:extLst>
          </p:nvPr>
        </p:nvGraphicFramePr>
        <p:xfrm>
          <a:off x="1043608" y="1052736"/>
          <a:ext cx="77768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sz="2800" b="1" dirty="0" err="1" smtClean="0">
                <a:latin typeface="+mn-lt"/>
              </a:rPr>
              <a:t>Population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in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local</a:t>
            </a:r>
            <a:r>
              <a:rPr lang="et-EE" sz="2800" b="1" dirty="0" smtClean="0">
                <a:latin typeface="+mn-lt"/>
              </a:rPr>
              <a:t> </a:t>
            </a:r>
            <a:r>
              <a:rPr lang="et-EE" sz="2800" b="1" dirty="0" err="1" smtClean="0">
                <a:latin typeface="+mn-lt"/>
              </a:rPr>
              <a:t>authorities</a:t>
            </a:r>
            <a:endParaRPr lang="en-GB" sz="2800" dirty="0" smtClean="0">
              <a:latin typeface="+mn-lt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47970"/>
              </p:ext>
            </p:extLst>
          </p:nvPr>
        </p:nvGraphicFramePr>
        <p:xfrm>
          <a:off x="971600" y="908720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3120" y="522920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Smallest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       99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Biggest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430 026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Median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     1908 </a:t>
            </a:r>
            <a:r>
              <a:rPr lang="et-EE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t-E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1763</a:t>
            </a:r>
            <a:r>
              <a:rPr lang="et-EE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t-EE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132856"/>
            <a:ext cx="7772400" cy="1584325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sz="3600" b="1" dirty="0" err="1" smtClean="0">
                <a:latin typeface="+mn-lt"/>
              </a:rPr>
              <a:t>Local</a:t>
            </a:r>
            <a:r>
              <a:rPr lang="et-EE" sz="3600" b="1" dirty="0" smtClean="0">
                <a:latin typeface="+mn-lt"/>
              </a:rPr>
              <a:t> </a:t>
            </a:r>
            <a:r>
              <a:rPr lang="et-EE" sz="3600" b="1" dirty="0" err="1" smtClean="0">
                <a:latin typeface="+mn-lt"/>
              </a:rPr>
              <a:t>authorities</a:t>
            </a:r>
            <a:r>
              <a:rPr lang="et-EE" sz="3600" b="1" dirty="0" smtClean="0">
                <a:latin typeface="+mn-lt"/>
              </a:rPr>
              <a:t> </a:t>
            </a:r>
            <a:r>
              <a:rPr lang="en-GB" sz="3600" b="1" dirty="0" smtClean="0">
                <a:latin typeface="+mn-lt"/>
              </a:rPr>
              <a:t>perform the same functions irrespective of their size</a:t>
            </a:r>
            <a:r>
              <a:rPr lang="et-EE" sz="3600" b="1" dirty="0" smtClean="0">
                <a:latin typeface="+mn-lt"/>
              </a:rPr>
              <a:t> </a:t>
            </a:r>
            <a:br>
              <a:rPr lang="et-EE" sz="3600" b="1" dirty="0" smtClean="0">
                <a:latin typeface="+mn-lt"/>
              </a:rPr>
            </a:br>
            <a:r>
              <a:rPr lang="et-EE" sz="3600" b="1" dirty="0" smtClean="0">
                <a:latin typeface="+mn-lt"/>
              </a:rPr>
              <a:t/>
            </a:r>
            <a:br>
              <a:rPr lang="et-EE" sz="3600" b="1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The total amount of their expenses in 2011 on cash basis was 1</a:t>
            </a:r>
            <a:r>
              <a:rPr lang="et-EE" sz="3600" dirty="0" smtClean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296 million euros. </a:t>
            </a:r>
            <a:r>
              <a:rPr lang="et-EE" sz="3600" dirty="0" smtClean="0">
                <a:latin typeface="+mn-lt"/>
              </a:rPr>
              <a:t/>
            </a:r>
            <a:br>
              <a:rPr lang="et-EE" sz="3600" dirty="0" smtClean="0">
                <a:latin typeface="+mn-lt"/>
              </a:rPr>
            </a:br>
            <a:r>
              <a:rPr lang="et-EE" sz="3600" dirty="0" smtClean="0">
                <a:latin typeface="+mn-lt"/>
              </a:rPr>
              <a:t>O</a:t>
            </a:r>
            <a:r>
              <a:rPr lang="en-GB" sz="3600" dirty="0" err="1" smtClean="0">
                <a:latin typeface="+mn-lt"/>
              </a:rPr>
              <a:t>perating</a:t>
            </a:r>
            <a:r>
              <a:rPr lang="en-GB" sz="3600" dirty="0" smtClean="0">
                <a:latin typeface="+mn-lt"/>
              </a:rPr>
              <a:t> expenses comprised 72% of this.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677275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t-EE" sz="2800" dirty="0" err="1" smtClean="0">
                <a:latin typeface="+mn-lt"/>
              </a:rPr>
              <a:t>Division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of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the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expenditure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of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local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authorities</a:t>
            </a:r>
            <a:r>
              <a:rPr lang="et-EE" sz="2800" dirty="0" smtClean="0">
                <a:latin typeface="+mn-lt"/>
              </a:rPr>
              <a:t> </a:t>
            </a:r>
            <a:br>
              <a:rPr lang="et-EE" sz="2800" dirty="0" smtClean="0">
                <a:latin typeface="+mn-lt"/>
              </a:rPr>
            </a:br>
            <a:r>
              <a:rPr lang="et-EE" sz="2800" dirty="0" err="1" smtClean="0">
                <a:latin typeface="+mn-lt"/>
              </a:rPr>
              <a:t>by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areas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of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activity</a:t>
            </a:r>
            <a:r>
              <a:rPr lang="et-EE" sz="2800" dirty="0" smtClean="0">
                <a:latin typeface="+mn-lt"/>
              </a:rPr>
              <a:t> </a:t>
            </a:r>
            <a:r>
              <a:rPr lang="et-EE" sz="2800" dirty="0" err="1" smtClean="0">
                <a:latin typeface="+mn-lt"/>
              </a:rPr>
              <a:t>in</a:t>
            </a:r>
            <a:r>
              <a:rPr lang="et-EE" sz="2800" dirty="0" smtClean="0">
                <a:latin typeface="+mn-lt"/>
              </a:rPr>
              <a:t> 2011</a:t>
            </a:r>
            <a:endParaRPr lang="en-GB" sz="2800" dirty="0" smtClean="0">
              <a:cs typeface="Times New Roman" pitchFamily="18" charset="0"/>
            </a:endParaRP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53141"/>
              </p:ext>
            </p:extLst>
          </p:nvPr>
        </p:nvGraphicFramePr>
        <p:xfrm>
          <a:off x="1547813" y="2754313"/>
          <a:ext cx="6705600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Bitmap Image" r:id="rId3" imgW="5601482" imgH="2400635" progId="Paint.Picture">
                  <p:embed/>
                </p:oleObj>
              </mc:Choice>
              <mc:Fallback>
                <p:oleObj name="Bitmap Image" r:id="rId3" imgW="5601482" imgH="240063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54313"/>
                        <a:ext cx="6705600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1258888" y="1125538"/>
            <a:ext cx="75612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budgets of local authorities are </a:t>
            </a:r>
            <a:r>
              <a:rPr lang="en-US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independent</a:t>
            </a:r>
            <a:r>
              <a:rPr lang="en-US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which means that they prepare them themselves. Their main types of revenue are income tax and support from the state budget.</a:t>
            </a:r>
            <a:endParaRPr lang="et-E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4365104"/>
            <a:ext cx="1872208" cy="830997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t-E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et-E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43%</a:t>
            </a:r>
            <a:endParaRPr lang="et-E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585511">
            <a:off x="5297861" y="4979420"/>
            <a:ext cx="2603383" cy="707886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r>
              <a:rPr lang="et-EE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et-E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  <a:r>
              <a:rPr lang="et-E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t-EE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et-EE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10%</a:t>
            </a:r>
            <a:endParaRPr lang="et-E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73289">
            <a:off x="6037318" y="4431386"/>
            <a:ext cx="1860880" cy="6155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t-EE" sz="17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et-EE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z="17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</a:t>
            </a:r>
            <a:r>
              <a:rPr lang="et-EE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3%</a:t>
            </a:r>
            <a:endParaRPr lang="et-EE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tistikaamet_eng">
  <a:themeElements>
    <a:clrScheme name="statistikaamet_eng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tatistikaamet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tistikaamet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istikaamet_e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3039</TotalTime>
  <Words>799</Words>
  <Application>Microsoft Office PowerPoint</Application>
  <PresentationFormat>Ekraaniseanss (4:3)</PresentationFormat>
  <Paragraphs>228</Paragraphs>
  <Slides>38</Slides>
  <Notes>1</Notes>
  <HiddenSlides>0</HiddenSlides>
  <MMClips>0</MMClips>
  <ScaleCrop>false</ScaleCrop>
  <HeadingPairs>
    <vt:vector size="6" baseType="variant">
      <vt:variant>
        <vt:lpstr>Kujundus</vt:lpstr>
      </vt:variant>
      <vt:variant>
        <vt:i4>3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38</vt:i4>
      </vt:variant>
    </vt:vector>
  </HeadingPairs>
  <TitlesOfParts>
    <vt:vector size="42" baseType="lpstr">
      <vt:lpstr>Dad`s Tie</vt:lpstr>
      <vt:lpstr>statistikaamet_eng</vt:lpstr>
      <vt:lpstr>1_Dad`s Tie</vt:lpstr>
      <vt:lpstr>Bitmap Image</vt:lpstr>
      <vt:lpstr>Association of Estonian Cities</vt:lpstr>
      <vt:lpstr>Local Self-Government in Estonia</vt:lpstr>
      <vt:lpstr>Local government entities</vt:lpstr>
      <vt:lpstr>Population in local authorities</vt:lpstr>
      <vt:lpstr>Population in local authorities</vt:lpstr>
      <vt:lpstr>Population in local authorities</vt:lpstr>
      <vt:lpstr>Population in local authorities</vt:lpstr>
      <vt:lpstr>Local authorities perform the same functions irrespective of their size   The total amount of their expenses in 2011 on cash basis was 1 296 million euros.  Operating expenses comprised 72% of this.</vt:lpstr>
      <vt:lpstr>Division of the expenditure of local authorities  by areas of activity in 2011</vt:lpstr>
      <vt:lpstr>Municipal cooperation in Estonia</vt:lpstr>
      <vt:lpstr>The overall setup (environment)</vt:lpstr>
      <vt:lpstr>The overall setup (environment)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Social transport</vt:lpstr>
      <vt:lpstr>Population and Housing Censuses in Estonia 2000 vs 2012</vt:lpstr>
      <vt:lpstr>Census 2000 vs 2012</vt:lpstr>
      <vt:lpstr>PowerPointi esitlus</vt:lpstr>
      <vt:lpstr>Kindergarten</vt:lpstr>
      <vt:lpstr>PowerPointi esitlus</vt:lpstr>
      <vt:lpstr>Recycling Centers</vt:lpstr>
      <vt:lpstr>Landfills</vt:lpstr>
      <vt:lpstr>Internet and communication technology</vt:lpstr>
      <vt:lpstr>Internet and communication technology</vt:lpstr>
      <vt:lpstr>PowerPointi esitlus</vt:lpstr>
      <vt:lpstr>PowerPointi esitlus</vt:lpstr>
      <vt:lpstr>PowerPointi esitlus</vt:lpstr>
      <vt:lpstr>Current issues</vt:lpstr>
      <vt:lpstr>PowerPointi esitlus</vt:lpstr>
      <vt:lpstr>Last remarks (1/2)</vt:lpstr>
      <vt:lpstr>Last remarks (2/2)</vt:lpstr>
      <vt:lpstr>PowerPointi esitlus</vt:lpstr>
    </vt:vector>
  </TitlesOfParts>
  <Company>Eesti Linnade Liit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Estonian Cities</dc:title>
  <dc:creator>Jaanus Tärnov</dc:creator>
  <cp:lastModifiedBy>Kaimo</cp:lastModifiedBy>
  <cp:revision>228</cp:revision>
  <dcterms:created xsi:type="dcterms:W3CDTF">2001-06-27T07:27:19Z</dcterms:created>
  <dcterms:modified xsi:type="dcterms:W3CDTF">2013-11-26T03:40:44Z</dcterms:modified>
</cp:coreProperties>
</file>