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15" r:id="rId2"/>
    <p:sldId id="472" r:id="rId3"/>
    <p:sldId id="449" r:id="rId4"/>
    <p:sldId id="448" r:id="rId5"/>
    <p:sldId id="471" r:id="rId6"/>
    <p:sldId id="465" r:id="rId7"/>
    <p:sldId id="473" r:id="rId8"/>
    <p:sldId id="466" r:id="rId9"/>
    <p:sldId id="468" r:id="rId10"/>
    <p:sldId id="469" r:id="rId11"/>
    <p:sldId id="470" r:id="rId12"/>
    <p:sldId id="464" r:id="rId1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99"/>
    <a:srgbClr val="99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81" autoAdjust="0"/>
    <p:restoredTop sz="92295" autoAdjust="0"/>
  </p:normalViewPr>
  <p:slideViewPr>
    <p:cSldViewPr>
      <p:cViewPr>
        <p:scale>
          <a:sx n="90" d="100"/>
          <a:sy n="90" d="100"/>
        </p:scale>
        <p:origin x="-240" y="66"/>
      </p:cViewPr>
      <p:guideLst>
        <p:guide orient="horz" pos="1752"/>
        <p:guide pos="2880"/>
      </p:guideLst>
    </p:cSldViewPr>
  </p:slideViewPr>
  <p:outlineViewPr>
    <p:cViewPr>
      <p:scale>
        <a:sx n="33" d="100"/>
        <a:sy n="33" d="100"/>
      </p:scale>
      <p:origin x="0" y="106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fld id="{0D1DEF33-556F-4ED3-B9F5-8A544EB1D4B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fld id="{50A0BD00-6A1C-4730-9F31-64140516C2E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Plassholder for notat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nn-NO" smtClean="0"/>
              <a:t>Frå regjeringen: </a:t>
            </a:r>
          </a:p>
          <a:p>
            <a:r>
              <a:rPr lang="nn-NO" smtClean="0"/>
              <a:t>http://www.regjeringen.no/nn/dep/krd/Dokument/proposisjonar-og-meldingar/stortingsmeldingar/20042005/stmeld-nr-25-2004-2005-/12.html?id=407434</a:t>
            </a:r>
          </a:p>
          <a:p>
            <a:r>
              <a:rPr lang="nn-NO" b="1" smtClean="0"/>
              <a:t>3.1 Allment interkommunalt samarbeid (regionråd o. l.)</a:t>
            </a:r>
          </a:p>
          <a:p>
            <a:r>
              <a:rPr lang="nn-NO" smtClean="0"/>
              <a:t>Praktisk talt alle kommunar i Noreg deltar i eit breitt, interkommunalt samarbeid med nabokommunar i form av regionråd. Telemarksforsking har gjennomført fleire undersøkingar av omfanget av regionråd, og har nytta desse kriteria for at ei samarbeidsordning skal bli kalla regionråd:</a:t>
            </a:r>
          </a:p>
          <a:p>
            <a:r>
              <a:rPr lang="nn-NO" smtClean="0"/>
              <a:t>Det er eit politisk samarbeidsorgan mellom nabokommunar der minimum ordførarane er med.</a:t>
            </a:r>
          </a:p>
          <a:p>
            <a:r>
              <a:rPr lang="nn-NO" smtClean="0"/>
              <a:t>Organet har eigne vedtekter.</a:t>
            </a:r>
          </a:p>
          <a:p>
            <a:r>
              <a:rPr lang="nn-NO" smtClean="0"/>
              <a:t>Organet har mange slags saker som arbeidsfelt (er ikkje sektororgan).</a:t>
            </a:r>
          </a:p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271654-68F6-42B4-ACB5-14CBFE0AE543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Plassholder for notat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nb-NO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B473B3-9609-49D0-A831-70C065A823AA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81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lassholder for lysbildenummer 1"/>
          <p:cNvSpPr txBox="1">
            <a:spLocks/>
          </p:cNvSpPr>
          <p:nvPr userDrawn="1"/>
        </p:nvSpPr>
        <p:spPr bwMode="auto">
          <a:xfrm>
            <a:off x="0" y="6357938"/>
            <a:ext cx="5357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0" lang="nb-NO" sz="1400">
                <a:solidFill>
                  <a:schemeClr val="bg1"/>
                </a:solidFill>
              </a:rPr>
              <a:t>Samhandling – Nyskaping – Optimisme - Raushet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+mn-lt"/>
              </a:defRPr>
            </a:lvl1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E3EF7-F55F-426D-B10F-A68E6E0E44C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81700"/>
            <a:ext cx="91630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lassholder for lysbildenummer 1"/>
          <p:cNvSpPr txBox="1">
            <a:spLocks/>
          </p:cNvSpPr>
          <p:nvPr userDrawn="1"/>
        </p:nvSpPr>
        <p:spPr bwMode="auto">
          <a:xfrm>
            <a:off x="0" y="6357938"/>
            <a:ext cx="5357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0" lang="nb-NO" sz="1400">
                <a:solidFill>
                  <a:schemeClr val="bg1"/>
                </a:solidFill>
              </a:rPr>
              <a:t>Samhandling – Nyskaping – Optimisme - Raushet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Verdana" pitchFamily="34" charset="0"/>
              </a:defRPr>
            </a:lvl1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2D85-91C5-4C62-9DF2-DBE0611D2B4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83288"/>
            <a:ext cx="9144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lassholder for lysbildenummer 1"/>
          <p:cNvSpPr txBox="1">
            <a:spLocks/>
          </p:cNvSpPr>
          <p:nvPr userDrawn="1"/>
        </p:nvSpPr>
        <p:spPr bwMode="auto">
          <a:xfrm>
            <a:off x="0" y="6357938"/>
            <a:ext cx="5357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0" lang="nb-NO" sz="1400">
                <a:solidFill>
                  <a:schemeClr val="bg1"/>
                </a:solidFill>
              </a:rPr>
              <a:t>Samhandling – Nyskaping – Optimisme - Raushet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14348" y="1714488"/>
            <a:ext cx="7772400" cy="411480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/>
            </a:lvl1pPr>
            <a:lvl3pPr>
              <a:buClr>
                <a:schemeClr val="tx2"/>
              </a:buClr>
              <a:defRPr/>
            </a:lvl3pPr>
            <a:lvl5pPr>
              <a:buClr>
                <a:schemeClr val="tx2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2497F-E9B5-4125-AC1F-9D1F085BAC0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1"/>
          <p:cNvSpPr txBox="1">
            <a:spLocks/>
          </p:cNvSpPr>
          <p:nvPr userDrawn="1"/>
        </p:nvSpPr>
        <p:spPr bwMode="auto">
          <a:xfrm>
            <a:off x="0" y="6357938"/>
            <a:ext cx="5357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0" lang="nb-NO" sz="1400">
                <a:solidFill>
                  <a:schemeClr val="bg1"/>
                </a:solidFill>
              </a:rPr>
              <a:t>Samhandling – Nyskaping – Optimisme - Raushet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8608D-9BE1-49F2-8158-8CBA96F42F2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1"/>
          <p:cNvSpPr txBox="1">
            <a:spLocks/>
          </p:cNvSpPr>
          <p:nvPr userDrawn="1"/>
        </p:nvSpPr>
        <p:spPr bwMode="auto">
          <a:xfrm>
            <a:off x="0" y="6357938"/>
            <a:ext cx="5357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0" lang="nb-NO" sz="1400">
                <a:solidFill>
                  <a:schemeClr val="bg1"/>
                </a:solidFill>
              </a:rPr>
              <a:t>Samhandling – Nyskaping – Optimisme - Raushet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 txBox="1">
            <a:spLocks/>
          </p:cNvSpPr>
          <p:nvPr userDrawn="1"/>
        </p:nvSpPr>
        <p:spPr bwMode="auto">
          <a:xfrm>
            <a:off x="0" y="6357938"/>
            <a:ext cx="5357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0" lang="nb-NO" sz="1400">
                <a:solidFill>
                  <a:schemeClr val="bg1"/>
                </a:solidFill>
              </a:rPr>
              <a:t>Samhandling – Nyskaping – Optimisme - Raushet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72200"/>
            <a:ext cx="212248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8AD18-9BE6-4351-A253-11A393A326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1"/>
          <p:cNvSpPr txBox="1">
            <a:spLocks/>
          </p:cNvSpPr>
          <p:nvPr userDrawn="1"/>
        </p:nvSpPr>
        <p:spPr bwMode="auto">
          <a:xfrm>
            <a:off x="0" y="6357938"/>
            <a:ext cx="5357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0" lang="nb-NO" sz="1400">
                <a:solidFill>
                  <a:schemeClr val="bg1"/>
                </a:solidFill>
              </a:rPr>
              <a:t>Samhandling – Nyskaping – Optimisme - Raushet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4ED0-166B-45F8-964B-A1E1B4C5B0F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FDB135-7A6D-4849-8C67-DD54FAB4794F}" type="datetimeFigureOut">
              <a:rPr lang="nb-NO"/>
              <a:pPr>
                <a:defRPr/>
              </a:pPr>
              <a:t>06.11.2013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6DE222-9C46-49F8-ABF4-1888313E5A5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cs typeface="+mn-cs"/>
              </a:defRPr>
            </a:lvl1pPr>
          </a:lstStyle>
          <a:p>
            <a:pPr>
              <a:defRPr/>
            </a:pPr>
            <a:fld id="{410FA8DF-B21F-466C-A61C-F4011425285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983288"/>
            <a:ext cx="9144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Plassholder for lysbildenummer 1"/>
          <p:cNvSpPr txBox="1">
            <a:spLocks/>
          </p:cNvSpPr>
          <p:nvPr/>
        </p:nvSpPr>
        <p:spPr bwMode="auto">
          <a:xfrm>
            <a:off x="0" y="6357938"/>
            <a:ext cx="5357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0" lang="nb-NO" sz="1400">
                <a:solidFill>
                  <a:schemeClr val="bg1"/>
                </a:solidFill>
              </a:rPr>
              <a:t>Samhandling – Nyskaping – Optimisme - Raushet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no/url?sa=i&amp;rct=j&amp;q=&amp;esrc=s&amp;frm=1&amp;source=images&amp;cd=&amp;cad=rja&amp;docid=ygcBXeaSpD-I9M&amp;tbnid=tFLmC3-zDloisM:&amp;ved=0CAUQjRw&amp;url=http://www.berglitruckstop.no/viewtopic.php?p=587357&amp;ei=zK5zUuauLKuY4wTvroHIAw&amp;bvm=bv.55819444,d.bGE&amp;psig=AFQjCNG5wWjJRXgh-G4IIK4szFvyCmyhig&amp;ust=138339946124627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Undertittel 1"/>
          <p:cNvSpPr>
            <a:spLocks noGrp="1"/>
          </p:cNvSpPr>
          <p:nvPr>
            <p:ph type="subTitle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altLang="nb-NO" smtClean="0"/>
          </a:p>
        </p:txBody>
      </p:sp>
      <p:sp>
        <p:nvSpPr>
          <p:cNvPr id="10243" name="Plassholder for lysbildenumm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129ED15-2BA1-4A66-A36B-7ABDC2AEF431}" type="slidenum">
              <a:rPr kumimoji="0" lang="nb-NO" altLang="nb-NO" sz="1400" smtClean="0"/>
              <a:pPr eaLnBrk="1" hangingPunct="1">
                <a:defRPr/>
              </a:pPr>
              <a:t>1</a:t>
            </a:fld>
            <a:endParaRPr kumimoji="0" lang="nb-NO" altLang="nb-NO" sz="1400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817100" cy="595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179388" y="633413"/>
            <a:ext cx="9144000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nb-NO" sz="800" dirty="0">
              <a:solidFill>
                <a:srgbClr val="FFFF99"/>
              </a:solidFill>
              <a:cs typeface="+mn-cs"/>
            </a:endParaRPr>
          </a:p>
          <a:p>
            <a:pPr>
              <a:defRPr/>
            </a:pPr>
            <a:r>
              <a:rPr lang="nb-NO" sz="1600" dirty="0">
                <a:solidFill>
                  <a:srgbClr val="FFFF99"/>
                </a:solidFill>
                <a:latin typeface="+mn-lt"/>
                <a:cs typeface="+mn-cs"/>
              </a:rPr>
              <a:t> </a:t>
            </a:r>
          </a:p>
          <a:p>
            <a:pPr>
              <a:defRPr/>
            </a:pPr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Inter- Municipal Cooperation </a:t>
            </a:r>
          </a:p>
          <a:p>
            <a:pPr>
              <a:defRPr/>
            </a:pPr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in the region of </a:t>
            </a:r>
            <a:r>
              <a:rPr lang="en-US" sz="36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Nordmøre</a:t>
            </a:r>
            <a:r>
              <a:rPr lang="en-US" sz="3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,</a:t>
            </a:r>
            <a:endParaRPr lang="en-US" sz="3600" b="1" dirty="0">
              <a:solidFill>
                <a:srgbClr val="FFC00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rPr>
              <a:t>Norway</a:t>
            </a:r>
          </a:p>
          <a:p>
            <a:pPr>
              <a:defRPr/>
            </a:pPr>
            <a:endParaRPr lang="nb-NO" dirty="0">
              <a:solidFill>
                <a:srgbClr val="FFFF99"/>
              </a:solidFill>
              <a:cs typeface="+mn-cs"/>
            </a:endParaRPr>
          </a:p>
          <a:p>
            <a:pPr>
              <a:defRPr/>
            </a:pPr>
            <a:endParaRPr lang="nb-NO" dirty="0">
              <a:cs typeface="+mn-cs"/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04813"/>
            <a:ext cx="1401763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err="1" smtClean="0"/>
              <a:t>Practical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endParaRPr lang="nb-NO" dirty="0"/>
          </a:p>
        </p:txBody>
      </p:sp>
      <p:sp>
        <p:nvSpPr>
          <p:cNvPr id="17411" name="Plassholder for innhold 2"/>
          <p:cNvSpPr>
            <a:spLocks noGrp="1"/>
          </p:cNvSpPr>
          <p:nvPr>
            <p:ph idx="1"/>
          </p:nvPr>
        </p:nvSpPr>
        <p:spPr bwMode="auto">
          <a:xfrm>
            <a:off x="714375" y="1714500"/>
            <a:ext cx="7772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sz="2800" b="0" dirty="0" err="1" smtClean="0"/>
              <a:t>Common</a:t>
            </a:r>
            <a:r>
              <a:rPr lang="nb-NO" sz="2800" b="0" dirty="0" smtClean="0"/>
              <a:t> goals and </a:t>
            </a:r>
            <a:r>
              <a:rPr lang="nb-NO" sz="2800" b="0" dirty="0" err="1" smtClean="0"/>
              <a:t>strategies</a:t>
            </a:r>
            <a:endParaRPr lang="nb-NO" sz="2800" b="0" dirty="0" smtClean="0"/>
          </a:p>
          <a:p>
            <a:r>
              <a:rPr lang="nb-NO" sz="2800" b="0" dirty="0" smtClean="0"/>
              <a:t>4 </a:t>
            </a:r>
            <a:r>
              <a:rPr lang="nb-NO" sz="2800" b="0" dirty="0" err="1" smtClean="0"/>
              <a:t>year</a:t>
            </a:r>
            <a:r>
              <a:rPr lang="nb-NO" sz="2800" b="0" dirty="0" smtClean="0"/>
              <a:t> plan</a:t>
            </a:r>
          </a:p>
          <a:p>
            <a:r>
              <a:rPr lang="nb-NO" sz="2800" b="0" dirty="0" smtClean="0"/>
              <a:t>Service </a:t>
            </a:r>
            <a:r>
              <a:rPr lang="nb-NO" sz="2800" b="0" dirty="0" err="1" smtClean="0"/>
              <a:t>cooperation</a:t>
            </a:r>
            <a:r>
              <a:rPr lang="nb-NO" sz="2800" b="0" dirty="0" smtClean="0"/>
              <a:t> </a:t>
            </a:r>
            <a:r>
              <a:rPr lang="nb-NO" sz="2800" b="0" dirty="0" err="1" smtClean="0"/>
              <a:t>across</a:t>
            </a:r>
            <a:r>
              <a:rPr lang="nb-NO" sz="2800" b="0" dirty="0" smtClean="0"/>
              <a:t> borders</a:t>
            </a:r>
          </a:p>
          <a:p>
            <a:r>
              <a:rPr lang="nb-NO" sz="2800" b="0" dirty="0" err="1" smtClean="0"/>
              <a:t>Municipalities</a:t>
            </a:r>
            <a:r>
              <a:rPr lang="nb-NO" sz="2800" b="0" dirty="0" smtClean="0"/>
              <a:t> </a:t>
            </a:r>
            <a:r>
              <a:rPr lang="nb-NO" sz="2800" b="0" dirty="0" err="1" smtClean="0"/>
              <a:t>pay</a:t>
            </a:r>
            <a:r>
              <a:rPr lang="nb-NO" sz="2800" b="0" dirty="0" smtClean="0"/>
              <a:t> </a:t>
            </a:r>
            <a:r>
              <a:rPr lang="nb-NO" sz="2800" b="0" dirty="0" err="1" smtClean="0"/>
              <a:t>according</a:t>
            </a:r>
            <a:r>
              <a:rPr lang="nb-NO" sz="2800" b="0" dirty="0" smtClean="0"/>
              <a:t> to </a:t>
            </a:r>
            <a:r>
              <a:rPr lang="nb-NO" sz="2800" b="0" dirty="0" err="1" smtClean="0"/>
              <a:t>amount</a:t>
            </a:r>
            <a:r>
              <a:rPr lang="nb-NO" sz="2800" b="0" dirty="0" smtClean="0"/>
              <a:t> </a:t>
            </a:r>
            <a:r>
              <a:rPr lang="nb-NO" sz="2800" b="0" dirty="0" err="1" smtClean="0"/>
              <a:t>of</a:t>
            </a:r>
            <a:r>
              <a:rPr lang="nb-NO" sz="2800" b="0" dirty="0" smtClean="0"/>
              <a:t> </a:t>
            </a:r>
            <a:r>
              <a:rPr lang="nb-NO" sz="2800" b="0" dirty="0" err="1" smtClean="0"/>
              <a:t>inhabitants</a:t>
            </a:r>
            <a:r>
              <a:rPr lang="nb-NO" sz="2800" b="0" dirty="0" smtClean="0"/>
              <a:t> for </a:t>
            </a:r>
            <a:r>
              <a:rPr lang="nb-NO" sz="2800" b="0" dirty="0" err="1" smtClean="0"/>
              <a:t>the</a:t>
            </a:r>
            <a:r>
              <a:rPr lang="nb-NO" sz="2800" b="0" dirty="0" smtClean="0"/>
              <a:t> </a:t>
            </a:r>
            <a:r>
              <a:rPr lang="nb-NO" sz="2800" b="0" dirty="0" err="1" smtClean="0"/>
              <a:t>membership</a:t>
            </a:r>
            <a:endParaRPr lang="nb-NO" sz="2800" b="0" dirty="0" smtClean="0"/>
          </a:p>
          <a:p>
            <a:r>
              <a:rPr lang="nb-NO" sz="2800" b="0" dirty="0" smtClean="0"/>
              <a:t>Projects </a:t>
            </a:r>
            <a:r>
              <a:rPr lang="nb-NO" sz="2800" b="0" dirty="0" err="1" smtClean="0"/>
              <a:t>are</a:t>
            </a:r>
            <a:r>
              <a:rPr lang="nb-NO" sz="2800" b="0" dirty="0" smtClean="0"/>
              <a:t> </a:t>
            </a:r>
            <a:r>
              <a:rPr lang="nb-NO" sz="2800" b="0" dirty="0" err="1" smtClean="0"/>
              <a:t>financed</a:t>
            </a:r>
            <a:r>
              <a:rPr lang="nb-NO" sz="2800" b="0" dirty="0" smtClean="0"/>
              <a:t> </a:t>
            </a:r>
            <a:r>
              <a:rPr lang="nb-NO" sz="2800" b="0" dirty="0" err="1" smtClean="0"/>
              <a:t>separately</a:t>
            </a:r>
            <a:endParaRPr lang="nb-NO" sz="2800" b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EA405-4030-4E7F-8904-D5904B91CBB4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Projects: 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18435" name="Plassholder for innhold 2"/>
          <p:cNvSpPr>
            <a:spLocks noGrp="1"/>
          </p:cNvSpPr>
          <p:nvPr>
            <p:ph idx="1"/>
          </p:nvPr>
        </p:nvSpPr>
        <p:spPr bwMode="auto">
          <a:xfrm>
            <a:off x="323850" y="1714500"/>
            <a:ext cx="8351838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Font typeface="Arial" charset="0"/>
              <a:buChar char="•"/>
            </a:pPr>
            <a:r>
              <a:rPr lang="nb-NO" b="0" dirty="0" smtClean="0"/>
              <a:t>ICT </a:t>
            </a:r>
            <a:r>
              <a:rPr lang="nb-NO" b="0" dirty="0" err="1" smtClean="0"/>
              <a:t>ORKidé</a:t>
            </a:r>
            <a:endParaRPr lang="nb-NO" b="0" dirty="0" smtClean="0"/>
          </a:p>
          <a:p>
            <a:pPr lvl="1">
              <a:buFont typeface="Arial" charset="0"/>
              <a:buChar char="•"/>
            </a:pPr>
            <a:r>
              <a:rPr lang="nb-NO" b="0" dirty="0" err="1" smtClean="0"/>
              <a:t>Strategic</a:t>
            </a:r>
            <a:r>
              <a:rPr lang="nb-NO" b="0" dirty="0" smtClean="0"/>
              <a:t> plan </a:t>
            </a:r>
            <a:r>
              <a:rPr lang="nb-NO" b="0" dirty="0" err="1" smtClean="0"/>
              <a:t>of</a:t>
            </a:r>
            <a:r>
              <a:rPr lang="nb-NO" b="0" dirty="0" smtClean="0"/>
              <a:t> </a:t>
            </a:r>
            <a:r>
              <a:rPr lang="nb-NO" b="0" dirty="0" err="1" smtClean="0"/>
              <a:t>commerce</a:t>
            </a:r>
            <a:r>
              <a:rPr lang="nb-NO" b="0" dirty="0" smtClean="0"/>
              <a:t> for </a:t>
            </a:r>
            <a:r>
              <a:rPr lang="nb-NO" b="0" dirty="0" err="1" smtClean="0"/>
              <a:t>the</a:t>
            </a:r>
            <a:r>
              <a:rPr lang="nb-NO" b="0" dirty="0" smtClean="0"/>
              <a:t> </a:t>
            </a:r>
            <a:r>
              <a:rPr lang="nb-NO" b="0" dirty="0" err="1" smtClean="0"/>
              <a:t>whole</a:t>
            </a:r>
            <a:r>
              <a:rPr lang="nb-NO" b="0" dirty="0" smtClean="0"/>
              <a:t> area </a:t>
            </a:r>
          </a:p>
          <a:p>
            <a:pPr lvl="1">
              <a:buFont typeface="Arial" charset="0"/>
              <a:buChar char="•"/>
            </a:pPr>
            <a:r>
              <a:rPr lang="nb-NO" b="0" dirty="0" err="1" smtClean="0"/>
              <a:t>Child</a:t>
            </a:r>
            <a:r>
              <a:rPr lang="nb-NO" b="0" dirty="0" smtClean="0"/>
              <a:t> </a:t>
            </a:r>
            <a:r>
              <a:rPr lang="nb-NO" b="0" dirty="0" err="1" smtClean="0"/>
              <a:t>Protection</a:t>
            </a:r>
            <a:r>
              <a:rPr lang="nb-NO" b="0" smtClean="0"/>
              <a:t> office</a:t>
            </a:r>
            <a:r>
              <a:rPr lang="nb-NO" b="0" dirty="0" smtClean="0"/>
              <a:t> for </a:t>
            </a:r>
            <a:r>
              <a:rPr lang="nb-NO" b="0" dirty="0" err="1" smtClean="0"/>
              <a:t>three</a:t>
            </a:r>
            <a:r>
              <a:rPr lang="nb-NO" b="0" dirty="0" smtClean="0"/>
              <a:t> </a:t>
            </a:r>
            <a:r>
              <a:rPr lang="nb-NO" b="0" dirty="0" err="1" smtClean="0"/>
              <a:t>municipalities</a:t>
            </a:r>
            <a:endParaRPr lang="nb-NO" b="0" dirty="0" smtClean="0"/>
          </a:p>
          <a:p>
            <a:pPr lvl="1">
              <a:buFont typeface="Arial" charset="0"/>
              <a:buChar char="•"/>
            </a:pPr>
            <a:r>
              <a:rPr lang="nb-NO" b="0" dirty="0" smtClean="0"/>
              <a:t>Areal planning </a:t>
            </a:r>
            <a:r>
              <a:rPr lang="nb-NO" b="0" dirty="0" err="1" smtClean="0"/>
              <a:t>of</a:t>
            </a:r>
            <a:r>
              <a:rPr lang="nb-NO" b="0" dirty="0" smtClean="0"/>
              <a:t> </a:t>
            </a:r>
            <a:r>
              <a:rPr lang="nb-NO" b="0" dirty="0" err="1" smtClean="0"/>
              <a:t>the</a:t>
            </a:r>
            <a:r>
              <a:rPr lang="nb-NO" b="0" dirty="0" smtClean="0"/>
              <a:t> </a:t>
            </a:r>
            <a:r>
              <a:rPr lang="nb-NO" b="0" dirty="0" err="1" smtClean="0"/>
              <a:t>coastal</a:t>
            </a:r>
            <a:r>
              <a:rPr lang="nb-NO" b="0" dirty="0" smtClean="0"/>
              <a:t> areas</a:t>
            </a:r>
          </a:p>
          <a:p>
            <a:pPr lvl="1">
              <a:buFont typeface="Arial" charset="0"/>
              <a:buChar char="•"/>
            </a:pPr>
            <a:r>
              <a:rPr lang="nb-NO" b="0" dirty="0" err="1" smtClean="0"/>
              <a:t>Infrastructural</a:t>
            </a:r>
            <a:r>
              <a:rPr lang="nb-NO" b="0" dirty="0" smtClean="0"/>
              <a:t> </a:t>
            </a:r>
            <a:r>
              <a:rPr lang="nb-NO" b="0" dirty="0" err="1" smtClean="0"/>
              <a:t>projects</a:t>
            </a:r>
            <a:r>
              <a:rPr lang="nb-NO" b="0" dirty="0" smtClean="0"/>
              <a:t> (</a:t>
            </a:r>
            <a:r>
              <a:rPr lang="nb-NO" b="0" dirty="0" err="1" smtClean="0"/>
              <a:t>roads</a:t>
            </a:r>
            <a:r>
              <a:rPr lang="nb-NO" b="0" dirty="0" smtClean="0"/>
              <a:t> and tunnels)</a:t>
            </a:r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A1921-E063-4F3D-B3A2-93283B4C640E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714375" y="2500313"/>
            <a:ext cx="7429500" cy="1470025"/>
          </a:xfrm>
        </p:spPr>
        <p:txBody>
          <a:bodyPr/>
          <a:lstStyle/>
          <a:p>
            <a:pPr>
              <a:defRPr/>
            </a:pPr>
            <a:r>
              <a:rPr lang="nb-NO" sz="4800" b="1" dirty="0" smtClean="0">
                <a:solidFill>
                  <a:schemeClr val="accent1">
                    <a:lumMod val="50000"/>
                  </a:schemeClr>
                </a:solidFill>
              </a:rPr>
              <a:t>NORDMØRE </a:t>
            </a:r>
            <a:r>
              <a:rPr lang="nb-NO" b="1" dirty="0" smtClean="0">
                <a:solidFill>
                  <a:srgbClr val="174485"/>
                </a:solidFill>
              </a:rPr>
              <a:t/>
            </a:r>
            <a:br>
              <a:rPr lang="nb-NO" b="1" dirty="0" smtClean="0">
                <a:solidFill>
                  <a:srgbClr val="174485"/>
                </a:solidFill>
              </a:rPr>
            </a:br>
            <a:r>
              <a:rPr lang="nb-NO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nb-NO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nb-NO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united</a:t>
            </a:r>
            <a:r>
              <a:rPr lang="nb-NO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region to </a:t>
            </a:r>
            <a:r>
              <a:rPr lang="nb-NO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meet</a:t>
            </a:r>
            <a:r>
              <a:rPr lang="nb-NO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nb-NO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future</a:t>
            </a:r>
            <a:r>
              <a:rPr lang="nb-NO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r>
              <a:rPr lang="nb-NO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nb-NO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nb-NO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nb-NO" sz="3200" dirty="0" smtClean="0">
                <a:effectLst/>
              </a:rPr>
              <a:t>A </a:t>
            </a:r>
            <a:r>
              <a:rPr lang="nb-NO" sz="3200" dirty="0" err="1" smtClean="0">
                <a:effectLst/>
              </a:rPr>
              <a:t>short</a:t>
            </a:r>
            <a:r>
              <a:rPr lang="nb-NO" sz="3200" dirty="0" smtClean="0">
                <a:effectLst/>
              </a:rPr>
              <a:t> </a:t>
            </a:r>
            <a:r>
              <a:rPr lang="nb-NO" sz="3200" dirty="0" err="1" smtClean="0">
                <a:effectLst/>
              </a:rPr>
              <a:t>presentation</a:t>
            </a:r>
            <a:r>
              <a:rPr lang="nb-NO" sz="3200" dirty="0" smtClean="0">
                <a:effectLst/>
              </a:rPr>
              <a:t> </a:t>
            </a:r>
            <a:r>
              <a:rPr lang="nb-NO" sz="3200" dirty="0" err="1" smtClean="0">
                <a:effectLst/>
              </a:rPr>
              <a:t>of</a:t>
            </a:r>
            <a:r>
              <a:rPr lang="nb-NO" sz="3200" dirty="0" smtClean="0">
                <a:effectLst/>
              </a:rPr>
              <a:t> </a:t>
            </a:r>
            <a:r>
              <a:rPr lang="nb-NO" sz="3200" dirty="0" err="1" smtClean="0">
                <a:effectLst/>
              </a:rPr>
              <a:t>myself</a:t>
            </a:r>
            <a:r>
              <a:rPr lang="nb-NO" sz="3200" dirty="0" smtClean="0">
                <a:effectLst/>
              </a:rPr>
              <a:t>:</a:t>
            </a:r>
            <a:br>
              <a:rPr lang="nb-NO" sz="3200" dirty="0" smtClean="0">
                <a:effectLst/>
              </a:rPr>
            </a:br>
            <a:endParaRPr lang="nb-NO" sz="3200" dirty="0">
              <a:effectLst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196752"/>
            <a:ext cx="7875188" cy="4632536"/>
          </a:xfrm>
        </p:spPr>
        <p:txBody>
          <a:bodyPr/>
          <a:lstStyle/>
          <a:p>
            <a:endParaRPr lang="nb-NO" sz="2400" b="0" dirty="0" smtClean="0"/>
          </a:p>
          <a:p>
            <a:r>
              <a:rPr lang="nb-NO" sz="2400" b="0" dirty="0" err="1" smtClean="0"/>
              <a:t>Name</a:t>
            </a:r>
            <a:r>
              <a:rPr lang="nb-NO" sz="2400" b="0" dirty="0" smtClean="0"/>
              <a:t>: Maritta B. Ohrstrand</a:t>
            </a:r>
          </a:p>
          <a:p>
            <a:r>
              <a:rPr lang="nb-NO" sz="2400" b="0" dirty="0" err="1" smtClean="0"/>
              <a:t>Headmaster</a:t>
            </a:r>
            <a:r>
              <a:rPr lang="nb-NO" sz="2400" b="0" dirty="0" smtClean="0"/>
              <a:t> </a:t>
            </a:r>
            <a:r>
              <a:rPr lang="nb-NO" sz="2400" b="0" dirty="0" err="1" smtClean="0"/>
              <a:t>of</a:t>
            </a:r>
            <a:r>
              <a:rPr lang="nb-NO" sz="2400" b="0" dirty="0" smtClean="0"/>
              <a:t> an </a:t>
            </a:r>
            <a:r>
              <a:rPr lang="nb-NO" sz="2400" b="0" dirty="0" err="1" smtClean="0"/>
              <a:t>elementary</a:t>
            </a:r>
            <a:r>
              <a:rPr lang="nb-NO" sz="2400" b="0" dirty="0" smtClean="0"/>
              <a:t> </a:t>
            </a:r>
            <a:r>
              <a:rPr lang="nb-NO" sz="2400" b="0" dirty="0" err="1" smtClean="0"/>
              <a:t>school</a:t>
            </a:r>
            <a:endParaRPr lang="nb-NO" sz="2400" b="0" dirty="0" smtClean="0"/>
          </a:p>
          <a:p>
            <a:r>
              <a:rPr lang="nb-NO" sz="2400" b="0" dirty="0" err="1" smtClean="0"/>
              <a:t>Educated</a:t>
            </a:r>
            <a:r>
              <a:rPr lang="nb-NO" sz="2400" b="0" dirty="0" smtClean="0"/>
              <a:t> </a:t>
            </a:r>
            <a:r>
              <a:rPr lang="nb-NO" sz="2400" b="0" dirty="0" err="1" smtClean="0"/>
              <a:t>teacher</a:t>
            </a:r>
            <a:r>
              <a:rPr lang="nb-NO" sz="2400" b="0" dirty="0" smtClean="0"/>
              <a:t> </a:t>
            </a:r>
            <a:r>
              <a:rPr lang="nb-NO" sz="2400" b="0" dirty="0" err="1" smtClean="0"/>
              <a:t>of</a:t>
            </a:r>
            <a:r>
              <a:rPr lang="nb-NO" sz="2400" b="0" dirty="0" smtClean="0"/>
              <a:t> Special </a:t>
            </a:r>
            <a:r>
              <a:rPr lang="nb-NO" sz="2400" b="0" dirty="0" err="1" smtClean="0"/>
              <a:t>education</a:t>
            </a:r>
            <a:endParaRPr lang="nb-NO" sz="2400" b="0" dirty="0" smtClean="0"/>
          </a:p>
          <a:p>
            <a:r>
              <a:rPr lang="nb-NO" sz="2400" b="0" dirty="0" err="1" smtClean="0"/>
              <a:t>Experience</a:t>
            </a:r>
            <a:r>
              <a:rPr lang="nb-NO" sz="2400" b="0" dirty="0" smtClean="0"/>
              <a:t> </a:t>
            </a:r>
            <a:r>
              <a:rPr lang="nb-NO" sz="2400" b="0" dirty="0" smtClean="0"/>
              <a:t>as </a:t>
            </a:r>
            <a:r>
              <a:rPr lang="nb-NO" sz="2400" b="0" dirty="0" err="1" smtClean="0"/>
              <a:t>member</a:t>
            </a:r>
            <a:r>
              <a:rPr lang="nb-NO" sz="2400" b="0" dirty="0" smtClean="0"/>
              <a:t> </a:t>
            </a:r>
            <a:r>
              <a:rPr lang="nb-NO" sz="2400" b="0" dirty="0" err="1" smtClean="0"/>
              <a:t>of</a:t>
            </a:r>
            <a:r>
              <a:rPr lang="nb-NO" sz="2400" b="0" dirty="0" smtClean="0"/>
              <a:t> a </a:t>
            </a:r>
            <a:r>
              <a:rPr lang="nb-NO" sz="2400" b="0" dirty="0" err="1" smtClean="0"/>
              <a:t>municipal</a:t>
            </a:r>
            <a:r>
              <a:rPr lang="nb-NO" sz="2400" b="0" dirty="0" smtClean="0"/>
              <a:t> </a:t>
            </a:r>
            <a:r>
              <a:rPr lang="nb-NO" sz="2400" b="0" dirty="0" err="1" smtClean="0"/>
              <a:t>council</a:t>
            </a:r>
            <a:endParaRPr lang="nb-NO" sz="2400" b="0" dirty="0" smtClean="0"/>
          </a:p>
          <a:p>
            <a:pPr>
              <a:buNone/>
            </a:pPr>
            <a:r>
              <a:rPr lang="nb-NO" sz="2400" b="0" dirty="0" smtClean="0"/>
              <a:t>   for more </a:t>
            </a:r>
            <a:r>
              <a:rPr lang="nb-NO" sz="2400" b="0" dirty="0" err="1" smtClean="0"/>
              <a:t>than</a:t>
            </a:r>
            <a:r>
              <a:rPr lang="nb-NO" sz="2400" b="0" dirty="0" smtClean="0"/>
              <a:t> 30 </a:t>
            </a:r>
            <a:r>
              <a:rPr lang="nb-NO" sz="2400" b="0" dirty="0" err="1" smtClean="0"/>
              <a:t>years</a:t>
            </a:r>
            <a:endParaRPr lang="nb-NO" sz="2400" b="0" dirty="0" smtClean="0"/>
          </a:p>
          <a:p>
            <a:r>
              <a:rPr lang="nb-NO" sz="2400" b="0" dirty="0" smtClean="0"/>
              <a:t>Mayor </a:t>
            </a:r>
            <a:r>
              <a:rPr lang="nb-NO" sz="2400" b="0" dirty="0" err="1" smtClean="0"/>
              <a:t>of</a:t>
            </a:r>
            <a:r>
              <a:rPr lang="nb-NO" sz="2400" b="0" dirty="0" smtClean="0"/>
              <a:t> </a:t>
            </a:r>
            <a:r>
              <a:rPr lang="nb-NO" sz="2400" b="0" dirty="0" err="1" smtClean="0"/>
              <a:t>the</a:t>
            </a:r>
            <a:r>
              <a:rPr lang="nb-NO" sz="2400" b="0" dirty="0" smtClean="0"/>
              <a:t> </a:t>
            </a:r>
            <a:r>
              <a:rPr lang="nb-NO" sz="2400" b="0" dirty="0" err="1" smtClean="0"/>
              <a:t>municipality</a:t>
            </a:r>
            <a:r>
              <a:rPr lang="nb-NO" sz="2400" b="0" dirty="0" smtClean="0"/>
              <a:t> </a:t>
            </a:r>
            <a:r>
              <a:rPr lang="nb-NO" sz="2400" b="0" dirty="0" err="1" smtClean="0"/>
              <a:t>of</a:t>
            </a:r>
            <a:r>
              <a:rPr lang="nb-NO" sz="2400" b="0" dirty="0" smtClean="0"/>
              <a:t> Frei for 8 </a:t>
            </a:r>
            <a:r>
              <a:rPr lang="nb-NO" sz="2400" b="0" dirty="0" err="1" smtClean="0"/>
              <a:t>years</a:t>
            </a:r>
            <a:endParaRPr lang="nb-NO" sz="2400" b="0" dirty="0" smtClean="0"/>
          </a:p>
          <a:p>
            <a:r>
              <a:rPr lang="nb-NO" sz="2400" b="0" dirty="0" err="1" smtClean="0"/>
              <a:t>Deputy</a:t>
            </a:r>
            <a:r>
              <a:rPr lang="nb-NO" sz="2400" b="0" dirty="0" smtClean="0"/>
              <a:t> </a:t>
            </a:r>
            <a:r>
              <a:rPr lang="nb-NO" sz="2400" b="0" dirty="0" err="1" smtClean="0"/>
              <a:t>mayor</a:t>
            </a:r>
            <a:r>
              <a:rPr lang="nb-NO" sz="2400" b="0" dirty="0" smtClean="0"/>
              <a:t> </a:t>
            </a:r>
            <a:r>
              <a:rPr lang="nb-NO" sz="2400" b="0" dirty="0" err="1" smtClean="0"/>
              <a:t>of</a:t>
            </a:r>
            <a:r>
              <a:rPr lang="nb-NO" sz="2400" b="0" dirty="0" smtClean="0"/>
              <a:t> Kristiansund for 4 </a:t>
            </a:r>
            <a:r>
              <a:rPr lang="nb-NO" sz="2400" b="0" dirty="0" err="1" smtClean="0"/>
              <a:t>years</a:t>
            </a:r>
            <a:endParaRPr lang="nb-NO" sz="2400" b="0" dirty="0" smtClean="0"/>
          </a:p>
          <a:p>
            <a:r>
              <a:rPr lang="nb-NO" sz="2400" b="0" dirty="0" err="1" smtClean="0"/>
              <a:t>Chairman</a:t>
            </a:r>
            <a:r>
              <a:rPr lang="nb-NO" sz="2400" b="0" dirty="0" smtClean="0"/>
              <a:t> </a:t>
            </a:r>
            <a:r>
              <a:rPr lang="nb-NO" sz="2400" b="0" dirty="0" err="1" smtClean="0"/>
              <a:t>of</a:t>
            </a:r>
            <a:r>
              <a:rPr lang="nb-NO" sz="2400" b="0" dirty="0" smtClean="0"/>
              <a:t> </a:t>
            </a:r>
            <a:r>
              <a:rPr lang="nb-NO" sz="2400" b="0" dirty="0" err="1" smtClean="0"/>
              <a:t>the</a:t>
            </a:r>
            <a:r>
              <a:rPr lang="nb-NO" sz="2400" b="0" dirty="0" smtClean="0"/>
              <a:t> </a:t>
            </a:r>
            <a:r>
              <a:rPr lang="nb-NO" sz="2400" b="0" dirty="0" err="1" smtClean="0"/>
              <a:t>board</a:t>
            </a:r>
            <a:r>
              <a:rPr lang="nb-NO" sz="2400" b="0" dirty="0" smtClean="0"/>
              <a:t> </a:t>
            </a:r>
            <a:r>
              <a:rPr lang="nb-NO" sz="2400" b="0" dirty="0" err="1" smtClean="0"/>
              <a:t>of</a:t>
            </a:r>
            <a:r>
              <a:rPr lang="nb-NO" sz="2400" b="0" dirty="0" smtClean="0"/>
              <a:t> SMO regional </a:t>
            </a:r>
            <a:r>
              <a:rPr lang="nb-NO" sz="2400" b="0" dirty="0" err="1" smtClean="0"/>
              <a:t>level</a:t>
            </a:r>
            <a:r>
              <a:rPr lang="nb-NO" sz="2400" b="0" dirty="0" smtClean="0"/>
              <a:t> for 8 </a:t>
            </a:r>
            <a:r>
              <a:rPr lang="nb-NO" sz="2400" b="0" dirty="0" err="1" smtClean="0"/>
              <a:t>years</a:t>
            </a:r>
            <a:r>
              <a:rPr lang="nb-NO" sz="2400" b="0" dirty="0" smtClean="0"/>
              <a:t>, </a:t>
            </a:r>
            <a:r>
              <a:rPr lang="nb-NO" sz="2400" b="0" dirty="0" err="1" smtClean="0"/>
              <a:t>member</a:t>
            </a:r>
            <a:r>
              <a:rPr lang="nb-NO" sz="2400" b="0" dirty="0" smtClean="0"/>
              <a:t> </a:t>
            </a:r>
            <a:r>
              <a:rPr lang="nb-NO" sz="2400" b="0" dirty="0" err="1" smtClean="0"/>
              <a:t>of</a:t>
            </a:r>
            <a:r>
              <a:rPr lang="nb-NO" sz="2400" b="0" dirty="0" smtClean="0"/>
              <a:t> </a:t>
            </a:r>
            <a:r>
              <a:rPr lang="nb-NO" sz="2400" b="0" dirty="0" err="1" smtClean="0"/>
              <a:t>the</a:t>
            </a:r>
            <a:r>
              <a:rPr lang="nb-NO" sz="2400" b="0" dirty="0" smtClean="0"/>
              <a:t> </a:t>
            </a:r>
            <a:r>
              <a:rPr lang="nb-NO" sz="2400" b="0" dirty="0" err="1" smtClean="0"/>
              <a:t>national</a:t>
            </a:r>
            <a:r>
              <a:rPr lang="nb-NO" sz="2400" b="0" dirty="0" smtClean="0"/>
              <a:t> </a:t>
            </a:r>
            <a:r>
              <a:rPr lang="nb-NO" sz="2400" b="0" dirty="0" err="1" smtClean="0"/>
              <a:t>board</a:t>
            </a:r>
            <a:r>
              <a:rPr lang="nb-NO" sz="2400" b="0" dirty="0" smtClean="0"/>
              <a:t> for 4 </a:t>
            </a:r>
            <a:r>
              <a:rPr lang="nb-NO" sz="2400" b="0" dirty="0" err="1" smtClean="0"/>
              <a:t>years</a:t>
            </a:r>
            <a:r>
              <a:rPr lang="nb-NO" sz="2400" b="0" dirty="0" smtClean="0"/>
              <a:t> and </a:t>
            </a:r>
            <a:r>
              <a:rPr lang="nb-NO" sz="2400" b="0" dirty="0" err="1" smtClean="0"/>
              <a:t>many</a:t>
            </a:r>
            <a:r>
              <a:rPr lang="nb-NO" sz="2400" b="0" dirty="0" smtClean="0"/>
              <a:t> </a:t>
            </a:r>
            <a:r>
              <a:rPr lang="nb-NO" sz="2400" b="0" dirty="0" err="1" smtClean="0"/>
              <a:t>other</a:t>
            </a:r>
            <a:r>
              <a:rPr lang="nb-NO" sz="2400" b="0" dirty="0" smtClean="0"/>
              <a:t> </a:t>
            </a:r>
            <a:r>
              <a:rPr lang="nb-NO" sz="2400" b="0" dirty="0" err="1" smtClean="0"/>
              <a:t>boards</a:t>
            </a:r>
            <a:r>
              <a:rPr lang="nb-NO" sz="2400" b="0" dirty="0" smtClean="0"/>
              <a:t> for </a:t>
            </a:r>
            <a:r>
              <a:rPr lang="nb-NO" sz="2400" b="0" dirty="0" err="1" smtClean="0"/>
              <a:t>years</a:t>
            </a:r>
            <a:r>
              <a:rPr lang="nb-NO" sz="2400" b="0" dirty="0" smtClean="0"/>
              <a:t>………</a:t>
            </a:r>
          </a:p>
          <a:p>
            <a:pPr>
              <a:buNone/>
            </a:pPr>
            <a:r>
              <a:rPr lang="nb-NO" sz="2400" b="0" dirty="0" smtClean="0"/>
              <a:t> </a:t>
            </a:r>
            <a:endParaRPr lang="nb-NO" sz="2400" b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39750" y="404813"/>
            <a:ext cx="3240088" cy="1008062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NORWAY</a:t>
            </a:r>
            <a:endParaRPr lang="nb-NO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>
          <a:xfrm>
            <a:off x="395288" y="1522413"/>
            <a:ext cx="4032250" cy="3121025"/>
          </a:xfrm>
        </p:spPr>
        <p:txBody>
          <a:bodyPr/>
          <a:lstStyle/>
          <a:p>
            <a:pPr algn="l">
              <a:defRPr/>
            </a:pPr>
            <a:r>
              <a:rPr lang="en-US" sz="2400" dirty="0" smtClean="0"/>
              <a:t>20   Counties</a:t>
            </a:r>
          </a:p>
          <a:p>
            <a:pPr algn="l">
              <a:defRPr/>
            </a:pPr>
            <a:r>
              <a:rPr lang="en-US" sz="2400" dirty="0" smtClean="0"/>
              <a:t>430 Municipalities</a:t>
            </a:r>
          </a:p>
          <a:p>
            <a:pPr algn="l">
              <a:defRPr/>
            </a:pPr>
            <a:r>
              <a:rPr lang="en-US" sz="2000" i="1" dirty="0" smtClean="0"/>
              <a:t>- How about the future? </a:t>
            </a:r>
          </a:p>
          <a:p>
            <a:pPr algn="l">
              <a:defRPr/>
            </a:pPr>
            <a:r>
              <a:rPr lang="en-US" sz="2400" dirty="0" smtClean="0"/>
              <a:t>79   Regional Councils</a:t>
            </a:r>
            <a:endParaRPr lang="en-US" sz="2400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15888"/>
            <a:ext cx="4760913" cy="5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6372225" y="3716338"/>
            <a:ext cx="2541588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Regional Councils 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in Norway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sz="quarter" idx="1"/>
          </p:nvPr>
        </p:nvSpPr>
        <p:spPr>
          <a:xfrm>
            <a:off x="611188" y="133350"/>
            <a:ext cx="8353425" cy="1897063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Challenges of small municipalities in Norway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C361C-3F66-4092-8CA5-B9D59501C9EF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sp>
        <p:nvSpPr>
          <p:cNvPr id="12292" name="TekstSylinder 3"/>
          <p:cNvSpPr txBox="1">
            <a:spLocks noChangeArrowheads="1"/>
          </p:cNvSpPr>
          <p:nvPr/>
        </p:nvSpPr>
        <p:spPr bwMode="auto">
          <a:xfrm>
            <a:off x="1042988" y="620713"/>
            <a:ext cx="554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755650" y="981075"/>
            <a:ext cx="7488238" cy="5308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itchFamily="34" charset="0"/>
              </a:rPr>
              <a:t>How to take care of the broad variety of tasks in small municipalities? </a:t>
            </a:r>
          </a:p>
          <a:p>
            <a:pPr>
              <a:defRPr/>
            </a:pPr>
            <a:endParaRPr lang="en-US" sz="3200" dirty="0">
              <a:latin typeface="Arial" panose="020B0604020202020204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itchFamily="34" charset="0"/>
              </a:rPr>
              <a:t>How to recruit the right persons – amount and qualifications?</a:t>
            </a:r>
          </a:p>
          <a:p>
            <a:pPr>
              <a:defRPr/>
            </a:pPr>
            <a:endParaRPr lang="en-US" sz="3200" dirty="0">
              <a:latin typeface="Arial" panose="020B0604020202020204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itchFamily="34" charset="0"/>
              </a:rPr>
              <a:t>Too few inhabitants with higher education 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(especially women at the age of 20-39)</a:t>
            </a:r>
          </a:p>
          <a:p>
            <a:pPr marL="171450" indent="-171450" hangingPunct="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nb-NO" sz="400" dirty="0">
              <a:cs typeface="Arial" pitchFamily="34" charset="0"/>
            </a:endParaRPr>
          </a:p>
          <a:p>
            <a:pPr marL="171450" indent="-171450" hangingPunct="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nb-NO" sz="9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171450" indent="-171450" hangingPunct="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nb-NO" sz="900" dirty="0">
              <a:cs typeface="Arial" pitchFamily="34" charset="0"/>
            </a:endParaRPr>
          </a:p>
          <a:p>
            <a:pPr marL="171450" indent="-171450" hangingPunct="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nb-NO" sz="900" dirty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950B9-3C01-4502-832D-D960A8EB5EE8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sp>
        <p:nvSpPr>
          <p:cNvPr id="13315" name="Rektangel 4"/>
          <p:cNvSpPr>
            <a:spLocks noChangeArrowheads="1"/>
          </p:cNvSpPr>
          <p:nvPr/>
        </p:nvSpPr>
        <p:spPr bwMode="auto">
          <a:xfrm>
            <a:off x="539750" y="1233488"/>
            <a:ext cx="7848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3200">
                <a:latin typeface="Arial" charset="0"/>
              </a:rPr>
              <a:t>Less people in rural areas (centralization)</a:t>
            </a:r>
          </a:p>
          <a:p>
            <a:pPr marL="342900" indent="-342900">
              <a:buFont typeface="Arial" charset="0"/>
              <a:buChar char="•"/>
            </a:pPr>
            <a:endParaRPr lang="en-US" sz="3200">
              <a:latin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3200">
                <a:latin typeface="Arial" charset="0"/>
              </a:rPr>
              <a:t>Building a strong and attractive region for young and well educated families </a:t>
            </a:r>
          </a:p>
          <a:p>
            <a:pPr marL="342900" indent="-342900">
              <a:buFont typeface="Arial" charset="0"/>
              <a:buChar char="•"/>
            </a:pPr>
            <a:endParaRPr lang="en-US" sz="3200">
              <a:latin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3200">
                <a:latin typeface="Arial" charset="0"/>
              </a:rPr>
              <a:t>Adequate transportation and infrastructure between living areas and jobs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755650" y="404813"/>
            <a:ext cx="35290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…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continued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: </a:t>
            </a:r>
          </a:p>
        </p:txBody>
      </p:sp>
      <p:pic>
        <p:nvPicPr>
          <p:cNvPr id="1331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4725" y="115888"/>
            <a:ext cx="308927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088CD-EAA2-4F73-B076-14846CACDFD8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pic>
        <p:nvPicPr>
          <p:cNvPr id="14339" name="Picture 2" descr="http://i215.photobucket.com/albums/cc206/PB-1481/Atlanterhavsveien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74638"/>
            <a:ext cx="7567612" cy="571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AutoShape 6" descr="data:image/jpeg;base64,/9j/4AAQSkZJRgABAQAAAQABAAD/2wCEAAkGBhQSERUUExQWFRUVFxYXGBUYFBYYFxgXFhcYHBUUFRcYGyYfGhojGRQXHy8gIycpLC0sFh4xNTAtNSYrLCkBCQoKDgwOGg8PGiwkHyQsLCwsKSwsLCwpLywsLCwsKiwsLDQsLCwsLy0sLCwpLCwsLCwsLCwsKSwpLCwsLCwsLP/AABEIAL8BCAMBIgACEQEDEQH/xAAcAAACAwEBAQEAAAAAAAAAAAADBQIEBgEABwj/xAA6EAACAQMDAgMGAwcEAgMAAAABAhEAAyEEEjEFQSJRYQYTMnGBkUKhsRQjUmLB0fAHcuHxFZIXM4L/xAAbAQADAQEBAQEAAAAAAAAAAAABAgMEAAUGB//EADERAAICAQMDAQYGAgMBAAAAAAABAhEDEiExBEFREwUiYXGB8BQykaGx4dHxQlLBFf/aAAwDAQACEQMRAD8A+KWlnA7xNHvPsI2MZEwRwFPafOZoendATuWQfX+tdg+ILlR/gn60r3YpGwmfX8h6k0ey20gsSMyCPPzE+vf51zS6YnKg8HcfKOwzkER96Z6rTeDeqnwypOSoMYj+UgffFByXDA2VrJB2nK7fqDByPtTjT9Ot3UfeCHBmTiBgjtmfPPxUqu6q2xQFAhghiBHc57A4imum1IwEYEwCAQAACQO/rmOOc4Eyc2tpXV7/AE+IJquBO9gI2ZVliNs+LA4n6yfyrRezzWrdh2kb2lZLwpgSAPIgwMnO4fWn1PQm5cG6JEiB5TiB5f52oWm6LtaWkSwA8MiIncVOY4GfWrzwPPUcd+V523JuSS3ZHQ2AzICCkyAWJjOMYkGT3rS6C0lhTghcA7oJC3dgQsQIC+KQe+z5Up1VnahIn5CCBu+ID0MnHrUdEJcjdu8SgLcEgq3wgITEHv5Db2mk9p9JPDk0yfYXHNTjsDfTb7jlF2hWVXgsoLM+0EDMCZPp60zfTLuFwMEcbgFEAXNpYMQMYMY7zFLf2dkZoO3YSpJZht8QxtHOScf1zXLunIuKtxiqgEhjKi4N8+GciVLHPcUXKU933VV5+/vk6uxr3YwACYKjnzxP2Pn51xBXNPfF1A6kmAoPnMZJjESKKq19j7GWOPSR0JLz8+55ee9bskoqwi1C2lHRa9RsgTQUdBUEWjW1qEmMgiCjoKgiUZFrPJjkkWiha4i0VVqMmE8q0RUrqrRAlSbCRC1MLU1Sp7Km5BoHtr2yi7KlspdR1APd1wpVjZXNldqA0U3tVVvWKaG3QrtiqRyUK0INRp69TLU2ME+h/SvVofUqAqg2fDbvT7dzxkwfhJUGNx+FiMfIjzqre0XubhU5MDbE+KRjHfMAio9LVg42ttDGJOR6yB2OP8FPtFfD7rV3LoYBHiyG7QPrIHnXw8m4d7R772KdnpEov4HkrDMoBb8JAPwyR3xVRNY1t2UDYTEwGJDL/DP2IyMn0rt1yxI3IcQviAjMjnIMjz/F61PUXC0i4hkAQ8NIXAlj3P8AMeTTY0794Bb0V1bpS21sLuEGFg+H64XaIJx+QoPUul3LIDqCbRkBScgmYBAJHftg+k0Cxf2XBDzkQ53A8QIgmCQex7fSnXSr4uYumfhXb4yTjwmD8+w86jk1Y3a4CmrA6DrqFBbuBUcFQvhiIAyT2mOw5Jphf1ykg7hEZzOfvgHyqrb6Gkt4dwIhScgk/C24HGRwRPmBmkV/SDdcLErswASR4hA2ic89iQQO+K39H1/oqorjdfWr+n3ZHJgUmai/pkuKBuBnMAwQc4IOexqGjtlNrGX8vBOSPxcYA3RPp5RVXTdXYwHyoG3eJlgxksRyI3QY8x86Y2rkK3u4IJUyBPzHOOB3z9K29XP8V08Ms93dSqr58f6IQThJxX0Kus1nvAxYxOfhAJZSDDDtBaMn1oltDe05LN4rhgKwJAyCV4HO3kedXm6YjZZTLSxwYkkNzxPBjkCpa3Ts25lUb1KusY3BYi2MQD8ZmoY+glBRnj96PG3KtX/IXlT2ezKHRem31uAlFUGSwPELGDt4Oceea0qiq2gtuFG5SJyCX3NnJDY+R+tXUWvofZXTwgnmi371fDjn578MxZ5uT0vsSRaOiVxEqwiV6spEEeRKMiV1Uo6JWeUhkjyrRlWvIlGVahKQ1HFSjKtdVKKqVCUhqOKlFVa6EoqpUnINEFSiBKkEqGs1aWUNy4wVV5P6AeZntU3INCP2o9phpQqqA1xs7ScKvm0Gc8D6+VXPZ3rqatJXDj4rcyR/MPNcjPrFfMusdSN+/cuH8TGB5KMKP/UCvdH6q+mvJet4ZDIngjgqY7EGK0PD7m3I+lH2Q2Yrnu6yOm/1PZj+/tAiRlGIgd/C0z9xWw0HVNPqJ9xdFwgSV2srAeZBHHrWSanD8y/wDTfBD3VcNmrpSoslKpi6RVqNP4W/2n9DXqu6i14W/wBp/Q16p5cjtDwifmzobq3hO5T+FhPhbAn/ADypgtj94XtA7hBOADuHLIP7R386qnSqSB8IUFhgKGYTCmMSTwRV7pevWdtwAETDTllIJAJHJBESfNfKvnZz5a/Q9WUWKepbCwhYIA3EeIEYk8eHJj9anY2CFucAAmEIBM4kggHwyZGTH1qfUbAlgCRJ3bSoAYAkb1JyfrExTDotyfAXBAwpKrLY8KmeYHb1ir4621Ol5Fk6QFboK/u9zIMHM7ZyASOVJg58u54C1pmdSbiwqgSdxAGTtODAz3xUdZpQHY21IH42Vu0jKbTB8yO08eRrOkhEAIVWBAuKSC5/hZT38UT9Jr0csfUi4Jp1w/h+n8kVt7w/6cwgLk27hA7MOdzBgV7eLI5EHBiqftHYQMCGYXjsyRJJUESwGCpU8if1ovQWKG7ZeV2ETEwx7BRgggA8HOKtdXzeZkLElDEQd8rAiIiIEngyMV85vjzUy/PBlrbS4JwkpLzBt8DBURGePkeKf6draK5E3DuIZwpCxnwggcEzyJEyOMqNT7NXBuYAOBtkJJI3T4gsGUBDf8TWk6PpAVKOnu967dpEM6qOX8IMjaIP0nNbpZE2oN7d+dvpz9om+LK9nrm+6m9donALnjbIWDAJzAPbj8VPkUEBlyrZB9P8/SqfVdN+4YW1XA42zKxBCiDBgL9qr9Psutpdlt1adsZInkE7vRx8vqa9zpsmXoct5Fzs/kuGvP3Zjmo5Y7Dq2lHRaDoF8AksWmDuCggjBjaBjuDmrqJX0fT9VDqMayQ4Mc4OLpnra1ZtpXLaVYS3RnICPIlGVK6lurCWqzSkMkQRKMiURLFHW3UJTHoGtujJbogWpqKg5BSILbogSpAVICptjHgtfMPbn2mN66bKN+6tmMfjccsfMDIH1PetJ7fe0nuLXubbRduDJHK2+5nsTED6+lfLgavhh/yYyQUGpA0MVNa2WEMrVZ0mqa26uhKspkEcgiqaqfKjq/mPrBo3tTBR9i9l/bnTahAt0C1dwDPwsfNW7T5H860ep0gI3KIEefI7Gvgem05ZgoxugTMjMRMdpin3T/aHUaNU2XN1t8+7bKggwViZHHaK8vJ0fvXjf0ZbVcakj6kdEWVo42tn6Gu1nelf6opcUpet+7JBAZCWXjuOR9Jr1ebnjnjKnEvix4q5PiMlj8AYTuVeWWf6DHrVLU3zAKDgnG0RJHGRgY/Or72dq4B4UESDJk+YAj+1XOnafCgkAZEORJ4wDGDER5xzXjNpbnoNWqKOrd9UqrtG1QPCDDhgIJBI2qJPERFUxdt20KFP3kRBHLffbiSQYB4+r+46Ksd4hgPjIgREjJAPGRGaHr2tMHXevIJ3gghiPEvyIx24waWEkqiuCcobJEemJuCXQGKqo37SIjhoUGZkEwR2bHkHTwPeMIZJB92VhtrGMY2z4SSO8z85dGuFHRw6iQ27xLDeYYT4cAHgyRPeinp9sZQDawGJLAN/CT803SDxc9MWw55Ycjcdn/b8kJY72ZW1GywVzC3ASjTJGDiSZ8LNAbBHf4YNlur/ALkK1ud3FxZCySIIMTulWBE8iQYmqHtBobSsH2wMEkNu3GCSYYzMgTPNcXrbolu2rJsI5K8oWBWVk5VkJntjnijmk8k1Ov8AByjSouX7/unS4xK/gO1iAMZkSBPiJ8s96d6EkmQznHgDeK0qGG8LAkkxB2tBj5Cs9qOkvqL0K6sjAFMmROcAyeWOYHxdhkaXpzm1b92dsmAGDBZCyqnImQFGO22seVtU+W+xzrgZCyYBaJPMcT3+VFS1QrHUkcHsVO0yvMfihckUwskHj/PWv0HpushOEIvlq/6+f8njyxtNshbs1Zt2aIi0VFrS3XAlHks1YS3XESjJbqEpDImi0VRXUt0VErNKQ55RRFWpLboi2qi5Boiq0RUqYSphKm5BogqVS6/1ddJYa62YwqzG5j8K/wBT6A0wv3AiM7EKqgsxPAAEkn6V8V9sPattZe7i0hItp6fxt/Mfy4+fQi5seKFnUOoPeuNcuGWYyT/QeQAwB6UEGgb6IHr0E0h6DipIaq+9rouV2o6hhLCAR/0eIqDahvMxXNFqwDDboP8AN3+X+fWmF/TbgIk/zYB+RBFSeZRdSHWPUtitZ1Z7xV0a9YKsuDGRz9Kq/sRXy+uPzFcu7xErHlAj85rvVhLhnaGuS3bgg7CDgnIyBXqoNrI5leef6Hzr1JkyPYCghabDIoVWcDjYCDHxQRIMkZ7TnHrbTo1yP/uDzHha2OVzE8jjtzREMGGVh3gwO38w8wO9Xb7HZGcbQWBA4nIby4EelfFKeqVWe3S5El7pdxGXxtGC3uyBgzlVA3DjyP8AeuNEjvuDksP4yG7QAQYMefH5Von1UsGAnHkA0iYkeXOIyZpB1ixO5wvG3xSIDA5ic5nv5+tao7LfknKuwK7rbgAEYg8ZhSZLECYOT5x50PTahVur4ijfxFgA0gwHKcAmMmeczUbF4uJ8RCqxAVtvaJDRHPbMxHyHpns7FAG24Y8TLK88ypkSJGBiK5x2ItDm7rmGxiVgngidoO6YXPgIMyPXkcgv9KtNaLhCpRoJUllyQMb8xIJqDJavWQ7K1thCllna0SNwB+EwPOCe1aDoXTrdyyNjyNo3HOWUs0FSSA21vkYHOayTn6a1fEV7jHp3RpS2T4YRQNu07WMFLit/DliREkMQZiidUAtOHW0SIGVUnaQzFTtWByTMnsKFd1jWLJFlIK+FQw+KTgDJDcSBznHAlZrOtXhtFz4HEhgSCsxLLvEYJiDgZ4rdj6jFkxt6Kk6Xatt7+vczaJKXOw16LpbNy7Nu4zAg7lMzv85ORwRHzrTWdKBMDnJrOezuuG4MyhTtA3MVUkNtjdtwWhZ45WtRZ6laZgodSSJwR5gR88jFev7M6qElJzaTvb+jPng06QVLNHSzRESjrar2JTMqSBpp6Olqppboy26hKY1A1SjLboiWqje1du38bon+51X9TUHIeiaJVq1pGbgUDSai3cE23V/9rBv0NXFQ1GcmMku5H9nAGTB+Xl3mk3/yB05Y/eMx4gW3P144pf8A6k+1o0tgWVxduqQD/CnDNHmcgfU9q+NXOoCMTNPiwrJHVNlVs9kfQP8AU/2/tahEsaUnZ8VxtpXcR8KAETA5PrHlXzYtQjcqM1oxxWNaUNJ3uG313dQw1e3VTVQtBAalNQRCePv2+5xRltoPif6KJP34pXkQyi2R31b0moug+Dd9jH9qla1dpeAR6kT/AF/Q0Ya1D2J+p/v/AFqM8re2kpGCW9jHT68kQ6n6CKsJdHEY8jApKdWvcH8/71H9sWYhuwwQRn51jljvhGjUkNHKwfA2Zx4T+pr1ILnUon0njvz6V2ulCaF1RL1rXe8VS5zPJ+KM4Mdp4ol5wkFj5ACCZxgUt1PhBLOARmBIP8nPz8qoam5uZUUoqtmZgtzkngHwx86+bjjT44NanWw0bqkMQE8TQFMEHHbbnHy+00HUpea25kMgYHYQC0GcgzwPn3+dKLV3OTkcEZPMjc0gH07Yo93qkndMCNuJkxJkHIUgkfPFW0tPYmpeSsGY71AbJjaJEkj9MH86B0+zu3NKqFzkjcJnIHLREkCn2l1Vy1afYgjUQA+wCArCABwGnHGcR5UssdIJ89rES+0kgzJiPSOeccTVFLmxA/vTEMhIjCiR4GAyDM85H2zODdI6m4Q2lVQDuYkyCFUGDuGZUycfLg0vFkCbY3PH8pz8t0EEAk/Md5qxbRRa2lytxSACQwG153o4A3TIHoR8qVxVUdLybzpobaGfyVcsPdsAQBcQzAxtECcFTjdVXqdsXma2zRHiCwDDQRG4AzE+QI4/lpAer3f2UfEE3KvAgKFyqMZJ5YwePPtR9D1S7dZQPEAAPwhfCcbmIJgT6fFFYY4pQevYF2Lv/H3bRZZJiDAaYH3+hA/rX0/2R6SmxbggsVAdXUFgIwRgETknzn0rL6NkukuwcGPd7QCEDCckAxt7c9u9NLXU9jJcDjcvPJkdwfMRj6edeh0eXVl95f7Enjco7H0FLNHS1Wc0PtspaLlplB/Ep3j5xAMf5FarQ30upvtsHXzB8uQfI+hr6R5UzA8Uo8nEtVgfaf27Jb3elbaoObo5Yjsnkvr3+XOh9tPaK1a0rhLqm5cGxQrAkA4dsHACznzIr5HurR08FL3pC1Q4v+0V9433XaOJMgHzjiapPeLEsTJ7k81S9560K5qgO8VtTjHg6rGK3ypkGCO4MR9e1M7X+p2ssjal4vEwXCvHyLAn84rF6jqBbA4qv7w1lzTjPaisI0MOpdUuX7huXXZ3blmMk/2HpVLdUAa6Kz6qKVZIGpbqhU9h5OB5x+nnQcg0dBrs0MtXCa6wBWuT3rgahbq7uo2cFmuhjQpru+jYC7Z1OZzAxz5+tWgAR+X1GfTPzmlPvKkl2cTHA+ef7VGUe48ZUcv8kzP64869UHtN9cj6/OvV0mjkrB9Rc3CGCQqrt8METE7SZzmaGvT3VN0wZgKADuBEmCDn1kVbWyLZiCZAMcAkCScdpIPbmqzXW1DhFMKuJk57TjnHaK+eWypcGxojpNGHkG4EMeHcQoJjiZP3MdqY9I6A7l1ZW3rG4nhfKQORE8c8jg0Lp+mgwqBuTvI4gHdiIxH5d61Ggue7RtoJZpDMTkjw4HkRt86hmyyimonRRQ0XSTb3K5AJU+NvFzIJknHxcxM5q10rSqgZiQhIDAyNpHEcdjkDtnPNCP7x/hkAwRuwDA4mYgEfM/KiXCACXLsqsQ20LuAglWmI4EHvxWaVvl8juKSPWNAN0XboW6fduMKviBJVlZTkEEj/APX3o6vQ3Lt0ZVn2+GBDHttIBweW9YxyagdF73ZLNkHO0gRxywyIBx6kVNbVu4D7pjICz6kAR24EGYzxVVcd7/YTTSs51O+bVoJbuBlU/vEIiWJJynzwY4IHAIlbptWj4ug8qBtAlsbYPp4fKaaaTSNuJkAMysQ43bvPIxjPz/OqZJsstySFP8UziYBYEc/PimSXHc7TW7Nd7y21iBACFQGyfD+EtIBWJGPl5CqmkM/CRj08PPH5cURtV+5uXIfd4IXJ2kLhZyCsrE5PE8Gl+p2orMrXFnfAEDZc3YEjlWUxE+vEVHDOWPaPkMX4HV7V7QpiRwM8QYG1v6HI/OujqTbWRSwR43AMQJHG4A5Gazr9Ri0XuMREScmcxBzn5ULpnUS1tikxuBEngkmO+fl6V6eHqJQVtcDzhZ3V7wx3SYjxcjPGf84qqb1MtPcuM7hhB93gx5cR55NVE3o2x7UPIybZEKfpnNelD2tdpx3+Zjl0tdxfe1ketUnvEnNNltHeytZ+Jjt/dkE+igCTgf5NW72ktB82SpHYhlBHyPHp8q6ftJPlMMenfYzyIScZ+VWk0LntHzIFM58UC0NpbwjYw7GI8yY9aZae4IjYVOcRBEAxFRn1z7IrHp13Emn6QWmTx5KWH3GKOnTFBgrcJ8iCoPy8M03/AGlQpO1sHzO4j5zPaq9vrILEEMDMDaWg+U5/7rP+LnIt6MEUzsUxsCHOds8cEhuB6Ut1lszMgjsQu39BFay1r1IAAfPOWifL1od8rt8Vkt6bCc/Y/ejDq6e6BLEmtmY8gjsa4K1doWGmLSxHJUk7omMjGZoOptEN4bKxiGFsiROR88VpXXJ7UZ3gruZ63ZLcAn5Amir066eLb/8AqadLr2WZRtqEgkz3wPT70e5rNwB2tkZEkD/dA8vSg+skuEcsK7sRp0a8ROwgHuSAPrnFXNP0CfiOe6ggn8u8Vf018uoAR5yZgn1iYnjE1Xdb+4RZuMCMxxInIIpfxWSXhDLFEiOjpw24gdwsfcyT58VOwqwRaQD5nvMcggnE8179kvmZS4BIgMv4RJyY5zQbnSr8nbaJzz4u3GDj/o0jzN8yOcUuETYMxYKwQxmFHJyfFP8Ama9ULumv8e5ciM+CMiZzwQfvXqV5Piv2Or4MT6zVe7vxh2DA+JAAAR8JUfizOIg+tMbz2BumSxckOpYQG4JUArMdhH5TS3o+hF5rj3GAM4JMSxmTP0/OtRo9CLc7CpEEgiSzbQCFnMseABiRWHJUaR1dkI9J1ZFJmWY7htg7WBkGIAIaO/GfpVLW9TdseJVkgruxjkH1xH5U36vrLfu2baRcubRDy/hgy+RgqR9BGMmFf7FuExsRBBLkGDmJPKzI7AEngYpowjd0U09izpuoMqqBi0STCyI3Z2FjzBHJJqxcZmBKBmBJmS7WyScARngnnImkr6lCWt7mjcIMggEAAmQBzHnwRzFX7W9bQcFSq7SUbgQ0lVLGeeQD+L7LLHpd+RaZobWji2ttn27z8O4n0DACAIkTyIniaur0EWrRO5Dc2gAjM5XgbfMFczg/aHSQt+yttoRgPAVUyuJBJViRMHEg4BPNLOve0HubhEQIO0KyTIbd44ztZX3AgkeLuQYx41KWTT9Qx0t7l9dVbXapnd/KQfE0/wAQhgREcDPNU+qXJ2uCZVidrJiFORMAwRHhzUW6uhYAkvkQ42yMHeBgyIC8mfIio6PqFi4Nq3DvIaA7ptxwCNqmO0A+ua3elFbmlq1Rd6Xq/eZb4SxXaDLDeVUuPJdxHE8qRTC/pmspsDqyHEuozEgiQvPHMH0rMdQBQAKu2YPcEGPEvbGfyFFv9WuC3sJmAOfQ4n6Vm9J6rXHgjFaWWhrEtkbhPqindyB3Rh9DTC7btNGLiA/wlFE+Z8Pxf5xSOyGZTGD2+/8AxXtPpXCtuJJH960OKlukVtLkdpcRYIF4lcBveWy3cQPBwY8+4rn7SLjbmLE4iSkiM5bZMSB2pPpLxDtPEE1W94dxM9/60ceBybpCTyRSNP8A+VG6yXDXGUyrM8MhO34SACGgROKlqOvqSGa2zESJN++TEmckjGPSsobuSZ7yKk/UZYf52pn0b/6gWZUa5/aJGYA2yQe7XLhIPbBYifE2fnVdddZLk+7EzMl3JJMzHaefvWSbWDcT61YtdSAjFcukrdL92N6yfJov/KIoLC0JAwu98YPBOPyHehjq9pse7giOw7kTx6GeMx2pRa6gvHnXFvrJPnFFYa5RzkvI50/VYJEADEeBOJySczj/ALrh6zdB2490JkDwz5DkgZ9KVvqM/Kqep1Z4qkcOp7pCudId2upEE7ETORJiBE52jOZzj+lFbrsYIH0kgZ4ifrNZU6o+dR98fWr/AIffsSeU1S9c8R8A5gHgx/epL1W5BJCyQIwcHG48z5/lk1lV1RFT/bm8670H2o71TUr1e4YMLGZGSfSDNVz1m6CBCHk5X1PlHpSFeosKmnUiOaKwyQfUQ7/83ck+FO3Cx8+9Due0NycBftSo9SrlvWLM0Hil3A5jC51m7GNoMGfAv9q9VG5fE89j/WvUNDBq+JBdDa4KkwcZlgOxIHyAj+9OdN0BJLWnu2smSj5Pck8A5I4gelVtRoyudwCgQWxMmCMZ9ePSr1lCA2zLMuANuccqCMZjv25rBK3wx6oQ63TqxXe15mbdskh+SQd5LYYTnbjH1pLdtuqukgoriVDfiAIBgGTic9pq/przG54bBuspgpsMgieGQmf+BUtT1m26gXA4ZSIHu1ZhtnG8sCR6epGImrpNBaEj2zaZldfFtxnjdBDCOcfr51XN4nkk8flgflW51Gkta7SzZDm7ZBLF2Uts5bwg7mUEjxds1ldV0VkEh7b5AARiSZngECeIx5iqQna35A4s0fsz1W6tu3tiZfbIVVPBIlR3jv5inVzVacnfdRBd2EXUCBhBXhtwkMPDwZx2kgYSxrL2mfbuKkCIyRDDkfQ1pNQm3U22VhcUqjtEosSwPgxBIg/OfkMU8HvOXnwBJlT2p0LIiutxWSRhV2FZHh3ck/DEz+ET2rM6Z4dSI5HIDL9VIgj0r6DrtXbuADYAZM4EESNuPPnPy8qTXfZ+2xGwlIzPP61pwylo94em9x6t2zdG0BlIHIRmXgduwEedVDogfWTz5x/1XRdjA4H5+ppr0zRFiCeJq2DppTlQc2WKVgNDojxFafpvs6pV9wyVEZiDIo1pVHara6qK97F0EMaPKydVKXBlOseyht2ndewz8pzn/OKyMV9be8GUqeCIP1r5t1bozWnMAlZMHyHkapPEo7pCwm5bMWFaFc09HK14CouKZdMXtaIqG6mRTFct9Gd5KKTAn/getZ546Hi7F4aphyKLrenvaba4IMTnuDwR9qrzUGhwv7SfWuHUTzUAa6AKFIO50uK9uFeqO35fajaAdmuzUfdiuQKIGTFeiohhUgaNgORXUSTXQtGQgZpXIZIrXAf1r1E1DyDXaF2Fo+ktd0zJbhrTOw+FW/eIYJG6BH4cwSJGYNUdT05SGG7OQCsLCsDyTzycQeaymguqr22YBk+Hco/ESCrGSDI3Z7duxreHQW7yGQCpOSCV75gdjI48xXzuWLxe8nt+p6CepbmG0HSmtXCFuWiB8YbBMYMHbMSOxn7U/wBd0w79ri2C0s25Ve2w8wxB8efP7cUPXezzK0FyLZHaFkyIxwYjtzXen6xQPde9QunhK7W95gmSSoE7fQnA45i/qqauLsVKthNqPZ97F1vcXwu/cAAIgPHgByB85HFLr/Rf3wm4qHHi2uFBIk+NQwkY5Pfmt1ZLjIueEDKhPp8TDfGf0qlc6eS+6XQvMgAsjH8ILBZUyAQxHejDqLdPkDQqb2UZ3U379i1aVdpuNBYbcbMIDJPzj54r2o6WEttdF1WHJYQdwgyV3ZlSAYYCRgQa9evXbds3GKOjlQs3FtjK+Ik5DGMGc44wYnd9ptLfsi0+nEQDi5ufcMbt0AsYJyf+aurO2KXSG99a3MU3g5IdpPeGXbtHzxxTPWdGu2wCy4PrPPkRiqel/ZLTtsYANjYS6mD3O4kAggj6nAp9bvpc2yysIG4K1t1ZcAxuug5MjwifrVIz0y3Wwrja+Io0uhLGeBOR8u1aO1cC4FUP2Z7JhFOyWYKTcBlhMANMjtDGIPInE0FwLLIJBXCOGO1o8QU7ciYgkfWvV6Xr8ONVJNGPN02SXDGDa5VjcQJMCTEnyE0Yaj7j0rNdf6Ql1kDu9vxFVLeGd0A4k+QJ7x28m/ULgsEC5dUzw5YmdsAjeRkiRx2PlXo4+txznSars7/8Mkumko207GI1NRvbXEGly660CQ9+1bgA+NoncSBH2NGNwQGVlZWEgqwII8/vj6GtHrY3LRavwS9KaWqtj13o9siKqX/ZlTxj1n/P0q5+0URdRTPHFi6pIpaf2WT8Wflz960XTbS2lhfUfKeYjiRS5dRVjTaoBvFx/nof0pXjjXB2qXkl7UdKXV6eAgDpEOBkwPhJ74r5Vf0TKxU4IMEGvr9zVrJCmAfMRxxSK97IjVXXIYJ4ZLeox8MZPrNYs2FadSVGjHkd0z5sUIr019CP+ne9Cts7rsHLEKoI4UIpckmI8W2K+e65vdEhhDDG3gyK86Vp0zWtzoNdmh3dXDiLcLtEqx5xllYZ7yI9MHird/SxBkGV3CM4kieMiVOfvHFJaGoADUhHeo16KIoQW0NGW0oqoRXRNCvidZcKiubBQrdtu+KsRFTbocA9rBr1GuPAPyNeoWw0hh0vVqVK3CIKKEJmFIjBGYwBEjjFaDp3VyUK5ZVAgDOw743sTwDgkQOcRArFeyUzetuDBT4WgAEmPxcEzH1+o0nR791RdFsQuwq67Z8EiQBkCCJkREeVYpxTtM1R3Gz9at7haiWJMqAxUerGIj6969e9l7QVLoU2pOGQxlQCR8oYZ9ftQWwi3PeBSYVVJWdu8gSYIHigHtyDmjJqGUGQFGRicZGSAP7/AJGvNkow/JafzHpvlDDQ22tqVJLDd4CdswY7SJMetd18MFUGT3UqYgzGcAGPXMxS3QXVUEo7TI7k+LM4BAYZU54rv7beDsdq3bROSh8TR32kxwOPX61Onqv+hq24M/1X2XuOZXdBzthQqkjtDt5CSY4pTc9ktVtMWiQpMwVJkdwJmII8639oJJVFXxhCcwyBTDEAEfEHgiZwI71T1HSrty+WtttABK/vCu4hJggDPcA+g71uxdQ26dEXBHzh9HeP4HJA7KxIBn6xzQVvOv27jzr6J1zRtctzDh8bQHBAkqGUSRBkjJ5nzBmlcuWvdpbVbvuxKt+0Gy57ggY/dxB5J5x2B1xy2rE0Fcaz3lj3rg+82ypBbOSCeYkc9z2rQWNVs2BU3lk3B1Jy+wKxa27KQ3hggeXFLukoL163pLd423jaGfYMgSEJ2R4ogSM4k5rR+7/Y7kXXdbnwyqqiQ2IBBCfTwnnFTl8isTOK968Ql5Lfu4kkM0QsQhJPDHg/rFMjdsXSRcsu6KAy73VirGVjBScbTEnt5mYjqOnvC4y2m8J2Cb5RmkEMAoJiMSvOQQMY91q3cYbVeGKyD7zdEE4bxhkMEZAjBxIEC/oEtanXNfvBDp91uzG25bVixBBlg1tmJTBO049RwT6S9bkqgRkO5dyqpubgAUX3hDMBnbMEr6wYTHVXbzECIJTa1t3gnblSwEwMnOJC4iKhp7mdoJaHiRcWNwViAdxA3hZWZhpPAOWTadp0wUuGPrj2mZFQOCdwO9gZIBI2MECngjxbT4T9QJZY7to3bJ3RmImZET2NB0zNet+8ADh2cOdxO44AVkOQ8/EAMqJzybdnWghna6payNu4KgKsF8YG8rjiAYB2k8rW7F7RzY9m7+Znn0uOXwKiaoeYzwJAJniPOjC8aqa1HJS8bLPcdd4O5F3bY2uiAAEFWjEkxHfFHQ9S96ilgqMCQSGnxKxO1k2ykqpHfvXow9qJ/miZJdH4Y7GoolnWdgYn8/zpOLx2SLgI7kQfw44nvnucRS4e2fuQ4fTi4JgbwViRI8SMD5njgDPNV/8Ap4nwmT/ByXLRrtd7YNpbTXDLbRAXc6gk4AOxwY/tXxrqWua9ca48SxJMCAJ7AeVNuo+0TXrRQ4kiROMZG3EwCO5nPekBrF1WVTktPBbFFxW5IARznyplotWQgS6H91u3Bl+JGiJQnEEcjvjilVH0uqKGQSPlWMshxdLJc2PBHK3BgEcgsO2Pr86k2P8AO3mD3q9puq2r1oh1kgZUEAx3ZZxI5x/xS9tD7m4o3FrTHupHPY/wsJ5+vBpozrkMo+D28Ua0vc13U6b3blTmO8dj/n61AvNUuyfAa5ejioG/QWzUVFFRQG2SvPg/L+lerjJIPyP6VygxkXbDkqyfEG5kQcd9wIg0TRWjbBFtoBwRyMGc7u4I/IUrTUkNMnHEf3irum1kkEH1+Jv+qxuJpTGaX3PhZgQdogwIAMwTt84yKtWdQwub9gPEAMTxO0GTByROO00uOsCk7gD/AEjAyBRV1iqAY5PrPy/w1N44+Cim/I295aeA9hhmZFwjdyYYyM5AnvHYmqd19SxhLyLbBjb4pC8yd658sRkDiu29YjdiGmIxkjn0H+c0dHUtC4gZ57d8z5VP0kkM53yR1XWHW54UO38TsrBABnahg5ifLmPnfOoLzuUADht05JOGnkEzEQfU1zRWUYbUZveEkbIhTxENI7zz5VaC3CFAEgzG4ic7vQ48LcQQTU3hjxR1piq7pEa7BVt20QyvcO4Y8IAJJA7gSBE1UdQTZ05aPf3FRLhJYKjFQXKqcsHJ9cZ4q31jp2+R8BDcKYAdMAwMbsnxRWYvdJ1Vu770eJlbeGDCQVMzmO/lVMWPTyyc2r2QW/0PVafUXbHuw11HhnLKQw5UqzQIIkyOxzxWjTSa1gPeXUcSu1N4MERHxKVEzmTmFzxWb9pPad7mrXUR4ysMjZVT4sLk4g8iMmcGr2k9ptyQGKz8XIxIxInAIEVaWqkCKjdWO9F025i6otWnshjcNxXABQkNtZVYDwzIkQM98XeqahfdwGT30LsK3gpOfCsuuEOTBkH86Q6Dr7W5Qs3u7gYsoAJbarGPFwMGYIkUPofXU02tMCbb2wLe7LAOFIllAJ4+wH1RRbHtLYtaYLeuKLp9zdEEEttRSjR+7l1cz/KT25q71eyjM6W7to3LkC8VVX4JBLpIKuJJ3CTE9xVDV+0nutUzbZ07BFuWzDL4hF3arDALZ2gRV862x77ahkMUCI29WQ78AuASw2kgHdIgTNF2AjoNH7mWUyXIQ3Lbh7Zxk7NoLQRj8QDEQ3JP0vrmpsNfBsy7fCC262yxgFXByBJGJPDDFD0lidR4gwZCzeArLB28JIMCZH8QEjtAphpkt6ltq3V3SHCG2xZIaILmADlZCkggHImQt7hrwUOiHerMxh1DL7q7ZtGHbaGDbSGCwkDwiCvBzQ7nS9gCq2mUKw3+7e4G3yxWWa2MxIABGRgmYrtzpD6fVW7ly0pkuHi7JcMGCssqNpC8yxnE5q17VaS1+zFveXFFtgJ2I5hmEC4WhmRT2BJz3o8PYHYqaFCzl7Wm94hCln97JzyyywPnwOZ70TV6M7CHDFYJCsWYEYgQ548Ij1ih6Tpm8b7HuwANpYF7b7SYLBVVUYbnGG9cd6YaGy2lWyxDJtdzDOTIG6CuxiigAHATPEEUs5Vwcl2Mv1a1pbLW1uWQQSoYpAhCFO8FcE5OM8UfqnQNHbuoGDmzcUPavW13BpEFHXcp8JjOTPzgOtTdLOxYSviWMRLEZPGAW7ASCB2mq2l6glo2TdkW0eSwUNJSQQVJzmAD2nvk0Y5GxXFWIdR7KLcZr2mRblpFLtbNwqxUHazKRwokN4oIByMGo9A9hl1RbY59AxRGGPFgzuAjtHer/XbOlsXbep0z3baOCwiZE4ICtMqcggnv5Ut1Hs4kq9u4DbZdwbaVJUkgjbByCIzj51phGU9ok5Ut2G9qv9PzpLS3EYsdwkAq0KRIeV4yCMiMjPas/wBP1ZQQwJWVmHABAOVIyOJgxIMU3ua1lW4tu6VXaFYAtJ3zuXgDae4EYxml9uyM448j+ecRTaJLZg27B9VqtzSqmIGJBOBySInPpQV1A74+Y/rXZzxPziuG6ImKtHZE2rZLcfp+X0rnvoqG4dsUw6F0d9TdCIFJALHcxUQOcgE/anFKq2zc3bAeD9MST+VcrbdMsaa2SDaBDSCdzOfmrMq4+Yr1W9F9yes//9k="/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4341" name="AutoShape 8" descr="data:image/jpeg;base64,/9j/4AAQSkZJRgABAQAAAQABAAD/2wCEAAkGBhQSERUUExQWFRUVFxYXGBUYFBYYFxgXFhcYHBUUFRcYGyYfGhojGRQXHy8gIycpLC0sFh4xNTAtNSYrLCkBCQoKDgwOGg8PGiwkHyQsLCwsKSwsLCwpLywsLCwsKiwsLDQsLCwsLy0sLCwpLCwsLCwsLCwsKSwpLCwsLCwsLP/AABEIAL8BCAMBIgACEQEDEQH/xAAcAAACAwEBAQEAAAAAAAAAAAADBQIEBgEABwj/xAA6EAACAQMDAgMGAwcEAgMAAAABAhEAAyEEEjEFQSJRYQYTMnGBkUKhsRQjUmLB0fAHcuHxFZIXM4L/xAAbAQADAQEBAQEAAAAAAAAAAAABAgMEAAUGB//EADERAAICAQMDAQYGAgMBAAAAAAABAhEDEiExBEFREwUiYXGB8BQykaGx4dHxQlLBFf/aAAwDAQACEQMRAD8A+KWlnA7xNHvPsI2MZEwRwFPafOZoendATuWQfX+tdg+ILlR/gn60r3YpGwmfX8h6k0ey20gsSMyCPPzE+vf51zS6YnKg8HcfKOwzkER96Z6rTeDeqnwypOSoMYj+UgffFByXDA2VrJB2nK7fqDByPtTjT9Ot3UfeCHBmTiBgjtmfPPxUqu6q2xQFAhghiBHc57A4imum1IwEYEwCAQAACQO/rmOOc4Eyc2tpXV7/AE+IJquBO9gI2ZVliNs+LA4n6yfyrRezzWrdh2kb2lZLwpgSAPIgwMnO4fWn1PQm5cG6JEiB5TiB5f52oWm6LtaWkSwA8MiIncVOY4GfWrzwPPUcd+V523JuSS3ZHQ2AzICCkyAWJjOMYkGT3rS6C0lhTghcA7oJC3dgQsQIC+KQe+z5Up1VnahIn5CCBu+ID0MnHrUdEJcjdu8SgLcEgq3wgITEHv5Db2mk9p9JPDk0yfYXHNTjsDfTb7jlF2hWVXgsoLM+0EDMCZPp60zfTLuFwMEcbgFEAXNpYMQMYMY7zFLf2dkZoO3YSpJZht8QxtHOScf1zXLunIuKtxiqgEhjKi4N8+GciVLHPcUXKU933VV5+/vk6uxr3YwACYKjnzxP2Pn51xBXNPfF1A6kmAoPnMZJjESKKq19j7GWOPSR0JLz8+55ee9bskoqwi1C2lHRa9RsgTQUdBUEWjW1qEmMgiCjoKgiUZFrPJjkkWiha4i0VVqMmE8q0RUrqrRAlSbCRC1MLU1Sp7Km5BoHtr2yi7KlspdR1APd1wpVjZXNldqA0U3tVVvWKaG3QrtiqRyUK0INRp69TLU2ME+h/SvVofUqAqg2fDbvT7dzxkwfhJUGNx+FiMfIjzqre0XubhU5MDbE+KRjHfMAio9LVg42ttDGJOR6yB2OP8FPtFfD7rV3LoYBHiyG7QPrIHnXw8m4d7R772KdnpEov4HkrDMoBb8JAPwyR3xVRNY1t2UDYTEwGJDL/DP2IyMn0rt1yxI3IcQviAjMjnIMjz/F61PUXC0i4hkAQ8NIXAlj3P8AMeTTY0794Bb0V1bpS21sLuEGFg+H64XaIJx+QoPUul3LIDqCbRkBScgmYBAJHftg+k0Cxf2XBDzkQ53A8QIgmCQex7fSnXSr4uYumfhXb4yTjwmD8+w86jk1Y3a4CmrA6DrqFBbuBUcFQvhiIAyT2mOw5Jphf1ykg7hEZzOfvgHyqrb6Gkt4dwIhScgk/C24HGRwRPmBmkV/SDdcLErswASR4hA2ic89iQQO+K39H1/oqorjdfWr+n3ZHJgUmai/pkuKBuBnMAwQc4IOexqGjtlNrGX8vBOSPxcYA3RPp5RVXTdXYwHyoG3eJlgxksRyI3QY8x86Y2rkK3u4IJUyBPzHOOB3z9K29XP8V08Ms93dSqr58f6IQThJxX0Kus1nvAxYxOfhAJZSDDDtBaMn1oltDe05LN4rhgKwJAyCV4HO3kedXm6YjZZTLSxwYkkNzxPBjkCpa3Ts25lUb1KusY3BYi2MQD8ZmoY+glBRnj96PG3KtX/IXlT2ezKHRem31uAlFUGSwPELGDt4Oceea0qiq2gtuFG5SJyCX3NnJDY+R+tXUWvofZXTwgnmi371fDjn578MxZ5uT0vsSRaOiVxEqwiV6spEEeRKMiV1Uo6JWeUhkjyrRlWvIlGVahKQ1HFSjKtdVKKqVCUhqOKlFVa6EoqpUnINEFSiBKkEqGs1aWUNy4wVV5P6AeZntU3INCP2o9phpQqqA1xs7ScKvm0Gc8D6+VXPZ3rqatJXDj4rcyR/MPNcjPrFfMusdSN+/cuH8TGB5KMKP/UCvdH6q+mvJet4ZDIngjgqY7EGK0PD7m3I+lH2Q2Yrnu6yOm/1PZj+/tAiRlGIgd/C0z9xWw0HVNPqJ9xdFwgSV2srAeZBHHrWSanD8y/wDTfBD3VcNmrpSoslKpi6RVqNP4W/2n9DXqu6i14W/wBp/Q16p5cjtDwifmzobq3hO5T+FhPhbAn/ADypgtj94XtA7hBOADuHLIP7R386qnSqSB8IUFhgKGYTCmMSTwRV7pevWdtwAETDTllIJAJHJBESfNfKvnZz5a/Q9WUWKepbCwhYIA3EeIEYk8eHJj9anY2CFucAAmEIBM4kggHwyZGTH1qfUbAlgCRJ3bSoAYAkb1JyfrExTDotyfAXBAwpKrLY8KmeYHb1ir4621Ol5Fk6QFboK/u9zIMHM7ZyASOVJg58u54C1pmdSbiwqgSdxAGTtODAz3xUdZpQHY21IH42Vu0jKbTB8yO08eRrOkhEAIVWBAuKSC5/hZT38UT9Jr0csfUi4Jp1w/h+n8kVt7w/6cwgLk27hA7MOdzBgV7eLI5EHBiqftHYQMCGYXjsyRJJUESwGCpU8if1ovQWKG7ZeV2ETEwx7BRgggA8HOKtdXzeZkLElDEQd8rAiIiIEngyMV85vjzUy/PBlrbS4JwkpLzBt8DBURGePkeKf6draK5E3DuIZwpCxnwggcEzyJEyOMqNT7NXBuYAOBtkJJI3T4gsGUBDf8TWk6PpAVKOnu967dpEM6qOX8IMjaIP0nNbpZE2oN7d+dvpz9om+LK9nrm+6m9donALnjbIWDAJzAPbj8VPkUEBlyrZB9P8/SqfVdN+4YW1XA42zKxBCiDBgL9qr9Psutpdlt1adsZInkE7vRx8vqa9zpsmXoct5Fzs/kuGvP3Zjmo5Y7Dq2lHRaDoF8AksWmDuCggjBjaBjuDmrqJX0fT9VDqMayQ4Mc4OLpnra1ZtpXLaVYS3RnICPIlGVK6lurCWqzSkMkQRKMiURLFHW3UJTHoGtujJbogWpqKg5BSILbogSpAVICptjHgtfMPbn2mN66bKN+6tmMfjccsfMDIH1PetJ7fe0nuLXubbRduDJHK2+5nsTED6+lfLgavhh/yYyQUGpA0MVNa2WEMrVZ0mqa26uhKspkEcgiqaqfKjq/mPrBo3tTBR9i9l/bnTahAt0C1dwDPwsfNW7T5H860ep0gI3KIEefI7Gvgem05ZgoxugTMjMRMdpin3T/aHUaNU2XN1t8+7bKggwViZHHaK8vJ0fvXjf0ZbVcakj6kdEWVo42tn6Gu1nelf6opcUpet+7JBAZCWXjuOR9Jr1ebnjnjKnEvix4q5PiMlj8AYTuVeWWf6DHrVLU3zAKDgnG0RJHGRgY/Or72dq4B4UESDJk+YAj+1XOnafCgkAZEORJ4wDGDER5xzXjNpbnoNWqKOrd9UqrtG1QPCDDhgIJBI2qJPERFUxdt20KFP3kRBHLffbiSQYB4+r+46Ksd4hgPjIgREjJAPGRGaHr2tMHXevIJ3gghiPEvyIx24waWEkqiuCcobJEemJuCXQGKqo37SIjhoUGZkEwR2bHkHTwPeMIZJB92VhtrGMY2z4SSO8z85dGuFHRw6iQ27xLDeYYT4cAHgyRPeinp9sZQDawGJLAN/CT803SDxc9MWw55Ycjcdn/b8kJY72ZW1GywVzC3ASjTJGDiSZ8LNAbBHf4YNlur/ALkK1ud3FxZCySIIMTulWBE8iQYmqHtBobSsH2wMEkNu3GCSYYzMgTPNcXrbolu2rJsI5K8oWBWVk5VkJntjnijmk8k1Ov8AByjSouX7/unS4xK/gO1iAMZkSBPiJ8s96d6EkmQznHgDeK0qGG8LAkkxB2tBj5Cs9qOkvqL0K6sjAFMmROcAyeWOYHxdhkaXpzm1b92dsmAGDBZCyqnImQFGO22seVtU+W+xzrgZCyYBaJPMcT3+VFS1QrHUkcHsVO0yvMfihckUwskHj/PWv0HpushOEIvlq/6+f8njyxtNshbs1Zt2aIi0VFrS3XAlHks1YS3XESjJbqEpDImi0VRXUt0VErNKQ55RRFWpLboi2qi5Boiq0RUqYSphKm5BogqVS6/1ddJYa62YwqzG5j8K/wBT6A0wv3AiM7EKqgsxPAAEkn6V8V9sPattZe7i0hItp6fxt/Mfy4+fQi5seKFnUOoPeuNcuGWYyT/QeQAwB6UEGgb6IHr0E0h6DipIaq+9rouV2o6hhLCAR/0eIqDahvMxXNFqwDDboP8AN3+X+fWmF/TbgIk/zYB+RBFSeZRdSHWPUtitZ1Z7xV0a9YKsuDGRz9Kq/sRXy+uPzFcu7xErHlAj85rvVhLhnaGuS3bgg7CDgnIyBXqoNrI5leef6Hzr1JkyPYCghabDIoVWcDjYCDHxQRIMkZ7TnHrbTo1yP/uDzHha2OVzE8jjtzREMGGVh3gwO38w8wO9Xb7HZGcbQWBA4nIby4EelfFKeqVWe3S5El7pdxGXxtGC3uyBgzlVA3DjyP8AeuNEjvuDksP4yG7QAQYMefH5Von1UsGAnHkA0iYkeXOIyZpB1ixO5wvG3xSIDA5ic5nv5+tao7LfknKuwK7rbgAEYg8ZhSZLECYOT5x50PTahVur4ijfxFgA0gwHKcAmMmeczUbF4uJ8RCqxAVtvaJDRHPbMxHyHpns7FAG24Y8TLK88ypkSJGBiK5x2ItDm7rmGxiVgngidoO6YXPgIMyPXkcgv9KtNaLhCpRoJUllyQMb8xIJqDJavWQ7K1thCllna0SNwB+EwPOCe1aDoXTrdyyNjyNo3HOWUs0FSSA21vkYHOayTn6a1fEV7jHp3RpS2T4YRQNu07WMFLit/DliREkMQZiidUAtOHW0SIGVUnaQzFTtWByTMnsKFd1jWLJFlIK+FQw+KTgDJDcSBznHAlZrOtXhtFz4HEhgSCsxLLvEYJiDgZ4rdj6jFkxt6Kk6Xatt7+vczaJKXOw16LpbNy7Nu4zAg7lMzv85ORwRHzrTWdKBMDnJrOezuuG4MyhTtA3MVUkNtjdtwWhZ45WtRZ6laZgodSSJwR5gR88jFev7M6qElJzaTvb+jPng06QVLNHSzRESjrar2JTMqSBpp6Olqppboy26hKY1A1SjLboiWqje1du38bon+51X9TUHIeiaJVq1pGbgUDSai3cE23V/9rBv0NXFQ1GcmMku5H9nAGTB+Xl3mk3/yB05Y/eMx4gW3P144pf8A6k+1o0tgWVxduqQD/CnDNHmcgfU9q+NXOoCMTNPiwrJHVNlVs9kfQP8AU/2/tahEsaUnZ8VxtpXcR8KAETA5PrHlXzYtQjcqM1oxxWNaUNJ3uG313dQw1e3VTVQtBAalNQRCePv2+5xRltoPif6KJP34pXkQyi2R31b0moug+Dd9jH9qla1dpeAR6kT/AF/Q0Ya1D2J+p/v/AFqM8re2kpGCW9jHT68kQ6n6CKsJdHEY8jApKdWvcH8/71H9sWYhuwwQRn51jljvhGjUkNHKwfA2Zx4T+pr1ILnUon0njvz6V2ulCaF1RL1rXe8VS5zPJ+KM4Mdp4ol5wkFj5ACCZxgUt1PhBLOARmBIP8nPz8qoam5uZUUoqtmZgtzkngHwx86+bjjT44NanWw0bqkMQE8TQFMEHHbbnHy+00HUpea25kMgYHYQC0GcgzwPn3+dKLV3OTkcEZPMjc0gH07Yo93qkndMCNuJkxJkHIUgkfPFW0tPYmpeSsGY71AbJjaJEkj9MH86B0+zu3NKqFzkjcJnIHLREkCn2l1Vy1afYgjUQA+wCArCABwGnHGcR5UssdIJ89rES+0kgzJiPSOeccTVFLmxA/vTEMhIjCiR4GAyDM85H2zODdI6m4Q2lVQDuYkyCFUGDuGZUycfLg0vFkCbY3PH8pz8t0EEAk/Md5qxbRRa2lytxSACQwG153o4A3TIHoR8qVxVUdLybzpobaGfyVcsPdsAQBcQzAxtECcFTjdVXqdsXma2zRHiCwDDQRG4AzE+QI4/lpAer3f2UfEE3KvAgKFyqMZJ5YwePPtR9D1S7dZQPEAAPwhfCcbmIJgT6fFFYY4pQevYF2Lv/H3bRZZJiDAaYH3+hA/rX0/2R6SmxbggsVAdXUFgIwRgETknzn0rL6NkukuwcGPd7QCEDCckAxt7c9u9NLXU9jJcDjcvPJkdwfMRj6edeh0eXVl95f7Enjco7H0FLNHS1Wc0PtspaLlplB/Ep3j5xAMf5FarQ30upvtsHXzB8uQfI+hr6R5UzA8Uo8nEtVgfaf27Jb3elbaoObo5Yjsnkvr3+XOh9tPaK1a0rhLqm5cGxQrAkA4dsHACznzIr5HurR08FL3pC1Q4v+0V9433XaOJMgHzjiapPeLEsTJ7k81S9560K5qgO8VtTjHg6rGK3ypkGCO4MR9e1M7X+p2ssjal4vEwXCvHyLAn84rF6jqBbA4qv7w1lzTjPaisI0MOpdUuX7huXXZ3blmMk/2HpVLdUAa6Kz6qKVZIGpbqhU9h5OB5x+nnQcg0dBrs0MtXCa6wBWuT3rgahbq7uo2cFmuhjQpru+jYC7Z1OZzAxz5+tWgAR+X1GfTPzmlPvKkl2cTHA+ef7VGUe48ZUcv8kzP64869UHtN9cj6/OvV0mjkrB9Rc3CGCQqrt8METE7SZzmaGvT3VN0wZgKADuBEmCDn1kVbWyLZiCZAMcAkCScdpIPbmqzXW1DhFMKuJk57TjnHaK+eWypcGxojpNGHkG4EMeHcQoJjiZP3MdqY9I6A7l1ZW3rG4nhfKQORE8c8jg0Lp+mgwqBuTvI4gHdiIxH5d61Ggue7RtoJZpDMTkjw4HkRt86hmyyimonRRQ0XSTb3K5AJU+NvFzIJknHxcxM5q10rSqgZiQhIDAyNpHEcdjkDtnPNCP7x/hkAwRuwDA4mYgEfM/KiXCACXLsqsQ20LuAglWmI4EHvxWaVvl8juKSPWNAN0XboW6fduMKviBJVlZTkEEj/APX3o6vQ3Lt0ZVn2+GBDHttIBweW9YxyagdF73ZLNkHO0gRxywyIBx6kVNbVu4D7pjICz6kAR24EGYzxVVcd7/YTTSs51O+bVoJbuBlU/vEIiWJJynzwY4IHAIlbptWj4ug8qBtAlsbYPp4fKaaaTSNuJkAMysQ43bvPIxjPz/OqZJsstySFP8UziYBYEc/PimSXHc7TW7Nd7y21iBACFQGyfD+EtIBWJGPl5CqmkM/CRj08PPH5cURtV+5uXIfd4IXJ2kLhZyCsrE5PE8Gl+p2orMrXFnfAEDZc3YEjlWUxE+vEVHDOWPaPkMX4HV7V7QpiRwM8QYG1v6HI/OujqTbWRSwR43AMQJHG4A5Gazr9Ri0XuMREScmcxBzn5ULpnUS1tikxuBEngkmO+fl6V6eHqJQVtcDzhZ3V7wx3SYjxcjPGf84qqb1MtPcuM7hhB93gx5cR55NVE3o2x7UPIybZEKfpnNelD2tdpx3+Zjl0tdxfe1ketUnvEnNNltHeytZ+Jjt/dkE+igCTgf5NW72ktB82SpHYhlBHyPHp8q6ftJPlMMenfYzyIScZ+VWk0LntHzIFM58UC0NpbwjYw7GI8yY9aZae4IjYVOcRBEAxFRn1z7IrHp13Emn6QWmTx5KWH3GKOnTFBgrcJ8iCoPy8M03/AGlQpO1sHzO4j5zPaq9vrILEEMDMDaWg+U5/7rP+LnIt6MEUzsUxsCHOds8cEhuB6Ut1lszMgjsQu39BFay1r1IAAfPOWifL1od8rt8Vkt6bCc/Y/ejDq6e6BLEmtmY8gjsa4K1doWGmLSxHJUk7omMjGZoOptEN4bKxiGFsiROR88VpXXJ7UZ3gruZ63ZLcAn5Amir066eLb/8AqadLr2WZRtqEgkz3wPT70e5rNwB2tkZEkD/dA8vSg+skuEcsK7sRp0a8ROwgHuSAPrnFXNP0CfiOe6ggn8u8Vf018uoAR5yZgn1iYnjE1Xdb+4RZuMCMxxInIIpfxWSXhDLFEiOjpw24gdwsfcyT58VOwqwRaQD5nvMcggnE8179kvmZS4BIgMv4RJyY5zQbnSr8nbaJzz4u3GDj/o0jzN8yOcUuETYMxYKwQxmFHJyfFP8Ama9ULumv8e5ciM+CMiZzwQfvXqV5Piv2Or4MT6zVe7vxh2DA+JAAAR8JUfizOIg+tMbz2BumSxckOpYQG4JUArMdhH5TS3o+hF5rj3GAM4JMSxmTP0/OtRo9CLc7CpEEgiSzbQCFnMseABiRWHJUaR1dkI9J1ZFJmWY7htg7WBkGIAIaO/GfpVLW9TdseJVkgruxjkH1xH5U36vrLfu2baRcubRDy/hgy+RgqR9BGMmFf7FuExsRBBLkGDmJPKzI7AEngYpowjd0U09izpuoMqqBi0STCyI3Z2FjzBHJJqxcZmBKBmBJmS7WyScARngnnImkr6lCWt7mjcIMggEAAmQBzHnwRzFX7W9bQcFSq7SUbgQ0lVLGeeQD+L7LLHpd+RaZobWji2ttn27z8O4n0DACAIkTyIniaur0EWrRO5Dc2gAjM5XgbfMFczg/aHSQt+yttoRgPAVUyuJBJViRMHEg4BPNLOve0HubhEQIO0KyTIbd44ztZX3AgkeLuQYx41KWTT9Qx0t7l9dVbXapnd/KQfE0/wAQhgREcDPNU+qXJ2uCZVidrJiFORMAwRHhzUW6uhYAkvkQ42yMHeBgyIC8mfIio6PqFi4Nq3DvIaA7ptxwCNqmO0A+ua3elFbmlq1Rd6Xq/eZb4SxXaDLDeVUuPJdxHE8qRTC/pmspsDqyHEuozEgiQvPHMH0rMdQBQAKu2YPcEGPEvbGfyFFv9WuC3sJmAOfQ4n6Vm9J6rXHgjFaWWhrEtkbhPqindyB3Rh9DTC7btNGLiA/wlFE+Z8Pxf5xSOyGZTGD2+/8AxXtPpXCtuJJH960OKlukVtLkdpcRYIF4lcBveWy3cQPBwY8+4rn7SLjbmLE4iSkiM5bZMSB2pPpLxDtPEE1W94dxM9/60ceBybpCTyRSNP8A+VG6yXDXGUyrM8MhO34SACGgROKlqOvqSGa2zESJN++TEmckjGPSsobuSZ7yKk/UZYf52pn0b/6gWZUa5/aJGYA2yQe7XLhIPbBYifE2fnVdddZLk+7EzMl3JJMzHaefvWSbWDcT61YtdSAjFcukrdL92N6yfJov/KIoLC0JAwu98YPBOPyHehjq9pse7giOw7kTx6GeMx2pRa6gvHnXFvrJPnFFYa5RzkvI50/VYJEADEeBOJySczj/ALrh6zdB2490JkDwz5DkgZ9KVvqM/Kqep1Z4qkcOp7pCudId2upEE7ETORJiBE52jOZzj+lFbrsYIH0kgZ4ifrNZU6o+dR98fWr/AIffsSeU1S9c8R8A5gHgx/epL1W5BJCyQIwcHG48z5/lk1lV1RFT/bm8670H2o71TUr1e4YMLGZGSfSDNVz1m6CBCHk5X1PlHpSFeosKmnUiOaKwyQfUQ7/83ck+FO3Cx8+9Due0NycBftSo9SrlvWLM0Hil3A5jC51m7GNoMGfAv9q9VG5fE89j/WvUNDBq+JBdDa4KkwcZlgOxIHyAj+9OdN0BJLWnu2smSj5Pck8A5I4gelVtRoyudwCgQWxMmCMZ9ePSr1lCA2zLMuANuccqCMZjv25rBK3wx6oQ63TqxXe15mbdskh+SQd5LYYTnbjH1pLdtuqukgoriVDfiAIBgGTic9pq/przG54bBuspgpsMgieGQmf+BUtT1m26gXA4ZSIHu1ZhtnG8sCR6epGImrpNBaEj2zaZldfFtxnjdBDCOcfr51XN4nkk8flgflW51Gkta7SzZDm7ZBLF2Uts5bwg7mUEjxds1ldV0VkEh7b5AARiSZngECeIx5iqQna35A4s0fsz1W6tu3tiZfbIVVPBIlR3jv5inVzVacnfdRBd2EXUCBhBXhtwkMPDwZx2kgYSxrL2mfbuKkCIyRDDkfQ1pNQm3U22VhcUqjtEosSwPgxBIg/OfkMU8HvOXnwBJlT2p0LIiutxWSRhV2FZHh3ck/DEz+ET2rM6Z4dSI5HIDL9VIgj0r6DrtXbuADYAZM4EESNuPPnPy8qTXfZ+2xGwlIzPP61pwylo94em9x6t2zdG0BlIHIRmXgduwEedVDogfWTz5x/1XRdjA4H5+ppr0zRFiCeJq2DppTlQc2WKVgNDojxFafpvs6pV9wyVEZiDIo1pVHara6qK97F0EMaPKydVKXBlOseyht2ndewz8pzn/OKyMV9be8GUqeCIP1r5t1bozWnMAlZMHyHkapPEo7pCwm5bMWFaFc09HK14CouKZdMXtaIqG6mRTFct9Gd5KKTAn/getZ546Hi7F4aphyKLrenvaba4IMTnuDwR9qrzUGhwv7SfWuHUTzUAa6AKFIO50uK9uFeqO35fajaAdmuzUfdiuQKIGTFeiohhUgaNgORXUSTXQtGQgZpXIZIrXAf1r1E1DyDXaF2Fo+ktd0zJbhrTOw+FW/eIYJG6BH4cwSJGYNUdT05SGG7OQCsLCsDyTzycQeaymguqr22YBk+Hco/ESCrGSDI3Z7duxreHQW7yGQCpOSCV75gdjI48xXzuWLxe8nt+p6CepbmG0HSmtXCFuWiB8YbBMYMHbMSOxn7U/wBd0w79ri2C0s25Ve2w8wxB8efP7cUPXezzK0FyLZHaFkyIxwYjtzXen6xQPde9QunhK7W95gmSSoE7fQnA45i/qqauLsVKthNqPZ97F1vcXwu/cAAIgPHgByB85HFLr/Rf3wm4qHHi2uFBIk+NQwkY5Pfmt1ZLjIueEDKhPp8TDfGf0qlc6eS+6XQvMgAsjH8ILBZUyAQxHejDqLdPkDQqb2UZ3U379i1aVdpuNBYbcbMIDJPzj54r2o6WEttdF1WHJYQdwgyV3ZlSAYYCRgQa9evXbds3GKOjlQs3FtjK+Ik5DGMGc44wYnd9ptLfsi0+nEQDi5ufcMbt0AsYJyf+aurO2KXSG99a3MU3g5IdpPeGXbtHzxxTPWdGu2wCy4PrPPkRiqel/ZLTtsYANjYS6mD3O4kAggj6nAp9bvpc2yysIG4K1t1ZcAxuug5MjwifrVIz0y3Wwrja+Io0uhLGeBOR8u1aO1cC4FUP2Z7JhFOyWYKTcBlhMANMjtDGIPInE0FwLLIJBXCOGO1o8QU7ciYgkfWvV6Xr8ONVJNGPN02SXDGDa5VjcQJMCTEnyE0Yaj7j0rNdf6Ql1kDu9vxFVLeGd0A4k+QJ7x28m/ULgsEC5dUzw5YmdsAjeRkiRx2PlXo4+txznSars7/8Mkumko207GI1NRvbXEGly660CQ9+1bgA+NoncSBH2NGNwQGVlZWEgqwII8/vj6GtHrY3LRavwS9KaWqtj13o9siKqX/ZlTxj1n/P0q5+0URdRTPHFi6pIpaf2WT8Wflz960XTbS2lhfUfKeYjiRS5dRVjTaoBvFx/nof0pXjjXB2qXkl7UdKXV6eAgDpEOBkwPhJ74r5Vf0TKxU4IMEGvr9zVrJCmAfMRxxSK97IjVXXIYJ4ZLeox8MZPrNYs2FadSVGjHkd0z5sUIr019CP+ne9Cts7rsHLEKoI4UIpckmI8W2K+e65vdEhhDDG3gyK86Vp0zWtzoNdmh3dXDiLcLtEqx5xllYZ7yI9MHird/SxBkGV3CM4kieMiVOfvHFJaGoADUhHeo16KIoQW0NGW0oqoRXRNCvidZcKiubBQrdtu+KsRFTbocA9rBr1GuPAPyNeoWw0hh0vVqVK3CIKKEJmFIjBGYwBEjjFaDp3VyUK5ZVAgDOw743sTwDgkQOcRArFeyUzetuDBT4WgAEmPxcEzH1+o0nR791RdFsQuwq67Z8EiQBkCCJkREeVYpxTtM1R3Gz9at7haiWJMqAxUerGIj6969e9l7QVLoU2pOGQxlQCR8oYZ9ftQWwi3PeBSYVVJWdu8gSYIHigHtyDmjJqGUGQFGRicZGSAP7/AJGvNkow/JafzHpvlDDQ22tqVJLDd4CdswY7SJMetd18MFUGT3UqYgzGcAGPXMxS3QXVUEo7TI7k+LM4BAYZU54rv7beDsdq3bROSh8TR32kxwOPX61Onqv+hq24M/1X2XuOZXdBzthQqkjtDt5CSY4pTc9ktVtMWiQpMwVJkdwJmII8639oJJVFXxhCcwyBTDEAEfEHgiZwI71T1HSrty+WtttABK/vCu4hJggDPcA+g71uxdQ26dEXBHzh9HeP4HJA7KxIBn6xzQVvOv27jzr6J1zRtctzDh8bQHBAkqGUSRBkjJ5nzBmlcuWvdpbVbvuxKt+0Gy57ggY/dxB5J5x2B1xy2rE0Fcaz3lj3rg+82ypBbOSCeYkc9z2rQWNVs2BU3lk3B1Jy+wKxa27KQ3hggeXFLukoL163pLd423jaGfYMgSEJ2R4ogSM4k5rR+7/Y7kXXdbnwyqqiQ2IBBCfTwnnFTl8isTOK968Ql5Lfu4kkM0QsQhJPDHg/rFMjdsXSRcsu6KAy73VirGVjBScbTEnt5mYjqOnvC4y2m8J2Cb5RmkEMAoJiMSvOQQMY91q3cYbVeGKyD7zdEE4bxhkMEZAjBxIEC/oEtanXNfvBDp91uzG25bVixBBlg1tmJTBO049RwT6S9bkqgRkO5dyqpubgAUX3hDMBnbMEr6wYTHVXbzECIJTa1t3gnblSwEwMnOJC4iKhp7mdoJaHiRcWNwViAdxA3hZWZhpPAOWTadp0wUuGPrj2mZFQOCdwO9gZIBI2MECngjxbT4T9QJZY7to3bJ3RmImZET2NB0zNet+8ADh2cOdxO44AVkOQ8/EAMqJzybdnWghna6payNu4KgKsF8YG8rjiAYB2k8rW7F7RzY9m7+Znn0uOXwKiaoeYzwJAJniPOjC8aqa1HJS8bLPcdd4O5F3bY2uiAAEFWjEkxHfFHQ9S96ilgqMCQSGnxKxO1k2ykqpHfvXow9qJ/miZJdH4Y7GoolnWdgYn8/zpOLx2SLgI7kQfw44nvnucRS4e2fuQ4fTi4JgbwViRI8SMD5njgDPNV/8Ap4nwmT/ByXLRrtd7YNpbTXDLbRAXc6gk4AOxwY/tXxrqWua9ca48SxJMCAJ7AeVNuo+0TXrRQ4kiROMZG3EwCO5nPekBrF1WVTktPBbFFxW5IARznyplotWQgS6H91u3Bl+JGiJQnEEcjvjilVH0uqKGQSPlWMshxdLJc2PBHK3BgEcgsO2Pr86k2P8AO3mD3q9puq2r1oh1kgZUEAx3ZZxI5x/xS9tD7m4o3FrTHupHPY/wsJ5+vBpozrkMo+D28Ua0vc13U6b3blTmO8dj/n61AvNUuyfAa5ejioG/QWzUVFFRQG2SvPg/L+lerjJIPyP6VygxkXbDkqyfEG5kQcd9wIg0TRWjbBFtoBwRyMGc7u4I/IUrTUkNMnHEf3irum1kkEH1+Jv+qxuJpTGaX3PhZgQdogwIAMwTt84yKtWdQwub9gPEAMTxO0GTByROO00uOsCk7gD/AEjAyBRV1iqAY5PrPy/w1N44+Cim/I295aeA9hhmZFwjdyYYyM5AnvHYmqd19SxhLyLbBjb4pC8yd658sRkDiu29YjdiGmIxkjn0H+c0dHUtC4gZ57d8z5VP0kkM53yR1XWHW54UO38TsrBABnahg5ifLmPnfOoLzuUADht05JOGnkEzEQfU1zRWUYbUZveEkbIhTxENI7zz5VaC3CFAEgzG4ic7vQ48LcQQTU3hjxR1piq7pEa7BVt20QyvcO4Y8IAJJA7gSBE1UdQTZ05aPf3FRLhJYKjFQXKqcsHJ9cZ4q31jp2+R8BDcKYAdMAwMbsnxRWYvdJ1Vu770eJlbeGDCQVMzmO/lVMWPTyyc2r2QW/0PVafUXbHuw11HhnLKQw5UqzQIIkyOxzxWjTSa1gPeXUcSu1N4MERHxKVEzmTmFzxWb9pPad7mrXUR4ysMjZVT4sLk4g8iMmcGr2k9ptyQGKz8XIxIxInAIEVaWqkCKjdWO9F025i6otWnshjcNxXABQkNtZVYDwzIkQM98XeqahfdwGT30LsK3gpOfCsuuEOTBkH86Q6Dr7W5Qs3u7gYsoAJbarGPFwMGYIkUPofXU02tMCbb2wLe7LAOFIllAJ4+wH1RRbHtLYtaYLeuKLp9zdEEEttRSjR+7l1cz/KT25q71eyjM6W7to3LkC8VVX4JBLpIKuJJ3CTE9xVDV+0nutUzbZ07BFuWzDL4hF3arDALZ2gRV862x77ahkMUCI29WQ78AuASw2kgHdIgTNF2AjoNH7mWUyXIQ3Lbh7Zxk7NoLQRj8QDEQ3JP0vrmpsNfBsy7fCC262yxgFXByBJGJPDDFD0lidR4gwZCzeArLB28JIMCZH8QEjtAphpkt6ltq3V3SHCG2xZIaILmADlZCkggHImQt7hrwUOiHerMxh1DL7q7ZtGHbaGDbSGCwkDwiCvBzQ7nS9gCq2mUKw3+7e4G3yxWWa2MxIABGRgmYrtzpD6fVW7ly0pkuHi7JcMGCssqNpC8yxnE5q17VaS1+zFveXFFtgJ2I5hmEC4WhmRT2BJz3o8PYHYqaFCzl7Wm94hCln97JzyyywPnwOZ70TV6M7CHDFYJCsWYEYgQ548Ij1ih6Tpm8b7HuwANpYF7b7SYLBVVUYbnGG9cd6YaGy2lWyxDJtdzDOTIG6CuxiigAHATPEEUs5Vwcl2Mv1a1pbLW1uWQQSoYpAhCFO8FcE5OM8UfqnQNHbuoGDmzcUPavW13BpEFHXcp8JjOTPzgOtTdLOxYSviWMRLEZPGAW7ASCB2mq2l6glo2TdkW0eSwUNJSQQVJzmAD2nvk0Y5GxXFWIdR7KLcZr2mRblpFLtbNwqxUHazKRwokN4oIByMGo9A9hl1RbY59AxRGGPFgzuAjtHer/XbOlsXbep0z3baOCwiZE4ICtMqcggnv5Ut1Hs4kq9u4DbZdwbaVJUkgjbByCIzj51phGU9ok5Ut2G9qv9PzpLS3EYsdwkAq0KRIeV4yCMiMjPas/wBP1ZQQwJWVmHABAOVIyOJgxIMU3ua1lW4tu6VXaFYAtJ3zuXgDae4EYxml9uyM448j+ecRTaJLZg27B9VqtzSqmIGJBOBySInPpQV1A74+Y/rXZzxPziuG6ImKtHZE2rZLcfp+X0rnvoqG4dsUw6F0d9TdCIFJALHcxUQOcgE/anFKq2zc3bAeD9MST+VcrbdMsaa2SDaBDSCdzOfmrMq4+Yr1W9F9yes//9k="/>
          <p:cNvSpPr>
            <a:spLocks noChangeAspect="1" noChangeArrowheads="1"/>
          </p:cNvSpPr>
          <p:nvPr/>
        </p:nvSpPr>
        <p:spPr bwMode="auto">
          <a:xfrm>
            <a:off x="228600" y="-30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4342" name="AutoShape 10" descr="data:image/jpeg;base64,/9j/4AAQSkZJRgABAQAAAQABAAD/2wCEAAkGBhQSERUUExQWFRUVFxYXGBUYFBYYFxgXFhcYHBUUFRcYGyYfGhojGRQXHy8gIycpLC0sFh4xNTAtNSYrLCkBCQoKDgwOGg8PGiwkHyQsLCwsKSwsLCwpLywsLCwsKiwsLDQsLCwsLy0sLCwpLCwsLCwsLCwsKSwpLCwsLCwsLP/AABEIAL8BCAMBIgACEQEDEQH/xAAcAAACAwEBAQEAAAAAAAAAAAADBQIEBgEABwj/xAA6EAACAQMDAgMGAwcEAgMAAAABAhEAAyEEEjEFQSJRYQYTMnGBkUKhsRQjUmLB0fAHcuHxFZIXM4L/xAAbAQADAQEBAQEAAAAAAAAAAAABAgMEAAUGB//EADERAAICAQMDAQYGAgMBAAAAAAABAhEDEiExBEFREwUiYXGB8BQykaGx4dHxQlLBFf/aAAwDAQACEQMRAD8A+KWlnA7xNHvPsI2MZEwRwFPafOZoendATuWQfX+tdg+ILlR/gn60r3YpGwmfX8h6k0ey20gsSMyCPPzE+vf51zS6YnKg8HcfKOwzkER96Z6rTeDeqnwypOSoMYj+UgffFByXDA2VrJB2nK7fqDByPtTjT9Ot3UfeCHBmTiBgjtmfPPxUqu6q2xQFAhghiBHc57A4imum1IwEYEwCAQAACQO/rmOOc4Eyc2tpXV7/AE+IJquBO9gI2ZVliNs+LA4n6yfyrRezzWrdh2kb2lZLwpgSAPIgwMnO4fWn1PQm5cG6JEiB5TiB5f52oWm6LtaWkSwA8MiIncVOY4GfWrzwPPUcd+V523JuSS3ZHQ2AzICCkyAWJjOMYkGT3rS6C0lhTghcA7oJC3dgQsQIC+KQe+z5Up1VnahIn5CCBu+ID0MnHrUdEJcjdu8SgLcEgq3wgITEHv5Db2mk9p9JPDk0yfYXHNTjsDfTb7jlF2hWVXgsoLM+0EDMCZPp60zfTLuFwMEcbgFEAXNpYMQMYMY7zFLf2dkZoO3YSpJZht8QxtHOScf1zXLunIuKtxiqgEhjKi4N8+GciVLHPcUXKU933VV5+/vk6uxr3YwACYKjnzxP2Pn51xBXNPfF1A6kmAoPnMZJjESKKq19j7GWOPSR0JLz8+55ee9bskoqwi1C2lHRa9RsgTQUdBUEWjW1qEmMgiCjoKgiUZFrPJjkkWiha4i0VVqMmE8q0RUrqrRAlSbCRC1MLU1Sp7Km5BoHtr2yi7KlspdR1APd1wpVjZXNldqA0U3tVVvWKaG3QrtiqRyUK0INRp69TLU2ME+h/SvVofUqAqg2fDbvT7dzxkwfhJUGNx+FiMfIjzqre0XubhU5MDbE+KRjHfMAio9LVg42ttDGJOR6yB2OP8FPtFfD7rV3LoYBHiyG7QPrIHnXw8m4d7R772KdnpEov4HkrDMoBb8JAPwyR3xVRNY1t2UDYTEwGJDL/DP2IyMn0rt1yxI3IcQviAjMjnIMjz/F61PUXC0i4hkAQ8NIXAlj3P8AMeTTY0794Bb0V1bpS21sLuEGFg+H64XaIJx+QoPUul3LIDqCbRkBScgmYBAJHftg+k0Cxf2XBDzkQ53A8QIgmCQex7fSnXSr4uYumfhXb4yTjwmD8+w86jk1Y3a4CmrA6DrqFBbuBUcFQvhiIAyT2mOw5Jphf1ykg7hEZzOfvgHyqrb6Gkt4dwIhScgk/C24HGRwRPmBmkV/SDdcLErswASR4hA2ic89iQQO+K39H1/oqorjdfWr+n3ZHJgUmai/pkuKBuBnMAwQc4IOexqGjtlNrGX8vBOSPxcYA3RPp5RVXTdXYwHyoG3eJlgxksRyI3QY8x86Y2rkK3u4IJUyBPzHOOB3z9K29XP8V08Ms93dSqr58f6IQThJxX0Kus1nvAxYxOfhAJZSDDDtBaMn1oltDe05LN4rhgKwJAyCV4HO3kedXm6YjZZTLSxwYkkNzxPBjkCpa3Ts25lUb1KusY3BYi2MQD8ZmoY+glBRnj96PG3KtX/IXlT2ezKHRem31uAlFUGSwPELGDt4Oceea0qiq2gtuFG5SJyCX3NnJDY+R+tXUWvofZXTwgnmi371fDjn578MxZ5uT0vsSRaOiVxEqwiV6spEEeRKMiV1Uo6JWeUhkjyrRlWvIlGVahKQ1HFSjKtdVKKqVCUhqOKlFVa6EoqpUnINEFSiBKkEqGs1aWUNy4wVV5P6AeZntU3INCP2o9phpQqqA1xs7ScKvm0Gc8D6+VXPZ3rqatJXDj4rcyR/MPNcjPrFfMusdSN+/cuH8TGB5KMKP/UCvdH6q+mvJet4ZDIngjgqY7EGK0PD7m3I+lH2Q2Yrnu6yOm/1PZj+/tAiRlGIgd/C0z9xWw0HVNPqJ9xdFwgSV2srAeZBHHrWSanD8y/wDTfBD3VcNmrpSoslKpi6RVqNP4W/2n9DXqu6i14W/wBp/Q16p5cjtDwifmzobq3hO5T+FhPhbAn/ADypgtj94XtA7hBOADuHLIP7R386qnSqSB8IUFhgKGYTCmMSTwRV7pevWdtwAETDTllIJAJHJBESfNfKvnZz5a/Q9WUWKepbCwhYIA3EeIEYk8eHJj9anY2CFucAAmEIBM4kggHwyZGTH1qfUbAlgCRJ3bSoAYAkb1JyfrExTDotyfAXBAwpKrLY8KmeYHb1ir4621Ol5Fk6QFboK/u9zIMHM7ZyASOVJg58u54C1pmdSbiwqgSdxAGTtODAz3xUdZpQHY21IH42Vu0jKbTB8yO08eRrOkhEAIVWBAuKSC5/hZT38UT9Jr0csfUi4Jp1w/h+n8kVt7w/6cwgLk27hA7MOdzBgV7eLI5EHBiqftHYQMCGYXjsyRJJUESwGCpU8if1ovQWKG7ZeV2ETEwx7BRgggA8HOKtdXzeZkLElDEQd8rAiIiIEngyMV85vjzUy/PBlrbS4JwkpLzBt8DBURGePkeKf6draK5E3DuIZwpCxnwggcEzyJEyOMqNT7NXBuYAOBtkJJI3T4gsGUBDf8TWk6PpAVKOnu967dpEM6qOX8IMjaIP0nNbpZE2oN7d+dvpz9om+LK9nrm+6m9donALnjbIWDAJzAPbj8VPkUEBlyrZB9P8/SqfVdN+4YW1XA42zKxBCiDBgL9qr9Psutpdlt1adsZInkE7vRx8vqa9zpsmXoct5Fzs/kuGvP3Zjmo5Y7Dq2lHRaDoF8AksWmDuCggjBjaBjuDmrqJX0fT9VDqMayQ4Mc4OLpnra1ZtpXLaVYS3RnICPIlGVK6lurCWqzSkMkQRKMiURLFHW3UJTHoGtujJbogWpqKg5BSILbogSpAVICptjHgtfMPbn2mN66bKN+6tmMfjccsfMDIH1PetJ7fe0nuLXubbRduDJHK2+5nsTED6+lfLgavhh/yYyQUGpA0MVNa2WEMrVZ0mqa26uhKspkEcgiqaqfKjq/mPrBo3tTBR9i9l/bnTahAt0C1dwDPwsfNW7T5H860ep0gI3KIEefI7Gvgem05ZgoxugTMjMRMdpin3T/aHUaNU2XN1t8+7bKggwViZHHaK8vJ0fvXjf0ZbVcakj6kdEWVo42tn6Gu1nelf6opcUpet+7JBAZCWXjuOR9Jr1ebnjnjKnEvix4q5PiMlj8AYTuVeWWf6DHrVLU3zAKDgnG0RJHGRgY/Or72dq4B4UESDJk+YAj+1XOnafCgkAZEORJ4wDGDER5xzXjNpbnoNWqKOrd9UqrtG1QPCDDhgIJBI2qJPERFUxdt20KFP3kRBHLffbiSQYB4+r+46Ksd4hgPjIgREjJAPGRGaHr2tMHXevIJ3gghiPEvyIx24waWEkqiuCcobJEemJuCXQGKqo37SIjhoUGZkEwR2bHkHTwPeMIZJB92VhtrGMY2z4SSO8z85dGuFHRw6iQ27xLDeYYT4cAHgyRPeinp9sZQDawGJLAN/CT803SDxc9MWw55Ycjcdn/b8kJY72ZW1GywVzC3ASjTJGDiSZ8LNAbBHf4YNlur/ALkK1ud3FxZCySIIMTulWBE8iQYmqHtBobSsH2wMEkNu3GCSYYzMgTPNcXrbolu2rJsI5K8oWBWVk5VkJntjnijmk8k1Ov8AByjSouX7/unS4xK/gO1iAMZkSBPiJ8s96d6EkmQznHgDeK0qGG8LAkkxB2tBj5Cs9qOkvqL0K6sjAFMmROcAyeWOYHxdhkaXpzm1b92dsmAGDBZCyqnImQFGO22seVtU+W+xzrgZCyYBaJPMcT3+VFS1QrHUkcHsVO0yvMfihckUwskHj/PWv0HpushOEIvlq/6+f8njyxtNshbs1Zt2aIi0VFrS3XAlHks1YS3XESjJbqEpDImi0VRXUt0VErNKQ55RRFWpLboi2qi5Boiq0RUqYSphKm5BogqVS6/1ddJYa62YwqzG5j8K/wBT6A0wv3AiM7EKqgsxPAAEkn6V8V9sPattZe7i0hItp6fxt/Mfy4+fQi5seKFnUOoPeuNcuGWYyT/QeQAwB6UEGgb6IHr0E0h6DipIaq+9rouV2o6hhLCAR/0eIqDahvMxXNFqwDDboP8AN3+X+fWmF/TbgIk/zYB+RBFSeZRdSHWPUtitZ1Z7xV0a9YKsuDGRz9Kq/sRXy+uPzFcu7xErHlAj85rvVhLhnaGuS3bgg7CDgnIyBXqoNrI5leef6Hzr1JkyPYCghabDIoVWcDjYCDHxQRIMkZ7TnHrbTo1yP/uDzHha2OVzE8jjtzREMGGVh3gwO38w8wO9Xb7HZGcbQWBA4nIby4EelfFKeqVWe3S5El7pdxGXxtGC3uyBgzlVA3DjyP8AeuNEjvuDksP4yG7QAQYMefH5Von1UsGAnHkA0iYkeXOIyZpB1ixO5wvG3xSIDA5ic5nv5+tao7LfknKuwK7rbgAEYg8ZhSZLECYOT5x50PTahVur4ijfxFgA0gwHKcAmMmeczUbF4uJ8RCqxAVtvaJDRHPbMxHyHpns7FAG24Y8TLK88ypkSJGBiK5x2ItDm7rmGxiVgngidoO6YXPgIMyPXkcgv9KtNaLhCpRoJUllyQMb8xIJqDJavWQ7K1thCllna0SNwB+EwPOCe1aDoXTrdyyNjyNo3HOWUs0FSSA21vkYHOayTn6a1fEV7jHp3RpS2T4YRQNu07WMFLit/DliREkMQZiidUAtOHW0SIGVUnaQzFTtWByTMnsKFd1jWLJFlIK+FQw+KTgDJDcSBznHAlZrOtXhtFz4HEhgSCsxLLvEYJiDgZ4rdj6jFkxt6Kk6Xatt7+vczaJKXOw16LpbNy7Nu4zAg7lMzv85ORwRHzrTWdKBMDnJrOezuuG4MyhTtA3MVUkNtjdtwWhZ45WtRZ6laZgodSSJwR5gR88jFev7M6qElJzaTvb+jPng06QVLNHSzRESjrar2JTMqSBpp6Olqppboy26hKY1A1SjLboiWqje1du38bon+51X9TUHIeiaJVq1pGbgUDSai3cE23V/9rBv0NXFQ1GcmMku5H9nAGTB+Xl3mk3/yB05Y/eMx4gW3P144pf8A6k+1o0tgWVxduqQD/CnDNHmcgfU9q+NXOoCMTNPiwrJHVNlVs9kfQP8AU/2/tahEsaUnZ8VxtpXcR8KAETA5PrHlXzYtQjcqM1oxxWNaUNJ3uG313dQw1e3VTVQtBAalNQRCePv2+5xRltoPif6KJP34pXkQyi2R31b0moug+Dd9jH9qla1dpeAR6kT/AF/Q0Ya1D2J+p/v/AFqM8re2kpGCW9jHT68kQ6n6CKsJdHEY8jApKdWvcH8/71H9sWYhuwwQRn51jljvhGjUkNHKwfA2Zx4T+pr1ILnUon0njvz6V2ulCaF1RL1rXe8VS5zPJ+KM4Mdp4ol5wkFj5ACCZxgUt1PhBLOARmBIP8nPz8qoam5uZUUoqtmZgtzkngHwx86+bjjT44NanWw0bqkMQE8TQFMEHHbbnHy+00HUpea25kMgYHYQC0GcgzwPn3+dKLV3OTkcEZPMjc0gH07Yo93qkndMCNuJkxJkHIUgkfPFW0tPYmpeSsGY71AbJjaJEkj9MH86B0+zu3NKqFzkjcJnIHLREkCn2l1Vy1afYgjUQA+wCArCABwGnHGcR5UssdIJ89rES+0kgzJiPSOeccTVFLmxA/vTEMhIjCiR4GAyDM85H2zODdI6m4Q2lVQDuYkyCFUGDuGZUycfLg0vFkCbY3PH8pz8t0EEAk/Md5qxbRRa2lytxSACQwG153o4A3TIHoR8qVxVUdLybzpobaGfyVcsPdsAQBcQzAxtECcFTjdVXqdsXma2zRHiCwDDQRG4AzE+QI4/lpAer3f2UfEE3KvAgKFyqMZJ5YwePPtR9D1S7dZQPEAAPwhfCcbmIJgT6fFFYY4pQevYF2Lv/H3bRZZJiDAaYH3+hA/rX0/2R6SmxbggsVAdXUFgIwRgETknzn0rL6NkukuwcGPd7QCEDCckAxt7c9u9NLXU9jJcDjcvPJkdwfMRj6edeh0eXVl95f7Enjco7H0FLNHS1Wc0PtspaLlplB/Ep3j5xAMf5FarQ30upvtsHXzB8uQfI+hr6R5UzA8Uo8nEtVgfaf27Jb3elbaoObo5Yjsnkvr3+XOh9tPaK1a0rhLqm5cGxQrAkA4dsHACznzIr5HurR08FL3pC1Q4v+0V9433XaOJMgHzjiapPeLEsTJ7k81S9560K5qgO8VtTjHg6rGK3ypkGCO4MR9e1M7X+p2ssjal4vEwXCvHyLAn84rF6jqBbA4qv7w1lzTjPaisI0MOpdUuX7huXXZ3blmMk/2HpVLdUAa6Kz6qKVZIGpbqhU9h5OB5x+nnQcg0dBrs0MtXCa6wBWuT3rgahbq7uo2cFmuhjQpru+jYC7Z1OZzAxz5+tWgAR+X1GfTPzmlPvKkl2cTHA+ef7VGUe48ZUcv8kzP64869UHtN9cj6/OvV0mjkrB9Rc3CGCQqrt8METE7SZzmaGvT3VN0wZgKADuBEmCDn1kVbWyLZiCZAMcAkCScdpIPbmqzXW1DhFMKuJk57TjnHaK+eWypcGxojpNGHkG4EMeHcQoJjiZP3MdqY9I6A7l1ZW3rG4nhfKQORE8c8jg0Lp+mgwqBuTvI4gHdiIxH5d61Ggue7RtoJZpDMTkjw4HkRt86hmyyimonRRQ0XSTb3K5AJU+NvFzIJknHxcxM5q10rSqgZiQhIDAyNpHEcdjkDtnPNCP7x/hkAwRuwDA4mYgEfM/KiXCACXLsqsQ20LuAglWmI4EHvxWaVvl8juKSPWNAN0XboW6fduMKviBJVlZTkEEj/APX3o6vQ3Lt0ZVn2+GBDHttIBweW9YxyagdF73ZLNkHO0gRxywyIBx6kVNbVu4D7pjICz6kAR24EGYzxVVcd7/YTTSs51O+bVoJbuBlU/vEIiWJJynzwY4IHAIlbptWj4ug8qBtAlsbYPp4fKaaaTSNuJkAMysQ43bvPIxjPz/OqZJsstySFP8UziYBYEc/PimSXHc7TW7Nd7y21iBACFQGyfD+EtIBWJGPl5CqmkM/CRj08PPH5cURtV+5uXIfd4IXJ2kLhZyCsrE5PE8Gl+p2orMrXFnfAEDZc3YEjlWUxE+vEVHDOWPaPkMX4HV7V7QpiRwM8QYG1v6HI/OujqTbWRSwR43AMQJHG4A5Gazr9Ri0XuMREScmcxBzn5ULpnUS1tikxuBEngkmO+fl6V6eHqJQVtcDzhZ3V7wx3SYjxcjPGf84qqb1MtPcuM7hhB93gx5cR55NVE3o2x7UPIybZEKfpnNelD2tdpx3+Zjl0tdxfe1ketUnvEnNNltHeytZ+Jjt/dkE+igCTgf5NW72ktB82SpHYhlBHyPHp8q6ftJPlMMenfYzyIScZ+VWk0LntHzIFM58UC0NpbwjYw7GI8yY9aZae4IjYVOcRBEAxFRn1z7IrHp13Emn6QWmTx5KWH3GKOnTFBgrcJ8iCoPy8M03/AGlQpO1sHzO4j5zPaq9vrILEEMDMDaWg+U5/7rP+LnIt6MEUzsUxsCHOds8cEhuB6Ut1lszMgjsQu39BFay1r1IAAfPOWifL1od8rt8Vkt6bCc/Y/ejDq6e6BLEmtmY8gjsa4K1doWGmLSxHJUk7omMjGZoOptEN4bKxiGFsiROR88VpXXJ7UZ3gruZ63ZLcAn5Amir066eLb/8AqadLr2WZRtqEgkz3wPT70e5rNwB2tkZEkD/dA8vSg+skuEcsK7sRp0a8ROwgHuSAPrnFXNP0CfiOe6ggn8u8Vf018uoAR5yZgn1iYnjE1Xdb+4RZuMCMxxInIIpfxWSXhDLFEiOjpw24gdwsfcyT58VOwqwRaQD5nvMcggnE8179kvmZS4BIgMv4RJyY5zQbnSr8nbaJzz4u3GDj/o0jzN8yOcUuETYMxYKwQxmFHJyfFP8Ama9ULumv8e5ciM+CMiZzwQfvXqV5Piv2Or4MT6zVe7vxh2DA+JAAAR8JUfizOIg+tMbz2BumSxckOpYQG4JUArMdhH5TS3o+hF5rj3GAM4JMSxmTP0/OtRo9CLc7CpEEgiSzbQCFnMseABiRWHJUaR1dkI9J1ZFJmWY7htg7WBkGIAIaO/GfpVLW9TdseJVkgruxjkH1xH5U36vrLfu2baRcubRDy/hgy+RgqR9BGMmFf7FuExsRBBLkGDmJPKzI7AEngYpowjd0U09izpuoMqqBi0STCyI3Z2FjzBHJJqxcZmBKBmBJmS7WyScARngnnImkr6lCWt7mjcIMggEAAmQBzHnwRzFX7W9bQcFSq7SUbgQ0lVLGeeQD+L7LLHpd+RaZobWji2ttn27z8O4n0DACAIkTyIniaur0EWrRO5Dc2gAjM5XgbfMFczg/aHSQt+yttoRgPAVUyuJBJViRMHEg4BPNLOve0HubhEQIO0KyTIbd44ztZX3AgkeLuQYx41KWTT9Qx0t7l9dVbXapnd/KQfE0/wAQhgREcDPNU+qXJ2uCZVidrJiFORMAwRHhzUW6uhYAkvkQ42yMHeBgyIC8mfIio6PqFi4Nq3DvIaA7ptxwCNqmO0A+ua3elFbmlq1Rd6Xq/eZb4SxXaDLDeVUuPJdxHE8qRTC/pmspsDqyHEuozEgiQvPHMH0rMdQBQAKu2YPcEGPEvbGfyFFv9WuC3sJmAOfQ4n6Vm9J6rXHgjFaWWhrEtkbhPqindyB3Rh9DTC7btNGLiA/wlFE+Z8Pxf5xSOyGZTGD2+/8AxXtPpXCtuJJH960OKlukVtLkdpcRYIF4lcBveWy3cQPBwY8+4rn7SLjbmLE4iSkiM5bZMSB2pPpLxDtPEE1W94dxM9/60ceBybpCTyRSNP8A+VG6yXDXGUyrM8MhO34SACGgROKlqOvqSGa2zESJN++TEmckjGPSsobuSZ7yKk/UZYf52pn0b/6gWZUa5/aJGYA2yQe7XLhIPbBYifE2fnVdddZLk+7EzMl3JJMzHaefvWSbWDcT61YtdSAjFcukrdL92N6yfJov/KIoLC0JAwu98YPBOPyHehjq9pse7giOw7kTx6GeMx2pRa6gvHnXFvrJPnFFYa5RzkvI50/VYJEADEeBOJySczj/ALrh6zdB2490JkDwz5DkgZ9KVvqM/Kqep1Z4qkcOp7pCudId2upEE7ETORJiBE52jOZzj+lFbrsYIH0kgZ4ifrNZU6o+dR98fWr/AIffsSeU1S9c8R8A5gHgx/epL1W5BJCyQIwcHG48z5/lk1lV1RFT/bm8670H2o71TUr1e4YMLGZGSfSDNVz1m6CBCHk5X1PlHpSFeosKmnUiOaKwyQfUQ7/83ck+FO3Cx8+9Due0NycBftSo9SrlvWLM0Hil3A5jC51m7GNoMGfAv9q9VG5fE89j/WvUNDBq+JBdDa4KkwcZlgOxIHyAj+9OdN0BJLWnu2smSj5Pck8A5I4gelVtRoyudwCgQWxMmCMZ9ePSr1lCA2zLMuANuccqCMZjv25rBK3wx6oQ63TqxXe15mbdskh+SQd5LYYTnbjH1pLdtuqukgoriVDfiAIBgGTic9pq/przG54bBuspgpsMgieGQmf+BUtT1m26gXA4ZSIHu1ZhtnG8sCR6epGImrpNBaEj2zaZldfFtxnjdBDCOcfr51XN4nkk8flgflW51Gkta7SzZDm7ZBLF2Uts5bwg7mUEjxds1ldV0VkEh7b5AARiSZngECeIx5iqQna35A4s0fsz1W6tu3tiZfbIVVPBIlR3jv5inVzVacnfdRBd2EXUCBhBXhtwkMPDwZx2kgYSxrL2mfbuKkCIyRDDkfQ1pNQm3U22VhcUqjtEosSwPgxBIg/OfkMU8HvOXnwBJlT2p0LIiutxWSRhV2FZHh3ck/DEz+ET2rM6Z4dSI5HIDL9VIgj0r6DrtXbuADYAZM4EESNuPPnPy8qTXfZ+2xGwlIzPP61pwylo94em9x6t2zdG0BlIHIRmXgduwEedVDogfWTz5x/1XRdjA4H5+ppr0zRFiCeJq2DppTlQc2WKVgNDojxFafpvs6pV9wyVEZiDIo1pVHara6qK97F0EMaPKydVKXBlOseyht2ndewz8pzn/OKyMV9be8GUqeCIP1r5t1bozWnMAlZMHyHkapPEo7pCwm5bMWFaFc09HK14CouKZdMXtaIqG6mRTFct9Gd5KKTAn/getZ546Hi7F4aphyKLrenvaba4IMTnuDwR9qrzUGhwv7SfWuHUTzUAa6AKFIO50uK9uFeqO35fajaAdmuzUfdiuQKIGTFeiohhUgaNgORXUSTXQtGQgZpXIZIrXAf1r1E1DyDXaF2Fo+ktd0zJbhrTOw+FW/eIYJG6BH4cwSJGYNUdT05SGG7OQCsLCsDyTzycQeaymguqr22YBk+Hco/ESCrGSDI3Z7duxreHQW7yGQCpOSCV75gdjI48xXzuWLxe8nt+p6CepbmG0HSmtXCFuWiB8YbBMYMHbMSOxn7U/wBd0w79ri2C0s25Ve2w8wxB8efP7cUPXezzK0FyLZHaFkyIxwYjtzXen6xQPde9QunhK7W95gmSSoE7fQnA45i/qqauLsVKthNqPZ97F1vcXwu/cAAIgPHgByB85HFLr/Rf3wm4qHHi2uFBIk+NQwkY5Pfmt1ZLjIueEDKhPp8TDfGf0qlc6eS+6XQvMgAsjH8ILBZUyAQxHejDqLdPkDQqb2UZ3U379i1aVdpuNBYbcbMIDJPzj54r2o6WEttdF1WHJYQdwgyV3ZlSAYYCRgQa9evXbds3GKOjlQs3FtjK+Ik5DGMGc44wYnd9ptLfsi0+nEQDi5ufcMbt0AsYJyf+aurO2KXSG99a3MU3g5IdpPeGXbtHzxxTPWdGu2wCy4PrPPkRiqel/ZLTtsYANjYS6mD3O4kAggj6nAp9bvpc2yysIG4K1t1ZcAxuug5MjwifrVIz0y3Wwrja+Io0uhLGeBOR8u1aO1cC4FUP2Z7JhFOyWYKTcBlhMANMjtDGIPInE0FwLLIJBXCOGO1o8QU7ciYgkfWvV6Xr8ONVJNGPN02SXDGDa5VjcQJMCTEnyE0Yaj7j0rNdf6Ql1kDu9vxFVLeGd0A4k+QJ7x28m/ULgsEC5dUzw5YmdsAjeRkiRx2PlXo4+txznSars7/8Mkumko207GI1NRvbXEGly660CQ9+1bgA+NoncSBH2NGNwQGVlZWEgqwII8/vj6GtHrY3LRavwS9KaWqtj13o9siKqX/ZlTxj1n/P0q5+0URdRTPHFi6pIpaf2WT8Wflz960XTbS2lhfUfKeYjiRS5dRVjTaoBvFx/nof0pXjjXB2qXkl7UdKXV6eAgDpEOBkwPhJ74r5Vf0TKxU4IMEGvr9zVrJCmAfMRxxSK97IjVXXIYJ4ZLeox8MZPrNYs2FadSVGjHkd0z5sUIr019CP+ne9Cts7rsHLEKoI4UIpckmI8W2K+e65vdEhhDDG3gyK86Vp0zWtzoNdmh3dXDiLcLtEqx5xllYZ7yI9MHird/SxBkGV3CM4kieMiVOfvHFJaGoADUhHeo16KIoQW0NGW0oqoRXRNCvidZcKiubBQrdtu+KsRFTbocA9rBr1GuPAPyNeoWw0hh0vVqVK3CIKKEJmFIjBGYwBEjjFaDp3VyUK5ZVAgDOw743sTwDgkQOcRArFeyUzetuDBT4WgAEmPxcEzH1+o0nR791RdFsQuwq67Z8EiQBkCCJkREeVYpxTtM1R3Gz9at7haiWJMqAxUerGIj6969e9l7QVLoU2pOGQxlQCR8oYZ9ftQWwi3PeBSYVVJWdu8gSYIHigHtyDmjJqGUGQFGRicZGSAP7/AJGvNkow/JafzHpvlDDQ22tqVJLDd4CdswY7SJMetd18MFUGT3UqYgzGcAGPXMxS3QXVUEo7TI7k+LM4BAYZU54rv7beDsdq3bROSh8TR32kxwOPX61Onqv+hq24M/1X2XuOZXdBzthQqkjtDt5CSY4pTc9ktVtMWiQpMwVJkdwJmII8639oJJVFXxhCcwyBTDEAEfEHgiZwI71T1HSrty+WtttABK/vCu4hJggDPcA+g71uxdQ26dEXBHzh9HeP4HJA7KxIBn6xzQVvOv27jzr6J1zRtctzDh8bQHBAkqGUSRBkjJ5nzBmlcuWvdpbVbvuxKt+0Gy57ggY/dxB5J5x2B1xy2rE0Fcaz3lj3rg+82ypBbOSCeYkc9z2rQWNVs2BU3lk3B1Jy+wKxa27KQ3hggeXFLukoL163pLd423jaGfYMgSEJ2R4ogSM4k5rR+7/Y7kXXdbnwyqqiQ2IBBCfTwnnFTl8isTOK968Ql5Lfu4kkM0QsQhJPDHg/rFMjdsXSRcsu6KAy73VirGVjBScbTEnt5mYjqOnvC4y2m8J2Cb5RmkEMAoJiMSvOQQMY91q3cYbVeGKyD7zdEE4bxhkMEZAjBxIEC/oEtanXNfvBDp91uzG25bVixBBlg1tmJTBO049RwT6S9bkqgRkO5dyqpubgAUX3hDMBnbMEr6wYTHVXbzECIJTa1t3gnblSwEwMnOJC4iKhp7mdoJaHiRcWNwViAdxA3hZWZhpPAOWTadp0wUuGPrj2mZFQOCdwO9gZIBI2MECngjxbT4T9QJZY7to3bJ3RmImZET2NB0zNet+8ADh2cOdxO44AVkOQ8/EAMqJzybdnWghna6payNu4KgKsF8YG8rjiAYB2k8rW7F7RzY9m7+Znn0uOXwKiaoeYzwJAJniPOjC8aqa1HJS8bLPcdd4O5F3bY2uiAAEFWjEkxHfFHQ9S96ilgqMCQSGnxKxO1k2ykqpHfvXow9qJ/miZJdH4Y7GoolnWdgYn8/zpOLx2SLgI7kQfw44nvnucRS4e2fuQ4fTi4JgbwViRI8SMD5njgDPNV/8Ap4nwmT/ByXLRrtd7YNpbTXDLbRAXc6gk4AOxwY/tXxrqWua9ca48SxJMCAJ7AeVNuo+0TXrRQ4kiROMZG3EwCO5nPekBrF1WVTktPBbFFxW5IARznyplotWQgS6H91u3Bl+JGiJQnEEcjvjilVH0uqKGQSPlWMshxdLJc2PBHK3BgEcgsO2Pr86k2P8AO3mD3q9puq2r1oh1kgZUEAx3ZZxI5x/xS9tD7m4o3FrTHupHPY/wsJ5+vBpozrkMo+D28Ua0vc13U6b3blTmO8dj/n61AvNUuyfAa5ejioG/QWzUVFFRQG2SvPg/L+lerjJIPyP6VygxkXbDkqyfEG5kQcd9wIg0TRWjbBFtoBwRyMGc7u4I/IUrTUkNMnHEf3irum1kkEH1+Jv+qxuJpTGaX3PhZgQdogwIAMwTt84yKtWdQwub9gPEAMTxO0GTByROO00uOsCk7gD/AEjAyBRV1iqAY5PrPy/w1N44+Cim/I295aeA9hhmZFwjdyYYyM5AnvHYmqd19SxhLyLbBjb4pC8yd658sRkDiu29YjdiGmIxkjn0H+c0dHUtC4gZ57d8z5VP0kkM53yR1XWHW54UO38TsrBABnahg5ifLmPnfOoLzuUADht05JOGnkEzEQfU1zRWUYbUZveEkbIhTxENI7zz5VaC3CFAEgzG4ic7vQ48LcQQTU3hjxR1piq7pEa7BVt20QyvcO4Y8IAJJA7gSBE1UdQTZ05aPf3FRLhJYKjFQXKqcsHJ9cZ4q31jp2+R8BDcKYAdMAwMbsnxRWYvdJ1Vu770eJlbeGDCQVMzmO/lVMWPTyyc2r2QW/0PVafUXbHuw11HhnLKQw5UqzQIIkyOxzxWjTSa1gPeXUcSu1N4MERHxKVEzmTmFzxWb9pPad7mrXUR4ysMjZVT4sLk4g8iMmcGr2k9ptyQGKz8XIxIxInAIEVaWqkCKjdWO9F025i6otWnshjcNxXABQkNtZVYDwzIkQM98XeqahfdwGT30LsK3gpOfCsuuEOTBkH86Q6Dr7W5Qs3u7gYsoAJbarGPFwMGYIkUPofXU02tMCbb2wLe7LAOFIllAJ4+wH1RRbHtLYtaYLeuKLp9zdEEEttRSjR+7l1cz/KT25q71eyjM6W7to3LkC8VVX4JBLpIKuJJ3CTE9xVDV+0nutUzbZ07BFuWzDL4hF3arDALZ2gRV862x77ahkMUCI29WQ78AuASw2kgHdIgTNF2AjoNH7mWUyXIQ3Lbh7Zxk7NoLQRj8QDEQ3JP0vrmpsNfBsy7fCC262yxgFXByBJGJPDDFD0lidR4gwZCzeArLB28JIMCZH8QEjtAphpkt6ltq3V3SHCG2xZIaILmADlZCkggHImQt7hrwUOiHerMxh1DL7q7ZtGHbaGDbSGCwkDwiCvBzQ7nS9gCq2mUKw3+7e4G3yxWWa2MxIABGRgmYrtzpD6fVW7ly0pkuHi7JcMGCssqNpC8yxnE5q17VaS1+zFveXFFtgJ2I5hmEC4WhmRT2BJz3o8PYHYqaFCzl7Wm94hCln97JzyyywPnwOZ70TV6M7CHDFYJCsWYEYgQ548Ij1ih6Tpm8b7HuwANpYF7b7SYLBVVUYbnGG9cd6YaGy2lWyxDJtdzDOTIG6CuxiigAHATPEEUs5Vwcl2Mv1a1pbLW1uWQQSoYpAhCFO8FcE5OM8UfqnQNHbuoGDmzcUPavW13BpEFHXcp8JjOTPzgOtTdLOxYSviWMRLEZPGAW7ASCB2mq2l6glo2TdkW0eSwUNJSQQVJzmAD2nvk0Y5GxXFWIdR7KLcZr2mRblpFLtbNwqxUHazKRwokN4oIByMGo9A9hl1RbY59AxRGGPFgzuAjtHer/XbOlsXbep0z3baOCwiZE4ICtMqcggnv5Ut1Hs4kq9u4DbZdwbaVJUkgjbByCIzj51phGU9ok5Ut2G9qv9PzpLS3EYsdwkAq0KRIeV4yCMiMjPas/wBP1ZQQwJWVmHABAOVIyOJgxIMU3ua1lW4tu6VXaFYAtJ3zuXgDae4EYxml9uyM448j+ecRTaJLZg27B9VqtzSqmIGJBOBySInPpQV1A74+Y/rXZzxPziuG6ImKtHZE2rZLcfp+X0rnvoqG4dsUw6F0d9TdCIFJALHcxUQOcgE/anFKq2zc3bAeD9MST+VcrbdMsaa2SDaBDSCdzOfmrMq4+Yr1W9F9yes//9k="/>
          <p:cNvSpPr>
            <a:spLocks noChangeAspect="1" noChangeArrowheads="1"/>
          </p:cNvSpPr>
          <p:nvPr/>
        </p:nvSpPr>
        <p:spPr bwMode="auto">
          <a:xfrm>
            <a:off x="381000" y="1222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7" name="Undertittel 1"/>
          <p:cNvSpPr txBox="1">
            <a:spLocks/>
          </p:cNvSpPr>
          <p:nvPr/>
        </p:nvSpPr>
        <p:spPr>
          <a:xfrm>
            <a:off x="234950" y="427038"/>
            <a:ext cx="8569325" cy="1752600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 sz="3200" b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kumimoji="0" lang="nb-NO" sz="36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kumimoji="0" lang="nb-NO" sz="36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solution</a:t>
            </a:r>
            <a:r>
              <a:rPr kumimoji="0" lang="nb-NO" sz="36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kumimoji="0" lang="nb-NO" sz="36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kumimoji="0" lang="nb-NO" sz="36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region </a:t>
            </a:r>
            <a:r>
              <a:rPr kumimoji="0" lang="nb-NO" sz="36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kumimoji="0" lang="nb-NO" sz="36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Nordmøre? </a:t>
            </a:r>
            <a:endParaRPr kumimoji="0" lang="nb-NO" sz="3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erdether.no/images/Kart_Nordmoe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074738"/>
            <a:ext cx="46815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Sylinder 3"/>
          <p:cNvSpPr txBox="1"/>
          <p:nvPr/>
        </p:nvSpPr>
        <p:spPr>
          <a:xfrm>
            <a:off x="1116013" y="1844675"/>
            <a:ext cx="2808287" cy="3908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000" dirty="0" smtClean="0">
                <a:cs typeface="Arial" pitchFamily="34" charset="0"/>
              </a:rPr>
              <a:t>Averøy    :      5.600</a:t>
            </a:r>
            <a:endParaRPr lang="nb-NO" sz="2000" dirty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000" dirty="0" smtClean="0">
                <a:cs typeface="Arial" pitchFamily="34" charset="0"/>
              </a:rPr>
              <a:t>Aure	      :      3.500</a:t>
            </a:r>
            <a:endParaRPr lang="nb-NO" sz="2000" dirty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000" dirty="0" smtClean="0">
                <a:cs typeface="Arial" pitchFamily="34" charset="0"/>
              </a:rPr>
              <a:t>Gjemnes :       2.500</a:t>
            </a:r>
            <a:endParaRPr lang="nb-NO" sz="2000" dirty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cs typeface="Arial" pitchFamily="34" charset="0"/>
              </a:rPr>
              <a:t>Eide </a:t>
            </a:r>
            <a:r>
              <a:rPr lang="nb-NO" sz="2000" dirty="0" smtClean="0">
                <a:cs typeface="Arial" pitchFamily="34" charset="0"/>
              </a:rPr>
              <a:t>       :       3.500  </a:t>
            </a:r>
            <a:endParaRPr lang="nb-NO" sz="2000" dirty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000" dirty="0" smtClean="0">
                <a:cs typeface="Arial" pitchFamily="34" charset="0"/>
              </a:rPr>
              <a:t>Tingvoll  :       3.100</a:t>
            </a:r>
            <a:endParaRPr lang="nb-NO" sz="2000" dirty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cs typeface="Arial" pitchFamily="34" charset="0"/>
              </a:rPr>
              <a:t>Smøla </a:t>
            </a:r>
            <a:r>
              <a:rPr lang="nb-NO" sz="2000" dirty="0" smtClean="0">
                <a:cs typeface="Arial" pitchFamily="34" charset="0"/>
              </a:rPr>
              <a:t>    :        2.200</a:t>
            </a:r>
            <a:endParaRPr lang="nb-NO" sz="2000" dirty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000" dirty="0" smtClean="0">
                <a:cs typeface="Arial" pitchFamily="34" charset="0"/>
              </a:rPr>
              <a:t>Halsa      :        1.600 </a:t>
            </a:r>
            <a:endParaRPr lang="nb-NO" sz="2000" dirty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cs typeface="Arial" pitchFamily="34" charset="0"/>
              </a:rPr>
              <a:t>Rindal </a:t>
            </a:r>
            <a:r>
              <a:rPr lang="nb-NO" sz="2000" dirty="0" smtClean="0">
                <a:cs typeface="Arial" pitchFamily="34" charset="0"/>
              </a:rPr>
              <a:t>   :         2.000</a:t>
            </a:r>
            <a:endParaRPr lang="nb-NO" sz="2000" dirty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cs typeface="Arial" pitchFamily="34" charset="0"/>
              </a:rPr>
              <a:t>Kristiansund </a:t>
            </a:r>
            <a:r>
              <a:rPr lang="nb-NO" sz="2000" dirty="0" smtClean="0">
                <a:cs typeface="Arial" pitchFamily="34" charset="0"/>
              </a:rPr>
              <a:t>: 24.200 </a:t>
            </a:r>
            <a:endParaRPr lang="nb-NO" sz="2000" dirty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cs typeface="Arial" pitchFamily="34" charset="0"/>
              </a:rPr>
              <a:t>Sunndal </a:t>
            </a:r>
            <a:r>
              <a:rPr lang="nb-NO" sz="2000" dirty="0" smtClean="0">
                <a:cs typeface="Arial" pitchFamily="34" charset="0"/>
              </a:rPr>
              <a:t>   :       7.000</a:t>
            </a:r>
            <a:endParaRPr lang="nb-NO" sz="2000" dirty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sz="2000" dirty="0" smtClean="0">
                <a:cs typeface="Arial" pitchFamily="34" charset="0"/>
              </a:rPr>
              <a:t>Surnadal   :       6.000 </a:t>
            </a:r>
            <a:endParaRPr lang="nb-NO" sz="2000" dirty="0">
              <a:cs typeface="Arial" pitchFamily="34" charset="0"/>
            </a:endParaRPr>
          </a:p>
          <a:p>
            <a:pPr>
              <a:defRPr/>
            </a:pPr>
            <a:r>
              <a:rPr lang="nb-NO" sz="2800" dirty="0">
                <a:solidFill>
                  <a:srgbClr val="00B050"/>
                </a:solidFill>
                <a:cs typeface="Arial" pitchFamily="34" charset="0"/>
              </a:rPr>
              <a:t>= ORKidé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971550" y="473075"/>
            <a:ext cx="4537075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dirty="0">
                <a:solidFill>
                  <a:srgbClr val="00B050"/>
                </a:solidFill>
                <a:cs typeface="Arial" pitchFamily="34" charset="0"/>
              </a:rPr>
              <a:t>Nordmøre: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00B050"/>
                </a:solidFill>
                <a:cs typeface="Arial" pitchFamily="34" charset="0"/>
              </a:rPr>
              <a:t>62 000 </a:t>
            </a:r>
            <a:r>
              <a:rPr lang="nb-NO" dirty="0" err="1">
                <a:solidFill>
                  <a:srgbClr val="00B050"/>
                </a:solidFill>
                <a:cs typeface="Arial" pitchFamily="34" charset="0"/>
              </a:rPr>
              <a:t>inhabitants</a:t>
            </a:r>
            <a:endParaRPr lang="nb-NO" dirty="0">
              <a:solidFill>
                <a:srgbClr val="00B050"/>
              </a:solidFill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00B050"/>
                </a:solidFill>
                <a:cs typeface="Arial" pitchFamily="34" charset="0"/>
              </a:rPr>
              <a:t>11 </a:t>
            </a:r>
            <a:r>
              <a:rPr lang="nb-NO" dirty="0" err="1">
                <a:solidFill>
                  <a:srgbClr val="00B050"/>
                </a:solidFill>
                <a:cs typeface="Arial" pitchFamily="34" charset="0"/>
              </a:rPr>
              <a:t>municipalities</a:t>
            </a:r>
            <a:r>
              <a:rPr lang="nb-NO" dirty="0">
                <a:solidFill>
                  <a:srgbClr val="00B050"/>
                </a:solidFill>
                <a:cs typeface="Arial" pitchFamily="34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81075"/>
            <a:ext cx="77724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nb-NO" sz="2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ORKidé:</a:t>
            </a:r>
            <a:endParaRPr lang="nb-NO" sz="260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700213"/>
            <a:ext cx="7772400" cy="380841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Formalized cooperation between 11 municipalities at Nordmøre – established in 1990 ( - </a:t>
            </a:r>
            <a:r>
              <a:rPr lang="en-US" sz="1600" b="0" dirty="0" smtClean="0"/>
              <a:t>in 1990 there were 13 . We have had 2 amalgamations )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Mayor and Chief Executive from each municipality meet at least three times a year, bringing important questions to the table. Meet in the different  municipalities.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1600" dirty="0"/>
              <a:t>D</a:t>
            </a:r>
            <a:r>
              <a:rPr lang="en-US" sz="1600" dirty="0" smtClean="0"/>
              <a:t>iscuss common challenges and possibilities:</a:t>
            </a:r>
          </a:p>
          <a:p>
            <a:pPr lv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400" dirty="0" smtClean="0"/>
              <a:t>Responding to national hearings </a:t>
            </a:r>
          </a:p>
          <a:p>
            <a:pPr lv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400" dirty="0" smtClean="0"/>
              <a:t>Projects concerning the whole area </a:t>
            </a:r>
          </a:p>
          <a:p>
            <a:pPr lv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400" dirty="0" smtClean="0"/>
              <a:t>Regional plans </a:t>
            </a:r>
          </a:p>
          <a:p>
            <a:pPr marL="457200" lvl="1" indent="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Tx/>
              <a:buNone/>
              <a:defRPr/>
            </a:pPr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Consensus</a:t>
            </a:r>
            <a:endParaRPr lang="nb-NO" dirty="0"/>
          </a:p>
        </p:txBody>
      </p:sp>
      <p:sp>
        <p:nvSpPr>
          <p:cNvPr id="16387" name="Plassholder for innhold 2"/>
          <p:cNvSpPr>
            <a:spLocks noGrp="1"/>
          </p:cNvSpPr>
          <p:nvPr>
            <p:ph idx="1"/>
          </p:nvPr>
        </p:nvSpPr>
        <p:spPr bwMode="auto">
          <a:xfrm>
            <a:off x="714375" y="1714500"/>
            <a:ext cx="7772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nb-NO" sz="2800" b="0" smtClean="0"/>
              <a:t>The principle of consensus is the way of working to get things done. </a:t>
            </a:r>
          </a:p>
          <a:p>
            <a:pPr>
              <a:buFont typeface="Arial" charset="0"/>
              <a:buChar char="•"/>
            </a:pPr>
            <a:r>
              <a:rPr lang="nb-NO" sz="2800" b="0" smtClean="0"/>
              <a:t>The core challenge: </a:t>
            </a:r>
          </a:p>
          <a:p>
            <a:pPr>
              <a:buFont typeface="Arial" charset="0"/>
              <a:buChar char="•"/>
            </a:pPr>
            <a:r>
              <a:rPr lang="nb-NO" sz="2800" b="0" i="1" smtClean="0"/>
              <a:t>If we can not agree, we do not get things done! Consensus is what gives strength!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99840-820B-4BA9-BDB1-330FBC53131F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suk_aap">
  <a:themeElements>
    <a:clrScheme name="ksuk_aap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suk_aap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suk_aap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uk_aap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7020</TotalTime>
  <Words>476</Words>
  <Application>Microsoft Office PowerPoint</Application>
  <PresentationFormat>Skjermfremvisning (4:3)</PresentationFormat>
  <Paragraphs>94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3" baseType="lpstr">
      <vt:lpstr>ksuk_aap</vt:lpstr>
      <vt:lpstr>Lysbilde 1</vt:lpstr>
      <vt:lpstr>A short presentation of myself: </vt:lpstr>
      <vt:lpstr>NORWAY</vt:lpstr>
      <vt:lpstr>Lysbilde 4</vt:lpstr>
      <vt:lpstr>Lysbilde 5</vt:lpstr>
      <vt:lpstr>Lysbilde 6</vt:lpstr>
      <vt:lpstr>Lysbilde 7</vt:lpstr>
      <vt:lpstr>ORKidé:</vt:lpstr>
      <vt:lpstr>Consensus</vt:lpstr>
      <vt:lpstr>Practical work</vt:lpstr>
      <vt:lpstr>Projects:  </vt:lpstr>
      <vt:lpstr>NORDMØRE  – a united region to meet the future! </vt:lpstr>
    </vt:vector>
  </TitlesOfParts>
  <Company>Kristiansund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arnep</dc:creator>
  <cp:lastModifiedBy>05ohrsmar</cp:lastModifiedBy>
  <cp:revision>472</cp:revision>
  <cp:lastPrinted>1601-01-01T00:00:00Z</cp:lastPrinted>
  <dcterms:created xsi:type="dcterms:W3CDTF">2007-10-08T09:20:44Z</dcterms:created>
  <dcterms:modified xsi:type="dcterms:W3CDTF">2013-11-06T15:23:56Z</dcterms:modified>
</cp:coreProperties>
</file>