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>
        <p:scale>
          <a:sx n="77" d="100"/>
          <a:sy n="77" d="100"/>
        </p:scale>
        <p:origin x="-942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4DFA72-F627-455D-9E14-680E36F6398F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4DAA0-0D36-49F2-B922-FA00678872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0553014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0E0D04-C312-45C1-AF6C-848600877982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BFF86F-4691-45E1-86C1-39C634731E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9960336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842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23.11.2013</a:t>
            </a:r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DFFB9E3-D254-435B-BA7C-5294B2FEC4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23.11.2013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B9E3-D254-435B-BA7C-5294B2FEC4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r>
              <a:rPr lang="cs-CZ" smtClean="0"/>
              <a:t>23.11.2013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DFFB9E3-D254-435B-BA7C-5294B2FEC4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23.11.2013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DFFB9E3-D254-435B-BA7C-5294B2FEC45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23.11.2013</a:t>
            </a:r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DFFB9E3-D254-435B-BA7C-5294B2FEC453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cs-CZ" smtClean="0"/>
              <a:t>23.11.2013</a:t>
            </a:r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DFFB9E3-D254-435B-BA7C-5294B2FEC453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cs-CZ" smtClean="0"/>
              <a:t>23.11.2013</a:t>
            </a:r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DFFB9E3-D254-435B-BA7C-5294B2FEC453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23.11.2013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DFFB9E3-D254-435B-BA7C-5294B2FEC4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23.11.2013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DFFB9E3-D254-435B-BA7C-5294B2FEC4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23.11.2013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DFFB9E3-D254-435B-BA7C-5294B2FEC45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r>
              <a:rPr lang="cs-CZ" smtClean="0"/>
              <a:t>23.11.2013</a:t>
            </a:r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DFFB9E3-D254-435B-BA7C-5294B2FEC453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23.11.2013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DFFB9E3-D254-435B-BA7C-5294B2FEC45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1" r:id="rId1"/>
    <p:sldLayoutId id="2147484322" r:id="rId2"/>
    <p:sldLayoutId id="2147484323" r:id="rId3"/>
    <p:sldLayoutId id="2147484324" r:id="rId4"/>
    <p:sldLayoutId id="2147484325" r:id="rId5"/>
    <p:sldLayoutId id="2147484326" r:id="rId6"/>
    <p:sldLayoutId id="2147484327" r:id="rId7"/>
    <p:sldLayoutId id="2147484328" r:id="rId8"/>
    <p:sldLayoutId id="2147484329" r:id="rId9"/>
    <p:sldLayoutId id="2147484330" r:id="rId10"/>
    <p:sldLayoutId id="2147484331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7848872" cy="1584176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 smtClean="0"/>
              <a:t>Postavení obcí po roce 1989</a:t>
            </a:r>
            <a:endParaRPr lang="cs-CZ" sz="4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3933056"/>
            <a:ext cx="6511131" cy="1296144"/>
          </a:xfrm>
        </p:spPr>
        <p:txBody>
          <a:bodyPr>
            <a:noAutofit/>
          </a:bodyPr>
          <a:lstStyle/>
          <a:p>
            <a:r>
              <a:rPr lang="cs-CZ" sz="2400" dirty="0" smtClean="0"/>
              <a:t>Mgr. Radko Martínek</a:t>
            </a:r>
          </a:p>
          <a:p>
            <a:r>
              <a:rPr lang="cs-CZ" dirty="0" smtClean="0"/>
              <a:t>Senátor PČR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28.11.2013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076056" y="5445224"/>
            <a:ext cx="3960440" cy="58477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tx2"/>
                </a:solidFill>
              </a:rPr>
              <a:t>Mgr. Radko Martínek</a:t>
            </a:r>
            <a:endParaRPr lang="cs-CZ" sz="3200" dirty="0">
              <a:solidFill>
                <a:schemeClr val="tx2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876256" y="6165304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i="1" dirty="0" smtClean="0">
                <a:solidFill>
                  <a:schemeClr val="bg1"/>
                </a:solidFill>
              </a:rPr>
              <a:t>Senátor PČR</a:t>
            </a:r>
            <a:endParaRPr lang="cs-CZ" sz="2400" i="1" dirty="0">
              <a:solidFill>
                <a:schemeClr val="bg1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2987824" y="188640"/>
            <a:ext cx="5867400" cy="365125"/>
          </a:xfrm>
        </p:spPr>
        <p:txBody>
          <a:bodyPr/>
          <a:lstStyle/>
          <a:p>
            <a:r>
              <a:rPr lang="cs-CZ" dirty="0" smtClean="0"/>
              <a:t>Mezinárodní konference k </a:t>
            </a:r>
            <a:r>
              <a:rPr lang="cs-CZ" dirty="0" err="1" smtClean="0"/>
              <a:t>meziobecní</a:t>
            </a:r>
            <a:r>
              <a:rPr lang="cs-CZ" dirty="0" smtClean="0"/>
              <a:t> spolupráci</a:t>
            </a:r>
          </a:p>
          <a:p>
            <a:r>
              <a:rPr lang="cs-CZ" dirty="0" smtClean="0"/>
              <a:t>28. listopadu 2013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819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po roce 1989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752600"/>
            <a:ext cx="7620000" cy="4484712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 smtClean="0"/>
              <a:t>V roce 1990</a:t>
            </a:r>
            <a:r>
              <a:rPr lang="cs-CZ" dirty="0" smtClean="0"/>
              <a:t> – zrušeny všechny druhy </a:t>
            </a:r>
            <a:r>
              <a:rPr lang="cs-CZ" b="1" dirty="0" smtClean="0"/>
              <a:t>místních</a:t>
            </a:r>
            <a:r>
              <a:rPr lang="cs-CZ" dirty="0" smtClean="0"/>
              <a:t> a </a:t>
            </a:r>
            <a:r>
              <a:rPr lang="cs-CZ" b="1" dirty="0" smtClean="0"/>
              <a:t>městských</a:t>
            </a:r>
            <a:r>
              <a:rPr lang="cs-CZ" dirty="0" smtClean="0"/>
              <a:t> národních výborů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 smtClean="0"/>
              <a:t>V Ústavě</a:t>
            </a:r>
            <a:r>
              <a:rPr lang="cs-CZ" dirty="0" smtClean="0"/>
              <a:t> a </a:t>
            </a:r>
            <a:r>
              <a:rPr lang="cs-CZ" b="1" dirty="0" smtClean="0"/>
              <a:t>Zákoně o obcích </a:t>
            </a:r>
            <a:r>
              <a:rPr lang="cs-CZ" dirty="0" smtClean="0"/>
              <a:t>byl zakotven samosprávný charakter obcí (vlastní volené orgány) a zároveň byla na obce přenesena část státní správy v tzv. v </a:t>
            </a:r>
            <a:r>
              <a:rPr lang="cs-CZ" b="1" dirty="0" smtClean="0"/>
              <a:t>přenesené působnosti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Obce získaly </a:t>
            </a:r>
            <a:r>
              <a:rPr lang="cs-CZ" b="1" dirty="0" smtClean="0"/>
              <a:t>vlastní příjmy </a:t>
            </a:r>
            <a:r>
              <a:rPr lang="cs-CZ" dirty="0" smtClean="0"/>
              <a:t>(v současné době cca 60-70%)</a:t>
            </a:r>
          </a:p>
          <a:p>
            <a:pPr marL="612000" lvl="1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Podíl na daních</a:t>
            </a:r>
          </a:p>
          <a:p>
            <a:pPr marL="612000" lvl="1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Příjmy z majetku</a:t>
            </a:r>
          </a:p>
          <a:p>
            <a:pPr marL="612000" lvl="1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Vlastní příjmy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Obce získaly právo </a:t>
            </a:r>
            <a:r>
              <a:rPr lang="cs-CZ" b="1" dirty="0" smtClean="0"/>
              <a:t>sdružovat se </a:t>
            </a:r>
            <a:r>
              <a:rPr lang="cs-CZ" dirty="0" smtClean="0"/>
              <a:t>a uzavírat </a:t>
            </a:r>
            <a:r>
              <a:rPr lang="cs-CZ" b="1" dirty="0" smtClean="0"/>
              <a:t>mezinárodní partnerství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89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931224" cy="1107504"/>
          </a:xfrm>
        </p:spPr>
        <p:txBody>
          <a:bodyPr>
            <a:normAutofit/>
          </a:bodyPr>
          <a:lstStyle/>
          <a:p>
            <a:r>
              <a:rPr lang="cs-CZ" dirty="0" smtClean="0"/>
              <a:t>Specifické skupiny obcí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772816"/>
            <a:ext cx="7620000" cy="4373563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 smtClean="0"/>
              <a:t>Dle pravomocí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Obce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Pověřené obce (přenesená působnost státní správy)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Obce s rozšířenou pravomocí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Brno, Ostrava, Plzeň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Hl. město Praha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 smtClean="0"/>
              <a:t>Dle orgánů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Obce 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Města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Statutární města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909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842992" cy="1116042"/>
          </a:xfrm>
        </p:spPr>
        <p:txBody>
          <a:bodyPr>
            <a:normAutofit/>
          </a:bodyPr>
          <a:lstStyle/>
          <a:p>
            <a:r>
              <a:rPr lang="cs-CZ" dirty="0" smtClean="0"/>
              <a:t>Velikostní struktura obcí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Velikostní skupiny obcí v rámci České republiky</a:t>
            </a:r>
          </a:p>
          <a:p>
            <a:pPr lvl="1"/>
            <a:r>
              <a:rPr lang="cs-CZ" dirty="0" smtClean="0"/>
              <a:t>Podle počtu obyvatel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Mapa velikostních skupin České republiky</a:t>
            </a:r>
          </a:p>
          <a:p>
            <a:pPr lvl="2"/>
            <a:r>
              <a:rPr lang="cs-CZ" dirty="0" smtClean="0"/>
              <a:t>následující </a:t>
            </a:r>
            <a:r>
              <a:rPr lang="cs-CZ" dirty="0" err="1" smtClean="0"/>
              <a:t>slide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708920"/>
            <a:ext cx="8676456" cy="2209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15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Velikostní struktura obcí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cs-CZ" dirty="0" smtClean="0"/>
              <a:t>Mapa velikostních struktur obyvatelstva</a:t>
            </a:r>
          </a:p>
          <a:p>
            <a:pPr lvl="1"/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74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Sdružování obcí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9600" b="1" dirty="0" smtClean="0"/>
              <a:t>Na národní úrovni</a:t>
            </a:r>
          </a:p>
          <a:p>
            <a:pPr lvl="1">
              <a:spcAft>
                <a:spcPts val="600"/>
              </a:spcAft>
            </a:pPr>
            <a:r>
              <a:rPr lang="cs-CZ" sz="8000" dirty="0" smtClean="0"/>
              <a:t>Regionální sdružení (cca 1/3)</a:t>
            </a:r>
          </a:p>
          <a:p>
            <a:pPr lvl="1">
              <a:spcAft>
                <a:spcPts val="600"/>
              </a:spcAft>
            </a:pPr>
            <a:r>
              <a:rPr lang="cs-CZ" sz="8000" dirty="0" smtClean="0"/>
              <a:t>Specializovaná účelová zájmová sdružení (cca 1/2, voda, odpady)</a:t>
            </a:r>
          </a:p>
          <a:p>
            <a:pPr lvl="1">
              <a:spcAft>
                <a:spcPts val="600"/>
              </a:spcAft>
            </a:pPr>
            <a:r>
              <a:rPr lang="cs-CZ" sz="8000" dirty="0" smtClean="0"/>
              <a:t>Regionální, hospodářské a sociální rady</a:t>
            </a:r>
          </a:p>
          <a:p>
            <a:pPr lvl="1">
              <a:spcAft>
                <a:spcPts val="600"/>
              </a:spcAft>
            </a:pPr>
            <a:r>
              <a:rPr lang="cs-CZ" sz="8000" dirty="0" smtClean="0"/>
              <a:t>Specializovaná sdružení s celostátní působnost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9600" b="1" dirty="0" smtClean="0"/>
              <a:t>Na mezinárodní úrovni</a:t>
            </a:r>
          </a:p>
          <a:p>
            <a:pPr lvl="1">
              <a:spcAft>
                <a:spcPts val="600"/>
              </a:spcAft>
            </a:pPr>
            <a:r>
              <a:rPr lang="cs-CZ" sz="8000" dirty="0" smtClean="0"/>
              <a:t>Mezinárodní sdružení</a:t>
            </a:r>
          </a:p>
          <a:p>
            <a:pPr lvl="1">
              <a:spcAft>
                <a:spcPts val="600"/>
              </a:spcAft>
            </a:pPr>
            <a:r>
              <a:rPr lang="cs-CZ" sz="8000" dirty="0" smtClean="0"/>
              <a:t>Euroregiony</a:t>
            </a:r>
          </a:p>
          <a:p>
            <a:pPr lvl="1">
              <a:spcAft>
                <a:spcPts val="600"/>
              </a:spcAft>
            </a:pPr>
            <a:r>
              <a:rPr lang="cs-CZ" sz="8000" dirty="0" smtClean="0"/>
              <a:t>Nadnárodní sdružení</a:t>
            </a:r>
          </a:p>
          <a:p>
            <a:pPr lvl="1">
              <a:spcAft>
                <a:spcPts val="600"/>
              </a:spcAft>
            </a:pPr>
            <a:r>
              <a:rPr lang="cs-CZ" sz="8000" dirty="0" smtClean="0"/>
              <a:t>Partnerské vztahy</a:t>
            </a:r>
          </a:p>
          <a:p>
            <a:pPr marL="342900" indent="-342900">
              <a:spcAft>
                <a:spcPts val="2400"/>
              </a:spcAft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0" indent="0">
              <a:spcAft>
                <a:spcPts val="2400"/>
              </a:spcAft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0019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Obce v ČR mají jedny z největších </a:t>
            </a:r>
            <a:r>
              <a:rPr lang="cs-CZ" b="1" dirty="0" smtClean="0"/>
              <a:t>samostatných</a:t>
            </a:r>
            <a:r>
              <a:rPr lang="cs-CZ" dirty="0" smtClean="0"/>
              <a:t> </a:t>
            </a:r>
            <a:r>
              <a:rPr lang="cs-CZ" b="1" dirty="0" smtClean="0"/>
              <a:t>pravomocí</a:t>
            </a:r>
            <a:r>
              <a:rPr lang="cs-CZ" dirty="0" smtClean="0"/>
              <a:t> v rámci EU</a:t>
            </a:r>
          </a:p>
          <a:p>
            <a:pPr lvl="1"/>
            <a:r>
              <a:rPr lang="cs-CZ" dirty="0" smtClean="0"/>
              <a:t>Mají samostatné příjmy, tedy i možnost rozhodování o svém rozvoji</a:t>
            </a:r>
          </a:p>
          <a:p>
            <a:pPr lvl="1"/>
            <a:r>
              <a:rPr lang="cs-CZ" dirty="0" smtClean="0"/>
              <a:t>Stát může do jejich pravomocí zasahovat pouze a jenom na základě zmocnění zákonem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Obce jsou pověřeny výkonem </a:t>
            </a:r>
            <a:r>
              <a:rPr lang="cs-CZ" b="1" dirty="0" smtClean="0"/>
              <a:t>státní</a:t>
            </a:r>
            <a:r>
              <a:rPr lang="cs-CZ" dirty="0" smtClean="0"/>
              <a:t> </a:t>
            </a:r>
            <a:r>
              <a:rPr lang="cs-CZ" b="1" dirty="0" smtClean="0"/>
              <a:t>správy</a:t>
            </a:r>
            <a:r>
              <a:rPr lang="cs-CZ" dirty="0" smtClean="0"/>
              <a:t>, jsou na ně přeneseny specifické výkony státní správy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308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ČSÚ. </a:t>
            </a:r>
            <a:r>
              <a:rPr lang="cs-CZ" i="1" dirty="0"/>
              <a:t>Malý lexikon obcí ČR 2012</a:t>
            </a:r>
            <a:r>
              <a:rPr lang="cs-CZ" dirty="0"/>
              <a:t> [online]. e-1302-12. 2012 [cit. </a:t>
            </a:r>
            <a:r>
              <a:rPr lang="cs-CZ" dirty="0" smtClean="0"/>
              <a:t>2013-11-23]. </a:t>
            </a:r>
            <a:r>
              <a:rPr lang="cs-CZ" dirty="0"/>
              <a:t>Dostupné z: http://www.czso.cz/csu/2012edicniplan.nsf/p/1302-12</a:t>
            </a:r>
          </a:p>
        </p:txBody>
      </p:sp>
    </p:spTree>
    <p:extLst>
      <p:ext uri="{BB962C8B-B14F-4D97-AF65-F5344CB8AC3E}">
        <p14:creationId xmlns:p14="http://schemas.microsoft.com/office/powerpoint/2010/main" val="228107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222</TotalTime>
  <Words>284</Words>
  <Application>Microsoft Office PowerPoint</Application>
  <PresentationFormat>Předvádění na obrazovce (4:3)</PresentationFormat>
  <Paragraphs>58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Medián</vt:lpstr>
      <vt:lpstr>Postavení obcí po roce 1989</vt:lpstr>
      <vt:lpstr>Změny po roce 1989</vt:lpstr>
      <vt:lpstr>Specifické skupiny obcí</vt:lpstr>
      <vt:lpstr>Velikostní struktura obcí </vt:lpstr>
      <vt:lpstr>Velikostní struktura obcí </vt:lpstr>
      <vt:lpstr>Sdružování obcí</vt:lpstr>
      <vt:lpstr>Závěr</vt:lpstr>
      <vt:lpstr>Použité 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Postavení obcí po roce 1989</dc:title>
  <dc:creator>Radko Martínek</dc:creator>
  <cp:lastModifiedBy>Radko Martínek </cp:lastModifiedBy>
  <cp:revision>15</cp:revision>
  <dcterms:created xsi:type="dcterms:W3CDTF">2013-11-26T14:58:27Z</dcterms:created>
  <dcterms:modified xsi:type="dcterms:W3CDTF">2013-11-28T08:04:48Z</dcterms:modified>
</cp:coreProperties>
</file>