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81" r:id="rId6"/>
    <p:sldId id="283" r:id="rId7"/>
    <p:sldId id="284" r:id="rId8"/>
    <p:sldId id="285" r:id="rId9"/>
    <p:sldId id="286" r:id="rId10"/>
    <p:sldId id="287" r:id="rId11"/>
    <p:sldId id="288" r:id="rId12"/>
    <p:sldId id="290" r:id="rId13"/>
    <p:sldId id="292" r:id="rId14"/>
    <p:sldId id="258" r:id="rId15"/>
    <p:sldId id="275" r:id="rId16"/>
    <p:sldId id="293" r:id="rId17"/>
    <p:sldId id="294" r:id="rId18"/>
    <p:sldId id="295" r:id="rId19"/>
    <p:sldId id="296" r:id="rId20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27E4D-FE8C-D244-9ACE-5EF7E49FA5F7}" v="10" dt="2025-12-05T16:40:59.956"/>
    <p1510:client id="{3055EA4E-FF99-4858-AC7E-F1B7C46A5467}" v="415" dt="2025-12-04T12:43:50.823"/>
    <p1510:client id="{9A8ED130-0F4B-FB85-89D2-A2B62E50F876}" v="31" dt="2025-12-04T14:05:50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/>
    <p:restoredTop sz="94658"/>
  </p:normalViewPr>
  <p:slideViewPr>
    <p:cSldViewPr snapToGrid="0">
      <p:cViewPr varScale="1">
        <p:scale>
          <a:sx n="61" d="100"/>
          <a:sy n="61" d="100"/>
        </p:scale>
        <p:origin x="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DEA59-EE1C-4931-9EAA-B114589AC97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BF76C2-CB2F-4509-A369-76A17614C0B8}">
      <dgm:prSet/>
      <dgm:spPr/>
      <dgm:t>
        <a:bodyPr/>
        <a:lstStyle/>
        <a:p>
          <a:r>
            <a:rPr lang="en-US" b="1"/>
            <a:t>Kdo jsme?</a:t>
          </a:r>
          <a:r>
            <a:rPr lang="en-US"/>
            <a:t>​</a:t>
          </a:r>
        </a:p>
      </dgm:t>
    </dgm:pt>
    <dgm:pt modelId="{AF4BFF39-AF79-4C45-9F5D-8F996B357F3A}" type="parTrans" cxnId="{9217162A-4A74-40AC-B512-3C800E6C5AAE}">
      <dgm:prSet/>
      <dgm:spPr/>
      <dgm:t>
        <a:bodyPr/>
        <a:lstStyle/>
        <a:p>
          <a:endParaRPr lang="en-US"/>
        </a:p>
      </dgm:t>
    </dgm:pt>
    <dgm:pt modelId="{07D72C30-E5C8-4066-B1C2-2B0DFB4AB359}" type="sibTrans" cxnId="{9217162A-4A74-40AC-B512-3C800E6C5AAE}">
      <dgm:prSet/>
      <dgm:spPr/>
      <dgm:t>
        <a:bodyPr/>
        <a:lstStyle/>
        <a:p>
          <a:endParaRPr lang="en-US"/>
        </a:p>
      </dgm:t>
    </dgm:pt>
    <dgm:pt modelId="{D2BF8FDB-4194-4AA4-B044-F462F1A630FC}">
      <dgm:prSet/>
      <dgm:spPr/>
      <dgm:t>
        <a:bodyPr/>
        <a:lstStyle/>
        <a:p>
          <a:r>
            <a:rPr lang="en-US"/>
            <a:t>Jako asociace (APEK) sdružujeme více než 600 firem, podnikatelů a odborníků z praxe.​</a:t>
          </a:r>
        </a:p>
      </dgm:t>
    </dgm:pt>
    <dgm:pt modelId="{4363FE14-25E7-46AA-9250-9017AD377892}" type="parTrans" cxnId="{BF18B44A-691E-4B4C-B9AF-2A8347735CE0}">
      <dgm:prSet/>
      <dgm:spPr/>
      <dgm:t>
        <a:bodyPr/>
        <a:lstStyle/>
        <a:p>
          <a:endParaRPr lang="en-US"/>
        </a:p>
      </dgm:t>
    </dgm:pt>
    <dgm:pt modelId="{E6BF01C5-8D57-48C0-8C29-BD914DFB560B}" type="sibTrans" cxnId="{BF18B44A-691E-4B4C-B9AF-2A8347735CE0}">
      <dgm:prSet/>
      <dgm:spPr/>
      <dgm:t>
        <a:bodyPr/>
        <a:lstStyle/>
        <a:p>
          <a:endParaRPr lang="en-US"/>
        </a:p>
      </dgm:t>
    </dgm:pt>
    <dgm:pt modelId="{650A9A71-DB6E-4E17-BA48-9EF066307075}">
      <dgm:prSet/>
      <dgm:spPr/>
      <dgm:t>
        <a:bodyPr/>
        <a:lstStyle/>
        <a:p>
          <a:r>
            <a:rPr lang="en-US"/>
            <a:t>Společně vytváříme více než 70 % českého online obratu.​</a:t>
          </a:r>
        </a:p>
      </dgm:t>
    </dgm:pt>
    <dgm:pt modelId="{663A2575-C1BD-4F55-8DB1-CDA4766234BB}" type="parTrans" cxnId="{761E61CA-870B-4BAA-AA0F-6EA6D04CE141}">
      <dgm:prSet/>
      <dgm:spPr/>
      <dgm:t>
        <a:bodyPr/>
        <a:lstStyle/>
        <a:p>
          <a:endParaRPr lang="en-US"/>
        </a:p>
      </dgm:t>
    </dgm:pt>
    <dgm:pt modelId="{25056F7E-5293-4455-A9BC-BE01C646BD3C}" type="sibTrans" cxnId="{761E61CA-870B-4BAA-AA0F-6EA6D04CE141}">
      <dgm:prSet/>
      <dgm:spPr/>
      <dgm:t>
        <a:bodyPr/>
        <a:lstStyle/>
        <a:p>
          <a:endParaRPr lang="en-US"/>
        </a:p>
      </dgm:t>
    </dgm:pt>
    <dgm:pt modelId="{513D5CCA-B433-4C65-9C66-29A4B1D1E43A}">
      <dgm:prSet/>
      <dgm:spPr/>
      <dgm:t>
        <a:bodyPr/>
        <a:lstStyle/>
        <a:p>
          <a:r>
            <a:rPr lang="en-US"/>
            <a:t>V kombinaci doručíme téměř 100 % zásilek.</a:t>
          </a:r>
        </a:p>
      </dgm:t>
    </dgm:pt>
    <dgm:pt modelId="{C76E8C45-EFCF-41B5-B5B4-0A53422D731E}" type="parTrans" cxnId="{F69CE885-A590-4D9F-8BB2-B79F8B5204DB}">
      <dgm:prSet/>
      <dgm:spPr/>
      <dgm:t>
        <a:bodyPr/>
        <a:lstStyle/>
        <a:p>
          <a:endParaRPr lang="en-US"/>
        </a:p>
      </dgm:t>
    </dgm:pt>
    <dgm:pt modelId="{C9F5DB8D-E618-44AA-BDBF-76ED078B1153}" type="sibTrans" cxnId="{F69CE885-A590-4D9F-8BB2-B79F8B5204DB}">
      <dgm:prSet/>
      <dgm:spPr/>
      <dgm:t>
        <a:bodyPr/>
        <a:lstStyle/>
        <a:p>
          <a:endParaRPr lang="en-US"/>
        </a:p>
      </dgm:t>
    </dgm:pt>
    <dgm:pt modelId="{EE983064-88B4-42AC-BA2B-8E4270F9AD3C}">
      <dgm:prSet/>
      <dgm:spPr/>
      <dgm:t>
        <a:bodyPr/>
        <a:lstStyle/>
        <a:p>
          <a:r>
            <a:rPr lang="en-US"/>
            <a:t>Mezi naše členy patří: Alza.cz, Rohlík, Zásilkovna, PPL, Heureka Group, GLS a další klíčoví hráči trhu.</a:t>
          </a:r>
        </a:p>
      </dgm:t>
    </dgm:pt>
    <dgm:pt modelId="{3254E4B7-527E-4732-B2B8-073CBA22EC34}" type="parTrans" cxnId="{15811D81-6994-48EC-B002-BB65978E23B0}">
      <dgm:prSet/>
      <dgm:spPr/>
      <dgm:t>
        <a:bodyPr/>
        <a:lstStyle/>
        <a:p>
          <a:endParaRPr lang="en-US"/>
        </a:p>
      </dgm:t>
    </dgm:pt>
    <dgm:pt modelId="{49975D71-C3C0-48AE-A89F-2C89DA10FC11}" type="sibTrans" cxnId="{15811D81-6994-48EC-B002-BB65978E23B0}">
      <dgm:prSet/>
      <dgm:spPr/>
      <dgm:t>
        <a:bodyPr/>
        <a:lstStyle/>
        <a:p>
          <a:endParaRPr lang="en-US"/>
        </a:p>
      </dgm:t>
    </dgm:pt>
    <dgm:pt modelId="{0F984E8E-FC7C-43AD-BD81-1116EA3141C1}">
      <dgm:prSet/>
      <dgm:spPr/>
      <dgm:t>
        <a:bodyPr/>
        <a:lstStyle/>
        <a:p>
          <a:r>
            <a:rPr lang="en-US" b="1"/>
            <a:t>Význam české e-commerce:</a:t>
          </a:r>
          <a:r>
            <a:rPr lang="en-US"/>
            <a:t>​</a:t>
          </a:r>
        </a:p>
      </dgm:t>
    </dgm:pt>
    <dgm:pt modelId="{3C0E75A7-F45A-4755-84F0-927E6C1B634D}" type="parTrans" cxnId="{F9232221-0A27-4BA9-8C04-9AA954BDF045}">
      <dgm:prSet/>
      <dgm:spPr/>
      <dgm:t>
        <a:bodyPr/>
        <a:lstStyle/>
        <a:p>
          <a:endParaRPr lang="en-US"/>
        </a:p>
      </dgm:t>
    </dgm:pt>
    <dgm:pt modelId="{40142C3A-1FEB-45B3-B413-961D00DDD662}" type="sibTrans" cxnId="{F9232221-0A27-4BA9-8C04-9AA954BDF045}">
      <dgm:prSet/>
      <dgm:spPr/>
      <dgm:t>
        <a:bodyPr/>
        <a:lstStyle/>
        <a:p>
          <a:endParaRPr lang="en-US"/>
        </a:p>
      </dgm:t>
    </dgm:pt>
    <dgm:pt modelId="{F5BAAF9B-F266-4E9A-B6E7-C175F1C289A7}">
      <dgm:prSet/>
      <dgm:spPr/>
      <dgm:t>
        <a:bodyPr/>
        <a:lstStyle/>
        <a:p>
          <a:r>
            <a:rPr lang="en-US"/>
            <a:t>Celkově sektor zajišťuje práci pro více než 120 000 lidí v ČR (90 000 přímo a 30 000 v navazujících odvětvích).​</a:t>
          </a:r>
        </a:p>
      </dgm:t>
    </dgm:pt>
    <dgm:pt modelId="{77AED444-93A8-4C3F-B305-A421504FD588}" type="parTrans" cxnId="{F8458E48-EE53-4D20-A549-E2FF9EE5AE4B}">
      <dgm:prSet/>
      <dgm:spPr/>
      <dgm:t>
        <a:bodyPr/>
        <a:lstStyle/>
        <a:p>
          <a:endParaRPr lang="en-US"/>
        </a:p>
      </dgm:t>
    </dgm:pt>
    <dgm:pt modelId="{8E5F0091-6DD5-4DBC-BF01-1AF4AACEC95B}" type="sibTrans" cxnId="{F8458E48-EE53-4D20-A549-E2FF9EE5AE4B}">
      <dgm:prSet/>
      <dgm:spPr/>
      <dgm:t>
        <a:bodyPr/>
        <a:lstStyle/>
        <a:p>
          <a:endParaRPr lang="en-US"/>
        </a:p>
      </dgm:t>
    </dgm:pt>
    <dgm:pt modelId="{AD839C9E-322B-49BD-9CB0-603F3C9AE027}">
      <dgm:prSet/>
      <dgm:spPr/>
      <dgm:t>
        <a:bodyPr/>
        <a:lstStyle/>
        <a:p>
          <a:r>
            <a:rPr lang="en-US"/>
            <a:t>Tvoří až 3,9 % HDP ČR.​</a:t>
          </a:r>
        </a:p>
      </dgm:t>
    </dgm:pt>
    <dgm:pt modelId="{B0D0D3B7-4CA5-453F-B404-99D6ACEFE14A}" type="parTrans" cxnId="{E4C8CDBC-4639-49F0-825B-D8874EBB3272}">
      <dgm:prSet/>
      <dgm:spPr/>
      <dgm:t>
        <a:bodyPr/>
        <a:lstStyle/>
        <a:p>
          <a:endParaRPr lang="en-US"/>
        </a:p>
      </dgm:t>
    </dgm:pt>
    <dgm:pt modelId="{68D61BF0-E9B1-4478-99BB-ADE17F89CCA0}" type="sibTrans" cxnId="{E4C8CDBC-4639-49F0-825B-D8874EBB3272}">
      <dgm:prSet/>
      <dgm:spPr/>
      <dgm:t>
        <a:bodyPr/>
        <a:lstStyle/>
        <a:p>
          <a:endParaRPr lang="en-US"/>
        </a:p>
      </dgm:t>
    </dgm:pt>
    <dgm:pt modelId="{8FE2C893-7BA5-4D6F-87DD-BA3D0768CA86}">
      <dgm:prSet/>
      <dgm:spPr/>
      <dgm:t>
        <a:bodyPr/>
        <a:lstStyle/>
        <a:p>
          <a:r>
            <a:rPr lang="en-US"/>
            <a:t>Podle studie McKinsey může rozvoj e-commerce navýšit HDP ČR o dalších 360 mld.  Kč.</a:t>
          </a:r>
        </a:p>
      </dgm:t>
    </dgm:pt>
    <dgm:pt modelId="{E8FB14BD-09C4-4923-ADAC-E3C04BE9441F}" type="parTrans" cxnId="{16F14A25-ED61-4145-93C5-AC9EA44341EE}">
      <dgm:prSet/>
      <dgm:spPr/>
      <dgm:t>
        <a:bodyPr/>
        <a:lstStyle/>
        <a:p>
          <a:endParaRPr lang="en-US"/>
        </a:p>
      </dgm:t>
    </dgm:pt>
    <dgm:pt modelId="{EE4DCB47-16DA-42C7-BBF2-8A9AECAA46F0}" type="sibTrans" cxnId="{16F14A25-ED61-4145-93C5-AC9EA44341EE}">
      <dgm:prSet/>
      <dgm:spPr/>
      <dgm:t>
        <a:bodyPr/>
        <a:lstStyle/>
        <a:p>
          <a:endParaRPr lang="en-US"/>
        </a:p>
      </dgm:t>
    </dgm:pt>
    <dgm:pt modelId="{8F8B4E1A-1305-5B4A-8CB6-F5A58B96AC1C}" type="pres">
      <dgm:prSet presAssocID="{E23DEA59-EE1C-4931-9EAA-B114589AC976}" presName="diagram" presStyleCnt="0">
        <dgm:presLayoutVars>
          <dgm:dir/>
          <dgm:resizeHandles val="exact"/>
        </dgm:presLayoutVars>
      </dgm:prSet>
      <dgm:spPr/>
    </dgm:pt>
    <dgm:pt modelId="{EDB436EF-C47D-A540-A601-2BDB994B3633}" type="pres">
      <dgm:prSet presAssocID="{A5BF76C2-CB2F-4509-A369-76A17614C0B8}" presName="node" presStyleLbl="node1" presStyleIdx="0" presStyleCnt="2">
        <dgm:presLayoutVars>
          <dgm:bulletEnabled val="1"/>
        </dgm:presLayoutVars>
      </dgm:prSet>
      <dgm:spPr/>
    </dgm:pt>
    <dgm:pt modelId="{A8574C1A-6529-EF48-8C62-223801279C82}" type="pres">
      <dgm:prSet presAssocID="{07D72C30-E5C8-4066-B1C2-2B0DFB4AB359}" presName="sibTrans" presStyleCnt="0"/>
      <dgm:spPr/>
    </dgm:pt>
    <dgm:pt modelId="{56887DDC-27E7-194E-A6CE-B8A78E33588A}" type="pres">
      <dgm:prSet presAssocID="{0F984E8E-FC7C-43AD-BD81-1116EA3141C1}" presName="node" presStyleLbl="node1" presStyleIdx="1" presStyleCnt="2">
        <dgm:presLayoutVars>
          <dgm:bulletEnabled val="1"/>
        </dgm:presLayoutVars>
      </dgm:prSet>
      <dgm:spPr/>
    </dgm:pt>
  </dgm:ptLst>
  <dgm:cxnLst>
    <dgm:cxn modelId="{600CDE11-9B9C-2B43-805F-1F06A65CCB51}" type="presOf" srcId="{0F984E8E-FC7C-43AD-BD81-1116EA3141C1}" destId="{56887DDC-27E7-194E-A6CE-B8A78E33588A}" srcOrd="0" destOrd="0" presId="urn:microsoft.com/office/officeart/2005/8/layout/default"/>
    <dgm:cxn modelId="{4747A71D-BEEB-9542-8C33-9640DA32322D}" type="presOf" srcId="{D2BF8FDB-4194-4AA4-B044-F462F1A630FC}" destId="{EDB436EF-C47D-A540-A601-2BDB994B3633}" srcOrd="0" destOrd="1" presId="urn:microsoft.com/office/officeart/2005/8/layout/default"/>
    <dgm:cxn modelId="{CB39151E-7FF6-B840-AD0F-4121CC7D53B8}" type="presOf" srcId="{F5BAAF9B-F266-4E9A-B6E7-C175F1C289A7}" destId="{56887DDC-27E7-194E-A6CE-B8A78E33588A}" srcOrd="0" destOrd="1" presId="urn:microsoft.com/office/officeart/2005/8/layout/default"/>
    <dgm:cxn modelId="{F9232221-0A27-4BA9-8C04-9AA954BDF045}" srcId="{E23DEA59-EE1C-4931-9EAA-B114589AC976}" destId="{0F984E8E-FC7C-43AD-BD81-1116EA3141C1}" srcOrd="1" destOrd="0" parTransId="{3C0E75A7-F45A-4755-84F0-927E6C1B634D}" sibTransId="{40142C3A-1FEB-45B3-B413-961D00DDD662}"/>
    <dgm:cxn modelId="{AF0E1422-1BAF-B34C-800E-876C923905F2}" type="presOf" srcId="{EE983064-88B4-42AC-BA2B-8E4270F9AD3C}" destId="{EDB436EF-C47D-A540-A601-2BDB994B3633}" srcOrd="0" destOrd="4" presId="urn:microsoft.com/office/officeart/2005/8/layout/default"/>
    <dgm:cxn modelId="{16F14A25-ED61-4145-93C5-AC9EA44341EE}" srcId="{0F984E8E-FC7C-43AD-BD81-1116EA3141C1}" destId="{8FE2C893-7BA5-4D6F-87DD-BA3D0768CA86}" srcOrd="2" destOrd="0" parTransId="{E8FB14BD-09C4-4923-ADAC-E3C04BE9441F}" sibTransId="{EE4DCB47-16DA-42C7-BBF2-8A9AECAA46F0}"/>
    <dgm:cxn modelId="{9217162A-4A74-40AC-B512-3C800E6C5AAE}" srcId="{E23DEA59-EE1C-4931-9EAA-B114589AC976}" destId="{A5BF76C2-CB2F-4509-A369-76A17614C0B8}" srcOrd="0" destOrd="0" parTransId="{AF4BFF39-AF79-4C45-9F5D-8F996B357F3A}" sibTransId="{07D72C30-E5C8-4066-B1C2-2B0DFB4AB359}"/>
    <dgm:cxn modelId="{89F6C437-69C2-0B47-BC04-9618598DBDCF}" type="presOf" srcId="{E23DEA59-EE1C-4931-9EAA-B114589AC976}" destId="{8F8B4E1A-1305-5B4A-8CB6-F5A58B96AC1C}" srcOrd="0" destOrd="0" presId="urn:microsoft.com/office/officeart/2005/8/layout/default"/>
    <dgm:cxn modelId="{F8458E48-EE53-4D20-A549-E2FF9EE5AE4B}" srcId="{0F984E8E-FC7C-43AD-BD81-1116EA3141C1}" destId="{F5BAAF9B-F266-4E9A-B6E7-C175F1C289A7}" srcOrd="0" destOrd="0" parTransId="{77AED444-93A8-4C3F-B305-A421504FD588}" sibTransId="{8E5F0091-6DD5-4DBC-BF01-1AF4AACEC95B}"/>
    <dgm:cxn modelId="{BF18B44A-691E-4B4C-B9AF-2A8347735CE0}" srcId="{A5BF76C2-CB2F-4509-A369-76A17614C0B8}" destId="{D2BF8FDB-4194-4AA4-B044-F462F1A630FC}" srcOrd="0" destOrd="0" parTransId="{4363FE14-25E7-46AA-9250-9017AD377892}" sibTransId="{E6BF01C5-8D57-48C0-8C29-BD914DFB560B}"/>
    <dgm:cxn modelId="{3007676D-22AF-E445-82E3-710367240CC5}" type="presOf" srcId="{513D5CCA-B433-4C65-9C66-29A4B1D1E43A}" destId="{EDB436EF-C47D-A540-A601-2BDB994B3633}" srcOrd="0" destOrd="3" presId="urn:microsoft.com/office/officeart/2005/8/layout/default"/>
    <dgm:cxn modelId="{BC778A6F-451F-BF40-97C2-99594007E281}" type="presOf" srcId="{A5BF76C2-CB2F-4509-A369-76A17614C0B8}" destId="{EDB436EF-C47D-A540-A601-2BDB994B3633}" srcOrd="0" destOrd="0" presId="urn:microsoft.com/office/officeart/2005/8/layout/default"/>
    <dgm:cxn modelId="{85C33551-9C0A-4042-8A94-6BB811941AC8}" type="presOf" srcId="{650A9A71-DB6E-4E17-BA48-9EF066307075}" destId="{EDB436EF-C47D-A540-A601-2BDB994B3633}" srcOrd="0" destOrd="2" presId="urn:microsoft.com/office/officeart/2005/8/layout/default"/>
    <dgm:cxn modelId="{E57B7F5A-EC98-464E-BCE5-E1B56D028AA5}" type="presOf" srcId="{AD839C9E-322B-49BD-9CB0-603F3C9AE027}" destId="{56887DDC-27E7-194E-A6CE-B8A78E33588A}" srcOrd="0" destOrd="2" presId="urn:microsoft.com/office/officeart/2005/8/layout/default"/>
    <dgm:cxn modelId="{15811D81-6994-48EC-B002-BB65978E23B0}" srcId="{A5BF76C2-CB2F-4509-A369-76A17614C0B8}" destId="{EE983064-88B4-42AC-BA2B-8E4270F9AD3C}" srcOrd="3" destOrd="0" parTransId="{3254E4B7-527E-4732-B2B8-073CBA22EC34}" sibTransId="{49975D71-C3C0-48AE-A89F-2C89DA10FC11}"/>
    <dgm:cxn modelId="{F69CE885-A590-4D9F-8BB2-B79F8B5204DB}" srcId="{A5BF76C2-CB2F-4509-A369-76A17614C0B8}" destId="{513D5CCA-B433-4C65-9C66-29A4B1D1E43A}" srcOrd="2" destOrd="0" parTransId="{C76E8C45-EFCF-41B5-B5B4-0A53422D731E}" sibTransId="{C9F5DB8D-E618-44AA-BDBF-76ED078B1153}"/>
    <dgm:cxn modelId="{E4C8CDBC-4639-49F0-825B-D8874EBB3272}" srcId="{0F984E8E-FC7C-43AD-BD81-1116EA3141C1}" destId="{AD839C9E-322B-49BD-9CB0-603F3C9AE027}" srcOrd="1" destOrd="0" parTransId="{B0D0D3B7-4CA5-453F-B404-99D6ACEFE14A}" sibTransId="{68D61BF0-E9B1-4478-99BB-ADE17F89CCA0}"/>
    <dgm:cxn modelId="{761E61CA-870B-4BAA-AA0F-6EA6D04CE141}" srcId="{A5BF76C2-CB2F-4509-A369-76A17614C0B8}" destId="{650A9A71-DB6E-4E17-BA48-9EF066307075}" srcOrd="1" destOrd="0" parTransId="{663A2575-C1BD-4F55-8DB1-CDA4766234BB}" sibTransId="{25056F7E-5293-4455-A9BC-BE01C646BD3C}"/>
    <dgm:cxn modelId="{7E41C3EA-FF25-D548-BB96-B012C81FCF37}" type="presOf" srcId="{8FE2C893-7BA5-4D6F-87DD-BA3D0768CA86}" destId="{56887DDC-27E7-194E-A6CE-B8A78E33588A}" srcOrd="0" destOrd="3" presId="urn:microsoft.com/office/officeart/2005/8/layout/default"/>
    <dgm:cxn modelId="{9A769C98-F81F-F44C-B1CC-F75CB0F6C6A8}" type="presParOf" srcId="{8F8B4E1A-1305-5B4A-8CB6-F5A58B96AC1C}" destId="{EDB436EF-C47D-A540-A601-2BDB994B3633}" srcOrd="0" destOrd="0" presId="urn:microsoft.com/office/officeart/2005/8/layout/default"/>
    <dgm:cxn modelId="{B1A8BB77-9182-824D-ACB0-873414A373FF}" type="presParOf" srcId="{8F8B4E1A-1305-5B4A-8CB6-F5A58B96AC1C}" destId="{A8574C1A-6529-EF48-8C62-223801279C82}" srcOrd="1" destOrd="0" presId="urn:microsoft.com/office/officeart/2005/8/layout/default"/>
    <dgm:cxn modelId="{A7539DE2-F4CE-7847-BB39-06AF6FBA140A}" type="presParOf" srcId="{8F8B4E1A-1305-5B4A-8CB6-F5A58B96AC1C}" destId="{56887DDC-27E7-194E-A6CE-B8A78E33588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591761-9B1F-4DC1-BB46-67C724AE582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3FD547B-C184-463E-950B-F01FFB157385}">
      <dgm:prSet/>
      <dgm:spPr/>
      <dgm:t>
        <a:bodyPr/>
        <a:lstStyle/>
        <a:p>
          <a:r>
            <a:rPr lang="cs-CZ" b="1"/>
            <a:t>Masové využití a vysoká popularita mezi lidmi</a:t>
          </a:r>
          <a:endParaRPr lang="en-US"/>
        </a:p>
      </dgm:t>
    </dgm:pt>
    <dgm:pt modelId="{4F84B6B6-B96E-4035-BB6B-20C0BC444947}" type="parTrans" cxnId="{5A5DB791-E2EF-468D-BB0C-889367F0A188}">
      <dgm:prSet/>
      <dgm:spPr/>
      <dgm:t>
        <a:bodyPr/>
        <a:lstStyle/>
        <a:p>
          <a:endParaRPr lang="en-US"/>
        </a:p>
      </dgm:t>
    </dgm:pt>
    <dgm:pt modelId="{CD4061E9-F55B-422B-83EC-A2EAF99FF574}" type="sibTrans" cxnId="{5A5DB791-E2EF-468D-BB0C-889367F0A188}">
      <dgm:prSet/>
      <dgm:spPr/>
      <dgm:t>
        <a:bodyPr/>
        <a:lstStyle/>
        <a:p>
          <a:endParaRPr lang="en-US"/>
        </a:p>
      </dgm:t>
    </dgm:pt>
    <dgm:pt modelId="{54FAC236-1A11-4704-9F80-F7A6CA511A08}">
      <dgm:prSet/>
      <dgm:spPr/>
      <dgm:t>
        <a:bodyPr/>
        <a:lstStyle/>
        <a:p>
          <a:r>
            <a:rPr lang="cs-CZ" b="1"/>
            <a:t>Nejpoužívanější forma doručení</a:t>
          </a:r>
          <a:endParaRPr lang="en-US"/>
        </a:p>
      </dgm:t>
    </dgm:pt>
    <dgm:pt modelId="{3C66F1B2-B511-4209-85AA-20FE6F323D6E}" type="parTrans" cxnId="{F6FB0D55-96CA-4F46-8ED4-3AC6FDD40905}">
      <dgm:prSet/>
      <dgm:spPr/>
      <dgm:t>
        <a:bodyPr/>
        <a:lstStyle/>
        <a:p>
          <a:endParaRPr lang="en-US"/>
        </a:p>
      </dgm:t>
    </dgm:pt>
    <dgm:pt modelId="{A0F44AD5-DA54-4CC8-A3F6-3ECAF04562D6}" type="sibTrans" cxnId="{F6FB0D55-96CA-4F46-8ED4-3AC6FDD40905}">
      <dgm:prSet/>
      <dgm:spPr/>
      <dgm:t>
        <a:bodyPr/>
        <a:lstStyle/>
        <a:p>
          <a:endParaRPr lang="en-US"/>
        </a:p>
      </dgm:t>
    </dgm:pt>
    <dgm:pt modelId="{F4D7ED7E-19BD-49B9-94BA-C22B9102432A}">
      <dgm:prSet/>
      <dgm:spPr/>
      <dgm:t>
        <a:bodyPr/>
        <a:lstStyle/>
        <a:p>
          <a:r>
            <a:rPr lang="cs-CZ" b="1"/>
            <a:t>Možnost vyzvednutí zásilky kdykoliv, bez nutnosti osobního předání</a:t>
          </a:r>
          <a:r>
            <a:rPr lang="cs-CZ"/>
            <a:t> </a:t>
          </a:r>
          <a:endParaRPr lang="en-US"/>
        </a:p>
      </dgm:t>
    </dgm:pt>
    <dgm:pt modelId="{7D1D3F6D-BB68-474E-BF6A-4C0F196F1D70}" type="parTrans" cxnId="{E7F1BC5C-0861-42AF-8FA6-C4BEEB0C47D2}">
      <dgm:prSet/>
      <dgm:spPr/>
      <dgm:t>
        <a:bodyPr/>
        <a:lstStyle/>
        <a:p>
          <a:endParaRPr lang="en-US"/>
        </a:p>
      </dgm:t>
    </dgm:pt>
    <dgm:pt modelId="{875B0AF7-0CDA-440E-B562-E1980AE915AE}" type="sibTrans" cxnId="{E7F1BC5C-0861-42AF-8FA6-C4BEEB0C47D2}">
      <dgm:prSet/>
      <dgm:spPr/>
      <dgm:t>
        <a:bodyPr/>
        <a:lstStyle/>
        <a:p>
          <a:endParaRPr lang="en-US"/>
        </a:p>
      </dgm:t>
    </dgm:pt>
    <dgm:pt modelId="{CF2D91CB-8706-43B6-8D3D-79A273DEE6EE}">
      <dgm:prSet/>
      <dgm:spPr/>
      <dgm:t>
        <a:bodyPr/>
        <a:lstStyle/>
        <a:p>
          <a:r>
            <a:rPr lang="cs-CZ" b="1"/>
            <a:t>Zpětná logistika a reklamace</a:t>
          </a:r>
          <a:endParaRPr lang="en-US"/>
        </a:p>
      </dgm:t>
    </dgm:pt>
    <dgm:pt modelId="{39F2523C-3148-4EC0-A41A-52B2F3583674}" type="parTrans" cxnId="{5331D7F4-EDF7-4D7A-9AD0-EFC2C8AFDDFE}">
      <dgm:prSet/>
      <dgm:spPr/>
      <dgm:t>
        <a:bodyPr/>
        <a:lstStyle/>
        <a:p>
          <a:endParaRPr lang="en-US"/>
        </a:p>
      </dgm:t>
    </dgm:pt>
    <dgm:pt modelId="{1246626B-C60F-4794-9CD2-42A09259DCE6}" type="sibTrans" cxnId="{5331D7F4-EDF7-4D7A-9AD0-EFC2C8AFDDFE}">
      <dgm:prSet/>
      <dgm:spPr/>
      <dgm:t>
        <a:bodyPr/>
        <a:lstStyle/>
        <a:p>
          <a:endParaRPr lang="en-US"/>
        </a:p>
      </dgm:t>
    </dgm:pt>
    <dgm:pt modelId="{53DB1957-3566-470D-B2FE-97C39886B0AB}">
      <dgm:prSet/>
      <dgm:spPr/>
      <dgm:t>
        <a:bodyPr/>
        <a:lstStyle/>
        <a:p>
          <a:r>
            <a:rPr lang="cs-CZ" b="1"/>
            <a:t>Snížení uhlíkové stopy a zklidnění měst</a:t>
          </a:r>
          <a:endParaRPr lang="en-US"/>
        </a:p>
      </dgm:t>
    </dgm:pt>
    <dgm:pt modelId="{29C7EC17-46CE-4CE8-A7EB-74E21259C56F}" type="parTrans" cxnId="{8A6CE488-A0F6-4CED-937D-D80CC3A7C954}">
      <dgm:prSet/>
      <dgm:spPr/>
      <dgm:t>
        <a:bodyPr/>
        <a:lstStyle/>
        <a:p>
          <a:endParaRPr lang="en-US"/>
        </a:p>
      </dgm:t>
    </dgm:pt>
    <dgm:pt modelId="{EEF7E116-72E1-4D27-8262-E86D4AAD001B}" type="sibTrans" cxnId="{8A6CE488-A0F6-4CED-937D-D80CC3A7C954}">
      <dgm:prSet/>
      <dgm:spPr/>
      <dgm:t>
        <a:bodyPr/>
        <a:lstStyle/>
        <a:p>
          <a:endParaRPr lang="en-US"/>
        </a:p>
      </dgm:t>
    </dgm:pt>
    <dgm:pt modelId="{AA5C0F6F-592F-4455-8690-2937F90F7BE5}">
      <dgm:prSet/>
      <dgm:spPr/>
      <dgm:t>
        <a:bodyPr/>
        <a:lstStyle/>
        <a:p>
          <a:r>
            <a:rPr lang="cs-CZ" b="1"/>
            <a:t>Tlak na další rozvoj</a:t>
          </a:r>
          <a:endParaRPr lang="en-US"/>
        </a:p>
      </dgm:t>
    </dgm:pt>
    <dgm:pt modelId="{D34E67FD-10CA-4C5E-9C78-F67B7CE940B2}" type="parTrans" cxnId="{7938A913-A6A7-4F9F-87AF-6CEBA9FA72DC}">
      <dgm:prSet/>
      <dgm:spPr/>
      <dgm:t>
        <a:bodyPr/>
        <a:lstStyle/>
        <a:p>
          <a:endParaRPr lang="en-US"/>
        </a:p>
      </dgm:t>
    </dgm:pt>
    <dgm:pt modelId="{2A996C77-8835-4AB3-A8A8-5A1D22D265B5}" type="sibTrans" cxnId="{7938A913-A6A7-4F9F-87AF-6CEBA9FA72DC}">
      <dgm:prSet/>
      <dgm:spPr/>
      <dgm:t>
        <a:bodyPr/>
        <a:lstStyle/>
        <a:p>
          <a:endParaRPr lang="en-US"/>
        </a:p>
      </dgm:t>
    </dgm:pt>
    <dgm:pt modelId="{76E3C6E5-A379-4614-AC0C-E991BB213599}">
      <dgm:prSet/>
      <dgm:spPr/>
      <dgm:t>
        <a:bodyPr/>
        <a:lstStyle/>
        <a:p>
          <a:r>
            <a:rPr lang="cs-CZ" b="1"/>
            <a:t>Kapacita a dostupnost</a:t>
          </a:r>
          <a:endParaRPr lang="en-US"/>
        </a:p>
      </dgm:t>
    </dgm:pt>
    <dgm:pt modelId="{D21B1BEC-0241-4FFC-BE18-8FA9B97209B1}" type="parTrans" cxnId="{FE42CAFE-DAE0-4C94-937F-FC797D62AFCC}">
      <dgm:prSet/>
      <dgm:spPr/>
      <dgm:t>
        <a:bodyPr/>
        <a:lstStyle/>
        <a:p>
          <a:endParaRPr lang="en-US"/>
        </a:p>
      </dgm:t>
    </dgm:pt>
    <dgm:pt modelId="{24899609-5C86-4FB9-A7A5-8B660B3853D8}" type="sibTrans" cxnId="{FE42CAFE-DAE0-4C94-937F-FC797D62AFCC}">
      <dgm:prSet/>
      <dgm:spPr/>
      <dgm:t>
        <a:bodyPr/>
        <a:lstStyle/>
        <a:p>
          <a:endParaRPr lang="en-US"/>
        </a:p>
      </dgm:t>
    </dgm:pt>
    <dgm:pt modelId="{5BD1A120-E07B-D949-9652-64F34248B760}" type="pres">
      <dgm:prSet presAssocID="{E6591761-9B1F-4DC1-BB46-67C724AE582B}" presName="diagram" presStyleCnt="0">
        <dgm:presLayoutVars>
          <dgm:dir/>
          <dgm:resizeHandles val="exact"/>
        </dgm:presLayoutVars>
      </dgm:prSet>
      <dgm:spPr/>
    </dgm:pt>
    <dgm:pt modelId="{D6DDA53C-01B0-B04E-8F3B-D289F30E90A2}" type="pres">
      <dgm:prSet presAssocID="{43FD547B-C184-463E-950B-F01FFB157385}" presName="arrow" presStyleLbl="node1" presStyleIdx="0" presStyleCnt="7">
        <dgm:presLayoutVars>
          <dgm:bulletEnabled val="1"/>
        </dgm:presLayoutVars>
      </dgm:prSet>
      <dgm:spPr/>
    </dgm:pt>
    <dgm:pt modelId="{268A0736-70D8-8642-A083-EA106E602E3A}" type="pres">
      <dgm:prSet presAssocID="{54FAC236-1A11-4704-9F80-F7A6CA511A08}" presName="arrow" presStyleLbl="node1" presStyleIdx="1" presStyleCnt="7">
        <dgm:presLayoutVars>
          <dgm:bulletEnabled val="1"/>
        </dgm:presLayoutVars>
      </dgm:prSet>
      <dgm:spPr/>
    </dgm:pt>
    <dgm:pt modelId="{F34361F4-15B1-9F41-855E-A590D42E600C}" type="pres">
      <dgm:prSet presAssocID="{F4D7ED7E-19BD-49B9-94BA-C22B9102432A}" presName="arrow" presStyleLbl="node1" presStyleIdx="2" presStyleCnt="7">
        <dgm:presLayoutVars>
          <dgm:bulletEnabled val="1"/>
        </dgm:presLayoutVars>
      </dgm:prSet>
      <dgm:spPr/>
    </dgm:pt>
    <dgm:pt modelId="{2B40A6D6-2689-2C4C-9440-D573ACEBB85E}" type="pres">
      <dgm:prSet presAssocID="{CF2D91CB-8706-43B6-8D3D-79A273DEE6EE}" presName="arrow" presStyleLbl="node1" presStyleIdx="3" presStyleCnt="7">
        <dgm:presLayoutVars>
          <dgm:bulletEnabled val="1"/>
        </dgm:presLayoutVars>
      </dgm:prSet>
      <dgm:spPr/>
    </dgm:pt>
    <dgm:pt modelId="{EB051924-1BD3-2F4A-9D03-4FE197AE1878}" type="pres">
      <dgm:prSet presAssocID="{53DB1957-3566-470D-B2FE-97C39886B0AB}" presName="arrow" presStyleLbl="node1" presStyleIdx="4" presStyleCnt="7">
        <dgm:presLayoutVars>
          <dgm:bulletEnabled val="1"/>
        </dgm:presLayoutVars>
      </dgm:prSet>
      <dgm:spPr/>
    </dgm:pt>
    <dgm:pt modelId="{55D6EA63-4597-F343-80E8-9F69AE69613B}" type="pres">
      <dgm:prSet presAssocID="{AA5C0F6F-592F-4455-8690-2937F90F7BE5}" presName="arrow" presStyleLbl="node1" presStyleIdx="5" presStyleCnt="7">
        <dgm:presLayoutVars>
          <dgm:bulletEnabled val="1"/>
        </dgm:presLayoutVars>
      </dgm:prSet>
      <dgm:spPr/>
    </dgm:pt>
    <dgm:pt modelId="{653E0624-4668-C64C-ACCB-B45661478B82}" type="pres">
      <dgm:prSet presAssocID="{76E3C6E5-A379-4614-AC0C-E991BB213599}" presName="arrow" presStyleLbl="node1" presStyleIdx="6" presStyleCnt="7">
        <dgm:presLayoutVars>
          <dgm:bulletEnabled val="1"/>
        </dgm:presLayoutVars>
      </dgm:prSet>
      <dgm:spPr/>
    </dgm:pt>
  </dgm:ptLst>
  <dgm:cxnLst>
    <dgm:cxn modelId="{7938A913-A6A7-4F9F-87AF-6CEBA9FA72DC}" srcId="{E6591761-9B1F-4DC1-BB46-67C724AE582B}" destId="{AA5C0F6F-592F-4455-8690-2937F90F7BE5}" srcOrd="5" destOrd="0" parTransId="{D34E67FD-10CA-4C5E-9C78-F67B7CE940B2}" sibTransId="{2A996C77-8835-4AB3-A8A8-5A1D22D265B5}"/>
    <dgm:cxn modelId="{1DFCAB20-AB0A-0F46-BD3D-23E082143FA5}" type="presOf" srcId="{F4D7ED7E-19BD-49B9-94BA-C22B9102432A}" destId="{F34361F4-15B1-9F41-855E-A590D42E600C}" srcOrd="0" destOrd="0" presId="urn:microsoft.com/office/officeart/2005/8/layout/arrow5"/>
    <dgm:cxn modelId="{E7F1BC5C-0861-42AF-8FA6-C4BEEB0C47D2}" srcId="{E6591761-9B1F-4DC1-BB46-67C724AE582B}" destId="{F4D7ED7E-19BD-49B9-94BA-C22B9102432A}" srcOrd="2" destOrd="0" parTransId="{7D1D3F6D-BB68-474E-BF6A-4C0F196F1D70}" sibTransId="{875B0AF7-0CDA-440E-B562-E1980AE915AE}"/>
    <dgm:cxn modelId="{AC4D9F68-0A50-D647-9A46-338C8D1268F0}" type="presOf" srcId="{54FAC236-1A11-4704-9F80-F7A6CA511A08}" destId="{268A0736-70D8-8642-A083-EA106E602E3A}" srcOrd="0" destOrd="0" presId="urn:microsoft.com/office/officeart/2005/8/layout/arrow5"/>
    <dgm:cxn modelId="{0D2DE974-7466-D543-A841-0214E46D0F6B}" type="presOf" srcId="{AA5C0F6F-592F-4455-8690-2937F90F7BE5}" destId="{55D6EA63-4597-F343-80E8-9F69AE69613B}" srcOrd="0" destOrd="0" presId="urn:microsoft.com/office/officeart/2005/8/layout/arrow5"/>
    <dgm:cxn modelId="{F6FB0D55-96CA-4F46-8ED4-3AC6FDD40905}" srcId="{E6591761-9B1F-4DC1-BB46-67C724AE582B}" destId="{54FAC236-1A11-4704-9F80-F7A6CA511A08}" srcOrd="1" destOrd="0" parTransId="{3C66F1B2-B511-4209-85AA-20FE6F323D6E}" sibTransId="{A0F44AD5-DA54-4CC8-A3F6-3ECAF04562D6}"/>
    <dgm:cxn modelId="{9373C556-2AFD-8345-9441-B37EF12C484D}" type="presOf" srcId="{76E3C6E5-A379-4614-AC0C-E991BB213599}" destId="{653E0624-4668-C64C-ACCB-B45661478B82}" srcOrd="0" destOrd="0" presId="urn:microsoft.com/office/officeart/2005/8/layout/arrow5"/>
    <dgm:cxn modelId="{5C79B285-25B4-FE41-8B32-C3F6144E1ACC}" type="presOf" srcId="{43FD547B-C184-463E-950B-F01FFB157385}" destId="{D6DDA53C-01B0-B04E-8F3B-D289F30E90A2}" srcOrd="0" destOrd="0" presId="urn:microsoft.com/office/officeart/2005/8/layout/arrow5"/>
    <dgm:cxn modelId="{8A6CE488-A0F6-4CED-937D-D80CC3A7C954}" srcId="{E6591761-9B1F-4DC1-BB46-67C724AE582B}" destId="{53DB1957-3566-470D-B2FE-97C39886B0AB}" srcOrd="4" destOrd="0" parTransId="{29C7EC17-46CE-4CE8-A7EB-74E21259C56F}" sibTransId="{EEF7E116-72E1-4D27-8262-E86D4AAD001B}"/>
    <dgm:cxn modelId="{5A5DB791-E2EF-468D-BB0C-889367F0A188}" srcId="{E6591761-9B1F-4DC1-BB46-67C724AE582B}" destId="{43FD547B-C184-463E-950B-F01FFB157385}" srcOrd="0" destOrd="0" parTransId="{4F84B6B6-B96E-4035-BB6B-20C0BC444947}" sibTransId="{CD4061E9-F55B-422B-83EC-A2EAF99FF574}"/>
    <dgm:cxn modelId="{CF565A94-2815-EF40-917F-1089761C6D2B}" type="presOf" srcId="{53DB1957-3566-470D-B2FE-97C39886B0AB}" destId="{EB051924-1BD3-2F4A-9D03-4FE197AE1878}" srcOrd="0" destOrd="0" presId="urn:microsoft.com/office/officeart/2005/8/layout/arrow5"/>
    <dgm:cxn modelId="{5A531EA9-37E9-4D4C-859B-828285318FF1}" type="presOf" srcId="{E6591761-9B1F-4DC1-BB46-67C724AE582B}" destId="{5BD1A120-E07B-D949-9652-64F34248B760}" srcOrd="0" destOrd="0" presId="urn:microsoft.com/office/officeart/2005/8/layout/arrow5"/>
    <dgm:cxn modelId="{83C8E2E0-EB96-E446-9C43-89CC7C13DCEA}" type="presOf" srcId="{CF2D91CB-8706-43B6-8D3D-79A273DEE6EE}" destId="{2B40A6D6-2689-2C4C-9440-D573ACEBB85E}" srcOrd="0" destOrd="0" presId="urn:microsoft.com/office/officeart/2005/8/layout/arrow5"/>
    <dgm:cxn modelId="{5331D7F4-EDF7-4D7A-9AD0-EFC2C8AFDDFE}" srcId="{E6591761-9B1F-4DC1-BB46-67C724AE582B}" destId="{CF2D91CB-8706-43B6-8D3D-79A273DEE6EE}" srcOrd="3" destOrd="0" parTransId="{39F2523C-3148-4EC0-A41A-52B2F3583674}" sibTransId="{1246626B-C60F-4794-9CD2-42A09259DCE6}"/>
    <dgm:cxn modelId="{FE42CAFE-DAE0-4C94-937F-FC797D62AFCC}" srcId="{E6591761-9B1F-4DC1-BB46-67C724AE582B}" destId="{76E3C6E5-A379-4614-AC0C-E991BB213599}" srcOrd="6" destOrd="0" parTransId="{D21B1BEC-0241-4FFC-BE18-8FA9B97209B1}" sibTransId="{24899609-5C86-4FB9-A7A5-8B660B3853D8}"/>
    <dgm:cxn modelId="{CB761D0A-447B-F144-9E5C-3E372DCAF7B3}" type="presParOf" srcId="{5BD1A120-E07B-D949-9652-64F34248B760}" destId="{D6DDA53C-01B0-B04E-8F3B-D289F30E90A2}" srcOrd="0" destOrd="0" presId="urn:microsoft.com/office/officeart/2005/8/layout/arrow5"/>
    <dgm:cxn modelId="{4C037D04-CBB7-1940-99F5-8DF298129A72}" type="presParOf" srcId="{5BD1A120-E07B-D949-9652-64F34248B760}" destId="{268A0736-70D8-8642-A083-EA106E602E3A}" srcOrd="1" destOrd="0" presId="urn:microsoft.com/office/officeart/2005/8/layout/arrow5"/>
    <dgm:cxn modelId="{063A4518-9C39-1F44-B86C-16608F343F83}" type="presParOf" srcId="{5BD1A120-E07B-D949-9652-64F34248B760}" destId="{F34361F4-15B1-9F41-855E-A590D42E600C}" srcOrd="2" destOrd="0" presId="urn:microsoft.com/office/officeart/2005/8/layout/arrow5"/>
    <dgm:cxn modelId="{6FAFD985-E7F2-B345-A12F-E22783558F6F}" type="presParOf" srcId="{5BD1A120-E07B-D949-9652-64F34248B760}" destId="{2B40A6D6-2689-2C4C-9440-D573ACEBB85E}" srcOrd="3" destOrd="0" presId="urn:microsoft.com/office/officeart/2005/8/layout/arrow5"/>
    <dgm:cxn modelId="{1B9868C9-580F-0741-B6D4-7B7D6445C9D1}" type="presParOf" srcId="{5BD1A120-E07B-D949-9652-64F34248B760}" destId="{EB051924-1BD3-2F4A-9D03-4FE197AE1878}" srcOrd="4" destOrd="0" presId="urn:microsoft.com/office/officeart/2005/8/layout/arrow5"/>
    <dgm:cxn modelId="{C7C02F79-D006-9240-BB4E-1B13806D088C}" type="presParOf" srcId="{5BD1A120-E07B-D949-9652-64F34248B760}" destId="{55D6EA63-4597-F343-80E8-9F69AE69613B}" srcOrd="5" destOrd="0" presId="urn:microsoft.com/office/officeart/2005/8/layout/arrow5"/>
    <dgm:cxn modelId="{B6CC3FBF-BE04-0B4B-AA8F-B0D43F32AAB4}" type="presParOf" srcId="{5BD1A120-E07B-D949-9652-64F34248B760}" destId="{653E0624-4668-C64C-ACCB-B45661478B82}" srcOrd="6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7549B5-50F3-4B7F-8778-7445BBE07D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847D5EC-56B4-4571-88B3-7B3978BC5991}">
      <dgm:prSet/>
      <dgm:spPr/>
      <dgm:t>
        <a:bodyPr/>
        <a:lstStyle/>
        <a:p>
          <a:r>
            <a:rPr lang="cs-CZ"/>
            <a:t>Vztah mezi provozovateli boxů a obcemi není konfliktní, ve většině případů jde o bezproblémovou komunikaci.</a:t>
          </a:r>
          <a:endParaRPr lang="en-US"/>
        </a:p>
      </dgm:t>
    </dgm:pt>
    <dgm:pt modelId="{BC9DEDA4-622D-4581-8535-3A3DBE0B03E1}" type="parTrans" cxnId="{DFD188B8-7E5E-4D79-9E99-5D85C954F6B5}">
      <dgm:prSet/>
      <dgm:spPr/>
      <dgm:t>
        <a:bodyPr/>
        <a:lstStyle/>
        <a:p>
          <a:endParaRPr lang="en-US"/>
        </a:p>
      </dgm:t>
    </dgm:pt>
    <dgm:pt modelId="{CC0C1A41-7DB7-4C56-BB50-F2D0EDDE8AE4}" type="sibTrans" cxnId="{DFD188B8-7E5E-4D79-9E99-5D85C954F6B5}">
      <dgm:prSet/>
      <dgm:spPr/>
      <dgm:t>
        <a:bodyPr/>
        <a:lstStyle/>
        <a:p>
          <a:endParaRPr lang="en-US"/>
        </a:p>
      </dgm:t>
    </dgm:pt>
    <dgm:pt modelId="{2BA74A4E-8885-480F-8163-CF22EB65F693}">
      <dgm:prSet/>
      <dgm:spPr/>
      <dgm:t>
        <a:bodyPr/>
        <a:lstStyle/>
        <a:p>
          <a:r>
            <a:rPr lang="cs-CZ"/>
            <a:t>Firmy komunikují umístění boxu tak, aby respektoval veřejný prostor a zároveň byl na dobře dostupném místě.</a:t>
          </a:r>
          <a:endParaRPr lang="en-US"/>
        </a:p>
      </dgm:t>
    </dgm:pt>
    <dgm:pt modelId="{222FBABC-F3DB-42CD-8454-A7A72B04928A}" type="parTrans" cxnId="{15BA802E-687D-46A1-973A-11AF909FFD3D}">
      <dgm:prSet/>
      <dgm:spPr/>
      <dgm:t>
        <a:bodyPr/>
        <a:lstStyle/>
        <a:p>
          <a:endParaRPr lang="en-US"/>
        </a:p>
      </dgm:t>
    </dgm:pt>
    <dgm:pt modelId="{CCEE9053-60C4-41A7-B736-0B56F8DBE780}" type="sibTrans" cxnId="{15BA802E-687D-46A1-973A-11AF909FFD3D}">
      <dgm:prSet/>
      <dgm:spPr/>
      <dgm:t>
        <a:bodyPr/>
        <a:lstStyle/>
        <a:p>
          <a:endParaRPr lang="en-US"/>
        </a:p>
      </dgm:t>
    </dgm:pt>
    <dgm:pt modelId="{D9D03EF4-2D3F-44A3-B0FB-491D91119E54}">
      <dgm:prSet/>
      <dgm:spPr/>
      <dgm:t>
        <a:bodyPr/>
        <a:lstStyle/>
        <a:p>
          <a:r>
            <a:rPr lang="cs-CZ"/>
            <a:t>Boxy nejsou reklamní poutač ani stánek, ale infrastruktura podobná poštovní schránce, bankomatu nebo zastávce MHD.</a:t>
          </a:r>
          <a:endParaRPr lang="en-US"/>
        </a:p>
      </dgm:t>
    </dgm:pt>
    <dgm:pt modelId="{AD779792-3F1D-4CDE-922E-420922CCD8DC}" type="parTrans" cxnId="{B9C93B52-7857-420F-9786-B8BF3DB6D3FB}">
      <dgm:prSet/>
      <dgm:spPr/>
      <dgm:t>
        <a:bodyPr/>
        <a:lstStyle/>
        <a:p>
          <a:endParaRPr lang="en-US"/>
        </a:p>
      </dgm:t>
    </dgm:pt>
    <dgm:pt modelId="{73F6F973-1C52-430B-82A7-43ABA2F0C1CC}" type="sibTrans" cxnId="{B9C93B52-7857-420F-9786-B8BF3DB6D3FB}">
      <dgm:prSet/>
      <dgm:spPr/>
      <dgm:t>
        <a:bodyPr/>
        <a:lstStyle/>
        <a:p>
          <a:endParaRPr lang="en-US"/>
        </a:p>
      </dgm:t>
    </dgm:pt>
    <dgm:pt modelId="{E2287EF3-5E53-4BD1-9C39-806F03997734}">
      <dgm:prSet/>
      <dgm:spPr/>
      <dgm:t>
        <a:bodyPr/>
        <a:lstStyle/>
        <a:p>
          <a:r>
            <a:rPr lang="cs-CZ"/>
            <a:t>Členové vždy hledají rozumný kompromis mezi dostupností a respektem k veřejnému prostoru.</a:t>
          </a:r>
          <a:endParaRPr lang="en-US"/>
        </a:p>
      </dgm:t>
    </dgm:pt>
    <dgm:pt modelId="{BD91B145-9CCD-4073-BC3B-A05A922DA273}" type="parTrans" cxnId="{39BAB0A2-DA00-4D46-BA57-08848442BCA6}">
      <dgm:prSet/>
      <dgm:spPr/>
      <dgm:t>
        <a:bodyPr/>
        <a:lstStyle/>
        <a:p>
          <a:endParaRPr lang="en-US"/>
        </a:p>
      </dgm:t>
    </dgm:pt>
    <dgm:pt modelId="{1C88C369-325A-4B5D-AAD5-8A08A424D243}" type="sibTrans" cxnId="{39BAB0A2-DA00-4D46-BA57-08848442BCA6}">
      <dgm:prSet/>
      <dgm:spPr/>
      <dgm:t>
        <a:bodyPr/>
        <a:lstStyle/>
        <a:p>
          <a:endParaRPr lang="en-US"/>
        </a:p>
      </dgm:t>
    </dgm:pt>
    <dgm:pt modelId="{C67B6B9D-613A-4786-BF8D-F5BC7B6020D5}">
      <dgm:prSet/>
      <dgm:spPr/>
      <dgm:t>
        <a:bodyPr/>
        <a:lstStyle/>
        <a:p>
          <a:r>
            <a:rPr lang="cs-CZ"/>
            <a:t>Provozovatelé se snaží o maximální interoperabilitu a sdílení, čímž se snižuje počet nadbytečných boxů.​</a:t>
          </a:r>
          <a:endParaRPr lang="en-US"/>
        </a:p>
      </dgm:t>
    </dgm:pt>
    <dgm:pt modelId="{F90CB28B-5069-4763-AA75-B25EF43CF36E}" type="parTrans" cxnId="{9B822634-43EE-4D8F-973C-1D63F4C806D6}">
      <dgm:prSet/>
      <dgm:spPr/>
      <dgm:t>
        <a:bodyPr/>
        <a:lstStyle/>
        <a:p>
          <a:endParaRPr lang="en-US"/>
        </a:p>
      </dgm:t>
    </dgm:pt>
    <dgm:pt modelId="{5B03F80A-7B90-45BC-A3FE-877D7E8D79FD}" type="sibTrans" cxnId="{9B822634-43EE-4D8F-973C-1D63F4C806D6}">
      <dgm:prSet/>
      <dgm:spPr/>
      <dgm:t>
        <a:bodyPr/>
        <a:lstStyle/>
        <a:p>
          <a:endParaRPr lang="en-US"/>
        </a:p>
      </dgm:t>
    </dgm:pt>
    <dgm:pt modelId="{BF0C98A7-8B78-A145-8F87-26F6046D133C}" type="pres">
      <dgm:prSet presAssocID="{067549B5-50F3-4B7F-8778-7445BBE07D42}" presName="linear" presStyleCnt="0">
        <dgm:presLayoutVars>
          <dgm:animLvl val="lvl"/>
          <dgm:resizeHandles val="exact"/>
        </dgm:presLayoutVars>
      </dgm:prSet>
      <dgm:spPr/>
    </dgm:pt>
    <dgm:pt modelId="{3E62B285-AFB4-9A43-A757-80EA54B50A85}" type="pres">
      <dgm:prSet presAssocID="{4847D5EC-56B4-4571-88B3-7B3978BC599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6F14C83-55D3-7344-A385-F0BBC43F4C0D}" type="pres">
      <dgm:prSet presAssocID="{CC0C1A41-7DB7-4C56-BB50-F2D0EDDE8AE4}" presName="spacer" presStyleCnt="0"/>
      <dgm:spPr/>
    </dgm:pt>
    <dgm:pt modelId="{AAAA89B4-A1A1-9D42-BE95-D7AFB316873A}" type="pres">
      <dgm:prSet presAssocID="{2BA74A4E-8885-480F-8163-CF22EB65F69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E1DD87-0149-9445-BEC5-0E828693BB01}" type="pres">
      <dgm:prSet presAssocID="{CCEE9053-60C4-41A7-B736-0B56F8DBE780}" presName="spacer" presStyleCnt="0"/>
      <dgm:spPr/>
    </dgm:pt>
    <dgm:pt modelId="{E4B970DD-62F9-E341-9974-0AA46317457B}" type="pres">
      <dgm:prSet presAssocID="{D9D03EF4-2D3F-44A3-B0FB-491D91119E5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8E16EA6-49F9-0943-ACA2-3EF31BC1C14A}" type="pres">
      <dgm:prSet presAssocID="{73F6F973-1C52-430B-82A7-43ABA2F0C1CC}" presName="spacer" presStyleCnt="0"/>
      <dgm:spPr/>
    </dgm:pt>
    <dgm:pt modelId="{A85A40E6-219B-E644-BECE-542F4C212850}" type="pres">
      <dgm:prSet presAssocID="{E2287EF3-5E53-4BD1-9C39-806F0399773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94A5C24-9189-C049-9564-98E696215E04}" type="pres">
      <dgm:prSet presAssocID="{1C88C369-325A-4B5D-AAD5-8A08A424D243}" presName="spacer" presStyleCnt="0"/>
      <dgm:spPr/>
    </dgm:pt>
    <dgm:pt modelId="{878B31AB-9C83-204A-B562-D20EBAD77473}" type="pres">
      <dgm:prSet presAssocID="{C67B6B9D-613A-4786-BF8D-F5BC7B6020D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B2D852C-244E-944C-ABCC-7A65E1747A1F}" type="presOf" srcId="{2BA74A4E-8885-480F-8163-CF22EB65F693}" destId="{AAAA89B4-A1A1-9D42-BE95-D7AFB316873A}" srcOrd="0" destOrd="0" presId="urn:microsoft.com/office/officeart/2005/8/layout/vList2"/>
    <dgm:cxn modelId="{15BA802E-687D-46A1-973A-11AF909FFD3D}" srcId="{067549B5-50F3-4B7F-8778-7445BBE07D42}" destId="{2BA74A4E-8885-480F-8163-CF22EB65F693}" srcOrd="1" destOrd="0" parTransId="{222FBABC-F3DB-42CD-8454-A7A72B04928A}" sibTransId="{CCEE9053-60C4-41A7-B736-0B56F8DBE780}"/>
    <dgm:cxn modelId="{9B822634-43EE-4D8F-973C-1D63F4C806D6}" srcId="{067549B5-50F3-4B7F-8778-7445BBE07D42}" destId="{C67B6B9D-613A-4786-BF8D-F5BC7B6020D5}" srcOrd="4" destOrd="0" parTransId="{F90CB28B-5069-4763-AA75-B25EF43CF36E}" sibTransId="{5B03F80A-7B90-45BC-A3FE-877D7E8D79FD}"/>
    <dgm:cxn modelId="{B9C93B52-7857-420F-9786-B8BF3DB6D3FB}" srcId="{067549B5-50F3-4B7F-8778-7445BBE07D42}" destId="{D9D03EF4-2D3F-44A3-B0FB-491D91119E54}" srcOrd="2" destOrd="0" parTransId="{AD779792-3F1D-4CDE-922E-420922CCD8DC}" sibTransId="{73F6F973-1C52-430B-82A7-43ABA2F0C1CC}"/>
    <dgm:cxn modelId="{61303E58-785B-0449-9B2C-8B4539294495}" type="presOf" srcId="{067549B5-50F3-4B7F-8778-7445BBE07D42}" destId="{BF0C98A7-8B78-A145-8F87-26F6046D133C}" srcOrd="0" destOrd="0" presId="urn:microsoft.com/office/officeart/2005/8/layout/vList2"/>
    <dgm:cxn modelId="{526EA69B-64A1-5C46-B346-B2C809487111}" type="presOf" srcId="{D9D03EF4-2D3F-44A3-B0FB-491D91119E54}" destId="{E4B970DD-62F9-E341-9974-0AA46317457B}" srcOrd="0" destOrd="0" presId="urn:microsoft.com/office/officeart/2005/8/layout/vList2"/>
    <dgm:cxn modelId="{39BAB0A2-DA00-4D46-BA57-08848442BCA6}" srcId="{067549B5-50F3-4B7F-8778-7445BBE07D42}" destId="{E2287EF3-5E53-4BD1-9C39-806F03997734}" srcOrd="3" destOrd="0" parTransId="{BD91B145-9CCD-4073-BC3B-A05A922DA273}" sibTransId="{1C88C369-325A-4B5D-AAD5-8A08A424D243}"/>
    <dgm:cxn modelId="{DFD188B8-7E5E-4D79-9E99-5D85C954F6B5}" srcId="{067549B5-50F3-4B7F-8778-7445BBE07D42}" destId="{4847D5EC-56B4-4571-88B3-7B3978BC5991}" srcOrd="0" destOrd="0" parTransId="{BC9DEDA4-622D-4581-8535-3A3DBE0B03E1}" sibTransId="{CC0C1A41-7DB7-4C56-BB50-F2D0EDDE8AE4}"/>
    <dgm:cxn modelId="{088B2CBD-91B9-A543-AC89-F1F67DEAB5DD}" type="presOf" srcId="{4847D5EC-56B4-4571-88B3-7B3978BC5991}" destId="{3E62B285-AFB4-9A43-A757-80EA54B50A85}" srcOrd="0" destOrd="0" presId="urn:microsoft.com/office/officeart/2005/8/layout/vList2"/>
    <dgm:cxn modelId="{4D94D6CA-E260-974E-BFD0-9F214310FE5D}" type="presOf" srcId="{E2287EF3-5E53-4BD1-9C39-806F03997734}" destId="{A85A40E6-219B-E644-BECE-542F4C212850}" srcOrd="0" destOrd="0" presId="urn:microsoft.com/office/officeart/2005/8/layout/vList2"/>
    <dgm:cxn modelId="{CE2624EB-0618-884A-870A-02035B9DA601}" type="presOf" srcId="{C67B6B9D-613A-4786-BF8D-F5BC7B6020D5}" destId="{878B31AB-9C83-204A-B562-D20EBAD77473}" srcOrd="0" destOrd="0" presId="urn:microsoft.com/office/officeart/2005/8/layout/vList2"/>
    <dgm:cxn modelId="{26A401F9-497F-4544-AAE6-E924D81E2072}" type="presParOf" srcId="{BF0C98A7-8B78-A145-8F87-26F6046D133C}" destId="{3E62B285-AFB4-9A43-A757-80EA54B50A85}" srcOrd="0" destOrd="0" presId="urn:microsoft.com/office/officeart/2005/8/layout/vList2"/>
    <dgm:cxn modelId="{DC4B47E2-1E23-264F-983D-5CF8933FC2DC}" type="presParOf" srcId="{BF0C98A7-8B78-A145-8F87-26F6046D133C}" destId="{56F14C83-55D3-7344-A385-F0BBC43F4C0D}" srcOrd="1" destOrd="0" presId="urn:microsoft.com/office/officeart/2005/8/layout/vList2"/>
    <dgm:cxn modelId="{0D3E8492-F728-C14C-A166-B3B44747FB37}" type="presParOf" srcId="{BF0C98A7-8B78-A145-8F87-26F6046D133C}" destId="{AAAA89B4-A1A1-9D42-BE95-D7AFB316873A}" srcOrd="2" destOrd="0" presId="urn:microsoft.com/office/officeart/2005/8/layout/vList2"/>
    <dgm:cxn modelId="{CB28C924-5C4F-1449-A50F-2F7DFD31C642}" type="presParOf" srcId="{BF0C98A7-8B78-A145-8F87-26F6046D133C}" destId="{44E1DD87-0149-9445-BEC5-0E828693BB01}" srcOrd="3" destOrd="0" presId="urn:microsoft.com/office/officeart/2005/8/layout/vList2"/>
    <dgm:cxn modelId="{255857F5-2470-9C48-8212-14D108CC4A81}" type="presParOf" srcId="{BF0C98A7-8B78-A145-8F87-26F6046D133C}" destId="{E4B970DD-62F9-E341-9974-0AA46317457B}" srcOrd="4" destOrd="0" presId="urn:microsoft.com/office/officeart/2005/8/layout/vList2"/>
    <dgm:cxn modelId="{6C592D75-A571-D847-A633-EB20B458DBF9}" type="presParOf" srcId="{BF0C98A7-8B78-A145-8F87-26F6046D133C}" destId="{E8E16EA6-49F9-0943-ACA2-3EF31BC1C14A}" srcOrd="5" destOrd="0" presId="urn:microsoft.com/office/officeart/2005/8/layout/vList2"/>
    <dgm:cxn modelId="{5D8EFED9-A969-7B40-B552-FE6A33F043F2}" type="presParOf" srcId="{BF0C98A7-8B78-A145-8F87-26F6046D133C}" destId="{A85A40E6-219B-E644-BECE-542F4C212850}" srcOrd="6" destOrd="0" presId="urn:microsoft.com/office/officeart/2005/8/layout/vList2"/>
    <dgm:cxn modelId="{9F979FF7-4555-2E4E-B283-11CF0CEC2869}" type="presParOf" srcId="{BF0C98A7-8B78-A145-8F87-26F6046D133C}" destId="{594A5C24-9189-C049-9564-98E696215E04}" srcOrd="7" destOrd="0" presId="urn:microsoft.com/office/officeart/2005/8/layout/vList2"/>
    <dgm:cxn modelId="{9C9FAAAD-7A22-2A41-96AE-72BE7A19F234}" type="presParOf" srcId="{BF0C98A7-8B78-A145-8F87-26F6046D133C}" destId="{878B31AB-9C83-204A-B562-D20EBAD7747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BD77FC-D86F-497D-8E52-4EDFCC4B4A7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FF3321-D33B-41F6-9538-B6A905FAC0FB}">
      <dgm:prSet/>
      <dgm:spPr/>
      <dgm:t>
        <a:bodyPr/>
        <a:lstStyle/>
        <a:p>
          <a:r>
            <a:rPr lang="en-GB"/>
            <a:t>Chceme spolupracovat s obcemi i obyvateli a společně hledat efektivní řešení.</a:t>
          </a:r>
          <a:endParaRPr lang="en-US"/>
        </a:p>
      </dgm:t>
    </dgm:pt>
    <dgm:pt modelId="{14B537E2-3CED-4ECA-8369-C875689ED5FD}" type="parTrans" cxnId="{ADF68E6F-415C-4629-BD6A-573EDE2D71F4}">
      <dgm:prSet/>
      <dgm:spPr/>
      <dgm:t>
        <a:bodyPr/>
        <a:lstStyle/>
        <a:p>
          <a:endParaRPr lang="en-US"/>
        </a:p>
      </dgm:t>
    </dgm:pt>
    <dgm:pt modelId="{22308860-7E44-4384-A361-7F2E151A09C7}" type="sibTrans" cxnId="{ADF68E6F-415C-4629-BD6A-573EDE2D71F4}">
      <dgm:prSet/>
      <dgm:spPr/>
      <dgm:t>
        <a:bodyPr/>
        <a:lstStyle/>
        <a:p>
          <a:endParaRPr lang="en-US"/>
        </a:p>
      </dgm:t>
    </dgm:pt>
    <dgm:pt modelId="{04F94644-0548-44B4-A339-B16DECD7E950}">
      <dgm:prSet/>
      <dgm:spPr/>
      <dgm:t>
        <a:bodyPr/>
        <a:lstStyle/>
        <a:p>
          <a:r>
            <a:rPr lang="en-GB"/>
            <a:t>Každý provozovatel nabízí jednoduchý a vstřícný způsob, jak nahlásit nevyhovující box a zajistit nápravu.</a:t>
          </a:r>
          <a:endParaRPr lang="en-US"/>
        </a:p>
      </dgm:t>
    </dgm:pt>
    <dgm:pt modelId="{EED8277C-542F-4653-B9E4-90FCF90B3C0B}" type="parTrans" cxnId="{2B35511E-A07E-4253-9608-C4A334F1FF9D}">
      <dgm:prSet/>
      <dgm:spPr/>
      <dgm:t>
        <a:bodyPr/>
        <a:lstStyle/>
        <a:p>
          <a:endParaRPr lang="en-US"/>
        </a:p>
      </dgm:t>
    </dgm:pt>
    <dgm:pt modelId="{98165E16-91B4-4E81-8958-2EB8BCA47C7A}" type="sibTrans" cxnId="{2B35511E-A07E-4253-9608-C4A334F1FF9D}">
      <dgm:prSet/>
      <dgm:spPr/>
      <dgm:t>
        <a:bodyPr/>
        <a:lstStyle/>
        <a:p>
          <a:endParaRPr lang="en-US"/>
        </a:p>
      </dgm:t>
    </dgm:pt>
    <dgm:pt modelId="{C82B5EDB-4935-4EEA-98CF-F70F864EFFAF}">
      <dgm:prSet/>
      <dgm:spPr/>
      <dgm:t>
        <a:bodyPr/>
        <a:lstStyle/>
        <a:p>
          <a:r>
            <a:rPr lang="en-GB"/>
            <a:t>Podnět zpracujeme, potvrdíme jeho přijetí a sdělíme Vám, jak budeme danou situaci řešit.</a:t>
          </a:r>
          <a:endParaRPr lang="en-US"/>
        </a:p>
      </dgm:t>
    </dgm:pt>
    <dgm:pt modelId="{6D462E5F-15A6-40B0-A618-F9FAAB053418}" type="parTrans" cxnId="{DB2AE144-77D2-40CC-93E2-7109A8F0E662}">
      <dgm:prSet/>
      <dgm:spPr/>
      <dgm:t>
        <a:bodyPr/>
        <a:lstStyle/>
        <a:p>
          <a:endParaRPr lang="en-US"/>
        </a:p>
      </dgm:t>
    </dgm:pt>
    <dgm:pt modelId="{5D3520FB-1C57-4DFA-AE33-1FE071C186BC}" type="sibTrans" cxnId="{DB2AE144-77D2-40CC-93E2-7109A8F0E662}">
      <dgm:prSet/>
      <dgm:spPr/>
      <dgm:t>
        <a:bodyPr/>
        <a:lstStyle/>
        <a:p>
          <a:endParaRPr lang="en-US"/>
        </a:p>
      </dgm:t>
    </dgm:pt>
    <dgm:pt modelId="{5C2B8132-5B58-9849-8989-0366D5F849E8}" type="pres">
      <dgm:prSet presAssocID="{E8BD77FC-D86F-497D-8E52-4EDFCC4B4A7D}" presName="linear" presStyleCnt="0">
        <dgm:presLayoutVars>
          <dgm:animLvl val="lvl"/>
          <dgm:resizeHandles val="exact"/>
        </dgm:presLayoutVars>
      </dgm:prSet>
      <dgm:spPr/>
    </dgm:pt>
    <dgm:pt modelId="{A6CDD675-6A1A-B74A-964D-961ECA7E9F77}" type="pres">
      <dgm:prSet presAssocID="{46FF3321-D33B-41F6-9538-B6A905FAC0F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DE0CBA-D77E-BA47-BBC9-98E48ED0FA42}" type="pres">
      <dgm:prSet presAssocID="{22308860-7E44-4384-A361-7F2E151A09C7}" presName="spacer" presStyleCnt="0"/>
      <dgm:spPr/>
    </dgm:pt>
    <dgm:pt modelId="{6F4224A4-ACED-B64C-BFB5-35372F485A34}" type="pres">
      <dgm:prSet presAssocID="{04F94644-0548-44B4-A339-B16DECD7E95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A3A6E26-7C7D-AB48-9DD4-28BFC44CA064}" type="pres">
      <dgm:prSet presAssocID="{98165E16-91B4-4E81-8958-2EB8BCA47C7A}" presName="spacer" presStyleCnt="0"/>
      <dgm:spPr/>
    </dgm:pt>
    <dgm:pt modelId="{C9E9B8F6-569A-3741-9D66-76746D9A69E7}" type="pres">
      <dgm:prSet presAssocID="{C82B5EDB-4935-4EEA-98CF-F70F864EFFA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35511E-A07E-4253-9608-C4A334F1FF9D}" srcId="{E8BD77FC-D86F-497D-8E52-4EDFCC4B4A7D}" destId="{04F94644-0548-44B4-A339-B16DECD7E950}" srcOrd="1" destOrd="0" parTransId="{EED8277C-542F-4653-B9E4-90FCF90B3C0B}" sibTransId="{98165E16-91B4-4E81-8958-2EB8BCA47C7A}"/>
    <dgm:cxn modelId="{0F6D2821-A8C6-2943-B4A1-6B2656873499}" type="presOf" srcId="{C82B5EDB-4935-4EEA-98CF-F70F864EFFAF}" destId="{C9E9B8F6-569A-3741-9D66-76746D9A69E7}" srcOrd="0" destOrd="0" presId="urn:microsoft.com/office/officeart/2005/8/layout/vList2"/>
    <dgm:cxn modelId="{79919D60-D210-E24C-AA67-D1C56F54F396}" type="presOf" srcId="{46FF3321-D33B-41F6-9538-B6A905FAC0FB}" destId="{A6CDD675-6A1A-B74A-964D-961ECA7E9F77}" srcOrd="0" destOrd="0" presId="urn:microsoft.com/office/officeart/2005/8/layout/vList2"/>
    <dgm:cxn modelId="{9576A060-A718-4642-B4E0-97D0E8886CE8}" type="presOf" srcId="{04F94644-0548-44B4-A339-B16DECD7E950}" destId="{6F4224A4-ACED-B64C-BFB5-35372F485A34}" srcOrd="0" destOrd="0" presId="urn:microsoft.com/office/officeart/2005/8/layout/vList2"/>
    <dgm:cxn modelId="{DB2AE144-77D2-40CC-93E2-7109A8F0E662}" srcId="{E8BD77FC-D86F-497D-8E52-4EDFCC4B4A7D}" destId="{C82B5EDB-4935-4EEA-98CF-F70F864EFFAF}" srcOrd="2" destOrd="0" parTransId="{6D462E5F-15A6-40B0-A618-F9FAAB053418}" sibTransId="{5D3520FB-1C57-4DFA-AE33-1FE071C186BC}"/>
    <dgm:cxn modelId="{ADF68E6F-415C-4629-BD6A-573EDE2D71F4}" srcId="{E8BD77FC-D86F-497D-8E52-4EDFCC4B4A7D}" destId="{46FF3321-D33B-41F6-9538-B6A905FAC0FB}" srcOrd="0" destOrd="0" parTransId="{14B537E2-3CED-4ECA-8369-C875689ED5FD}" sibTransId="{22308860-7E44-4384-A361-7F2E151A09C7}"/>
    <dgm:cxn modelId="{389123AE-B93F-CA44-A112-E3FE114DFFB8}" type="presOf" srcId="{E8BD77FC-D86F-497D-8E52-4EDFCC4B4A7D}" destId="{5C2B8132-5B58-9849-8989-0366D5F849E8}" srcOrd="0" destOrd="0" presId="urn:microsoft.com/office/officeart/2005/8/layout/vList2"/>
    <dgm:cxn modelId="{A17E9D5C-2787-1948-95D8-2D6E6B865893}" type="presParOf" srcId="{5C2B8132-5B58-9849-8989-0366D5F849E8}" destId="{A6CDD675-6A1A-B74A-964D-961ECA7E9F77}" srcOrd="0" destOrd="0" presId="urn:microsoft.com/office/officeart/2005/8/layout/vList2"/>
    <dgm:cxn modelId="{BED45161-AB35-2D42-BAE0-348AA3A01530}" type="presParOf" srcId="{5C2B8132-5B58-9849-8989-0366D5F849E8}" destId="{81DE0CBA-D77E-BA47-BBC9-98E48ED0FA42}" srcOrd="1" destOrd="0" presId="urn:microsoft.com/office/officeart/2005/8/layout/vList2"/>
    <dgm:cxn modelId="{D8BDC3AB-9078-014C-BA8E-CC6BE56D6572}" type="presParOf" srcId="{5C2B8132-5B58-9849-8989-0366D5F849E8}" destId="{6F4224A4-ACED-B64C-BFB5-35372F485A34}" srcOrd="2" destOrd="0" presId="urn:microsoft.com/office/officeart/2005/8/layout/vList2"/>
    <dgm:cxn modelId="{8992DF35-AC14-4D43-B331-8844772D6DA4}" type="presParOf" srcId="{5C2B8132-5B58-9849-8989-0366D5F849E8}" destId="{3A3A6E26-7C7D-AB48-9DD4-28BFC44CA064}" srcOrd="3" destOrd="0" presId="urn:microsoft.com/office/officeart/2005/8/layout/vList2"/>
    <dgm:cxn modelId="{F66B2756-9238-6F48-9A45-386D8B754610}" type="presParOf" srcId="{5C2B8132-5B58-9849-8989-0366D5F849E8}" destId="{C9E9B8F6-569A-3741-9D66-76746D9A69E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C25E57-543A-47DC-A3EF-189362E95ECD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CD0DB46-CD79-4FFE-BA36-CE6D32AB54DD}">
      <dgm:prSet/>
      <dgm:spPr/>
      <dgm:t>
        <a:bodyPr/>
        <a:lstStyle/>
        <a:p>
          <a:r>
            <a:rPr lang="en-GB"/>
            <a:t>Otevřená komunikace obcí a provozovatelů je základní pilíř toho, jak výdejní boxy umisťujeme a spravujeme.</a:t>
          </a:r>
          <a:endParaRPr lang="en-US"/>
        </a:p>
      </dgm:t>
    </dgm:pt>
    <dgm:pt modelId="{FD5C34DA-ABE1-4251-952D-BBAC16C5045E}" type="parTrans" cxnId="{265A22DD-3296-48DF-8933-9E8082F8E4CC}">
      <dgm:prSet/>
      <dgm:spPr/>
      <dgm:t>
        <a:bodyPr/>
        <a:lstStyle/>
        <a:p>
          <a:endParaRPr lang="en-US"/>
        </a:p>
      </dgm:t>
    </dgm:pt>
    <dgm:pt modelId="{31E49565-B078-40D9-AA83-3DB5F1490100}" type="sibTrans" cxnId="{265A22DD-3296-48DF-8933-9E8082F8E4CC}">
      <dgm:prSet/>
      <dgm:spPr/>
      <dgm:t>
        <a:bodyPr/>
        <a:lstStyle/>
        <a:p>
          <a:endParaRPr lang="en-US"/>
        </a:p>
      </dgm:t>
    </dgm:pt>
    <dgm:pt modelId="{F8D08018-4DC8-45DD-A936-51676B5ABD60}">
      <dgm:prSet/>
      <dgm:spPr/>
      <dgm:t>
        <a:bodyPr/>
        <a:lstStyle/>
        <a:p>
          <a:r>
            <a:rPr lang="en-GB"/>
            <a:t>Provozovatelé přijali dobrovolný Kodex, který má kultivovat umísťování i provoz boxů.</a:t>
          </a:r>
          <a:endParaRPr lang="en-US"/>
        </a:p>
      </dgm:t>
    </dgm:pt>
    <dgm:pt modelId="{5953810A-70AE-4091-9E9A-F7ECF6CF30ED}" type="parTrans" cxnId="{18D2AFE4-5AD4-45FB-A6AA-683B6A6A8132}">
      <dgm:prSet/>
      <dgm:spPr/>
      <dgm:t>
        <a:bodyPr/>
        <a:lstStyle/>
        <a:p>
          <a:endParaRPr lang="en-US"/>
        </a:p>
      </dgm:t>
    </dgm:pt>
    <dgm:pt modelId="{29EE7D43-0543-4FE2-82EB-F7F0480D9B50}" type="sibTrans" cxnId="{18D2AFE4-5AD4-45FB-A6AA-683B6A6A8132}">
      <dgm:prSet/>
      <dgm:spPr/>
      <dgm:t>
        <a:bodyPr/>
        <a:lstStyle/>
        <a:p>
          <a:endParaRPr lang="en-US"/>
        </a:p>
      </dgm:t>
    </dgm:pt>
    <dgm:pt modelId="{EB219C6F-2052-4334-896E-DA9996E7F24A}">
      <dgm:prSet/>
      <dgm:spPr/>
      <dgm:t>
        <a:bodyPr/>
        <a:lstStyle/>
        <a:p>
          <a:r>
            <a:rPr lang="en-GB"/>
            <a:t>Kodex budeme průběžně vyhodnocovat a upravovat podle zkušeností obcí, obyvatel i firem.</a:t>
          </a:r>
          <a:endParaRPr lang="en-US"/>
        </a:p>
      </dgm:t>
    </dgm:pt>
    <dgm:pt modelId="{5EF75AA1-3F1C-45E4-94FD-052772DFB095}" type="parTrans" cxnId="{6430ADAB-FEFC-4FBB-836C-7445792CC404}">
      <dgm:prSet/>
      <dgm:spPr/>
      <dgm:t>
        <a:bodyPr/>
        <a:lstStyle/>
        <a:p>
          <a:endParaRPr lang="en-US"/>
        </a:p>
      </dgm:t>
    </dgm:pt>
    <dgm:pt modelId="{EBBC07BE-C20E-4A66-B883-FD769C785B7C}" type="sibTrans" cxnId="{6430ADAB-FEFC-4FBB-836C-7445792CC404}">
      <dgm:prSet/>
      <dgm:spPr/>
      <dgm:t>
        <a:bodyPr/>
        <a:lstStyle/>
        <a:p>
          <a:endParaRPr lang="en-US"/>
        </a:p>
      </dgm:t>
    </dgm:pt>
    <dgm:pt modelId="{9D80F0EE-76C7-46CC-BE0D-DB1172916A3C}">
      <dgm:prSet/>
      <dgm:spPr/>
      <dgm:t>
        <a:bodyPr/>
        <a:lstStyle/>
        <a:p>
          <a:r>
            <a:rPr lang="en-GB"/>
            <a:t>O počtu a umístění boxů rozhoduje i ekonomická realita, tedy nevyužívané boxy prostě časem zmizí.</a:t>
          </a:r>
          <a:endParaRPr lang="en-US"/>
        </a:p>
      </dgm:t>
    </dgm:pt>
    <dgm:pt modelId="{10F2C814-09F6-4C83-A2BE-1C731E34A692}" type="parTrans" cxnId="{64708836-5DB5-4732-9735-C3904F685684}">
      <dgm:prSet/>
      <dgm:spPr/>
      <dgm:t>
        <a:bodyPr/>
        <a:lstStyle/>
        <a:p>
          <a:endParaRPr lang="en-US"/>
        </a:p>
      </dgm:t>
    </dgm:pt>
    <dgm:pt modelId="{02289B06-EC8D-473F-BAAB-E9A47BF0E227}" type="sibTrans" cxnId="{64708836-5DB5-4732-9735-C3904F685684}">
      <dgm:prSet/>
      <dgm:spPr/>
      <dgm:t>
        <a:bodyPr/>
        <a:lstStyle/>
        <a:p>
          <a:endParaRPr lang="en-US"/>
        </a:p>
      </dgm:t>
    </dgm:pt>
    <dgm:pt modelId="{BB906D8A-4CDA-4B13-849D-F958C0376096}">
      <dgm:prSet/>
      <dgm:spPr/>
      <dgm:t>
        <a:bodyPr/>
        <a:lstStyle/>
        <a:p>
          <a:r>
            <a:rPr lang="en-GB"/>
            <a:t>Žijeme v právním státě – místo nahodilých zákazů dává smysl dohoda a partnerská spolupráce.</a:t>
          </a:r>
          <a:endParaRPr lang="en-US"/>
        </a:p>
      </dgm:t>
    </dgm:pt>
    <dgm:pt modelId="{55A1C6AD-87F0-4C61-9202-9F7A2E6EADF7}" type="parTrans" cxnId="{EE616D81-5D9D-47E0-B7A6-1FE040C730E4}">
      <dgm:prSet/>
      <dgm:spPr/>
      <dgm:t>
        <a:bodyPr/>
        <a:lstStyle/>
        <a:p>
          <a:endParaRPr lang="en-US"/>
        </a:p>
      </dgm:t>
    </dgm:pt>
    <dgm:pt modelId="{1C2400BB-7B93-4C6C-9BB1-229642890803}" type="sibTrans" cxnId="{EE616D81-5D9D-47E0-B7A6-1FE040C730E4}">
      <dgm:prSet/>
      <dgm:spPr/>
      <dgm:t>
        <a:bodyPr/>
        <a:lstStyle/>
        <a:p>
          <a:endParaRPr lang="en-US"/>
        </a:p>
      </dgm:t>
    </dgm:pt>
    <dgm:pt modelId="{B63F3FFC-E0F3-7644-BADC-DBBDD9A43720}" type="pres">
      <dgm:prSet presAssocID="{D2C25E57-543A-47DC-A3EF-189362E95ECD}" presName="compositeShape" presStyleCnt="0">
        <dgm:presLayoutVars>
          <dgm:chMax val="7"/>
          <dgm:dir/>
          <dgm:resizeHandles val="exact"/>
        </dgm:presLayoutVars>
      </dgm:prSet>
      <dgm:spPr/>
    </dgm:pt>
    <dgm:pt modelId="{AB46B06E-8062-5D4D-86A8-1A4B6FBEA3E4}" type="pres">
      <dgm:prSet presAssocID="{D2C25E57-543A-47DC-A3EF-189362E95ECD}" presName="wedge1" presStyleLbl="node1" presStyleIdx="0" presStyleCnt="5"/>
      <dgm:spPr/>
    </dgm:pt>
    <dgm:pt modelId="{8450C278-2D45-8C48-B1BB-BE68C6D095FD}" type="pres">
      <dgm:prSet presAssocID="{D2C25E57-543A-47DC-A3EF-189362E95ECD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CB11D91-C643-F14D-896F-7BBEA68E20EE}" type="pres">
      <dgm:prSet presAssocID="{D2C25E57-543A-47DC-A3EF-189362E95ECD}" presName="wedge2" presStyleLbl="node1" presStyleIdx="1" presStyleCnt="5"/>
      <dgm:spPr/>
    </dgm:pt>
    <dgm:pt modelId="{C23A700A-23A8-B14A-B773-BA22DEDAB82C}" type="pres">
      <dgm:prSet presAssocID="{D2C25E57-543A-47DC-A3EF-189362E95ECD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B27CB6B-9678-E54A-9CEE-7992EF984404}" type="pres">
      <dgm:prSet presAssocID="{D2C25E57-543A-47DC-A3EF-189362E95ECD}" presName="wedge3" presStyleLbl="node1" presStyleIdx="2" presStyleCnt="5"/>
      <dgm:spPr/>
    </dgm:pt>
    <dgm:pt modelId="{946B57A2-9FC5-AE4D-8080-05D4FDF28124}" type="pres">
      <dgm:prSet presAssocID="{D2C25E57-543A-47DC-A3EF-189362E95ECD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CE74A36-20D0-1443-81E2-2AF4BA282333}" type="pres">
      <dgm:prSet presAssocID="{D2C25E57-543A-47DC-A3EF-189362E95ECD}" presName="wedge4" presStyleLbl="node1" presStyleIdx="3" presStyleCnt="5"/>
      <dgm:spPr/>
    </dgm:pt>
    <dgm:pt modelId="{C352C034-97C8-3B43-9534-85BAC50D0C01}" type="pres">
      <dgm:prSet presAssocID="{D2C25E57-543A-47DC-A3EF-189362E95ECD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4786880-4FFD-0847-81A8-F021469CAFFB}" type="pres">
      <dgm:prSet presAssocID="{D2C25E57-543A-47DC-A3EF-189362E95ECD}" presName="wedge5" presStyleLbl="node1" presStyleIdx="4" presStyleCnt="5"/>
      <dgm:spPr/>
    </dgm:pt>
    <dgm:pt modelId="{A2AD7F67-5CE5-B54F-8121-027115EA477F}" type="pres">
      <dgm:prSet presAssocID="{D2C25E57-543A-47DC-A3EF-189362E95ECD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C74FE01-55F2-DD48-B1D9-5597D4ABA8D7}" type="presOf" srcId="{F8D08018-4DC8-45DD-A936-51676B5ABD60}" destId="{C23A700A-23A8-B14A-B773-BA22DEDAB82C}" srcOrd="1" destOrd="0" presId="urn:microsoft.com/office/officeart/2005/8/layout/chart3"/>
    <dgm:cxn modelId="{FB99A20B-3F36-454F-AF73-C56A6FD0A8BE}" type="presOf" srcId="{9D80F0EE-76C7-46CC-BE0D-DB1172916A3C}" destId="{C352C034-97C8-3B43-9534-85BAC50D0C01}" srcOrd="1" destOrd="0" presId="urn:microsoft.com/office/officeart/2005/8/layout/chart3"/>
    <dgm:cxn modelId="{7A1E1B20-B615-FB4F-8FBB-2898B17BD29F}" type="presOf" srcId="{9D80F0EE-76C7-46CC-BE0D-DB1172916A3C}" destId="{8CE74A36-20D0-1443-81E2-2AF4BA282333}" srcOrd="0" destOrd="0" presId="urn:microsoft.com/office/officeart/2005/8/layout/chart3"/>
    <dgm:cxn modelId="{FB782C35-1B80-A849-A573-69495D3541DE}" type="presOf" srcId="{BB906D8A-4CDA-4B13-849D-F958C0376096}" destId="{54786880-4FFD-0847-81A8-F021469CAFFB}" srcOrd="0" destOrd="0" presId="urn:microsoft.com/office/officeart/2005/8/layout/chart3"/>
    <dgm:cxn modelId="{64708836-5DB5-4732-9735-C3904F685684}" srcId="{D2C25E57-543A-47DC-A3EF-189362E95ECD}" destId="{9D80F0EE-76C7-46CC-BE0D-DB1172916A3C}" srcOrd="3" destOrd="0" parTransId="{10F2C814-09F6-4C83-A2BE-1C731E34A692}" sibTransId="{02289B06-EC8D-473F-BAAB-E9A47BF0E227}"/>
    <dgm:cxn modelId="{6FB51945-38F9-7741-BFC2-7B27793CCE3C}" type="presOf" srcId="{EB219C6F-2052-4334-896E-DA9996E7F24A}" destId="{2B27CB6B-9678-E54A-9CEE-7992EF984404}" srcOrd="0" destOrd="0" presId="urn:microsoft.com/office/officeart/2005/8/layout/chart3"/>
    <dgm:cxn modelId="{F3A8877F-54FD-1143-A6C8-C71B48A9E5C8}" type="presOf" srcId="{EB219C6F-2052-4334-896E-DA9996E7F24A}" destId="{946B57A2-9FC5-AE4D-8080-05D4FDF28124}" srcOrd="1" destOrd="0" presId="urn:microsoft.com/office/officeart/2005/8/layout/chart3"/>
    <dgm:cxn modelId="{EE616D81-5D9D-47E0-B7A6-1FE040C730E4}" srcId="{D2C25E57-543A-47DC-A3EF-189362E95ECD}" destId="{BB906D8A-4CDA-4B13-849D-F958C0376096}" srcOrd="4" destOrd="0" parTransId="{55A1C6AD-87F0-4C61-9202-9F7A2E6EADF7}" sibTransId="{1C2400BB-7B93-4C6C-9BB1-229642890803}"/>
    <dgm:cxn modelId="{099C058A-72E3-644A-BEC9-FABB0D44336B}" type="presOf" srcId="{DCD0DB46-CD79-4FFE-BA36-CE6D32AB54DD}" destId="{8450C278-2D45-8C48-B1BB-BE68C6D095FD}" srcOrd="1" destOrd="0" presId="urn:microsoft.com/office/officeart/2005/8/layout/chart3"/>
    <dgm:cxn modelId="{75EB3890-E1AA-1643-A8D0-E941B80FF9C6}" type="presOf" srcId="{DCD0DB46-CD79-4FFE-BA36-CE6D32AB54DD}" destId="{AB46B06E-8062-5D4D-86A8-1A4B6FBEA3E4}" srcOrd="0" destOrd="0" presId="urn:microsoft.com/office/officeart/2005/8/layout/chart3"/>
    <dgm:cxn modelId="{6430ADAB-FEFC-4FBB-836C-7445792CC404}" srcId="{D2C25E57-543A-47DC-A3EF-189362E95ECD}" destId="{EB219C6F-2052-4334-896E-DA9996E7F24A}" srcOrd="2" destOrd="0" parTransId="{5EF75AA1-3F1C-45E4-94FD-052772DFB095}" sibTransId="{EBBC07BE-C20E-4A66-B883-FD769C785B7C}"/>
    <dgm:cxn modelId="{5B03B0DA-A65A-8249-9BC0-6AEE8FE1DECF}" type="presOf" srcId="{F8D08018-4DC8-45DD-A936-51676B5ABD60}" destId="{1CB11D91-C643-F14D-896F-7BBEA68E20EE}" srcOrd="0" destOrd="0" presId="urn:microsoft.com/office/officeart/2005/8/layout/chart3"/>
    <dgm:cxn modelId="{7F763FDC-C29A-4E41-8EBB-C66CCC86F06A}" type="presOf" srcId="{D2C25E57-543A-47DC-A3EF-189362E95ECD}" destId="{B63F3FFC-E0F3-7644-BADC-DBBDD9A43720}" srcOrd="0" destOrd="0" presId="urn:microsoft.com/office/officeart/2005/8/layout/chart3"/>
    <dgm:cxn modelId="{5DF87FDC-C2AC-5249-A315-E499EB9D5C33}" type="presOf" srcId="{BB906D8A-4CDA-4B13-849D-F958C0376096}" destId="{A2AD7F67-5CE5-B54F-8121-027115EA477F}" srcOrd="1" destOrd="0" presId="urn:microsoft.com/office/officeart/2005/8/layout/chart3"/>
    <dgm:cxn modelId="{265A22DD-3296-48DF-8933-9E8082F8E4CC}" srcId="{D2C25E57-543A-47DC-A3EF-189362E95ECD}" destId="{DCD0DB46-CD79-4FFE-BA36-CE6D32AB54DD}" srcOrd="0" destOrd="0" parTransId="{FD5C34DA-ABE1-4251-952D-BBAC16C5045E}" sibTransId="{31E49565-B078-40D9-AA83-3DB5F1490100}"/>
    <dgm:cxn modelId="{18D2AFE4-5AD4-45FB-A6AA-683B6A6A8132}" srcId="{D2C25E57-543A-47DC-A3EF-189362E95ECD}" destId="{F8D08018-4DC8-45DD-A936-51676B5ABD60}" srcOrd="1" destOrd="0" parTransId="{5953810A-70AE-4091-9E9A-F7ECF6CF30ED}" sibTransId="{29EE7D43-0543-4FE2-82EB-F7F0480D9B50}"/>
    <dgm:cxn modelId="{0DAE021F-A7B7-9342-828C-055AF03987F3}" type="presParOf" srcId="{B63F3FFC-E0F3-7644-BADC-DBBDD9A43720}" destId="{AB46B06E-8062-5D4D-86A8-1A4B6FBEA3E4}" srcOrd="0" destOrd="0" presId="urn:microsoft.com/office/officeart/2005/8/layout/chart3"/>
    <dgm:cxn modelId="{B18BE0A2-C142-CF41-91CB-711272968B5E}" type="presParOf" srcId="{B63F3FFC-E0F3-7644-BADC-DBBDD9A43720}" destId="{8450C278-2D45-8C48-B1BB-BE68C6D095FD}" srcOrd="1" destOrd="0" presId="urn:microsoft.com/office/officeart/2005/8/layout/chart3"/>
    <dgm:cxn modelId="{8E3AF3ED-F237-8043-9432-2329E0F4DF1F}" type="presParOf" srcId="{B63F3FFC-E0F3-7644-BADC-DBBDD9A43720}" destId="{1CB11D91-C643-F14D-896F-7BBEA68E20EE}" srcOrd="2" destOrd="0" presId="urn:microsoft.com/office/officeart/2005/8/layout/chart3"/>
    <dgm:cxn modelId="{ED0B3CED-EBC4-DC4D-8BAE-6705C4DB5ED1}" type="presParOf" srcId="{B63F3FFC-E0F3-7644-BADC-DBBDD9A43720}" destId="{C23A700A-23A8-B14A-B773-BA22DEDAB82C}" srcOrd="3" destOrd="0" presId="urn:microsoft.com/office/officeart/2005/8/layout/chart3"/>
    <dgm:cxn modelId="{C97B6C3F-BB78-9341-9540-5159C9314333}" type="presParOf" srcId="{B63F3FFC-E0F3-7644-BADC-DBBDD9A43720}" destId="{2B27CB6B-9678-E54A-9CEE-7992EF984404}" srcOrd="4" destOrd="0" presId="urn:microsoft.com/office/officeart/2005/8/layout/chart3"/>
    <dgm:cxn modelId="{C390CA3A-B49A-CE45-982C-2116B98A1784}" type="presParOf" srcId="{B63F3FFC-E0F3-7644-BADC-DBBDD9A43720}" destId="{946B57A2-9FC5-AE4D-8080-05D4FDF28124}" srcOrd="5" destOrd="0" presId="urn:microsoft.com/office/officeart/2005/8/layout/chart3"/>
    <dgm:cxn modelId="{2B7D0574-AA9E-0947-A0BD-AFCFA052F4B8}" type="presParOf" srcId="{B63F3FFC-E0F3-7644-BADC-DBBDD9A43720}" destId="{8CE74A36-20D0-1443-81E2-2AF4BA282333}" srcOrd="6" destOrd="0" presId="urn:microsoft.com/office/officeart/2005/8/layout/chart3"/>
    <dgm:cxn modelId="{8D5E9EA3-899F-2E48-BD1A-B363FEB82264}" type="presParOf" srcId="{B63F3FFC-E0F3-7644-BADC-DBBDD9A43720}" destId="{C352C034-97C8-3B43-9534-85BAC50D0C01}" srcOrd="7" destOrd="0" presId="urn:microsoft.com/office/officeart/2005/8/layout/chart3"/>
    <dgm:cxn modelId="{DB9CCFCD-3B99-3144-8C56-D16D6724324D}" type="presParOf" srcId="{B63F3FFC-E0F3-7644-BADC-DBBDD9A43720}" destId="{54786880-4FFD-0847-81A8-F021469CAFFB}" srcOrd="8" destOrd="0" presId="urn:microsoft.com/office/officeart/2005/8/layout/chart3"/>
    <dgm:cxn modelId="{C2F94BE8-EE56-684E-9A01-0EE990F787BD}" type="presParOf" srcId="{B63F3FFC-E0F3-7644-BADC-DBBDD9A43720}" destId="{A2AD7F67-5CE5-B54F-8121-027115EA477F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436EF-C47D-A540-A601-2BDB994B3633}">
      <dsp:nvSpPr>
        <dsp:cNvPr id="0" name=""/>
        <dsp:cNvSpPr/>
      </dsp:nvSpPr>
      <dsp:spPr>
        <a:xfrm>
          <a:off x="1145905" y="1724"/>
          <a:ext cx="4263536" cy="25581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Kdo jsme?</a:t>
          </a:r>
          <a:r>
            <a:rPr lang="en-US" sz="2100" kern="1200"/>
            <a:t>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Jako asociace (APEK) sdružujeme více než 600 firem, podnikatelů a odborníků z praxe.​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Společně vytváříme více než 70 % českého online obratu.​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V kombinaci doručíme téměř 100 % zásilek.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Mezi naše členy patří: Alza.cz, Rohlík, Zásilkovna, PPL, Heureka Group, GLS a další klíčoví hráči trhu.</a:t>
          </a:r>
        </a:p>
      </dsp:txBody>
      <dsp:txXfrm>
        <a:off x="1145905" y="1724"/>
        <a:ext cx="4263536" cy="2558121"/>
      </dsp:txXfrm>
    </dsp:sp>
    <dsp:sp modelId="{56887DDC-27E7-194E-A6CE-B8A78E33588A}">
      <dsp:nvSpPr>
        <dsp:cNvPr id="0" name=""/>
        <dsp:cNvSpPr/>
      </dsp:nvSpPr>
      <dsp:spPr>
        <a:xfrm>
          <a:off x="1145905" y="2986200"/>
          <a:ext cx="4263536" cy="25581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Význam české e-commerce:</a:t>
          </a:r>
          <a:r>
            <a:rPr lang="en-US" sz="2100" kern="1200"/>
            <a:t>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Celkově sektor zajišťuje práci pro více než 120 000 lidí v ČR (90 000 přímo a 30 000 v navazujících odvětvích).​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Tvoří až 3,9 % HDP ČR.​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Podle studie McKinsey může rozvoj e-commerce navýšit HDP ČR o dalších 360 mld.  Kč.</a:t>
          </a:r>
        </a:p>
      </dsp:txBody>
      <dsp:txXfrm>
        <a:off x="1145905" y="2986200"/>
        <a:ext cx="4263536" cy="2558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DA53C-01B0-B04E-8F3B-D289F30E90A2}">
      <dsp:nvSpPr>
        <dsp:cNvPr id="0" name=""/>
        <dsp:cNvSpPr/>
      </dsp:nvSpPr>
      <dsp:spPr>
        <a:xfrm>
          <a:off x="2504667" y="1767"/>
          <a:ext cx="1546012" cy="15460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Masové využití a vysoká popularita mezi lidmi</a:t>
          </a:r>
          <a:endParaRPr lang="en-US" sz="900" kern="1200"/>
        </a:p>
      </dsp:txBody>
      <dsp:txXfrm>
        <a:off x="2891170" y="1767"/>
        <a:ext cx="773006" cy="1275460"/>
      </dsp:txXfrm>
    </dsp:sp>
    <dsp:sp modelId="{268A0736-70D8-8642-A083-EA106E602E3A}">
      <dsp:nvSpPr>
        <dsp:cNvPr id="0" name=""/>
        <dsp:cNvSpPr/>
      </dsp:nvSpPr>
      <dsp:spPr>
        <a:xfrm rot="3085714">
          <a:off x="4148349" y="793323"/>
          <a:ext cx="1546012" cy="15460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Nejpoužívanější forma doručení</a:t>
          </a:r>
          <a:endParaRPr lang="en-US" sz="900" kern="1200"/>
        </a:p>
      </dsp:txBody>
      <dsp:txXfrm rot="-5400000">
        <a:off x="4389388" y="1095483"/>
        <a:ext cx="1275460" cy="773006"/>
      </dsp:txXfrm>
    </dsp:sp>
    <dsp:sp modelId="{F34361F4-15B1-9F41-855E-A590D42E600C}">
      <dsp:nvSpPr>
        <dsp:cNvPr id="0" name=""/>
        <dsp:cNvSpPr/>
      </dsp:nvSpPr>
      <dsp:spPr>
        <a:xfrm rot="6171429">
          <a:off x="4554305" y="2571933"/>
          <a:ext cx="1546012" cy="15460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Možnost vyzvednutí zásilky kdykoliv, bez nutnosti osobního předání</a:t>
          </a:r>
          <a:r>
            <a:rPr lang="cs-CZ" sz="900" kern="1200"/>
            <a:t> </a:t>
          </a:r>
          <a:endParaRPr lang="en-US" sz="900" kern="1200"/>
        </a:p>
      </dsp:txBody>
      <dsp:txXfrm rot="-5400000">
        <a:off x="4821465" y="2988538"/>
        <a:ext cx="1275460" cy="773006"/>
      </dsp:txXfrm>
    </dsp:sp>
    <dsp:sp modelId="{2B40A6D6-2689-2C4C-9440-D573ACEBB85E}">
      <dsp:nvSpPr>
        <dsp:cNvPr id="0" name=""/>
        <dsp:cNvSpPr/>
      </dsp:nvSpPr>
      <dsp:spPr>
        <a:xfrm rot="9257143">
          <a:off x="3416842" y="3998267"/>
          <a:ext cx="1546012" cy="15460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Zpětná logistika a reklamace</a:t>
          </a:r>
          <a:endParaRPr lang="en-US" sz="900" kern="1200"/>
        </a:p>
      </dsp:txBody>
      <dsp:txXfrm rot="10800000">
        <a:off x="3862039" y="4255422"/>
        <a:ext cx="773006" cy="1275460"/>
      </dsp:txXfrm>
    </dsp:sp>
    <dsp:sp modelId="{EB051924-1BD3-2F4A-9D03-4FE197AE1878}">
      <dsp:nvSpPr>
        <dsp:cNvPr id="0" name=""/>
        <dsp:cNvSpPr/>
      </dsp:nvSpPr>
      <dsp:spPr>
        <a:xfrm rot="12342857">
          <a:off x="1592492" y="3998267"/>
          <a:ext cx="1546012" cy="15460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Snížení uhlíkové stopy a zklidnění měst</a:t>
          </a:r>
          <a:endParaRPr lang="en-US" sz="900" kern="1200"/>
        </a:p>
      </dsp:txBody>
      <dsp:txXfrm rot="10800000">
        <a:off x="1920301" y="4255422"/>
        <a:ext cx="773006" cy="1275460"/>
      </dsp:txXfrm>
    </dsp:sp>
    <dsp:sp modelId="{55D6EA63-4597-F343-80E8-9F69AE69613B}">
      <dsp:nvSpPr>
        <dsp:cNvPr id="0" name=""/>
        <dsp:cNvSpPr/>
      </dsp:nvSpPr>
      <dsp:spPr>
        <a:xfrm rot="15428571">
          <a:off x="455029" y="2571933"/>
          <a:ext cx="1546012" cy="15460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Tlak na další rozvoj</a:t>
          </a:r>
          <a:endParaRPr lang="en-US" sz="900" kern="1200"/>
        </a:p>
      </dsp:txBody>
      <dsp:txXfrm rot="5400000">
        <a:off x="458421" y="2988538"/>
        <a:ext cx="1275460" cy="773006"/>
      </dsp:txXfrm>
    </dsp:sp>
    <dsp:sp modelId="{653E0624-4668-C64C-ACCB-B45661478B82}">
      <dsp:nvSpPr>
        <dsp:cNvPr id="0" name=""/>
        <dsp:cNvSpPr/>
      </dsp:nvSpPr>
      <dsp:spPr>
        <a:xfrm rot="18514286">
          <a:off x="860985" y="793323"/>
          <a:ext cx="1546012" cy="154601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b="1" kern="1200"/>
            <a:t>Kapacita a dostupnost</a:t>
          </a:r>
          <a:endParaRPr lang="en-US" sz="900" kern="1200"/>
        </a:p>
      </dsp:txBody>
      <dsp:txXfrm rot="5400000">
        <a:off x="890498" y="1095483"/>
        <a:ext cx="1275460" cy="773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2B285-AFB4-9A43-A757-80EA54B50A85}">
      <dsp:nvSpPr>
        <dsp:cNvPr id="0" name=""/>
        <dsp:cNvSpPr/>
      </dsp:nvSpPr>
      <dsp:spPr>
        <a:xfrm>
          <a:off x="0" y="6403"/>
          <a:ext cx="6555347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Vztah mezi provozovateli boxů a obcemi není konfliktní, ve většině případů jde o bezproblémovou komunikaci.</a:t>
          </a:r>
          <a:endParaRPr lang="en-US" sz="1900" kern="1200"/>
        </a:p>
      </dsp:txBody>
      <dsp:txXfrm>
        <a:off x="51885" y="58288"/>
        <a:ext cx="6451577" cy="959101"/>
      </dsp:txXfrm>
    </dsp:sp>
    <dsp:sp modelId="{AAAA89B4-A1A1-9D42-BE95-D7AFB316873A}">
      <dsp:nvSpPr>
        <dsp:cNvPr id="0" name=""/>
        <dsp:cNvSpPr/>
      </dsp:nvSpPr>
      <dsp:spPr>
        <a:xfrm>
          <a:off x="0" y="1123995"/>
          <a:ext cx="6555347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Firmy komunikují umístění boxu tak, aby respektoval veřejný prostor a zároveň byl na dobře dostupném místě.</a:t>
          </a:r>
          <a:endParaRPr lang="en-US" sz="1900" kern="1200"/>
        </a:p>
      </dsp:txBody>
      <dsp:txXfrm>
        <a:off x="51885" y="1175880"/>
        <a:ext cx="6451577" cy="959101"/>
      </dsp:txXfrm>
    </dsp:sp>
    <dsp:sp modelId="{E4B970DD-62F9-E341-9974-0AA46317457B}">
      <dsp:nvSpPr>
        <dsp:cNvPr id="0" name=""/>
        <dsp:cNvSpPr/>
      </dsp:nvSpPr>
      <dsp:spPr>
        <a:xfrm>
          <a:off x="0" y="2241587"/>
          <a:ext cx="6555347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Boxy nejsou reklamní poutač ani stánek, ale infrastruktura podobná poštovní schránce, bankomatu nebo zastávce MHD.</a:t>
          </a:r>
          <a:endParaRPr lang="en-US" sz="1900" kern="1200"/>
        </a:p>
      </dsp:txBody>
      <dsp:txXfrm>
        <a:off x="51885" y="2293472"/>
        <a:ext cx="6451577" cy="959101"/>
      </dsp:txXfrm>
    </dsp:sp>
    <dsp:sp modelId="{A85A40E6-219B-E644-BECE-542F4C212850}">
      <dsp:nvSpPr>
        <dsp:cNvPr id="0" name=""/>
        <dsp:cNvSpPr/>
      </dsp:nvSpPr>
      <dsp:spPr>
        <a:xfrm>
          <a:off x="0" y="3359179"/>
          <a:ext cx="6555347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Členové vždy hledají rozumný kompromis mezi dostupností a respektem k veřejnému prostoru.</a:t>
          </a:r>
          <a:endParaRPr lang="en-US" sz="1900" kern="1200"/>
        </a:p>
      </dsp:txBody>
      <dsp:txXfrm>
        <a:off x="51885" y="3411064"/>
        <a:ext cx="6451577" cy="959101"/>
      </dsp:txXfrm>
    </dsp:sp>
    <dsp:sp modelId="{878B31AB-9C83-204A-B562-D20EBAD77473}">
      <dsp:nvSpPr>
        <dsp:cNvPr id="0" name=""/>
        <dsp:cNvSpPr/>
      </dsp:nvSpPr>
      <dsp:spPr>
        <a:xfrm>
          <a:off x="0" y="4476771"/>
          <a:ext cx="6555347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Provozovatelé se snaží o maximální interoperabilitu a sdílení, čímž se snižuje počet nadbytečných boxů.​</a:t>
          </a:r>
          <a:endParaRPr lang="en-US" sz="1900" kern="1200"/>
        </a:p>
      </dsp:txBody>
      <dsp:txXfrm>
        <a:off x="51885" y="4528656"/>
        <a:ext cx="6451577" cy="9591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DD675-6A1A-B74A-964D-961ECA7E9F77}">
      <dsp:nvSpPr>
        <dsp:cNvPr id="0" name=""/>
        <dsp:cNvSpPr/>
      </dsp:nvSpPr>
      <dsp:spPr>
        <a:xfrm>
          <a:off x="0" y="297438"/>
          <a:ext cx="6555347" cy="1594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Chceme spolupracovat s obcemi i obyvateli a společně hledat efektivní řešení.</a:t>
          </a:r>
          <a:endParaRPr lang="en-US" sz="2900" kern="1200"/>
        </a:p>
      </dsp:txBody>
      <dsp:txXfrm>
        <a:off x="77847" y="375285"/>
        <a:ext cx="6399653" cy="1439016"/>
      </dsp:txXfrm>
    </dsp:sp>
    <dsp:sp modelId="{6F4224A4-ACED-B64C-BFB5-35372F485A34}">
      <dsp:nvSpPr>
        <dsp:cNvPr id="0" name=""/>
        <dsp:cNvSpPr/>
      </dsp:nvSpPr>
      <dsp:spPr>
        <a:xfrm>
          <a:off x="0" y="1975668"/>
          <a:ext cx="6555347" cy="1594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Každý provozovatel nabízí jednoduchý a vstřícný způsob, jak nahlásit nevyhovující box a zajistit nápravu.</a:t>
          </a:r>
          <a:endParaRPr lang="en-US" sz="2900" kern="1200"/>
        </a:p>
      </dsp:txBody>
      <dsp:txXfrm>
        <a:off x="77847" y="2053515"/>
        <a:ext cx="6399653" cy="1439016"/>
      </dsp:txXfrm>
    </dsp:sp>
    <dsp:sp modelId="{C9E9B8F6-569A-3741-9D66-76746D9A69E7}">
      <dsp:nvSpPr>
        <dsp:cNvPr id="0" name=""/>
        <dsp:cNvSpPr/>
      </dsp:nvSpPr>
      <dsp:spPr>
        <a:xfrm>
          <a:off x="0" y="3653898"/>
          <a:ext cx="6555347" cy="1594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Podnět zpracujeme, potvrdíme jeho přijetí a sdělíme Vám, jak budeme danou situaci řešit.</a:t>
          </a:r>
          <a:endParaRPr lang="en-US" sz="2900" kern="1200"/>
        </a:p>
      </dsp:txBody>
      <dsp:txXfrm>
        <a:off x="77847" y="3731745"/>
        <a:ext cx="6399653" cy="1439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6B06E-8062-5D4D-86A8-1A4B6FBEA3E4}">
      <dsp:nvSpPr>
        <dsp:cNvPr id="0" name=""/>
        <dsp:cNvSpPr/>
      </dsp:nvSpPr>
      <dsp:spPr>
        <a:xfrm>
          <a:off x="1029860" y="331376"/>
          <a:ext cx="4658679" cy="4658679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Otevřená komunikace obcí a provozovatelů je základní pilíř toho, jak výdejní boxy umisťujeme a spravujeme.</a:t>
          </a:r>
          <a:endParaRPr lang="en-US" sz="1200" kern="1200"/>
        </a:p>
      </dsp:txBody>
      <dsp:txXfrm>
        <a:off x="3417988" y="1027405"/>
        <a:ext cx="1580623" cy="1081479"/>
      </dsp:txXfrm>
    </dsp:sp>
    <dsp:sp modelId="{1CB11D91-C643-F14D-896F-7BBEA68E20EE}">
      <dsp:nvSpPr>
        <dsp:cNvPr id="0" name=""/>
        <dsp:cNvSpPr/>
      </dsp:nvSpPr>
      <dsp:spPr>
        <a:xfrm>
          <a:off x="866806" y="555991"/>
          <a:ext cx="4658679" cy="4658679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Provozovatelé přijali dobrovolný Kodex, který má kultivovat umísťování i provoz boxů.</a:t>
          </a:r>
          <a:endParaRPr lang="en-US" sz="1200" kern="1200"/>
        </a:p>
      </dsp:txBody>
      <dsp:txXfrm>
        <a:off x="3911586" y="2663489"/>
        <a:ext cx="1386511" cy="1170215"/>
      </dsp:txXfrm>
    </dsp:sp>
    <dsp:sp modelId="{2B27CB6B-9678-E54A-9CEE-7992EF984404}">
      <dsp:nvSpPr>
        <dsp:cNvPr id="0" name=""/>
        <dsp:cNvSpPr/>
      </dsp:nvSpPr>
      <dsp:spPr>
        <a:xfrm>
          <a:off x="866806" y="555991"/>
          <a:ext cx="4658679" cy="4658679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Kodex budeme průběžně vyhodnocovat a upravovat podle zkušeností obcí, obyvatel i firem.</a:t>
          </a:r>
          <a:endParaRPr lang="en-US" sz="1200" kern="1200"/>
        </a:p>
      </dsp:txBody>
      <dsp:txXfrm>
        <a:off x="2364239" y="4050000"/>
        <a:ext cx="1663814" cy="998288"/>
      </dsp:txXfrm>
    </dsp:sp>
    <dsp:sp modelId="{8CE74A36-20D0-1443-81E2-2AF4BA282333}">
      <dsp:nvSpPr>
        <dsp:cNvPr id="0" name=""/>
        <dsp:cNvSpPr/>
      </dsp:nvSpPr>
      <dsp:spPr>
        <a:xfrm>
          <a:off x="866806" y="555991"/>
          <a:ext cx="4658679" cy="4658679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O počtu a umístění boxů rozhoduje i ekonomická realita, tedy nevyužívané boxy prostě časem zmizí.</a:t>
          </a:r>
          <a:endParaRPr lang="en-US" sz="1200" kern="1200"/>
        </a:p>
      </dsp:txBody>
      <dsp:txXfrm>
        <a:off x="1088648" y="2663489"/>
        <a:ext cx="1386511" cy="1170215"/>
      </dsp:txXfrm>
    </dsp:sp>
    <dsp:sp modelId="{54786880-4FFD-0847-81A8-F021469CAFFB}">
      <dsp:nvSpPr>
        <dsp:cNvPr id="0" name=""/>
        <dsp:cNvSpPr/>
      </dsp:nvSpPr>
      <dsp:spPr>
        <a:xfrm>
          <a:off x="866806" y="555991"/>
          <a:ext cx="4658679" cy="4658679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Žijeme v právním státě – místo nahodilých zákazů dává smysl dohoda a partnerská spolupráce.</a:t>
          </a:r>
          <a:endParaRPr lang="en-US" sz="1200" kern="1200"/>
        </a:p>
      </dsp:txBody>
      <dsp:txXfrm>
        <a:off x="1546197" y="1265885"/>
        <a:ext cx="1580623" cy="1081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E83D-84CB-5945-84BE-7F805D67236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A65B2-2937-224A-8655-24BFE0669920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9894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A65B2-2937-224A-8655-24BFE0669920}" type="slidenum">
              <a:rPr lang="en-CZ" smtClean="0"/>
              <a:t>11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93133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dd2b50685c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dd2b50685c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>
          <a:extLst>
            <a:ext uri="{FF2B5EF4-FFF2-40B4-BE49-F238E27FC236}">
              <a16:creationId xmlns:a16="http://schemas.microsoft.com/office/drawing/2014/main" id="{5C748AFA-1469-1E4B-30F4-4AF5C066C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dd2b50685c_0_258:notes">
            <a:extLst>
              <a:ext uri="{FF2B5EF4-FFF2-40B4-BE49-F238E27FC236}">
                <a16:creationId xmlns:a16="http://schemas.microsoft.com/office/drawing/2014/main" id="{37A94028-A996-2A38-6B84-1E602AE578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dd2b50685c_0_258:notes">
            <a:extLst>
              <a:ext uri="{FF2B5EF4-FFF2-40B4-BE49-F238E27FC236}">
                <a16:creationId xmlns:a16="http://schemas.microsoft.com/office/drawing/2014/main" id="{9679C6F5-B8D2-E6CE-0159-4BF4570DF5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43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dd2b50685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dd2b50685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>
          <a:extLst>
            <a:ext uri="{FF2B5EF4-FFF2-40B4-BE49-F238E27FC236}">
              <a16:creationId xmlns:a16="http://schemas.microsoft.com/office/drawing/2014/main" id="{8A160343-D6F2-E910-2AE6-8D5A9B3A9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dd2b50685c_0_258:notes">
            <a:extLst>
              <a:ext uri="{FF2B5EF4-FFF2-40B4-BE49-F238E27FC236}">
                <a16:creationId xmlns:a16="http://schemas.microsoft.com/office/drawing/2014/main" id="{F6A24118-836C-350A-EEE0-DE94295475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dd2b50685c_0_258:notes">
            <a:extLst>
              <a:ext uri="{FF2B5EF4-FFF2-40B4-BE49-F238E27FC236}">
                <a16:creationId xmlns:a16="http://schemas.microsoft.com/office/drawing/2014/main" id="{FF1F3DA1-C05B-48A4-32B0-6FFB2ED17C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69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dd2b50685c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gdd2b50685c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8E80-D508-4CBF-54E2-D0855408F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C17CD-E025-AF69-AEA4-B4E8F86C9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2EB2B-1C49-459C-F26E-896A716A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48458-0529-718D-3CA2-2CCC08D8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792D0-0517-D405-41FE-E72E1685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2113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61B58-99FF-1D77-31AC-F0D99C1C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44970-25D4-1499-FD08-F842AE3B6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AD175-88DB-3E9E-DC8D-94FB7D3F5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18886-8ACE-989D-B79E-3845FAC9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2A125-7B21-9A35-3EE7-FE72131A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656513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62BD23-907C-E8E4-6032-80C1E18E63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ED31B-ED23-2A14-362E-A5FBE0E90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6A870-21F0-5FEE-0697-00937516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40DD7-1403-6431-DEA1-43B265FC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6E6E4-196E-3BA3-67CA-4D867A43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257430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drazky (5) 1 1">
  <p:cSld name="Odrazky (5) 1 1">
    <p:bg>
      <p:bgPr>
        <a:solidFill>
          <a:schemeClr val="accen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76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2577A-BF10-56BE-C0F2-27968388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0FD5C-75A4-9B26-2BE8-FBFD49E6A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01C54-48B5-2215-4C14-1F8B553F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6D2DD-1620-073A-0FEB-F033D28C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8E42D-035E-B62D-089E-15287651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0789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45BD0-F3B6-8496-21F5-60F37B3C6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24624-EA86-0C9C-E1F1-7602AB841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41525-FE85-321A-917C-D24D3426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5311D-657A-F2A7-F751-E11D7787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68BBC-954A-A829-432A-61C13CE9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7950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4EF2-637B-1F29-F787-0D9CFCEC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C5D77-7AEB-EE49-41BE-2398D0A0E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4A35A-5C4D-E4C9-9EF9-887BA5980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BD1E6-FBD6-5604-CAD0-0FBA8615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40281-AB97-EB49-CD16-EC80253A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5AE0B-832E-A12D-3095-EB33DB2C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06478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AE04-CBC7-9278-DAE9-1A2798AE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4E60A-9ACC-8024-4C41-2044790F1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0AA23-C9F0-11BA-63B1-BD5F753C8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AB85BB-F0ED-6118-B414-ECB092C46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486F4-7691-CEAE-A87C-0C3A913FC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9D0F0-29D3-8C67-23ED-01360EFC2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F78AF-53F9-D748-F8AC-BAAE7A44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E23CD-99BD-4260-99E6-4A91C85D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7091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85E0-62ED-F50D-073C-8AA8881F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437C2-7822-93CD-9B88-A6F4AE8A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8C334-8A3C-B4C3-4E66-EC6695D0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81AFB-6CB0-C49E-D559-D89B86F6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01755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91788F-3638-AC45-7A55-7D07F02EA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27F24-EC58-033B-AA90-5396D981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062C5-6FFC-A28B-EAC2-5DDF8D5F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7386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93A2-7395-317C-4C10-373F0621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4F319-326C-7488-7A68-6E57DC855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61A5F-167A-D22F-89C9-D8B6F88CB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5FC11-FF64-62D7-7A05-3E456BD6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12FB5-1E66-8A9B-7C1B-65F08175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FB044-920C-03FF-5CE1-8A6640DE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0204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15F2-07E3-4E6E-AEFF-EF9BD2F69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AC92BF-5819-917E-F1F2-255EFAB63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E68EA-6921-E412-08B0-34F2FE322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08BD4-6809-121B-6FC9-950AD78FA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E852F-A9EF-ADBC-6505-13C6AC49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FE94F-07F0-4498-21E7-F9B9E7C6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5552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762C35-7A52-CC00-A2AD-A9B300C60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A7F1-F60C-0501-CEA2-DDF9D8D0F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5D854-323E-6905-A474-EE3EF9A3F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DB8917-601D-AC47-946B-A808AF6F918D}" type="datetimeFigureOut">
              <a:rPr lang="en-CZ" smtClean="0"/>
              <a:t>12/08/2025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70480-6EBE-8533-7AF7-C1A4D1743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0E93-E0F5-E160-4B5C-953141E4A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FC86B4-A9C2-C843-983B-FC8FC0FAE9E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6743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4.xml"/><Relationship Id="rId5" Type="http://schemas.openxmlformats.org/officeDocument/2006/relationships/image" Target="../media/image5.png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5.xml"/><Relationship Id="rId5" Type="http://schemas.openxmlformats.org/officeDocument/2006/relationships/image" Target="../media/image5.png"/><Relationship Id="rId10" Type="http://schemas.microsoft.com/office/2007/relationships/diagramDrawing" Target="../diagrams/drawing5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3.xml"/><Relationship Id="rId5" Type="http://schemas.openxmlformats.org/officeDocument/2006/relationships/image" Target="../media/image5.png"/><Relationship Id="rId10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53288-2B31-9F8E-AA4D-817C278C8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1" y="735283"/>
            <a:ext cx="4978399" cy="3165045"/>
          </a:xfrm>
        </p:spPr>
        <p:txBody>
          <a:bodyPr anchor="b">
            <a:normAutofit/>
          </a:bodyPr>
          <a:lstStyle/>
          <a:p>
            <a:pPr algn="l"/>
            <a:r>
              <a:rPr lang="en-CZ" sz="5200"/>
              <a:t>MÝTY A FAKTA:</a:t>
            </a:r>
            <a:br>
              <a:rPr lang="en-CZ" sz="5200"/>
            </a:br>
            <a:r>
              <a:rPr lang="en-CZ" sz="5200"/>
              <a:t>VÝDEJNÍ BOXY</a:t>
            </a:r>
            <a:endParaRPr lang="cs-CZ" sz="5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09B58A-0150-DAB5-5926-7C065D55F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101" y="4078423"/>
            <a:ext cx="4978399" cy="2058657"/>
          </a:xfrm>
        </p:spPr>
        <p:txBody>
          <a:bodyPr>
            <a:normAutofit/>
          </a:bodyPr>
          <a:lstStyle/>
          <a:p>
            <a:pPr algn="l"/>
            <a:r>
              <a:rPr lang="en-CZ"/>
              <a:t>Finanční konference SMOČR</a:t>
            </a:r>
          </a:p>
        </p:txBody>
      </p:sp>
      <p:pic>
        <p:nvPicPr>
          <p:cNvPr id="24" name="Graphic 23" descr="Box">
            <a:extLst>
              <a:ext uri="{FF2B5EF4-FFF2-40B4-BE49-F238E27FC236}">
                <a16:creationId xmlns:a16="http://schemas.microsoft.com/office/drawing/2014/main" id="{A8099B72-AC02-9478-B6F2-B78B3F4C1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26" name="Graphic 25" descr="Box">
            <a:extLst>
              <a:ext uri="{FF2B5EF4-FFF2-40B4-BE49-F238E27FC236}">
                <a16:creationId xmlns:a16="http://schemas.microsoft.com/office/drawing/2014/main" id="{9098D8C3-BB7F-447B-A183-1DDCFF5EE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1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287A2150-EAAD-05C0-9101-DE9EE7C96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45" y="457200"/>
            <a:ext cx="430911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81010-615A-BF82-B5BA-36285F7E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DESATERO KODEXU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0252A-0904-F47E-D0E2-4671F099E787}"/>
              </a:ext>
            </a:extLst>
          </p:cNvPr>
          <p:cNvSpPr txBox="1"/>
          <p:nvPr/>
        </p:nvSpPr>
        <p:spPr>
          <a:xfrm>
            <a:off x="1055715" y="2508105"/>
            <a:ext cx="5040285" cy="36324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Přirozené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začlenění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prostředí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Přístupnopst</a:t>
            </a:r>
            <a:r>
              <a:rPr lang="en-US" sz="1600" dirty="0">
                <a:solidFill>
                  <a:schemeClr val="tx1"/>
                </a:solidFill>
              </a:rPr>
              <a:t> bez </a:t>
            </a:r>
            <a:r>
              <a:rPr lang="en-US" sz="1600" dirty="0" err="1">
                <a:solidFill>
                  <a:schemeClr val="tx1"/>
                </a:solidFill>
              </a:rPr>
              <a:t>bariér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Technická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připravenost</a:t>
            </a:r>
            <a:r>
              <a:rPr lang="en-US" sz="1600" dirty="0">
                <a:solidFill>
                  <a:schemeClr val="tx1"/>
                </a:solidFill>
              </a:rPr>
              <a:t> a </a:t>
            </a:r>
            <a:r>
              <a:rPr lang="en-US" sz="1600" dirty="0" err="1">
                <a:solidFill>
                  <a:schemeClr val="tx1"/>
                </a:solidFill>
              </a:rPr>
              <a:t>bezpečné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zásobování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Individuální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posouzení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každého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místa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Omezená</a:t>
            </a:r>
            <a:r>
              <a:rPr lang="en-US" sz="1600" dirty="0">
                <a:solidFill>
                  <a:schemeClr val="tx1"/>
                </a:solidFill>
              </a:rPr>
              <a:t> a </a:t>
            </a:r>
            <a:r>
              <a:rPr lang="en-US" sz="1600" dirty="0" err="1">
                <a:solidFill>
                  <a:schemeClr val="tx1"/>
                </a:solidFill>
              </a:rPr>
              <a:t>funkční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vizuální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identifikace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Sdílení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kapacit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podle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možností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Preference </a:t>
            </a:r>
            <a:r>
              <a:rPr lang="en-US" sz="1600" dirty="0" err="1">
                <a:solidFill>
                  <a:schemeClr val="tx1"/>
                </a:solidFill>
              </a:rPr>
              <a:t>realistické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integrace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objektů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Ochrana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zeleně</a:t>
            </a:r>
            <a:r>
              <a:rPr lang="en-US" sz="1600" dirty="0">
                <a:solidFill>
                  <a:schemeClr val="tx1"/>
                </a:solidFill>
              </a:rPr>
              <a:t> a </a:t>
            </a:r>
            <a:r>
              <a:rPr lang="en-US" sz="1600" dirty="0" err="1">
                <a:solidFill>
                  <a:schemeClr val="tx1"/>
                </a:solidFill>
              </a:rPr>
              <a:t>přírodních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prvků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Omezení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světelného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znečištění</a:t>
            </a:r>
            <a:endParaRPr lang="en-US" sz="1600" dirty="0">
              <a:solidFill>
                <a:schemeClr val="tx1"/>
              </a:solidFill>
            </a:endParaRPr>
          </a:p>
          <a:p>
            <a:pPr marL="6858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Respekt</a:t>
            </a:r>
            <a:r>
              <a:rPr lang="en-US" sz="1600" dirty="0">
                <a:solidFill>
                  <a:schemeClr val="tx1"/>
                </a:solidFill>
              </a:rPr>
              <a:t> k </a:t>
            </a:r>
            <a:r>
              <a:rPr lang="en-US" sz="1600" dirty="0" err="1">
                <a:solidFill>
                  <a:schemeClr val="tx1"/>
                </a:solidFill>
              </a:rPr>
              <a:t>životnosti</a:t>
            </a:r>
            <a:r>
              <a:rPr lang="en-US" sz="1600" dirty="0">
                <a:solidFill>
                  <a:schemeClr val="tx1"/>
                </a:solidFill>
              </a:rPr>
              <a:t> a </a:t>
            </a:r>
            <a:r>
              <a:rPr lang="en-US" sz="1600" dirty="0" err="1">
                <a:solidFill>
                  <a:schemeClr val="tx1"/>
                </a:solidFill>
              </a:rPr>
              <a:t>technologickým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omezením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8" descr="A drawing of a locker room&#10;&#10;AI-generated content may be incorrect.">
            <a:extLst>
              <a:ext uri="{FF2B5EF4-FFF2-40B4-BE49-F238E27FC236}">
                <a16:creationId xmlns:a16="http://schemas.microsoft.com/office/drawing/2014/main" id="{78B5521A-87B8-6A85-CCB1-C483BA8C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2"/>
          <a:stretch>
            <a:fillRect/>
          </a:stretch>
        </p:blipFill>
        <p:spPr>
          <a:xfrm>
            <a:off x="6946667" y="952369"/>
            <a:ext cx="4389120" cy="2225005"/>
          </a:xfrm>
          <a:prstGeom prst="rect">
            <a:avLst/>
          </a:prstGeom>
        </p:spPr>
      </p:pic>
      <p:pic>
        <p:nvPicPr>
          <p:cNvPr id="5" name="Content Placeholder 4" descr="A drawing of a person standing in front of a fountain&#10;&#10;AI-generated content may be incorrect.">
            <a:extLst>
              <a:ext uri="{FF2B5EF4-FFF2-40B4-BE49-F238E27FC236}">
                <a16:creationId xmlns:a16="http://schemas.microsoft.com/office/drawing/2014/main" id="{E9B41BCD-0AA3-19C1-5F60-3B4FCFA35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714" b="10407"/>
          <a:stretch>
            <a:fillRect/>
          </a:stretch>
        </p:blipFill>
        <p:spPr>
          <a:xfrm>
            <a:off x="6946667" y="3968429"/>
            <a:ext cx="4389120" cy="17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28646AB-8B97-60AF-FF6C-19C2BF7BB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19400"/>
          <a:stretch>
            <a:fillRect/>
          </a:stretch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EE895D-CA0E-122C-C703-1306C9C2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5503"/>
          <a:stretch>
            <a:fillRect/>
          </a:stretch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452E2E-AE92-F82A-FC28-ECA4FB8BDD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30" r="-3" b="28726"/>
          <a:stretch>
            <a:fillRect/>
          </a:stretch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B1C8BD-0F0C-D604-DC33-61EDAD1A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35" r="1" b="28833"/>
          <a:stretch>
            <a:fillRect/>
          </a:stretch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52D0EC-BECF-FB1B-1BBB-6766BC20EC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504" r="1" b="41544"/>
          <a:stretch>
            <a:fillRect/>
          </a:stretch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47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8BD163-3081-BDC6-3530-C6EE38CE73EC}"/>
              </a:ext>
            </a:extLst>
          </p:cNvPr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Z" sz="3700">
                <a:solidFill>
                  <a:srgbClr val="FFFFFF"/>
                </a:solidFill>
              </a:rPr>
              <a:t>Samoregulační mechanismus</a:t>
            </a:r>
            <a:endParaRPr lang="cs-CZ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2A647DB-FB66-D8F1-69A6-551EB7A09800}"/>
              </a:ext>
            </a:extLst>
          </p:cNvPr>
          <p:cNvSpPr txBox="1">
            <a:spLocks/>
          </p:cNvSpPr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chemeClr val="bg1"/>
                </a:solidFill>
              </a:rPr>
              <a:t>Každý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provozovatel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výdejních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boxů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který</a:t>
            </a:r>
            <a:r>
              <a:rPr lang="en-GB" sz="2000" dirty="0">
                <a:solidFill>
                  <a:schemeClr val="bg1"/>
                </a:solidFill>
              </a:rPr>
              <a:t> je </a:t>
            </a:r>
            <a:r>
              <a:rPr lang="en-GB" sz="2000" dirty="0" err="1">
                <a:solidFill>
                  <a:schemeClr val="bg1"/>
                </a:solidFill>
              </a:rPr>
              <a:t>signatářem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Kodexu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provádí</a:t>
            </a:r>
            <a:r>
              <a:rPr lang="en-GB" sz="2000" dirty="0">
                <a:solidFill>
                  <a:schemeClr val="bg1"/>
                </a:solidFill>
              </a:rPr>
              <a:t> </a:t>
            </a:r>
            <a:r>
              <a:rPr lang="en-GB" sz="2000" dirty="0" err="1">
                <a:solidFill>
                  <a:schemeClr val="bg1"/>
                </a:solidFill>
              </a:rPr>
              <a:t>každoroční</a:t>
            </a:r>
            <a:r>
              <a:rPr lang="en-GB" sz="2000" dirty="0">
                <a:solidFill>
                  <a:schemeClr val="bg1"/>
                </a:solidFill>
              </a:rPr>
              <a:t> audit </a:t>
            </a:r>
            <a:r>
              <a:rPr lang="en-GB" sz="2000" dirty="0" err="1">
                <a:solidFill>
                  <a:schemeClr val="bg1"/>
                </a:solidFill>
              </a:rPr>
              <a:t>dodržování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všech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ustanovení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Kodexu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  <a:p>
            <a:r>
              <a:rPr lang="en-GB" sz="2000" dirty="0">
                <a:solidFill>
                  <a:schemeClr val="bg1"/>
                </a:solidFill>
              </a:rPr>
              <a:t>Audit </a:t>
            </a:r>
            <a:r>
              <a:rPr lang="en-GB" sz="2000" dirty="0" err="1">
                <a:solidFill>
                  <a:schemeClr val="bg1"/>
                </a:solidFill>
              </a:rPr>
              <a:t>probíhá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podle</a:t>
            </a:r>
            <a:r>
              <a:rPr lang="en-GB" sz="2000" dirty="0">
                <a:solidFill>
                  <a:schemeClr val="bg1"/>
                </a:solidFill>
              </a:rPr>
              <a:t> </a:t>
            </a:r>
            <a:r>
              <a:rPr lang="en-GB" sz="2000" dirty="0" err="1">
                <a:solidFill>
                  <a:schemeClr val="bg1"/>
                </a:solidFill>
              </a:rPr>
              <a:t>jednotné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metodiky</a:t>
            </a:r>
            <a:r>
              <a:rPr lang="en-GB" sz="2000" dirty="0">
                <a:solidFill>
                  <a:schemeClr val="bg1"/>
                </a:solidFill>
              </a:rPr>
              <a:t> a </a:t>
            </a:r>
            <a:r>
              <a:rPr lang="en-GB" sz="2000" dirty="0" err="1">
                <a:solidFill>
                  <a:schemeClr val="bg1"/>
                </a:solidFill>
              </a:rPr>
              <a:t>hodnotí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technické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estetické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právní</a:t>
            </a:r>
            <a:r>
              <a:rPr lang="en-GB" sz="2000" dirty="0">
                <a:solidFill>
                  <a:schemeClr val="bg1"/>
                </a:solidFill>
              </a:rPr>
              <a:t> a </a:t>
            </a:r>
            <a:r>
              <a:rPr lang="en-GB" sz="2000" dirty="0" err="1">
                <a:solidFill>
                  <a:schemeClr val="bg1"/>
                </a:solidFill>
              </a:rPr>
              <a:t>provozní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aspekty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  <a:p>
            <a:r>
              <a:rPr lang="en-GB" sz="2000" dirty="0" err="1">
                <a:solidFill>
                  <a:schemeClr val="bg1"/>
                </a:solidFill>
              </a:rPr>
              <a:t>Zaměřuje</a:t>
            </a:r>
            <a:r>
              <a:rPr lang="en-GB" sz="2000" dirty="0">
                <a:solidFill>
                  <a:schemeClr val="bg1"/>
                </a:solidFill>
              </a:rPr>
              <a:t> se </a:t>
            </a:r>
            <a:r>
              <a:rPr lang="en-GB" sz="2000" dirty="0" err="1">
                <a:solidFill>
                  <a:schemeClr val="bg1"/>
                </a:solidFill>
              </a:rPr>
              <a:t>na</a:t>
            </a:r>
            <a:r>
              <a:rPr lang="en-GB" sz="2000" dirty="0">
                <a:solidFill>
                  <a:schemeClr val="bg1"/>
                </a:solidFill>
              </a:rPr>
              <a:t> </a:t>
            </a:r>
            <a:r>
              <a:rPr lang="en-GB" sz="2000" dirty="0" err="1">
                <a:solidFill>
                  <a:schemeClr val="bg1"/>
                </a:solidFill>
              </a:rPr>
              <a:t>reprezentativní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vzorek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instalací</a:t>
            </a:r>
            <a:r>
              <a:rPr lang="en-GB" sz="2000" dirty="0">
                <a:solidFill>
                  <a:schemeClr val="bg1"/>
                </a:solidFill>
              </a:rPr>
              <a:t> z </a:t>
            </a:r>
            <a:r>
              <a:rPr lang="en-GB" sz="2000" dirty="0" err="1">
                <a:solidFill>
                  <a:schemeClr val="bg1"/>
                </a:solidFill>
              </a:rPr>
              <a:t>různých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typů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lokalit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err="1">
                <a:solidFill>
                  <a:schemeClr val="bg1"/>
                </a:solidFill>
              </a:rPr>
              <a:t>zejména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městských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  <a:p>
            <a:r>
              <a:rPr lang="en-GB" sz="2000" dirty="0" err="1">
                <a:solidFill>
                  <a:schemeClr val="bg1"/>
                </a:solidFill>
              </a:rPr>
              <a:t>Výsledkem</a:t>
            </a:r>
            <a:r>
              <a:rPr lang="en-GB" sz="2000" dirty="0">
                <a:solidFill>
                  <a:schemeClr val="bg1"/>
                </a:solidFill>
              </a:rPr>
              <a:t> je </a:t>
            </a:r>
            <a:r>
              <a:rPr lang="en-GB" sz="2000" dirty="0" err="1">
                <a:solidFill>
                  <a:schemeClr val="bg1"/>
                </a:solidFill>
              </a:rPr>
              <a:t>veřejná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hodnotící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zpráva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</a:p>
          <a:p>
            <a:r>
              <a:rPr lang="en-GB" sz="2000" dirty="0" err="1">
                <a:solidFill>
                  <a:schemeClr val="bg1"/>
                </a:solidFill>
              </a:rPr>
              <a:t>Pokud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jsou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zjištěny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nedostatky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zpráva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obsahuje</a:t>
            </a:r>
            <a:r>
              <a:rPr lang="en-GB" sz="2000" dirty="0">
                <a:solidFill>
                  <a:schemeClr val="bg1"/>
                </a:solidFill>
              </a:rPr>
              <a:t> </a:t>
            </a:r>
            <a:r>
              <a:rPr lang="en-GB" sz="2000" dirty="0" err="1">
                <a:solidFill>
                  <a:schemeClr val="bg1"/>
                </a:solidFill>
              </a:rPr>
              <a:t>konkrétní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nápravný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plán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22D028-CD09-D037-6CD5-DF84F1F49F6C}"/>
              </a:ext>
            </a:extLst>
          </p:cNvPr>
          <p:cNvSpPr txBox="1">
            <a:spLocks/>
          </p:cNvSpPr>
          <p:nvPr/>
        </p:nvSpPr>
        <p:spPr>
          <a:xfrm>
            <a:off x="683290" y="920929"/>
            <a:ext cx="3201366" cy="338749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Z" sz="4000">
                <a:solidFill>
                  <a:srgbClr val="FFFFFF"/>
                </a:solidFill>
              </a:rPr>
              <a:t>Jak postupovat pokud je box umístěn nevhodně?</a:t>
            </a:r>
            <a:endParaRPr lang="cs-CZ" dirty="0"/>
          </a:p>
        </p:txBody>
      </p:sp>
      <p:graphicFrame>
        <p:nvGraphicFramePr>
          <p:cNvPr id="587" name="Content Placeholder 2">
            <a:extLst>
              <a:ext uri="{FF2B5EF4-FFF2-40B4-BE49-F238E27FC236}">
                <a16:creationId xmlns:a16="http://schemas.microsoft.com/office/drawing/2014/main" id="{B9AD6173-1B86-65C4-3B24-2AFD75DB8D29}"/>
              </a:ext>
            </a:extLst>
          </p:cNvPr>
          <p:cNvGraphicFramePr/>
          <p:nvPr/>
        </p:nvGraphicFramePr>
        <p:xfrm>
          <a:off x="4810259" y="649480"/>
          <a:ext cx="65553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 descr="A black and white background with white star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 descr="A white stars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 descr="A white stars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 descr="A black and white background with white dot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24C32-B895-2F21-B63C-8368CE87BD33}"/>
              </a:ext>
            </a:extLst>
          </p:cNvPr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Z" sz="4000">
                <a:solidFill>
                  <a:srgbClr val="FFFFFF"/>
                </a:solidFill>
              </a:rPr>
              <a:t>Pár slov na závěr</a:t>
            </a:r>
            <a:endParaRPr lang="cs-CZ" dirty="0"/>
          </a:p>
        </p:txBody>
      </p:sp>
      <p:graphicFrame>
        <p:nvGraphicFramePr>
          <p:cNvPr id="585" name="Content Placeholder 2">
            <a:extLst>
              <a:ext uri="{FF2B5EF4-FFF2-40B4-BE49-F238E27FC236}">
                <a16:creationId xmlns:a16="http://schemas.microsoft.com/office/drawing/2014/main" id="{C06D3CC1-B1E4-1320-2897-F24549CD78B6}"/>
              </a:ext>
            </a:extLst>
          </p:cNvPr>
          <p:cNvGraphicFramePr/>
          <p:nvPr/>
        </p:nvGraphicFramePr>
        <p:xfrm>
          <a:off x="4810259" y="649480"/>
          <a:ext cx="65553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CE1233-5461-A7D9-D581-3248641847F9}"/>
              </a:ext>
            </a:extLst>
          </p:cNvPr>
          <p:cNvSpPr txBox="1">
            <a:spLocks/>
          </p:cNvSpPr>
          <p:nvPr/>
        </p:nvSpPr>
        <p:spPr>
          <a:xfrm>
            <a:off x="3885516" y="3351302"/>
            <a:ext cx="9446689" cy="32685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>
                <a:solidFill>
                  <a:srgbClr val="FFFFFF"/>
                </a:solidFill>
              </a:rPr>
              <a:t>Děkuji za pozornost </a:t>
            </a:r>
            <a:endParaRPr lang="cs-CZ" sz="4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 descr="A black and white background with white star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 descr="A white stars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 descr="A white stars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 descr="A black and white background with white dot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959860-A033-A761-26A3-B23CD10BD34D}"/>
              </a:ext>
            </a:extLst>
          </p:cNvPr>
          <p:cNvSpPr txBox="1">
            <a:spLocks/>
          </p:cNvSpPr>
          <p:nvPr/>
        </p:nvSpPr>
        <p:spPr>
          <a:xfrm>
            <a:off x="402969" y="325888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rgbClr val="FFFFFF"/>
                </a:solidFill>
              </a:rPr>
              <a:t>O NÁS:</a:t>
            </a:r>
          </a:p>
        </p:txBody>
      </p:sp>
      <p:graphicFrame>
        <p:nvGraphicFramePr>
          <p:cNvPr id="585" name="TextBox 3">
            <a:extLst>
              <a:ext uri="{FF2B5EF4-FFF2-40B4-BE49-F238E27FC236}">
                <a16:creationId xmlns:a16="http://schemas.microsoft.com/office/drawing/2014/main" id="{0915D126-6138-2E60-9E9D-E8DC0D399D04}"/>
              </a:ext>
            </a:extLst>
          </p:cNvPr>
          <p:cNvGraphicFramePr/>
          <p:nvPr/>
        </p:nvGraphicFramePr>
        <p:xfrm>
          <a:off x="5121388" y="648586"/>
          <a:ext cx="65553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 descr="A black and white background with white star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 descr="A white stars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 descr="A white stars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 descr="A black and white background with white dot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F83BAA-EF1E-1964-78DB-84C1468BEF34}"/>
              </a:ext>
            </a:extLst>
          </p:cNvPr>
          <p:cNvSpPr txBox="1">
            <a:spLocks/>
          </p:cNvSpPr>
          <p:nvPr/>
        </p:nvSpPr>
        <p:spPr>
          <a:xfrm>
            <a:off x="468563" y="1373467"/>
            <a:ext cx="3201366" cy="28371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Z" sz="4000">
                <a:solidFill>
                  <a:srgbClr val="FFFFFF"/>
                </a:solidFill>
              </a:rPr>
              <a:t>Proč jsou výdejní boxy tak populární?</a:t>
            </a:r>
            <a:endParaRPr lang="cs-CZ" dirty="0"/>
          </a:p>
        </p:txBody>
      </p:sp>
      <p:graphicFrame>
        <p:nvGraphicFramePr>
          <p:cNvPr id="587" name="Content Placeholder 2">
            <a:extLst>
              <a:ext uri="{FF2B5EF4-FFF2-40B4-BE49-F238E27FC236}">
                <a16:creationId xmlns:a16="http://schemas.microsoft.com/office/drawing/2014/main" id="{0F0EEA06-6E6A-5CE1-C71C-27C1BCD960B0}"/>
              </a:ext>
            </a:extLst>
          </p:cNvPr>
          <p:cNvGraphicFramePr/>
          <p:nvPr/>
        </p:nvGraphicFramePr>
        <p:xfrm>
          <a:off x="4810259" y="649480"/>
          <a:ext cx="65553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gdd2b50685c_0_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769" y="1338370"/>
            <a:ext cx="7426469" cy="418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ástupný obsah 4" descr="Obsah obrázku text, snímek obrazovky, řada/pruh, Vykreslený graf&#10;&#10;Obsah generovaný pomocí AI může být nesprávný.">
            <a:extLst>
              <a:ext uri="{FF2B5EF4-FFF2-40B4-BE49-F238E27FC236}">
                <a16:creationId xmlns:a16="http://schemas.microsoft.com/office/drawing/2014/main" id="{BDBED9C2-7433-59FD-30C3-3EA03B5CAB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1" b="4403"/>
          <a:stretch>
            <a:fillRect/>
          </a:stretch>
        </p:blipFill>
        <p:spPr>
          <a:xfrm>
            <a:off x="1149912" y="643467"/>
            <a:ext cx="9892176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86B1E90-8DB0-74DC-44F2-E6385A066965}"/>
              </a:ext>
            </a:extLst>
          </p:cNvPr>
          <p:cNvSpPr txBox="1">
            <a:spLocks/>
          </p:cNvSpPr>
          <p:nvPr/>
        </p:nvSpPr>
        <p:spPr>
          <a:xfrm>
            <a:off x="468563" y="1475095"/>
            <a:ext cx="3201366" cy="28371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FFFFFF"/>
                </a:solidFill>
              </a:rPr>
              <a:t>Klíčová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zjištění</a:t>
            </a:r>
            <a:r>
              <a:rPr lang="en-US" sz="4000" dirty="0">
                <a:solidFill>
                  <a:srgbClr val="FFFFFF"/>
                </a:solidFill>
              </a:rPr>
              <a:t> z </a:t>
            </a:r>
            <a:r>
              <a:rPr lang="en-US" sz="4000" dirty="0" err="1">
                <a:solidFill>
                  <a:srgbClr val="FFFFFF"/>
                </a:solidFill>
              </a:rPr>
              <a:t>průzkumu</a:t>
            </a:r>
            <a:r>
              <a:rPr lang="en-US" sz="4000" dirty="0">
                <a:solidFill>
                  <a:srgbClr val="FFFFFF"/>
                </a:solidFill>
              </a:rPr>
              <a:t> Nielsen</a:t>
            </a:r>
          </a:p>
        </p:txBody>
      </p:sp>
      <p:sp>
        <p:nvSpPr>
          <p:cNvPr id="3" name="TextovéPole 6">
            <a:extLst>
              <a:ext uri="{FF2B5EF4-FFF2-40B4-BE49-F238E27FC236}">
                <a16:creationId xmlns:a16="http://schemas.microsoft.com/office/drawing/2014/main" id="{282532A9-1429-2360-CCA7-04CF9EBE28B6}"/>
              </a:ext>
            </a:extLst>
          </p:cNvPr>
          <p:cNvSpPr txBox="1"/>
          <p:nvPr/>
        </p:nvSpPr>
        <p:spPr>
          <a:xfrm>
            <a:off x="5168090" y="798902"/>
            <a:ext cx="6813541" cy="5551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bg1"/>
                </a:solidFill>
              </a:rPr>
              <a:t>Hlavní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důvody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oblíbenosti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boxů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dle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průzkumu</a:t>
            </a:r>
            <a:r>
              <a:rPr lang="en-US" sz="2000" b="1" dirty="0">
                <a:solidFill>
                  <a:schemeClr val="bg1"/>
                </a:solidFill>
              </a:rPr>
              <a:t> Nielsen: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91,6 % </a:t>
            </a:r>
            <a:r>
              <a:rPr lang="en-US" sz="2000" dirty="0" err="1">
                <a:solidFill>
                  <a:schemeClr val="bg1"/>
                </a:solidFill>
              </a:rPr>
              <a:t>respondentů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err="1">
                <a:solidFill>
                  <a:schemeClr val="bg1"/>
                </a:solidFill>
              </a:rPr>
              <a:t>vnímá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časovou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flexibilitu</a:t>
            </a:r>
            <a:r>
              <a:rPr lang="en-US" sz="2000" dirty="0">
                <a:solidFill>
                  <a:schemeClr val="bg1"/>
                </a:solidFill>
              </a:rPr>
              <a:t> a </a:t>
            </a:r>
            <a:r>
              <a:rPr lang="en-US" sz="2000" dirty="0" err="1">
                <a:solidFill>
                  <a:schemeClr val="bg1"/>
                </a:solidFill>
              </a:rPr>
              <a:t>dostupnost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kdykoli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jako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klíčovou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výhodu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81,5 %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dotázaných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vnímá</a:t>
            </a:r>
            <a:r>
              <a:rPr lang="en-US" sz="2000" dirty="0">
                <a:solidFill>
                  <a:schemeClr val="bg1"/>
                </a:solidFill>
              </a:rPr>
              <a:t> boxy </a:t>
            </a:r>
            <a:r>
              <a:rPr lang="en-US" sz="2000" dirty="0" err="1">
                <a:solidFill>
                  <a:schemeClr val="bg1"/>
                </a:solidFill>
              </a:rPr>
              <a:t>jako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ekologičtější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variantu</a:t>
            </a:r>
            <a:r>
              <a:rPr lang="en-US" sz="2000" dirty="0">
                <a:solidFill>
                  <a:schemeClr val="bg1"/>
                </a:solidFill>
              </a:rPr>
              <a:t>. 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74,7 % </a:t>
            </a:r>
            <a:r>
              <a:rPr lang="en-US" sz="2000" dirty="0" err="1">
                <a:solidFill>
                  <a:schemeClr val="bg1"/>
                </a:solidFill>
              </a:rPr>
              <a:t>nevnímá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existenci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výdejních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boxů</a:t>
            </a:r>
            <a:r>
              <a:rPr lang="en-US" sz="2000" dirty="0">
                <a:solidFill>
                  <a:schemeClr val="bg1"/>
                </a:solidFill>
              </a:rPr>
              <a:t> v </a:t>
            </a:r>
            <a:r>
              <a:rPr lang="en-US" sz="2000" dirty="0" err="1">
                <a:solidFill>
                  <a:schemeClr val="bg1"/>
                </a:solidFill>
              </a:rPr>
              <a:t>jejich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městě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jako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problém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62,8 % </a:t>
            </a:r>
            <a:r>
              <a:rPr lang="en-US" sz="2000" dirty="0" err="1">
                <a:solidFill>
                  <a:schemeClr val="bg1"/>
                </a:solidFill>
              </a:rPr>
              <a:t>respondentů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souhlasí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že</a:t>
            </a:r>
            <a:r>
              <a:rPr lang="en-US" sz="2000" dirty="0">
                <a:solidFill>
                  <a:schemeClr val="bg1"/>
                </a:solidFill>
              </a:rPr>
              <a:t> boxy </a:t>
            </a:r>
            <a:r>
              <a:rPr lang="en-US" sz="2000" dirty="0" err="1">
                <a:solidFill>
                  <a:schemeClr val="bg1"/>
                </a:solidFill>
              </a:rPr>
              <a:t>zvyšují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kvalitu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života</a:t>
            </a:r>
            <a:r>
              <a:rPr lang="en-US" sz="2000" dirty="0">
                <a:solidFill>
                  <a:schemeClr val="bg1"/>
                </a:solidFill>
              </a:rPr>
              <a:t> v </a:t>
            </a:r>
            <a:r>
              <a:rPr lang="en-US" sz="2000" dirty="0" err="1">
                <a:solidFill>
                  <a:schemeClr val="bg1"/>
                </a:solidFill>
              </a:rPr>
              <a:t>obcích</a:t>
            </a:r>
            <a:r>
              <a:rPr lang="en-US" sz="2000" dirty="0">
                <a:solidFill>
                  <a:schemeClr val="bg1"/>
                </a:solidFill>
              </a:rPr>
              <a:t>. 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60,1 %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považuje</a:t>
            </a:r>
            <a:r>
              <a:rPr lang="en-US" sz="2000" dirty="0">
                <a:solidFill>
                  <a:schemeClr val="bg1"/>
                </a:solidFill>
              </a:rPr>
              <a:t> za </a:t>
            </a:r>
            <a:r>
              <a:rPr lang="en-US" sz="2000" dirty="0" err="1">
                <a:solidFill>
                  <a:schemeClr val="bg1"/>
                </a:solidFill>
              </a:rPr>
              <a:t>výhodné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umístění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boxu</a:t>
            </a:r>
            <a:r>
              <a:rPr lang="en-US" sz="2000" dirty="0">
                <a:solidFill>
                  <a:schemeClr val="bg1"/>
                </a:solidFill>
              </a:rPr>
              <a:t> v </a:t>
            </a:r>
            <a:r>
              <a:rPr lang="en-US" sz="2000" dirty="0" err="1">
                <a:solidFill>
                  <a:schemeClr val="bg1"/>
                </a:solidFill>
              </a:rPr>
              <a:t>pěší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vzdálenosti</a:t>
            </a:r>
            <a:r>
              <a:rPr lang="en-US" sz="2000" dirty="0">
                <a:solidFill>
                  <a:schemeClr val="bg1"/>
                </a:solidFill>
              </a:rPr>
              <a:t> od </a:t>
            </a:r>
            <a:r>
              <a:rPr lang="en-US" sz="2000" dirty="0" err="1">
                <a:solidFill>
                  <a:schemeClr val="bg1"/>
                </a:solidFill>
              </a:rPr>
              <a:t>místa</a:t>
            </a:r>
            <a:r>
              <a:rPr lang="en-US" sz="2000" dirty="0">
                <a:solidFill>
                  <a:schemeClr val="bg1"/>
                </a:solidFill>
              </a:rPr>
              <a:t> bydliště. </a:t>
            </a:r>
          </a:p>
          <a:p>
            <a:pPr marL="285750"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72,6 % </a:t>
            </a:r>
            <a:r>
              <a:rPr lang="en-US" sz="2000" dirty="0" err="1">
                <a:solidFill>
                  <a:schemeClr val="bg1"/>
                </a:solidFill>
              </a:rPr>
              <a:t>respondentů</a:t>
            </a:r>
            <a:r>
              <a:rPr lang="en-US" sz="2000" dirty="0">
                <a:solidFill>
                  <a:schemeClr val="bg1"/>
                </a:solidFill>
              </a:rPr>
              <a:t> by </a:t>
            </a:r>
            <a:r>
              <a:rPr lang="en-US" sz="2000" dirty="0" err="1">
                <a:solidFill>
                  <a:schemeClr val="bg1"/>
                </a:solidFill>
              </a:rPr>
              <a:t>vadilo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kdyby</a:t>
            </a:r>
            <a:r>
              <a:rPr lang="en-US" sz="2000" dirty="0">
                <a:solidFill>
                  <a:schemeClr val="bg1"/>
                </a:solidFill>
              </a:rPr>
              <a:t> v </a:t>
            </a:r>
            <a:r>
              <a:rPr lang="en-US" sz="2000" dirty="0" err="1">
                <a:solidFill>
                  <a:schemeClr val="bg1"/>
                </a:solidFill>
              </a:rPr>
              <a:t>jejich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okolí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žádný</a:t>
            </a:r>
            <a:r>
              <a:rPr lang="en-US" sz="2000" dirty="0">
                <a:solidFill>
                  <a:schemeClr val="bg1"/>
                </a:solidFill>
              </a:rPr>
              <a:t> box </a:t>
            </a:r>
            <a:r>
              <a:rPr lang="en-US" sz="2000" dirty="0" err="1">
                <a:solidFill>
                  <a:schemeClr val="bg1"/>
                </a:solidFill>
              </a:rPr>
              <a:t>nebyl</a:t>
            </a:r>
            <a:r>
              <a:rPr lang="en-US" sz="2000" dirty="0">
                <a:solidFill>
                  <a:schemeClr val="bg1"/>
                </a:solidFill>
              </a:rPr>
              <a:t>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>
          <a:extLst>
            <a:ext uri="{FF2B5EF4-FFF2-40B4-BE49-F238E27FC236}">
              <a16:creationId xmlns:a16="http://schemas.microsoft.com/office/drawing/2014/main" id="{EFC85729-FCDB-1CC2-D661-60D4D51FD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gdd2b50685c_0_258">
            <a:extLst>
              <a:ext uri="{FF2B5EF4-FFF2-40B4-BE49-F238E27FC236}">
                <a16:creationId xmlns:a16="http://schemas.microsoft.com/office/drawing/2014/main" id="{F9482EDF-1ECA-8851-4017-5049A03A70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769" y="1338370"/>
            <a:ext cx="7426469" cy="418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Zástupný obsah 4" descr="Obsah obrázku text, snímek obrazovky, řada/pruh, číslo&#10;&#10;Obsah generovaný pomocí AI může být nesprávný.">
            <a:extLst>
              <a:ext uri="{FF2B5EF4-FFF2-40B4-BE49-F238E27FC236}">
                <a16:creationId xmlns:a16="http://schemas.microsoft.com/office/drawing/2014/main" id="{CF677884-DF82-D822-EA39-358EEA38D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729996"/>
            <a:ext cx="10905066" cy="53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A4FC8-1A82-AC76-960F-2031A53C9610}"/>
              </a:ext>
            </a:extLst>
          </p:cNvPr>
          <p:cNvSpPr txBox="1">
            <a:spLocks/>
          </p:cNvSpPr>
          <p:nvPr/>
        </p:nvSpPr>
        <p:spPr>
          <a:xfrm>
            <a:off x="559119" y="634982"/>
            <a:ext cx="3201366" cy="338749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Z" sz="4000">
                <a:solidFill>
                  <a:srgbClr val="FFFFFF"/>
                </a:solidFill>
              </a:rPr>
              <a:t>Principy spolupráce</a:t>
            </a:r>
            <a:endParaRPr lang="cs-CZ" dirty="0"/>
          </a:p>
        </p:txBody>
      </p:sp>
      <p:graphicFrame>
        <p:nvGraphicFramePr>
          <p:cNvPr id="585" name="Content Placeholder 2">
            <a:extLst>
              <a:ext uri="{FF2B5EF4-FFF2-40B4-BE49-F238E27FC236}">
                <a16:creationId xmlns:a16="http://schemas.microsoft.com/office/drawing/2014/main" id="{A32E67B4-B848-79B0-B213-7A9C123AD5E3}"/>
              </a:ext>
            </a:extLst>
          </p:cNvPr>
          <p:cNvGraphicFramePr/>
          <p:nvPr/>
        </p:nvGraphicFramePr>
        <p:xfrm>
          <a:off x="4810259" y="649480"/>
          <a:ext cx="65553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gdd2b50685c_0_89"/>
          <p:cNvPicPr preferRelativeResize="0"/>
          <p:nvPr/>
        </p:nvPicPr>
        <p:blipFill rotWithShape="1">
          <a:blip r:embed="rId3">
            <a:alphaModFix/>
          </a:blip>
          <a:srcRect t="-54730" b="54730"/>
          <a:stretch/>
        </p:blipFill>
        <p:spPr>
          <a:xfrm rot="10800000">
            <a:off x="8757786" y="5580134"/>
            <a:ext cx="3538635" cy="657823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dd2b50685c_0_89"/>
          <p:cNvSpPr txBox="1"/>
          <p:nvPr/>
        </p:nvSpPr>
        <p:spPr>
          <a:xfrm rot="-5400000">
            <a:off x="-3081" y="3255002"/>
            <a:ext cx="6195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2614678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dd2b50685c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13" y="3574501"/>
            <a:ext cx="348750" cy="5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d2b50685c_0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65" y="325888"/>
            <a:ext cx="42488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B52A6D0-0AE5-CE9E-68E1-73547F2DCDE6}"/>
              </a:ext>
            </a:extLst>
          </p:cNvPr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>
                <a:solidFill>
                  <a:srgbClr val="FFFFFF"/>
                </a:solidFill>
              </a:rPr>
              <a:t>Problematika regulace: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AE35BC-1FC7-4E75-E143-11164C10AE83}"/>
              </a:ext>
            </a:extLst>
          </p:cNvPr>
          <p:cNvSpPr txBox="1">
            <a:spLocks/>
          </p:cNvSpPr>
          <p:nvPr/>
        </p:nvSpPr>
        <p:spPr>
          <a:xfrm>
            <a:off x="4810259" y="663591"/>
            <a:ext cx="6555347" cy="5546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Česká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republika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je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právním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státem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, proto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nikdo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nemůže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stavět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nad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zákon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nebo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si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 err="1">
                <a:solidFill>
                  <a:schemeClr val="bg1"/>
                </a:solidFill>
                <a:ea typeface="+mn-lt"/>
                <a:cs typeface="+mn-lt"/>
              </a:rPr>
              <a:t>vytvářet</a:t>
            </a:r>
            <a:r>
              <a:rPr lang="en-GB" sz="19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1900" dirty="0">
                <a:solidFill>
                  <a:schemeClr val="bg1"/>
                </a:solidFill>
              </a:rPr>
              <a:t>- </a:t>
            </a:r>
            <a:r>
              <a:rPr lang="en-GB" sz="1900" dirty="0" err="1">
                <a:solidFill>
                  <a:schemeClr val="bg1"/>
                </a:solidFill>
              </a:rPr>
              <a:t>dbáme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na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dodržení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všech</a:t>
            </a:r>
            <a:r>
              <a:rPr lang="en-GB" sz="1900" dirty="0">
                <a:solidFill>
                  <a:schemeClr val="bg1"/>
                </a:solidFill>
              </a:rPr>
              <a:t> </a:t>
            </a:r>
            <a:r>
              <a:rPr lang="en-GB" sz="1900" dirty="0" err="1">
                <a:solidFill>
                  <a:schemeClr val="bg1"/>
                </a:solidFill>
              </a:rPr>
              <a:t>zákonů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při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instalaci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boxů</a:t>
            </a:r>
            <a:r>
              <a:rPr lang="en-GB" sz="1900" dirty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en-GB" sz="1900" dirty="0" err="1">
                <a:solidFill>
                  <a:schemeClr val="bg1"/>
                </a:solidFill>
              </a:rPr>
              <a:t>Výdejní</a:t>
            </a:r>
            <a:r>
              <a:rPr lang="en-GB" sz="1900" dirty="0">
                <a:solidFill>
                  <a:schemeClr val="bg1"/>
                </a:solidFill>
              </a:rPr>
              <a:t> boxy </a:t>
            </a:r>
            <a:r>
              <a:rPr lang="en-GB" sz="1900" dirty="0" err="1">
                <a:solidFill>
                  <a:schemeClr val="bg1"/>
                </a:solidFill>
              </a:rPr>
              <a:t>našich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členů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podle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našeho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právního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názoru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spada</a:t>
            </a:r>
            <a:r>
              <a:rPr lang="en-GB" sz="1900" dirty="0">
                <a:solidFill>
                  <a:schemeClr val="bg1"/>
                </a:solidFill>
              </a:rPr>
              <a:t> pod </a:t>
            </a:r>
            <a:r>
              <a:rPr lang="en-GB" sz="1900" dirty="0" err="1">
                <a:solidFill>
                  <a:schemeClr val="bg1"/>
                </a:solidFill>
              </a:rPr>
              <a:t>působnost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poštovního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zákona</a:t>
            </a:r>
            <a:r>
              <a:rPr lang="en-GB" sz="1900" dirty="0">
                <a:solidFill>
                  <a:schemeClr val="bg1"/>
                </a:solidFill>
              </a:rPr>
              <a:t>, a </a:t>
            </a:r>
            <a:r>
              <a:rPr lang="en-GB" sz="1900" dirty="0" err="1">
                <a:solidFill>
                  <a:schemeClr val="bg1"/>
                </a:solidFill>
              </a:rPr>
              <a:t>proot</a:t>
            </a:r>
            <a:r>
              <a:rPr lang="en-GB" sz="1900" dirty="0">
                <a:solidFill>
                  <a:schemeClr val="bg1"/>
                </a:solidFill>
              </a:rPr>
              <a:t> je </a:t>
            </a:r>
            <a:r>
              <a:rPr lang="en-GB" sz="1900" dirty="0" err="1">
                <a:solidFill>
                  <a:schemeClr val="bg1"/>
                </a:solidFill>
              </a:rPr>
              <a:t>nelze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regulovat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prostřednictvím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nástrojů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zákona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živostenského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jako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například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tržními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řády</a:t>
            </a:r>
            <a:r>
              <a:rPr lang="en-GB" sz="1900" dirty="0">
                <a:solidFill>
                  <a:schemeClr val="bg1"/>
                </a:solidFill>
              </a:rPr>
              <a:t>.</a:t>
            </a:r>
          </a:p>
          <a:p>
            <a:r>
              <a:rPr lang="en-GB" sz="1900" dirty="0" err="1">
                <a:solidFill>
                  <a:schemeClr val="bg1"/>
                </a:solidFill>
              </a:rPr>
              <a:t>Výdejní</a:t>
            </a:r>
            <a:r>
              <a:rPr lang="en-GB" sz="1900" dirty="0">
                <a:solidFill>
                  <a:schemeClr val="bg1"/>
                </a:solidFill>
              </a:rPr>
              <a:t> boxy </a:t>
            </a:r>
            <a:r>
              <a:rPr lang="en-GB" sz="1900" dirty="0" err="1">
                <a:solidFill>
                  <a:schemeClr val="bg1"/>
                </a:solidFill>
              </a:rPr>
              <a:t>nejsou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místem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realizace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nabídky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či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prodeje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zboží</a:t>
            </a:r>
            <a:r>
              <a:rPr lang="en-GB" sz="1900" dirty="0">
                <a:solidFill>
                  <a:schemeClr val="bg1"/>
                </a:solidFill>
              </a:rPr>
              <a:t> ani </a:t>
            </a:r>
            <a:r>
              <a:rPr lang="en-GB" sz="1900" dirty="0" err="1">
                <a:solidFill>
                  <a:schemeClr val="bg1"/>
                </a:solidFill>
              </a:rPr>
              <a:t>služeb</a:t>
            </a:r>
            <a:r>
              <a:rPr lang="en-GB" sz="1900" dirty="0">
                <a:solidFill>
                  <a:schemeClr val="bg1"/>
                </a:solidFill>
              </a:rPr>
              <a:t>, </a:t>
            </a:r>
            <a:r>
              <a:rPr lang="en-GB" sz="1900" dirty="0" err="1">
                <a:solidFill>
                  <a:schemeClr val="bg1"/>
                </a:solidFill>
              </a:rPr>
              <a:t>jde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pouze</a:t>
            </a:r>
            <a:r>
              <a:rPr lang="en-GB" sz="1900" dirty="0">
                <a:solidFill>
                  <a:schemeClr val="bg1"/>
                </a:solidFill>
              </a:rPr>
              <a:t> o </a:t>
            </a:r>
            <a:r>
              <a:rPr lang="en-GB" sz="1900" dirty="0" err="1">
                <a:solidFill>
                  <a:schemeClr val="bg1"/>
                </a:solidFill>
              </a:rPr>
              <a:t>způspob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doručení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zásilky</a:t>
            </a:r>
            <a:r>
              <a:rPr lang="en-GB" sz="1900" dirty="0">
                <a:solidFill>
                  <a:schemeClr val="bg1"/>
                </a:solidFill>
              </a:rPr>
              <a:t>. 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sz="1900" dirty="0">
                <a:solidFill>
                  <a:schemeClr val="bg1"/>
                </a:solidFill>
              </a:rPr>
              <a:t>Boxy </a:t>
            </a:r>
            <a:r>
              <a:rPr lang="en-GB" sz="1900" dirty="0" err="1">
                <a:solidFill>
                  <a:schemeClr val="bg1"/>
                </a:solidFill>
              </a:rPr>
              <a:t>zároveň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nejsou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stavbou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ve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smyslu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stavebního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zákona</a:t>
            </a:r>
            <a:r>
              <a:rPr lang="en-GB" sz="1900" dirty="0">
                <a:solidFill>
                  <a:schemeClr val="bg1"/>
                </a:solidFill>
              </a:rPr>
              <a:t>. </a:t>
            </a:r>
            <a:r>
              <a:rPr lang="en-GB" sz="1900" dirty="0" err="1">
                <a:solidFill>
                  <a:schemeClr val="bg1"/>
                </a:solidFill>
              </a:rPr>
              <a:t>Jejich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povolování</a:t>
            </a:r>
            <a:r>
              <a:rPr lang="en-GB" sz="1900" dirty="0">
                <a:solidFill>
                  <a:schemeClr val="bg1"/>
                </a:solidFill>
              </a:rPr>
              <a:t> by </a:t>
            </a:r>
            <a:r>
              <a:rPr lang="en-GB" sz="1900" dirty="0" err="1">
                <a:solidFill>
                  <a:schemeClr val="bg1"/>
                </a:solidFill>
              </a:rPr>
              <a:t>zatížilo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už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tak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přetížené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stavební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úřady</a:t>
            </a:r>
            <a:r>
              <a:rPr lang="en-GB" sz="1900" dirty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en-GB" sz="1900" dirty="0" err="1">
                <a:solidFill>
                  <a:schemeClr val="bg1"/>
                </a:solidFill>
              </a:rPr>
              <a:t>Obce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zároveň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příležitostně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chybují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při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stanovení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místního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poplatku</a:t>
            </a:r>
            <a:endParaRPr lang="en-GB" sz="1900" dirty="0">
              <a:solidFill>
                <a:schemeClr val="bg1"/>
              </a:solidFill>
            </a:endParaRPr>
          </a:p>
          <a:p>
            <a:pPr fontAlgn="base"/>
            <a:r>
              <a:rPr lang="en-GB" sz="1900" dirty="0" err="1">
                <a:solidFill>
                  <a:schemeClr val="bg1"/>
                </a:solidFill>
              </a:rPr>
              <a:t>Dáváme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přednost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komunikaci</a:t>
            </a:r>
            <a:r>
              <a:rPr lang="en-GB" sz="1900" dirty="0">
                <a:solidFill>
                  <a:schemeClr val="bg1"/>
                </a:solidFill>
              </a:rPr>
              <a:t>, </a:t>
            </a:r>
            <a:r>
              <a:rPr lang="en-GB" sz="1900" dirty="0" err="1">
                <a:solidFill>
                  <a:schemeClr val="bg1"/>
                </a:solidFill>
              </a:rPr>
              <a:t>společnému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kodexu</a:t>
            </a:r>
            <a:r>
              <a:rPr lang="en-GB" sz="1900" dirty="0">
                <a:solidFill>
                  <a:schemeClr val="bg1"/>
                </a:solidFill>
              </a:rPr>
              <a:t> a </a:t>
            </a:r>
            <a:r>
              <a:rPr lang="en-GB" sz="1900" dirty="0" err="1">
                <a:solidFill>
                  <a:schemeClr val="bg1"/>
                </a:solidFill>
              </a:rPr>
              <a:t>dobrovolným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pravidlům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před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tvrdou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regulací</a:t>
            </a:r>
            <a:r>
              <a:rPr lang="en-GB" sz="1900" dirty="0">
                <a:solidFill>
                  <a:schemeClr val="bg1"/>
                </a:solidFill>
              </a:rPr>
              <a:t> a </a:t>
            </a:r>
            <a:r>
              <a:rPr lang="en-GB" sz="1900" dirty="0" err="1">
                <a:solidFill>
                  <a:schemeClr val="bg1"/>
                </a:solidFill>
              </a:rPr>
              <a:t>právními</a:t>
            </a:r>
            <a:r>
              <a:rPr lang="en-GB" sz="1900" dirty="0">
                <a:solidFill>
                  <a:schemeClr val="bg1"/>
                </a:solidFill>
              </a:rPr>
              <a:t> </a:t>
            </a:r>
            <a:r>
              <a:rPr lang="en-GB" sz="1900" dirty="0" err="1">
                <a:solidFill>
                  <a:schemeClr val="bg1"/>
                </a:solidFill>
              </a:rPr>
              <a:t>spory</a:t>
            </a:r>
            <a:r>
              <a:rPr lang="en-GB" sz="19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>
          <a:extLst>
            <a:ext uri="{FF2B5EF4-FFF2-40B4-BE49-F238E27FC236}">
              <a16:creationId xmlns:a16="http://schemas.microsoft.com/office/drawing/2014/main" id="{84898D82-3B77-09C1-8A09-EC9F1904E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gdd2b50685c_0_258">
            <a:extLst>
              <a:ext uri="{FF2B5EF4-FFF2-40B4-BE49-F238E27FC236}">
                <a16:creationId xmlns:a16="http://schemas.microsoft.com/office/drawing/2014/main" id="{052EE376-E427-BB2C-003E-431FB262D3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769" y="1338370"/>
            <a:ext cx="7426469" cy="418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ástupný obsah 4" descr="Obsah obrázku text, snímek obrazovky, řada/pruh, diagram&#10;&#10;Obsah generovaný pomocí AI může být nesprávný.">
            <a:extLst>
              <a:ext uri="{FF2B5EF4-FFF2-40B4-BE49-F238E27FC236}">
                <a16:creationId xmlns:a16="http://schemas.microsoft.com/office/drawing/2014/main" id="{21F244DA-1FF6-4B10-EC4B-393068338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9" y="875518"/>
            <a:ext cx="932396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67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469232E9651F488EEA18F0E01DB723" ma:contentTypeVersion="13" ma:contentTypeDescription="Create a new document." ma:contentTypeScope="" ma:versionID="f7df5c1b8cd73bf7106ca6e0dc2816fe">
  <xsd:schema xmlns:xsd="http://www.w3.org/2001/XMLSchema" xmlns:xs="http://www.w3.org/2001/XMLSchema" xmlns:p="http://schemas.microsoft.com/office/2006/metadata/properties" xmlns:ns2="c73db6fa-efc1-4898-9b36-0894b96e491b" xmlns:ns3="4674fdf7-fd79-431b-a009-b556c9a54bd9" targetNamespace="http://schemas.microsoft.com/office/2006/metadata/properties" ma:root="true" ma:fieldsID="521ef93817a5d854df3ed03a7b126cae" ns2:_="" ns3:_="">
    <xsd:import namespace="c73db6fa-efc1-4898-9b36-0894b96e491b"/>
    <xsd:import namespace="4674fdf7-fd79-431b-a009-b556c9a54b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db6fa-efc1-4898-9b36-0894b96e49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fe96183-44fd-4830-b8c5-472e7850e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74fdf7-fd79-431b-a009-b556c9a54bd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7af8074-c39c-4a2d-9b96-311d5aaa389e}" ma:internalName="TaxCatchAll" ma:showField="CatchAllData" ma:web="4674fdf7-fd79-431b-a009-b556c9a54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3db6fa-efc1-4898-9b36-0894b96e491b">
      <Terms xmlns="http://schemas.microsoft.com/office/infopath/2007/PartnerControls"/>
    </lcf76f155ced4ddcb4097134ff3c332f>
    <TaxCatchAll xmlns="4674fdf7-fd79-431b-a009-b556c9a54bd9" xsi:nil="true"/>
  </documentManagement>
</p:properties>
</file>

<file path=customXml/itemProps1.xml><?xml version="1.0" encoding="utf-8"?>
<ds:datastoreItem xmlns:ds="http://schemas.openxmlformats.org/officeDocument/2006/customXml" ds:itemID="{8435BCA4-3896-44FD-854D-54C85DBB51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045E73-88A6-424D-B7CA-7696D9DEE8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3db6fa-efc1-4898-9b36-0894b96e491b"/>
    <ds:schemaRef ds:uri="4674fdf7-fd79-431b-a009-b556c9a54b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DF2F4F-C784-460E-8402-8D400984DEB6}">
  <ds:schemaRefs>
    <ds:schemaRef ds:uri="c73db6fa-efc1-4898-9b36-0894b96e491b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674fdf7-fd79-431b-a009-b556c9a54bd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722</Words>
  <Application>Microsoft Office PowerPoint</Application>
  <PresentationFormat>Širokoúhlá obrazovka</PresentationFormat>
  <Paragraphs>81</Paragraphs>
  <Slides>16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Montserrat</vt:lpstr>
      <vt:lpstr>Office Theme</vt:lpstr>
      <vt:lpstr>MÝTY A FAKTA: VÝDEJNÍ BOXY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DESATERO KODEXU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Matyas Pospisil</dc:creator>
  <cp:lastModifiedBy>Michaela Mottlová</cp:lastModifiedBy>
  <cp:revision>216</cp:revision>
  <dcterms:created xsi:type="dcterms:W3CDTF">2025-12-01T16:39:03Z</dcterms:created>
  <dcterms:modified xsi:type="dcterms:W3CDTF">2025-12-08T07:10:38Z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0x0101009F469232E9651F488EEA18F0E01DB723</vt:lpwstr>
  </property>
  <property fmtid="{D5CDD505-2E9C-101B-9397-08002B2CF9AE}" pid="3" name="MediaServiceImageTags">
    <vt:lpwstr/>
  </property>
</Properties>
</file>