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ags/tag4.xml" ContentType="application/vnd.openxmlformats-officedocument.presentationml.tags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1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ink/ink1.xml" ContentType="application/inkml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charts/chart18.xml" ContentType="application/vnd.openxmlformats-officedocument.drawingml.chart+xml"/>
  <Override PartName="/ppt/theme/themeOverride1.xml" ContentType="application/vnd.openxmlformats-officedocument.themeOverride+xml"/>
  <Override PartName="/ppt/charts/chart19.xml" ContentType="application/vnd.openxmlformats-officedocument.drawingml.chart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8" r:id="rId5"/>
    <p:sldMasterId id="2147483685" r:id="rId6"/>
    <p:sldMasterId id="2147483690" r:id="rId7"/>
    <p:sldMasterId id="2147483700" r:id="rId8"/>
    <p:sldMasterId id="2147483710" r:id="rId9"/>
    <p:sldMasterId id="2147483740" r:id="rId10"/>
  </p:sldMasterIdLst>
  <p:notesMasterIdLst>
    <p:notesMasterId r:id="rId34"/>
  </p:notesMasterIdLst>
  <p:sldIdLst>
    <p:sldId id="2147472515" r:id="rId11"/>
    <p:sldId id="270" r:id="rId12"/>
    <p:sldId id="2147474974" r:id="rId13"/>
    <p:sldId id="2147483647" r:id="rId14"/>
    <p:sldId id="265" r:id="rId15"/>
    <p:sldId id="258" r:id="rId16"/>
    <p:sldId id="259" r:id="rId17"/>
    <p:sldId id="260" r:id="rId18"/>
    <p:sldId id="2147483643" r:id="rId19"/>
    <p:sldId id="2147483625" r:id="rId20"/>
    <p:sldId id="261" r:id="rId21"/>
    <p:sldId id="268" r:id="rId22"/>
    <p:sldId id="2147483636" r:id="rId23"/>
    <p:sldId id="257" r:id="rId24"/>
    <p:sldId id="269" r:id="rId25"/>
    <p:sldId id="267" r:id="rId26"/>
    <p:sldId id="272" r:id="rId27"/>
    <p:sldId id="2147483642" r:id="rId28"/>
    <p:sldId id="264" r:id="rId29"/>
    <p:sldId id="266" r:id="rId30"/>
    <p:sldId id="2147481863" r:id="rId31"/>
    <p:sldId id="2147483631" r:id="rId32"/>
    <p:sldId id="214748361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1B9F60B-5663-C48B-3A2B-9C99B5319B79}" name="Mohamed Aly" initials="MA" userId="S::Mohamed.Aly@mastercard.com::edfca82b-e37b-4daf-b86d-0fefceb5933d" providerId="AD"/>
  <p188:author id="{EAB68D2F-5C5D-F161-0C1A-16354DF176F3}" name="Antonina Mazan" initials="AM" userId="S::antonina.mazan@mindsandroses.com::96c7feb2-00af-41d9-9d56-2cdee7f7abfb" providerId="AD"/>
  <p188:author id="{CBA4B0B6-85BB-0C93-0D15-BF53880A71D6}" name="Allia Kassem" initials="AK" userId="S::Allia.Kassem@mastercard.com::739b1857-57ad-4648-9871-4b518db82655" providerId="AD"/>
  <p188:author id="{8F6777C0-5CB0-7550-9939-8518471037AB}" name="Nilufer Yilmaz" initials="NY" userId="S::Nilufer.Yilmaz@mastercard.com::e04378a7-2fba-4808-b21a-eaad3c80ba1b" providerId="AD"/>
  <p188:author id="{E5763BD4-1BF0-1DDD-E726-CAF2900B4C2B}" name="Franciszek Gromadzki" initials="FG" userId="S::franciszek.gromadzki@mindsandroses.com::93b1a6c8-0b20-413c-aa3d-2ba6b2a17d5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9BB"/>
    <a:srgbClr val="F79E1B"/>
    <a:srgbClr val="FF5E00"/>
    <a:srgbClr val="F6E5CF"/>
    <a:srgbClr val="F69E1F"/>
    <a:srgbClr val="7C7C7C"/>
    <a:srgbClr val="A3BACD"/>
    <a:srgbClr val="C3D2DE"/>
    <a:srgbClr val="FF8E4F"/>
    <a:srgbClr val="F8E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469" autoAdjust="0"/>
  </p:normalViewPr>
  <p:slideViewPr>
    <p:cSldViewPr snapToGrid="0">
      <p:cViewPr varScale="1">
        <p:scale>
          <a:sx n="148" d="100"/>
          <a:sy n="148" d="100"/>
        </p:scale>
        <p:origin x="130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8/10/relationships/authors" Target="author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Se&#353;it7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Se&#353;it7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Se&#353;it7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3.xlsx"/><Relationship Id="rId1" Type="http://schemas.openxmlformats.org/officeDocument/2006/relationships/themeOverride" Target="../theme/themeOverride1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69E1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44F-6846-9067-EB235115C742}"/>
              </c:ext>
            </c:extLst>
          </c:dPt>
          <c:dPt>
            <c:idx val="1"/>
            <c:bubble3D val="0"/>
            <c:spPr>
              <a:solidFill>
                <a:srgbClr val="FF5E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44F-6846-9067-EB235115C742}"/>
              </c:ext>
            </c:extLst>
          </c:dPt>
          <c:cat>
            <c:strRef>
              <c:f>List1!$A$2:$A$3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41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4F-6846-9067-EB235115C7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7913170202025E-2"/>
          <c:y val="1.932236112326377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28A-4217-88B6-7083D0BEE17F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Online platba kartou (vyplněním všech údajů o kartě) </c:v>
                </c:pt>
                <c:pt idx="1">
                  <c:v>Bankovní převod </c:v>
                </c:pt>
                <c:pt idx="2">
                  <c:v>Nepoužil\a jsem žádný způsob online platby 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0.31</c:v>
                </c:pt>
                <c:pt idx="1">
                  <c:v>0.42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noFill/>
                <a:latin typeface="+mn-lt"/>
                <a:ea typeface="+mn-ea"/>
                <a:cs typeface="+mn-cs"/>
              </a:defRPr>
            </a:pPr>
            <a:endParaRPr lang="en-US" noProof="0" dirty="0"/>
          </a:p>
        </c:rich>
      </c:tx>
      <c:layout>
        <c:manualLayout>
          <c:xMode val="edge"/>
          <c:yMode val="edge"/>
          <c:x val="0.46041378960838231"/>
          <c:y val="2.5904780553872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5E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1C5-2A46-873D-033E263A7136}"/>
              </c:ext>
            </c:extLst>
          </c:dPt>
          <c:dPt>
            <c:idx val="1"/>
            <c:bubble3D val="0"/>
            <c:spPr>
              <a:solidFill>
                <a:srgbClr val="F69E1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1C5-2A46-873D-033E263A7136}"/>
              </c:ext>
            </c:extLst>
          </c:dPt>
          <c:dPt>
            <c:idx val="2"/>
            <c:bubble3D val="0"/>
            <c:spPr>
              <a:solidFill>
                <a:srgbClr val="FF5E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1C5-2A46-873D-033E263A7136}"/>
              </c:ext>
            </c:extLst>
          </c:dPt>
          <c:dPt>
            <c:idx val="3"/>
            <c:bubble3D val="0"/>
            <c:spPr>
              <a:solidFill>
                <a:srgbClr val="FF5E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1C5-2A46-873D-033E263A7136}"/>
              </c:ext>
            </c:extLst>
          </c:dPt>
          <c:dLbls>
            <c:dLbl>
              <c:idx val="0"/>
              <c:layout>
                <c:manualLayout>
                  <c:x val="-0.17287314606107437"/>
                  <c:y val="0.166614993088658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1C5-2A46-873D-033E263A71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2"/>
                <c:pt idx="0">
                  <c:v>1. čtvrt.</c:v>
                </c:pt>
                <c:pt idx="1">
                  <c:v>2. čtvrt.</c:v>
                </c:pt>
              </c:strCache>
            </c:strRef>
          </c:cat>
          <c:val>
            <c:numRef>
              <c:f>List1!$B$2:$B$5</c:f>
              <c:numCache>
                <c:formatCode>0%</c:formatCode>
                <c:ptCount val="4"/>
                <c:pt idx="0">
                  <c:v>0.27</c:v>
                </c:pt>
                <c:pt idx="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1C5-2A46-873D-033E263A71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noFill/>
        </a:defRPr>
      </a:pPr>
      <a:endParaRPr lang="cs-CZ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38158518150802E-2"/>
          <c:y val="0"/>
          <c:w val="0.96787437673442667"/>
          <c:h val="0.99991506846170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79E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CC1-4BEF-B280-4602639DE346}"/>
              </c:ext>
            </c:extLst>
          </c:dPt>
          <c:dPt>
            <c:idx val="3"/>
            <c:invertIfNegative val="0"/>
            <c:bubble3D val="0"/>
            <c:spPr>
              <a:solidFill>
                <a:srgbClr val="F79E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C1-4BEF-B280-4602639DE346}"/>
              </c:ext>
            </c:extLst>
          </c:dPt>
          <c:dPt>
            <c:idx val="5"/>
            <c:invertIfNegative val="0"/>
            <c:bubble3D val="0"/>
            <c:spPr>
              <a:solidFill>
                <a:srgbClr val="F79E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CC1-4BEF-B280-4602639DE346}"/>
              </c:ext>
            </c:extLst>
          </c:dPt>
          <c:dPt>
            <c:idx val="7"/>
            <c:invertIfNegative val="0"/>
            <c:bubble3D val="0"/>
            <c:spPr>
              <a:solidFill>
                <a:srgbClr val="F79E1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CC1-4BEF-B280-4602639DE34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5E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Waste collection fees</c:v>
                </c:pt>
                <c:pt idx="1">
                  <c:v>Dog ownership fees </c:v>
                </c:pt>
                <c:pt idx="2">
                  <c:v>Fees (e.g., document verification, hunting and fishing licenses etc.)</c:v>
                </c:pt>
                <c:pt idx="3">
                  <c:v>Rental of municipal property or land (e.g. rent for municipal apartment, garage etc.)</c:v>
                </c:pt>
                <c:pt idx="4">
                  <c:v>Other types of payments paid directly to the municipality </c:v>
                </c:pt>
                <c:pt idx="5">
                  <c:v>Property-related fees (e.g. building permits) </c:v>
                </c:pt>
                <c:pt idx="6">
                  <c:v>Administrative fees for issuing documents (e.g., cards, passports, etc.)</c:v>
                </c:pt>
                <c:pt idx="7">
                  <c:v>Event or facility usage (e.g., renting community halls or sports facilities) </c:v>
                </c:pt>
                <c:pt idx="8">
                  <c:v>Fines or penalties within the jurisdiction of the municipality (e.g., parking violations etc.)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0.87</c:v>
                </c:pt>
                <c:pt idx="1">
                  <c:v>0.53</c:v>
                </c:pt>
                <c:pt idx="2">
                  <c:v>0.3</c:v>
                </c:pt>
                <c:pt idx="3">
                  <c:v>0.15</c:v>
                </c:pt>
                <c:pt idx="4">
                  <c:v>0.13</c:v>
                </c:pt>
                <c:pt idx="5">
                  <c:v>0.1</c:v>
                </c:pt>
                <c:pt idx="6">
                  <c:v>0.09</c:v>
                </c:pt>
                <c:pt idx="7">
                  <c:v>7.0000000000000007E-2</c:v>
                </c:pt>
                <c:pt idx="8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C1-4BEF-B280-4602639DE3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89871167"/>
        <c:axId val="389869247"/>
      </c:barChart>
      <c:catAx>
        <c:axId val="389871167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389869247"/>
        <c:crosses val="autoZero"/>
        <c:auto val="1"/>
        <c:lblAlgn val="ctr"/>
        <c:lblOffset val="100"/>
        <c:noMultiLvlLbl val="0"/>
      </c:catAx>
      <c:valAx>
        <c:axId val="389869247"/>
        <c:scaling>
          <c:orientation val="minMax"/>
          <c:max val="1.100000000000000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389871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Město nepřijímá kartu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Karetní řešení </c:v>
                </c:pt>
                <c:pt idx="1">
                  <c:v>Bankovní převod </c:v>
                </c:pt>
                <c:pt idx="2">
                  <c:v>Hotovost</c:v>
                </c:pt>
                <c:pt idx="3">
                  <c:v>QR kód 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</c:v>
                </c:pt>
                <c:pt idx="1">
                  <c:v>0.47</c:v>
                </c:pt>
                <c:pt idx="2">
                  <c:v>0.48</c:v>
                </c:pt>
                <c:pt idx="3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10-43EE-BFC7-3E20585A7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49273519"/>
        <c:axId val="749274479"/>
      </c:barChart>
      <c:catAx>
        <c:axId val="74927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9274479"/>
        <c:crosses val="autoZero"/>
        <c:auto val="1"/>
        <c:lblAlgn val="ctr"/>
        <c:lblOffset val="100"/>
        <c:noMultiLvlLbl val="0"/>
      </c:catAx>
      <c:valAx>
        <c:axId val="74927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927351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63262795275594"/>
          <c:y val="5.9943594279325205E-2"/>
          <c:w val="0.64254724409448816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4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18-49 let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Karetní řešení</c:v>
                </c:pt>
                <c:pt idx="1">
                  <c:v>Bankovní převod </c:v>
                </c:pt>
                <c:pt idx="2">
                  <c:v>Hotovost </c:v>
                </c:pt>
                <c:pt idx="3">
                  <c:v>QR kód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0.77</c:v>
                </c:pt>
                <c:pt idx="1">
                  <c:v>0.6</c:v>
                </c:pt>
                <c:pt idx="2">
                  <c:v>0.44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10-43EE-BFC7-3E20585A7E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50+let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Karetní řešení</c:v>
                </c:pt>
                <c:pt idx="1">
                  <c:v>Bankovní převod </c:v>
                </c:pt>
                <c:pt idx="2">
                  <c:v>Hotovost </c:v>
                </c:pt>
                <c:pt idx="3">
                  <c:v>QR kód 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0.52</c:v>
                </c:pt>
                <c:pt idx="1">
                  <c:v>0.45</c:v>
                </c:pt>
                <c:pt idx="2">
                  <c:v>0.7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E10-43EE-BFC7-3E20585A7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749273519"/>
        <c:axId val="749274479"/>
      </c:barChart>
      <c:catAx>
        <c:axId val="74927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9274479"/>
        <c:crosses val="autoZero"/>
        <c:auto val="1"/>
        <c:lblAlgn val="ctr"/>
        <c:lblOffset val="100"/>
        <c:noMultiLvlLbl val="0"/>
      </c:catAx>
      <c:valAx>
        <c:axId val="749274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749273519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88262795275587"/>
          <c:y val="0.92463397403743375"/>
          <c:w val="0.64254724409448816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3758808959182"/>
          <c:y val="0.160904177123916"/>
          <c:w val="0.59248256652865705"/>
          <c:h val="0.718201483485463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DB811"/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308-486C-8336-D1B20483AF9A}"/>
              </c:ext>
            </c:extLst>
          </c:dPt>
          <c:dPt>
            <c:idx val="1"/>
            <c:bubble3D val="0"/>
            <c:spPr>
              <a:solidFill>
                <a:srgbClr val="717171">
                  <a:lumMod val="60000"/>
                  <a:lumOff val="40000"/>
                </a:srgbClr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308-486C-8336-D1B20483AF9A}"/>
              </c:ext>
            </c:extLst>
          </c:dPt>
          <c:dPt>
            <c:idx val="2"/>
            <c:bubble3D val="0"/>
            <c:spPr>
              <a:solidFill>
                <a:srgbClr val="717171">
                  <a:lumMod val="40000"/>
                  <a:lumOff val="60000"/>
                </a:srgbClr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308-486C-8336-D1B20483AF9A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Diff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08-486C-8336-D1B20483AF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3758808959182"/>
          <c:y val="0.160904177123916"/>
          <c:w val="0.59248256652865705"/>
          <c:h val="0.718201483485463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DB811"/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4AC9-412A-B420-70A931874997}"/>
              </c:ext>
            </c:extLst>
          </c:dPt>
          <c:dPt>
            <c:idx val="1"/>
            <c:bubble3D val="0"/>
            <c:spPr>
              <a:solidFill>
                <a:srgbClr val="717171">
                  <a:lumMod val="60000"/>
                  <a:lumOff val="40000"/>
                </a:srgbClr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4AC9-412A-B420-70A931874997}"/>
              </c:ext>
            </c:extLst>
          </c:dPt>
          <c:dPt>
            <c:idx val="2"/>
            <c:bubble3D val="0"/>
            <c:spPr>
              <a:solidFill>
                <a:srgbClr val="717171">
                  <a:lumMod val="40000"/>
                  <a:lumOff val="60000"/>
                </a:srgbClr>
              </a:solidFill>
              <a:ln w="38100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4AC9-412A-B420-70A931874997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Diff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AC9-412A-B420-70A9318749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268791340950092E-2"/>
          <c:y val="2.6091319618665329E-2"/>
          <c:w val="0.93746241731809987"/>
          <c:h val="0.9478173607626693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</c:spPr>
          <c:invertIfNegative val="0"/>
          <c:val>
            <c:numRef>
              <c:f>Sheet1!$A$1:$C$1</c:f>
              <c:numCache>
                <c:formatCode>General</c:formatCode>
                <c:ptCount val="3"/>
                <c:pt idx="0">
                  <c:v>91.463414634146346</c:v>
                </c:pt>
                <c:pt idx="1">
                  <c:v>62.52354048964218</c:v>
                </c:pt>
                <c:pt idx="2">
                  <c:v>13.357400722021662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B-4DF9-B7A0-56D41D507FE8}"/>
            </c:ext>
          </c:extLst>
        </c:ser>
        <c:ser>
          <c:idx val="1"/>
          <c:order val="1"/>
          <c:spPr>
            <a:solidFill>
              <a:srgbClr val="F79E1B"/>
            </a:solidFill>
            <a:ln>
              <a:noFill/>
            </a:ln>
          </c:spPr>
          <c:invertIfNegative val="0"/>
          <c:val>
            <c:numRef>
              <c:f>Sheet1!$A$2:$C$2</c:f>
              <c:numCache>
                <c:formatCode>General</c:formatCode>
                <c:ptCount val="3"/>
                <c:pt idx="0">
                  <c:v>12.195121951219512</c:v>
                </c:pt>
                <c:pt idx="1">
                  <c:v>0.75329566854990582</c:v>
                </c:pt>
                <c:pt idx="2">
                  <c:v>7.6002280068402053E-2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8B-4DF9-B7A0-56D41D507F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23463231"/>
        <c:axId val="1"/>
      </c:barChart>
      <c:catAx>
        <c:axId val="423463231"/>
        <c:scaling>
          <c:orientation val="maxMin"/>
        </c:scaling>
        <c:delete val="0"/>
        <c:axPos val="l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cmpd="sng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91.463414634146346"/>
          <c:min val="0"/>
        </c:scaling>
        <c:delete val="1"/>
        <c:axPos val="t"/>
        <c:numFmt formatCode="General" sourceLinked="1"/>
        <c:majorTickMark val="out"/>
        <c:minorTickMark val="none"/>
        <c:tickLblPos val="nextTo"/>
        <c:crossAx val="423463231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780E1592-8C06-4634-B2C2-BA84916BE016}" type="VALUE">
                      <a:rPr lang="en-US" sz="1200" b="1" i="0" u="none" strike="noStrike" kern="1200" baseline="0">
                        <a:solidFill>
                          <a:srgbClr val="F7F7F7"/>
                        </a:solidFill>
                        <a:latin typeface="+mn-lt"/>
                        <a:ea typeface="+mn-ea"/>
                        <a:cs typeface="+mn-cs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0B3-4C0D-884E-7EBD156D586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8A-4217-88B6-7083D0BEE17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Wygoda</c:v>
                </c:pt>
                <c:pt idx="1">
                  <c:v>Bezpieczeństwo</c:v>
                </c:pt>
                <c:pt idx="2">
                  <c:v>Wiarygodność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0.46</c:v>
                </c:pt>
                <c:pt idx="1">
                  <c:v>0.53</c:v>
                </c:pt>
                <c:pt idx="2" formatCode="0.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28A-4217-88B6-7083D0BEE17F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Bank transfer </c:v>
                </c:pt>
                <c:pt idx="1">
                  <c:v>Online card payment (by entering all card details) </c:v>
                </c:pt>
                <c:pt idx="2">
                  <c:v>I did not use any online payment method 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0.31</c:v>
                </c:pt>
                <c:pt idx="1">
                  <c:v>0.42</c:v>
                </c:pt>
                <c:pt idx="2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8A-4217-88B6-7083D0BEE17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Arkusz1!$A$2:$A$4</c:f>
              <c:numCache>
                <c:formatCode>General</c:formatCode>
                <c:ptCount val="3"/>
              </c:numCache>
            </c:numRef>
          </c:cat>
          <c:val>
            <c:numRef>
              <c:f>Arkusz1!$B$2:$B$4</c:f>
              <c:numCache>
                <c:formatCode>0%</c:formatCode>
                <c:ptCount val="3"/>
                <c:pt idx="0">
                  <c:v>0.46</c:v>
                </c:pt>
                <c:pt idx="1">
                  <c:v>0.53</c:v>
                </c:pt>
                <c:pt idx="2" formatCode="0.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8A-4217-88B6-7083D0BEE17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Wygoda</c:v>
                </c:pt>
                <c:pt idx="1">
                  <c:v>Bezpieczeństwo</c:v>
                </c:pt>
                <c:pt idx="2">
                  <c:v>Wiarygodność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0.25</c:v>
                </c:pt>
                <c:pt idx="1">
                  <c:v>0.6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7913170202025E-2"/>
          <c:y val="1.9322220102177393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8A-4217-88B6-7083D0BEE17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Wygoda</c:v>
                </c:pt>
                <c:pt idx="1">
                  <c:v>Bezpieczeństwo</c:v>
                </c:pt>
                <c:pt idx="2">
                  <c:v>Wiarygodność</c:v>
                </c:pt>
              </c:strCache>
            </c:strRef>
          </c:cat>
          <c:val>
            <c:numRef>
              <c:f>Arkusz1!$B$2:$B$4</c:f>
              <c:numCache>
                <c:formatCode>0%</c:formatCode>
                <c:ptCount val="3"/>
                <c:pt idx="0">
                  <c:v>0.62</c:v>
                </c:pt>
                <c:pt idx="1">
                  <c:v>0.37</c:v>
                </c:pt>
                <c:pt idx="2" formatCode="0.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28A-4217-88B6-7083D0BEE17F}"/>
              </c:ext>
            </c:extLst>
          </c:dPt>
          <c:dLbls>
            <c:dLbl>
              <c:idx val="2"/>
              <c:layout>
                <c:manualLayout>
                  <c:x val="4.8386943145341749E-3"/>
                  <c:y val="5.6451089378040563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28A-4217-88B6-7083D0BEE17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Bank transfer </c:v>
                </c:pt>
                <c:pt idx="1">
                  <c:v>Online card payment (by entering all card details) </c:v>
                </c:pt>
                <c:pt idx="2">
                  <c:v>I did not use any online payment method </c:v>
                </c:pt>
              </c:strCache>
            </c:strRef>
          </c:cat>
          <c:val>
            <c:numRef>
              <c:f>Arkusz1!$B$2:$B$4</c:f>
              <c:numCache>
                <c:formatCode>0%\+</c:formatCode>
                <c:ptCount val="3"/>
                <c:pt idx="0" formatCode="0%">
                  <c:v>0.32</c:v>
                </c:pt>
                <c:pt idx="1">
                  <c:v>0.62</c:v>
                </c:pt>
                <c:pt idx="2" formatCode="0%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68100215789745E-2"/>
          <c:y val="1.9322312324440597E-2"/>
          <c:w val="0.9499319757492356"/>
          <c:h val="0.979505778995947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5E0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7C7C7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128A-4217-88B6-7083D0BEE17F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Bank transfer </c:v>
                </c:pt>
                <c:pt idx="1">
                  <c:v>Online card payment (by entering all card details) </c:v>
                </c:pt>
                <c:pt idx="2">
                  <c:v>I did not use any online payment method </c:v>
                </c:pt>
              </c:strCache>
            </c:strRef>
          </c:cat>
          <c:val>
            <c:numRef>
              <c:f>Arkusz1!$B$2:$B$4</c:f>
              <c:numCache>
                <c:formatCode>0%\-</c:formatCode>
                <c:ptCount val="3"/>
                <c:pt idx="0" formatCode="0%">
                  <c:v>0.3</c:v>
                </c:pt>
                <c:pt idx="1">
                  <c:v>0.26</c:v>
                </c:pt>
                <c:pt idx="2" formatCode="0%\+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28A-4217-88B6-7083D0BEE1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90"/>
        <c:overlap val="100"/>
        <c:axId val="974415727"/>
        <c:axId val="974441935"/>
      </c:barChart>
      <c:catAx>
        <c:axId val="9744157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974441935"/>
        <c:crosses val="autoZero"/>
        <c:auto val="1"/>
        <c:lblAlgn val="ctr"/>
        <c:lblOffset val="100"/>
        <c:noMultiLvlLbl val="0"/>
      </c:catAx>
      <c:valAx>
        <c:axId val="974441935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974415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1C9C8F-5B4F-48CD-9D65-9E4CC0E87D3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D2B2ED-C02B-4430-8F35-845B22B3A3BB}">
      <dgm:prSet phldrT="[Text]" phldr="0"/>
      <dgm:spPr/>
      <dgm:t>
        <a:bodyPr/>
        <a:lstStyle/>
        <a:p>
          <a:r>
            <a:rPr lang="en-US" dirty="0"/>
            <a:t>.</a:t>
          </a:r>
        </a:p>
      </dgm:t>
    </dgm:pt>
    <dgm:pt modelId="{86901BB9-21E9-4810-BBF6-F360C95BD90D}" type="parTrans" cxnId="{20B9C27C-D9A2-4167-B89F-3D7AE1DEE001}">
      <dgm:prSet/>
      <dgm:spPr/>
      <dgm:t>
        <a:bodyPr/>
        <a:lstStyle/>
        <a:p>
          <a:endParaRPr lang="en-US"/>
        </a:p>
      </dgm:t>
    </dgm:pt>
    <dgm:pt modelId="{F84483DB-6C03-4205-95EF-166782DEB5F3}" type="sibTrans" cxnId="{20B9C27C-D9A2-4167-B89F-3D7AE1DEE001}">
      <dgm:prSet/>
      <dgm:spPr/>
      <dgm:t>
        <a:bodyPr/>
        <a:lstStyle/>
        <a:p>
          <a:endParaRPr lang="en-US"/>
        </a:p>
      </dgm:t>
    </dgm:pt>
    <dgm:pt modelId="{79F8A9BE-3396-4E6A-8753-ED91A1749E07}">
      <dgm:prSet phldrT="[Text]" phldr="0"/>
      <dgm:spPr/>
      <dgm:t>
        <a:bodyPr/>
        <a:lstStyle/>
        <a:p>
          <a:r>
            <a:rPr lang="en-US" dirty="0"/>
            <a:t>.</a:t>
          </a:r>
        </a:p>
      </dgm:t>
    </dgm:pt>
    <dgm:pt modelId="{E3D2708A-BDE6-438C-879A-38725A327B50}" type="parTrans" cxnId="{EE9F2170-29B8-4441-9E8F-32645CBDFB23}">
      <dgm:prSet/>
      <dgm:spPr/>
      <dgm:t>
        <a:bodyPr/>
        <a:lstStyle/>
        <a:p>
          <a:endParaRPr lang="en-US"/>
        </a:p>
      </dgm:t>
    </dgm:pt>
    <dgm:pt modelId="{652893FC-A217-4F7C-8BD0-035300D3BE4D}" type="sibTrans" cxnId="{EE9F2170-29B8-4441-9E8F-32645CBDFB23}">
      <dgm:prSet/>
      <dgm:spPr/>
      <dgm:t>
        <a:bodyPr/>
        <a:lstStyle/>
        <a:p>
          <a:endParaRPr lang="en-US"/>
        </a:p>
      </dgm:t>
    </dgm:pt>
    <dgm:pt modelId="{0C3C284E-6BA1-48CF-95F6-E57910D3E16A}">
      <dgm:prSet phldrT="[Text]" phldr="0" custT="1"/>
      <dgm:spPr/>
      <dgm:t>
        <a:bodyPr/>
        <a:lstStyle/>
        <a:p>
          <a:r>
            <a:rPr lang="en-US" sz="2400" dirty="0" err="1"/>
            <a:t>Přenosný</a:t>
          </a:r>
          <a:r>
            <a:rPr lang="en-US" sz="2400" dirty="0"/>
            <a:t> </a:t>
          </a:r>
          <a:r>
            <a:rPr lang="en-US" sz="2400" dirty="0" err="1"/>
            <a:t>terminál</a:t>
          </a:r>
          <a:endParaRPr lang="en-US" sz="2400" dirty="0"/>
        </a:p>
      </dgm:t>
    </dgm:pt>
    <dgm:pt modelId="{84E607D0-9D8E-4800-9DAD-5590A3C5A822}" type="parTrans" cxnId="{AD835877-85DA-49F2-8CAB-4001F5F2D6C8}">
      <dgm:prSet/>
      <dgm:spPr/>
      <dgm:t>
        <a:bodyPr/>
        <a:lstStyle/>
        <a:p>
          <a:endParaRPr lang="en-US"/>
        </a:p>
      </dgm:t>
    </dgm:pt>
    <dgm:pt modelId="{9A9DDEC3-D2DF-456C-B44A-75BE132A7F56}" type="sibTrans" cxnId="{AD835877-85DA-49F2-8CAB-4001F5F2D6C8}">
      <dgm:prSet/>
      <dgm:spPr/>
      <dgm:t>
        <a:bodyPr/>
        <a:lstStyle/>
        <a:p>
          <a:endParaRPr lang="en-US"/>
        </a:p>
      </dgm:t>
    </dgm:pt>
    <dgm:pt modelId="{B31A79D7-479F-4D2A-B1AC-E08250BEBCFB}">
      <dgm:prSet custT="1"/>
      <dgm:spPr/>
      <dgm:t>
        <a:bodyPr/>
        <a:lstStyle/>
        <a:p>
          <a:r>
            <a:rPr lang="en-US" sz="2400" dirty="0" err="1"/>
            <a:t>Pultový</a:t>
          </a:r>
          <a:r>
            <a:rPr lang="en-US" sz="2400" dirty="0"/>
            <a:t> </a:t>
          </a:r>
          <a:r>
            <a:rPr lang="en-US" sz="2400" dirty="0" err="1"/>
            <a:t>terminál</a:t>
          </a:r>
          <a:endParaRPr lang="en-US" sz="2400" dirty="0"/>
        </a:p>
      </dgm:t>
    </dgm:pt>
    <dgm:pt modelId="{0E828EB4-1198-4F07-9849-36C622CF6CF9}" type="parTrans" cxnId="{326E0356-CB5E-4A8C-9704-3B0D40A596A2}">
      <dgm:prSet/>
      <dgm:spPr/>
      <dgm:t>
        <a:bodyPr/>
        <a:lstStyle/>
        <a:p>
          <a:endParaRPr lang="en-US"/>
        </a:p>
      </dgm:t>
    </dgm:pt>
    <dgm:pt modelId="{D1E0A6CA-EE6E-4F01-8EE0-6DE68D50BBB1}" type="sibTrans" cxnId="{326E0356-CB5E-4A8C-9704-3B0D40A596A2}">
      <dgm:prSet/>
      <dgm:spPr/>
      <dgm:t>
        <a:bodyPr/>
        <a:lstStyle/>
        <a:p>
          <a:endParaRPr lang="en-US"/>
        </a:p>
      </dgm:t>
    </dgm:pt>
    <dgm:pt modelId="{EE714F37-AA5C-44EE-B183-E36B4EF7F787}" type="pres">
      <dgm:prSet presAssocID="{3D1C9C8F-5B4F-48CD-9D65-9E4CC0E87D3C}" presName="list" presStyleCnt="0">
        <dgm:presLayoutVars>
          <dgm:dir/>
          <dgm:animLvl val="lvl"/>
        </dgm:presLayoutVars>
      </dgm:prSet>
      <dgm:spPr/>
    </dgm:pt>
    <dgm:pt modelId="{25CC22FD-B310-4E37-9FB1-EB6B6B198AD1}" type="pres">
      <dgm:prSet presAssocID="{87D2B2ED-C02B-4430-8F35-845B22B3A3BB}" presName="posSpace" presStyleCnt="0"/>
      <dgm:spPr/>
    </dgm:pt>
    <dgm:pt modelId="{0EB940FB-B5B4-49D8-9883-544F04490B0E}" type="pres">
      <dgm:prSet presAssocID="{87D2B2ED-C02B-4430-8F35-845B22B3A3BB}" presName="vertFlow" presStyleCnt="0"/>
      <dgm:spPr/>
    </dgm:pt>
    <dgm:pt modelId="{8CCE6416-7800-4AD4-A02B-4E69634FAABD}" type="pres">
      <dgm:prSet presAssocID="{87D2B2ED-C02B-4430-8F35-845B22B3A3BB}" presName="topSpace" presStyleCnt="0"/>
      <dgm:spPr/>
    </dgm:pt>
    <dgm:pt modelId="{F59A1781-8C96-4182-A728-CA9C0A19BEAC}" type="pres">
      <dgm:prSet presAssocID="{87D2B2ED-C02B-4430-8F35-845B22B3A3BB}" presName="firstComp" presStyleCnt="0"/>
      <dgm:spPr/>
    </dgm:pt>
    <dgm:pt modelId="{A13CAF51-9DD2-4E4C-86FF-AF66F807AD04}" type="pres">
      <dgm:prSet presAssocID="{87D2B2ED-C02B-4430-8F35-845B22B3A3BB}" presName="firstChild" presStyleLbl="bgAccFollowNode1" presStyleIdx="0" presStyleCnt="2" custScaleY="58854"/>
      <dgm:spPr/>
    </dgm:pt>
    <dgm:pt modelId="{41D032D3-BC02-49FC-9EC3-DCB75D3C7065}" type="pres">
      <dgm:prSet presAssocID="{87D2B2ED-C02B-4430-8F35-845B22B3A3BB}" presName="firstChildTx" presStyleLbl="bgAccFollowNode1" presStyleIdx="0" presStyleCnt="2">
        <dgm:presLayoutVars>
          <dgm:bulletEnabled val="1"/>
        </dgm:presLayoutVars>
      </dgm:prSet>
      <dgm:spPr/>
    </dgm:pt>
    <dgm:pt modelId="{96BA2C8D-36FC-4EE6-88C3-762F1DD16A5D}" type="pres">
      <dgm:prSet presAssocID="{87D2B2ED-C02B-4430-8F35-845B22B3A3BB}" presName="negSpace" presStyleCnt="0"/>
      <dgm:spPr/>
    </dgm:pt>
    <dgm:pt modelId="{BDE2F336-8F84-45A6-BBF2-0EE256FC7F7D}" type="pres">
      <dgm:prSet presAssocID="{87D2B2ED-C02B-4430-8F35-845B22B3A3BB}" presName="circle" presStyleLbl="node1" presStyleIdx="0" presStyleCnt="2"/>
      <dgm:spPr/>
    </dgm:pt>
    <dgm:pt modelId="{B22720DD-6409-4D8A-9851-C3388A87E44E}" type="pres">
      <dgm:prSet presAssocID="{F84483DB-6C03-4205-95EF-166782DEB5F3}" presName="transSpace" presStyleCnt="0"/>
      <dgm:spPr/>
    </dgm:pt>
    <dgm:pt modelId="{2A6FC231-9552-4713-970D-E1952281B95F}" type="pres">
      <dgm:prSet presAssocID="{79F8A9BE-3396-4E6A-8753-ED91A1749E07}" presName="posSpace" presStyleCnt="0"/>
      <dgm:spPr/>
    </dgm:pt>
    <dgm:pt modelId="{891DAC6C-7DF6-46BF-A358-8FFFC247957D}" type="pres">
      <dgm:prSet presAssocID="{79F8A9BE-3396-4E6A-8753-ED91A1749E07}" presName="vertFlow" presStyleCnt="0"/>
      <dgm:spPr/>
    </dgm:pt>
    <dgm:pt modelId="{3CFA6008-21D3-4D68-B8BD-C55F3432C97F}" type="pres">
      <dgm:prSet presAssocID="{79F8A9BE-3396-4E6A-8753-ED91A1749E07}" presName="topSpace" presStyleCnt="0"/>
      <dgm:spPr/>
    </dgm:pt>
    <dgm:pt modelId="{B71C6AF2-2BA6-440E-9823-458C193A7259}" type="pres">
      <dgm:prSet presAssocID="{79F8A9BE-3396-4E6A-8753-ED91A1749E07}" presName="firstComp" presStyleCnt="0"/>
      <dgm:spPr/>
    </dgm:pt>
    <dgm:pt modelId="{32A083AF-1650-4DD9-AFC5-6C13CA7FCAA4}" type="pres">
      <dgm:prSet presAssocID="{79F8A9BE-3396-4E6A-8753-ED91A1749E07}" presName="firstChild" presStyleLbl="bgAccFollowNode1" presStyleIdx="1" presStyleCnt="2" custScaleY="64001"/>
      <dgm:spPr/>
    </dgm:pt>
    <dgm:pt modelId="{0A871921-7348-40DB-BEDA-E83F39D8C44C}" type="pres">
      <dgm:prSet presAssocID="{79F8A9BE-3396-4E6A-8753-ED91A1749E07}" presName="firstChildTx" presStyleLbl="bgAccFollowNode1" presStyleIdx="1" presStyleCnt="2">
        <dgm:presLayoutVars>
          <dgm:bulletEnabled val="1"/>
        </dgm:presLayoutVars>
      </dgm:prSet>
      <dgm:spPr/>
    </dgm:pt>
    <dgm:pt modelId="{F2C66C8B-1A8A-48C9-AD97-F0A137A98EA8}" type="pres">
      <dgm:prSet presAssocID="{79F8A9BE-3396-4E6A-8753-ED91A1749E07}" presName="negSpace" presStyleCnt="0"/>
      <dgm:spPr/>
    </dgm:pt>
    <dgm:pt modelId="{7A217515-D7F2-480E-8839-3CB700939B03}" type="pres">
      <dgm:prSet presAssocID="{79F8A9BE-3396-4E6A-8753-ED91A1749E07}" presName="circle" presStyleLbl="node1" presStyleIdx="1" presStyleCnt="2"/>
      <dgm:spPr/>
    </dgm:pt>
  </dgm:ptLst>
  <dgm:cxnLst>
    <dgm:cxn modelId="{A6B3EF2C-AE18-492E-AC47-F58F164AE9C4}" type="presOf" srcId="{0C3C284E-6BA1-48CF-95F6-E57910D3E16A}" destId="{32A083AF-1650-4DD9-AFC5-6C13CA7FCAA4}" srcOrd="0" destOrd="0" presId="urn:microsoft.com/office/officeart/2005/8/layout/hList9"/>
    <dgm:cxn modelId="{06FC762E-2EA8-4A1E-AF93-8A55483AD749}" type="presOf" srcId="{79F8A9BE-3396-4E6A-8753-ED91A1749E07}" destId="{7A217515-D7F2-480E-8839-3CB700939B03}" srcOrd="0" destOrd="0" presId="urn:microsoft.com/office/officeart/2005/8/layout/hList9"/>
    <dgm:cxn modelId="{326E0356-CB5E-4A8C-9704-3B0D40A596A2}" srcId="{87D2B2ED-C02B-4430-8F35-845B22B3A3BB}" destId="{B31A79D7-479F-4D2A-B1AC-E08250BEBCFB}" srcOrd="0" destOrd="0" parTransId="{0E828EB4-1198-4F07-9849-36C622CF6CF9}" sibTransId="{D1E0A6CA-EE6E-4F01-8EE0-6DE68D50BBB1}"/>
    <dgm:cxn modelId="{AFACC567-B485-4E50-B3C2-00FFE85453EC}" type="presOf" srcId="{87D2B2ED-C02B-4430-8F35-845B22B3A3BB}" destId="{BDE2F336-8F84-45A6-BBF2-0EE256FC7F7D}" srcOrd="0" destOrd="0" presId="urn:microsoft.com/office/officeart/2005/8/layout/hList9"/>
    <dgm:cxn modelId="{9BF41C6F-336A-4E36-BBAA-357D21CE0748}" type="presOf" srcId="{B31A79D7-479F-4D2A-B1AC-E08250BEBCFB}" destId="{41D032D3-BC02-49FC-9EC3-DCB75D3C7065}" srcOrd="1" destOrd="0" presId="urn:microsoft.com/office/officeart/2005/8/layout/hList9"/>
    <dgm:cxn modelId="{EE9F2170-29B8-4441-9E8F-32645CBDFB23}" srcId="{3D1C9C8F-5B4F-48CD-9D65-9E4CC0E87D3C}" destId="{79F8A9BE-3396-4E6A-8753-ED91A1749E07}" srcOrd="1" destOrd="0" parTransId="{E3D2708A-BDE6-438C-879A-38725A327B50}" sibTransId="{652893FC-A217-4F7C-8BD0-035300D3BE4D}"/>
    <dgm:cxn modelId="{AD835877-85DA-49F2-8CAB-4001F5F2D6C8}" srcId="{79F8A9BE-3396-4E6A-8753-ED91A1749E07}" destId="{0C3C284E-6BA1-48CF-95F6-E57910D3E16A}" srcOrd="0" destOrd="0" parTransId="{84E607D0-9D8E-4800-9DAD-5590A3C5A822}" sibTransId="{9A9DDEC3-D2DF-456C-B44A-75BE132A7F56}"/>
    <dgm:cxn modelId="{20B9C27C-D9A2-4167-B89F-3D7AE1DEE001}" srcId="{3D1C9C8F-5B4F-48CD-9D65-9E4CC0E87D3C}" destId="{87D2B2ED-C02B-4430-8F35-845B22B3A3BB}" srcOrd="0" destOrd="0" parTransId="{86901BB9-21E9-4810-BBF6-F360C95BD90D}" sibTransId="{F84483DB-6C03-4205-95EF-166782DEB5F3}"/>
    <dgm:cxn modelId="{A079A880-A2C3-4F1F-B7CD-F0CE14CA3BAF}" type="presOf" srcId="{0C3C284E-6BA1-48CF-95F6-E57910D3E16A}" destId="{0A871921-7348-40DB-BEDA-E83F39D8C44C}" srcOrd="1" destOrd="0" presId="urn:microsoft.com/office/officeart/2005/8/layout/hList9"/>
    <dgm:cxn modelId="{52B20E92-139C-48C3-BC42-65C782A38F91}" type="presOf" srcId="{B31A79D7-479F-4D2A-B1AC-E08250BEBCFB}" destId="{A13CAF51-9DD2-4E4C-86FF-AF66F807AD04}" srcOrd="0" destOrd="0" presId="urn:microsoft.com/office/officeart/2005/8/layout/hList9"/>
    <dgm:cxn modelId="{CEB325C0-2EA1-4980-B0EA-64D9C380621F}" type="presOf" srcId="{3D1C9C8F-5B4F-48CD-9D65-9E4CC0E87D3C}" destId="{EE714F37-AA5C-44EE-B183-E36B4EF7F787}" srcOrd="0" destOrd="0" presId="urn:microsoft.com/office/officeart/2005/8/layout/hList9"/>
    <dgm:cxn modelId="{ECC6567D-68C0-4BAE-A49C-77D3565AEF06}" type="presParOf" srcId="{EE714F37-AA5C-44EE-B183-E36B4EF7F787}" destId="{25CC22FD-B310-4E37-9FB1-EB6B6B198AD1}" srcOrd="0" destOrd="0" presId="urn:microsoft.com/office/officeart/2005/8/layout/hList9"/>
    <dgm:cxn modelId="{705CD5EE-D091-427B-8C97-802FBA0296F2}" type="presParOf" srcId="{EE714F37-AA5C-44EE-B183-E36B4EF7F787}" destId="{0EB940FB-B5B4-49D8-9883-544F04490B0E}" srcOrd="1" destOrd="0" presId="urn:microsoft.com/office/officeart/2005/8/layout/hList9"/>
    <dgm:cxn modelId="{06581796-1890-4D75-8D37-6F09D392F8A3}" type="presParOf" srcId="{0EB940FB-B5B4-49D8-9883-544F04490B0E}" destId="{8CCE6416-7800-4AD4-A02B-4E69634FAABD}" srcOrd="0" destOrd="0" presId="urn:microsoft.com/office/officeart/2005/8/layout/hList9"/>
    <dgm:cxn modelId="{E369701A-F721-4313-B02D-B0C5D2852254}" type="presParOf" srcId="{0EB940FB-B5B4-49D8-9883-544F04490B0E}" destId="{F59A1781-8C96-4182-A728-CA9C0A19BEAC}" srcOrd="1" destOrd="0" presId="urn:microsoft.com/office/officeart/2005/8/layout/hList9"/>
    <dgm:cxn modelId="{A625DBF0-1217-4EA3-8ED7-33FFC823FC95}" type="presParOf" srcId="{F59A1781-8C96-4182-A728-CA9C0A19BEAC}" destId="{A13CAF51-9DD2-4E4C-86FF-AF66F807AD04}" srcOrd="0" destOrd="0" presId="urn:microsoft.com/office/officeart/2005/8/layout/hList9"/>
    <dgm:cxn modelId="{3E050BDF-9675-4D66-B62A-1BE7380C5057}" type="presParOf" srcId="{F59A1781-8C96-4182-A728-CA9C0A19BEAC}" destId="{41D032D3-BC02-49FC-9EC3-DCB75D3C7065}" srcOrd="1" destOrd="0" presId="urn:microsoft.com/office/officeart/2005/8/layout/hList9"/>
    <dgm:cxn modelId="{329170BE-51A3-4F8F-8C32-5973BBE6B4FC}" type="presParOf" srcId="{EE714F37-AA5C-44EE-B183-E36B4EF7F787}" destId="{96BA2C8D-36FC-4EE6-88C3-762F1DD16A5D}" srcOrd="2" destOrd="0" presId="urn:microsoft.com/office/officeart/2005/8/layout/hList9"/>
    <dgm:cxn modelId="{F509D118-0AE8-4A09-95CC-523BE679A3E3}" type="presParOf" srcId="{EE714F37-AA5C-44EE-B183-E36B4EF7F787}" destId="{BDE2F336-8F84-45A6-BBF2-0EE256FC7F7D}" srcOrd="3" destOrd="0" presId="urn:microsoft.com/office/officeart/2005/8/layout/hList9"/>
    <dgm:cxn modelId="{55942F21-73A7-49ED-BCB7-B7062EFEE47A}" type="presParOf" srcId="{EE714F37-AA5C-44EE-B183-E36B4EF7F787}" destId="{B22720DD-6409-4D8A-9851-C3388A87E44E}" srcOrd="4" destOrd="0" presId="urn:microsoft.com/office/officeart/2005/8/layout/hList9"/>
    <dgm:cxn modelId="{9372D100-99C8-4286-86B8-D4DA4DBF2419}" type="presParOf" srcId="{EE714F37-AA5C-44EE-B183-E36B4EF7F787}" destId="{2A6FC231-9552-4713-970D-E1952281B95F}" srcOrd="5" destOrd="0" presId="urn:microsoft.com/office/officeart/2005/8/layout/hList9"/>
    <dgm:cxn modelId="{E83402EF-B9E7-4093-8583-1B7B36C74331}" type="presParOf" srcId="{EE714F37-AA5C-44EE-B183-E36B4EF7F787}" destId="{891DAC6C-7DF6-46BF-A358-8FFFC247957D}" srcOrd="6" destOrd="0" presId="urn:microsoft.com/office/officeart/2005/8/layout/hList9"/>
    <dgm:cxn modelId="{4E27A473-C571-4912-82E5-DEF71372477D}" type="presParOf" srcId="{891DAC6C-7DF6-46BF-A358-8FFFC247957D}" destId="{3CFA6008-21D3-4D68-B8BD-C55F3432C97F}" srcOrd="0" destOrd="0" presId="urn:microsoft.com/office/officeart/2005/8/layout/hList9"/>
    <dgm:cxn modelId="{21A2B030-DB3C-4755-B97B-40AAE0A7756D}" type="presParOf" srcId="{891DAC6C-7DF6-46BF-A358-8FFFC247957D}" destId="{B71C6AF2-2BA6-440E-9823-458C193A7259}" srcOrd="1" destOrd="0" presId="urn:microsoft.com/office/officeart/2005/8/layout/hList9"/>
    <dgm:cxn modelId="{B4EBC49A-1683-48A0-8831-8DE30777F36C}" type="presParOf" srcId="{B71C6AF2-2BA6-440E-9823-458C193A7259}" destId="{32A083AF-1650-4DD9-AFC5-6C13CA7FCAA4}" srcOrd="0" destOrd="0" presId="urn:microsoft.com/office/officeart/2005/8/layout/hList9"/>
    <dgm:cxn modelId="{DB8E1FAB-E3F3-4770-9969-7197FE3652F8}" type="presParOf" srcId="{B71C6AF2-2BA6-440E-9823-458C193A7259}" destId="{0A871921-7348-40DB-BEDA-E83F39D8C44C}" srcOrd="1" destOrd="0" presId="urn:microsoft.com/office/officeart/2005/8/layout/hList9"/>
    <dgm:cxn modelId="{CBAACFEC-1E9E-4485-BB81-8FA253BB6F87}" type="presParOf" srcId="{EE714F37-AA5C-44EE-B183-E36B4EF7F787}" destId="{F2C66C8B-1A8A-48C9-AD97-F0A137A98EA8}" srcOrd="7" destOrd="0" presId="urn:microsoft.com/office/officeart/2005/8/layout/hList9"/>
    <dgm:cxn modelId="{539D1544-7D5C-404E-967D-78F9497BFD0D}" type="presParOf" srcId="{EE714F37-AA5C-44EE-B183-E36B4EF7F787}" destId="{7A217515-D7F2-480E-8839-3CB700939B0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1C9C8F-5B4F-48CD-9D65-9E4CC0E87D3C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D2B2ED-C02B-4430-8F35-845B22B3A3BB}">
      <dgm:prSet phldrT="[Text]" phldr="0"/>
      <dgm:spPr/>
      <dgm:t>
        <a:bodyPr/>
        <a:lstStyle/>
        <a:p>
          <a:r>
            <a:rPr lang="en-US" dirty="0"/>
            <a:t>.</a:t>
          </a:r>
        </a:p>
      </dgm:t>
    </dgm:pt>
    <dgm:pt modelId="{86901BB9-21E9-4810-BBF6-F360C95BD90D}" type="parTrans" cxnId="{20B9C27C-D9A2-4167-B89F-3D7AE1DEE001}">
      <dgm:prSet/>
      <dgm:spPr/>
      <dgm:t>
        <a:bodyPr/>
        <a:lstStyle/>
        <a:p>
          <a:endParaRPr lang="en-US"/>
        </a:p>
      </dgm:t>
    </dgm:pt>
    <dgm:pt modelId="{F84483DB-6C03-4205-95EF-166782DEB5F3}" type="sibTrans" cxnId="{20B9C27C-D9A2-4167-B89F-3D7AE1DEE001}">
      <dgm:prSet/>
      <dgm:spPr/>
      <dgm:t>
        <a:bodyPr/>
        <a:lstStyle/>
        <a:p>
          <a:endParaRPr lang="en-US"/>
        </a:p>
      </dgm:t>
    </dgm:pt>
    <dgm:pt modelId="{79F8A9BE-3396-4E6A-8753-ED91A1749E07}">
      <dgm:prSet phldrT="[Text]" phldr="0"/>
      <dgm:spPr/>
      <dgm:t>
        <a:bodyPr/>
        <a:lstStyle/>
        <a:p>
          <a:r>
            <a:rPr lang="en-US" dirty="0"/>
            <a:t>.</a:t>
          </a:r>
        </a:p>
      </dgm:t>
    </dgm:pt>
    <dgm:pt modelId="{E3D2708A-BDE6-438C-879A-38725A327B50}" type="parTrans" cxnId="{EE9F2170-29B8-4441-9E8F-32645CBDFB23}">
      <dgm:prSet/>
      <dgm:spPr/>
      <dgm:t>
        <a:bodyPr/>
        <a:lstStyle/>
        <a:p>
          <a:endParaRPr lang="en-US"/>
        </a:p>
      </dgm:t>
    </dgm:pt>
    <dgm:pt modelId="{652893FC-A217-4F7C-8BD0-035300D3BE4D}" type="sibTrans" cxnId="{EE9F2170-29B8-4441-9E8F-32645CBDFB23}">
      <dgm:prSet/>
      <dgm:spPr/>
      <dgm:t>
        <a:bodyPr/>
        <a:lstStyle/>
        <a:p>
          <a:endParaRPr lang="en-US"/>
        </a:p>
      </dgm:t>
    </dgm:pt>
    <dgm:pt modelId="{0C3C284E-6BA1-48CF-95F6-E57910D3E16A}">
      <dgm:prSet phldrT="[Text]" phldr="0" custT="1"/>
      <dgm:spPr/>
      <dgm:t>
        <a:bodyPr/>
        <a:lstStyle/>
        <a:p>
          <a:r>
            <a:rPr lang="en-US" sz="2400" dirty="0" err="1"/>
            <a:t>Terminál</a:t>
          </a:r>
          <a:r>
            <a:rPr lang="en-US" sz="2400" dirty="0"/>
            <a:t> v </a:t>
          </a:r>
          <a:r>
            <a:rPr lang="en-US" sz="2400" dirty="0" err="1"/>
            <a:t>mobilu</a:t>
          </a:r>
          <a:endParaRPr lang="en-US" sz="2400" dirty="0"/>
        </a:p>
      </dgm:t>
    </dgm:pt>
    <dgm:pt modelId="{84E607D0-9D8E-4800-9DAD-5590A3C5A822}" type="parTrans" cxnId="{AD835877-85DA-49F2-8CAB-4001F5F2D6C8}">
      <dgm:prSet/>
      <dgm:spPr/>
      <dgm:t>
        <a:bodyPr/>
        <a:lstStyle/>
        <a:p>
          <a:endParaRPr lang="en-US"/>
        </a:p>
      </dgm:t>
    </dgm:pt>
    <dgm:pt modelId="{9A9DDEC3-D2DF-456C-B44A-75BE132A7F56}" type="sibTrans" cxnId="{AD835877-85DA-49F2-8CAB-4001F5F2D6C8}">
      <dgm:prSet/>
      <dgm:spPr/>
      <dgm:t>
        <a:bodyPr/>
        <a:lstStyle/>
        <a:p>
          <a:endParaRPr lang="en-US"/>
        </a:p>
      </dgm:t>
    </dgm:pt>
    <dgm:pt modelId="{B31A79D7-479F-4D2A-B1AC-E08250BEBCFB}">
      <dgm:prSet custT="1"/>
      <dgm:spPr/>
      <dgm:t>
        <a:bodyPr/>
        <a:lstStyle/>
        <a:p>
          <a:r>
            <a:rPr lang="en-US" sz="2400" dirty="0" err="1"/>
            <a:t>Přenosný</a:t>
          </a:r>
          <a:r>
            <a:rPr lang="en-US" sz="2400" dirty="0"/>
            <a:t> </a:t>
          </a:r>
          <a:r>
            <a:rPr lang="en-US" sz="2400" dirty="0" err="1"/>
            <a:t>terminál</a:t>
          </a:r>
          <a:endParaRPr lang="en-US" sz="2400" dirty="0"/>
        </a:p>
      </dgm:t>
    </dgm:pt>
    <dgm:pt modelId="{0E828EB4-1198-4F07-9849-36C622CF6CF9}" type="parTrans" cxnId="{326E0356-CB5E-4A8C-9704-3B0D40A596A2}">
      <dgm:prSet/>
      <dgm:spPr/>
      <dgm:t>
        <a:bodyPr/>
        <a:lstStyle/>
        <a:p>
          <a:endParaRPr lang="en-US"/>
        </a:p>
      </dgm:t>
    </dgm:pt>
    <dgm:pt modelId="{D1E0A6CA-EE6E-4F01-8EE0-6DE68D50BBB1}" type="sibTrans" cxnId="{326E0356-CB5E-4A8C-9704-3B0D40A596A2}">
      <dgm:prSet/>
      <dgm:spPr/>
      <dgm:t>
        <a:bodyPr/>
        <a:lstStyle/>
        <a:p>
          <a:endParaRPr lang="en-US"/>
        </a:p>
      </dgm:t>
    </dgm:pt>
    <dgm:pt modelId="{EE714F37-AA5C-44EE-B183-E36B4EF7F787}" type="pres">
      <dgm:prSet presAssocID="{3D1C9C8F-5B4F-48CD-9D65-9E4CC0E87D3C}" presName="list" presStyleCnt="0">
        <dgm:presLayoutVars>
          <dgm:dir/>
          <dgm:animLvl val="lvl"/>
        </dgm:presLayoutVars>
      </dgm:prSet>
      <dgm:spPr/>
    </dgm:pt>
    <dgm:pt modelId="{25CC22FD-B310-4E37-9FB1-EB6B6B198AD1}" type="pres">
      <dgm:prSet presAssocID="{87D2B2ED-C02B-4430-8F35-845B22B3A3BB}" presName="posSpace" presStyleCnt="0"/>
      <dgm:spPr/>
    </dgm:pt>
    <dgm:pt modelId="{0EB940FB-B5B4-49D8-9883-544F04490B0E}" type="pres">
      <dgm:prSet presAssocID="{87D2B2ED-C02B-4430-8F35-845B22B3A3BB}" presName="vertFlow" presStyleCnt="0"/>
      <dgm:spPr/>
    </dgm:pt>
    <dgm:pt modelId="{8CCE6416-7800-4AD4-A02B-4E69634FAABD}" type="pres">
      <dgm:prSet presAssocID="{87D2B2ED-C02B-4430-8F35-845B22B3A3BB}" presName="topSpace" presStyleCnt="0"/>
      <dgm:spPr/>
    </dgm:pt>
    <dgm:pt modelId="{F59A1781-8C96-4182-A728-CA9C0A19BEAC}" type="pres">
      <dgm:prSet presAssocID="{87D2B2ED-C02B-4430-8F35-845B22B3A3BB}" presName="firstComp" presStyleCnt="0"/>
      <dgm:spPr/>
    </dgm:pt>
    <dgm:pt modelId="{A13CAF51-9DD2-4E4C-86FF-AF66F807AD04}" type="pres">
      <dgm:prSet presAssocID="{87D2B2ED-C02B-4430-8F35-845B22B3A3BB}" presName="firstChild" presStyleLbl="bgAccFollowNode1" presStyleIdx="0" presStyleCnt="2" custScaleY="58854"/>
      <dgm:spPr/>
    </dgm:pt>
    <dgm:pt modelId="{41D032D3-BC02-49FC-9EC3-DCB75D3C7065}" type="pres">
      <dgm:prSet presAssocID="{87D2B2ED-C02B-4430-8F35-845B22B3A3BB}" presName="firstChildTx" presStyleLbl="bgAccFollowNode1" presStyleIdx="0" presStyleCnt="2">
        <dgm:presLayoutVars>
          <dgm:bulletEnabled val="1"/>
        </dgm:presLayoutVars>
      </dgm:prSet>
      <dgm:spPr/>
    </dgm:pt>
    <dgm:pt modelId="{96BA2C8D-36FC-4EE6-88C3-762F1DD16A5D}" type="pres">
      <dgm:prSet presAssocID="{87D2B2ED-C02B-4430-8F35-845B22B3A3BB}" presName="negSpace" presStyleCnt="0"/>
      <dgm:spPr/>
    </dgm:pt>
    <dgm:pt modelId="{BDE2F336-8F84-45A6-BBF2-0EE256FC7F7D}" type="pres">
      <dgm:prSet presAssocID="{87D2B2ED-C02B-4430-8F35-845B22B3A3BB}" presName="circle" presStyleLbl="node1" presStyleIdx="0" presStyleCnt="2"/>
      <dgm:spPr/>
    </dgm:pt>
    <dgm:pt modelId="{B22720DD-6409-4D8A-9851-C3388A87E44E}" type="pres">
      <dgm:prSet presAssocID="{F84483DB-6C03-4205-95EF-166782DEB5F3}" presName="transSpace" presStyleCnt="0"/>
      <dgm:spPr/>
    </dgm:pt>
    <dgm:pt modelId="{2A6FC231-9552-4713-970D-E1952281B95F}" type="pres">
      <dgm:prSet presAssocID="{79F8A9BE-3396-4E6A-8753-ED91A1749E07}" presName="posSpace" presStyleCnt="0"/>
      <dgm:spPr/>
    </dgm:pt>
    <dgm:pt modelId="{891DAC6C-7DF6-46BF-A358-8FFFC247957D}" type="pres">
      <dgm:prSet presAssocID="{79F8A9BE-3396-4E6A-8753-ED91A1749E07}" presName="vertFlow" presStyleCnt="0"/>
      <dgm:spPr/>
    </dgm:pt>
    <dgm:pt modelId="{3CFA6008-21D3-4D68-B8BD-C55F3432C97F}" type="pres">
      <dgm:prSet presAssocID="{79F8A9BE-3396-4E6A-8753-ED91A1749E07}" presName="topSpace" presStyleCnt="0"/>
      <dgm:spPr/>
    </dgm:pt>
    <dgm:pt modelId="{B71C6AF2-2BA6-440E-9823-458C193A7259}" type="pres">
      <dgm:prSet presAssocID="{79F8A9BE-3396-4E6A-8753-ED91A1749E07}" presName="firstComp" presStyleCnt="0"/>
      <dgm:spPr/>
    </dgm:pt>
    <dgm:pt modelId="{32A083AF-1650-4DD9-AFC5-6C13CA7FCAA4}" type="pres">
      <dgm:prSet presAssocID="{79F8A9BE-3396-4E6A-8753-ED91A1749E07}" presName="firstChild" presStyleLbl="bgAccFollowNode1" presStyleIdx="1" presStyleCnt="2" custScaleY="64001"/>
      <dgm:spPr/>
    </dgm:pt>
    <dgm:pt modelId="{0A871921-7348-40DB-BEDA-E83F39D8C44C}" type="pres">
      <dgm:prSet presAssocID="{79F8A9BE-3396-4E6A-8753-ED91A1749E07}" presName="firstChildTx" presStyleLbl="bgAccFollowNode1" presStyleIdx="1" presStyleCnt="2">
        <dgm:presLayoutVars>
          <dgm:bulletEnabled val="1"/>
        </dgm:presLayoutVars>
      </dgm:prSet>
      <dgm:spPr/>
    </dgm:pt>
    <dgm:pt modelId="{F2C66C8B-1A8A-48C9-AD97-F0A137A98EA8}" type="pres">
      <dgm:prSet presAssocID="{79F8A9BE-3396-4E6A-8753-ED91A1749E07}" presName="negSpace" presStyleCnt="0"/>
      <dgm:spPr/>
    </dgm:pt>
    <dgm:pt modelId="{7A217515-D7F2-480E-8839-3CB700939B03}" type="pres">
      <dgm:prSet presAssocID="{79F8A9BE-3396-4E6A-8753-ED91A1749E07}" presName="circle" presStyleLbl="node1" presStyleIdx="1" presStyleCnt="2"/>
      <dgm:spPr/>
    </dgm:pt>
  </dgm:ptLst>
  <dgm:cxnLst>
    <dgm:cxn modelId="{A6B3EF2C-AE18-492E-AC47-F58F164AE9C4}" type="presOf" srcId="{0C3C284E-6BA1-48CF-95F6-E57910D3E16A}" destId="{32A083AF-1650-4DD9-AFC5-6C13CA7FCAA4}" srcOrd="0" destOrd="0" presId="urn:microsoft.com/office/officeart/2005/8/layout/hList9"/>
    <dgm:cxn modelId="{06FC762E-2EA8-4A1E-AF93-8A55483AD749}" type="presOf" srcId="{79F8A9BE-3396-4E6A-8753-ED91A1749E07}" destId="{7A217515-D7F2-480E-8839-3CB700939B03}" srcOrd="0" destOrd="0" presId="urn:microsoft.com/office/officeart/2005/8/layout/hList9"/>
    <dgm:cxn modelId="{326E0356-CB5E-4A8C-9704-3B0D40A596A2}" srcId="{87D2B2ED-C02B-4430-8F35-845B22B3A3BB}" destId="{B31A79D7-479F-4D2A-B1AC-E08250BEBCFB}" srcOrd="0" destOrd="0" parTransId="{0E828EB4-1198-4F07-9849-36C622CF6CF9}" sibTransId="{D1E0A6CA-EE6E-4F01-8EE0-6DE68D50BBB1}"/>
    <dgm:cxn modelId="{AFACC567-B485-4E50-B3C2-00FFE85453EC}" type="presOf" srcId="{87D2B2ED-C02B-4430-8F35-845B22B3A3BB}" destId="{BDE2F336-8F84-45A6-BBF2-0EE256FC7F7D}" srcOrd="0" destOrd="0" presId="urn:microsoft.com/office/officeart/2005/8/layout/hList9"/>
    <dgm:cxn modelId="{9BF41C6F-336A-4E36-BBAA-357D21CE0748}" type="presOf" srcId="{B31A79D7-479F-4D2A-B1AC-E08250BEBCFB}" destId="{41D032D3-BC02-49FC-9EC3-DCB75D3C7065}" srcOrd="1" destOrd="0" presId="urn:microsoft.com/office/officeart/2005/8/layout/hList9"/>
    <dgm:cxn modelId="{EE9F2170-29B8-4441-9E8F-32645CBDFB23}" srcId="{3D1C9C8F-5B4F-48CD-9D65-9E4CC0E87D3C}" destId="{79F8A9BE-3396-4E6A-8753-ED91A1749E07}" srcOrd="1" destOrd="0" parTransId="{E3D2708A-BDE6-438C-879A-38725A327B50}" sibTransId="{652893FC-A217-4F7C-8BD0-035300D3BE4D}"/>
    <dgm:cxn modelId="{AD835877-85DA-49F2-8CAB-4001F5F2D6C8}" srcId="{79F8A9BE-3396-4E6A-8753-ED91A1749E07}" destId="{0C3C284E-6BA1-48CF-95F6-E57910D3E16A}" srcOrd="0" destOrd="0" parTransId="{84E607D0-9D8E-4800-9DAD-5590A3C5A822}" sibTransId="{9A9DDEC3-D2DF-456C-B44A-75BE132A7F56}"/>
    <dgm:cxn modelId="{20B9C27C-D9A2-4167-B89F-3D7AE1DEE001}" srcId="{3D1C9C8F-5B4F-48CD-9D65-9E4CC0E87D3C}" destId="{87D2B2ED-C02B-4430-8F35-845B22B3A3BB}" srcOrd="0" destOrd="0" parTransId="{86901BB9-21E9-4810-BBF6-F360C95BD90D}" sibTransId="{F84483DB-6C03-4205-95EF-166782DEB5F3}"/>
    <dgm:cxn modelId="{A079A880-A2C3-4F1F-B7CD-F0CE14CA3BAF}" type="presOf" srcId="{0C3C284E-6BA1-48CF-95F6-E57910D3E16A}" destId="{0A871921-7348-40DB-BEDA-E83F39D8C44C}" srcOrd="1" destOrd="0" presId="urn:microsoft.com/office/officeart/2005/8/layout/hList9"/>
    <dgm:cxn modelId="{52B20E92-139C-48C3-BC42-65C782A38F91}" type="presOf" srcId="{B31A79D7-479F-4D2A-B1AC-E08250BEBCFB}" destId="{A13CAF51-9DD2-4E4C-86FF-AF66F807AD04}" srcOrd="0" destOrd="0" presId="urn:microsoft.com/office/officeart/2005/8/layout/hList9"/>
    <dgm:cxn modelId="{CEB325C0-2EA1-4980-B0EA-64D9C380621F}" type="presOf" srcId="{3D1C9C8F-5B4F-48CD-9D65-9E4CC0E87D3C}" destId="{EE714F37-AA5C-44EE-B183-E36B4EF7F787}" srcOrd="0" destOrd="0" presId="urn:microsoft.com/office/officeart/2005/8/layout/hList9"/>
    <dgm:cxn modelId="{ECC6567D-68C0-4BAE-A49C-77D3565AEF06}" type="presParOf" srcId="{EE714F37-AA5C-44EE-B183-E36B4EF7F787}" destId="{25CC22FD-B310-4E37-9FB1-EB6B6B198AD1}" srcOrd="0" destOrd="0" presId="urn:microsoft.com/office/officeart/2005/8/layout/hList9"/>
    <dgm:cxn modelId="{705CD5EE-D091-427B-8C97-802FBA0296F2}" type="presParOf" srcId="{EE714F37-AA5C-44EE-B183-E36B4EF7F787}" destId="{0EB940FB-B5B4-49D8-9883-544F04490B0E}" srcOrd="1" destOrd="0" presId="urn:microsoft.com/office/officeart/2005/8/layout/hList9"/>
    <dgm:cxn modelId="{06581796-1890-4D75-8D37-6F09D392F8A3}" type="presParOf" srcId="{0EB940FB-B5B4-49D8-9883-544F04490B0E}" destId="{8CCE6416-7800-4AD4-A02B-4E69634FAABD}" srcOrd="0" destOrd="0" presId="urn:microsoft.com/office/officeart/2005/8/layout/hList9"/>
    <dgm:cxn modelId="{E369701A-F721-4313-B02D-B0C5D2852254}" type="presParOf" srcId="{0EB940FB-B5B4-49D8-9883-544F04490B0E}" destId="{F59A1781-8C96-4182-A728-CA9C0A19BEAC}" srcOrd="1" destOrd="0" presId="urn:microsoft.com/office/officeart/2005/8/layout/hList9"/>
    <dgm:cxn modelId="{A625DBF0-1217-4EA3-8ED7-33FFC823FC95}" type="presParOf" srcId="{F59A1781-8C96-4182-A728-CA9C0A19BEAC}" destId="{A13CAF51-9DD2-4E4C-86FF-AF66F807AD04}" srcOrd="0" destOrd="0" presId="urn:microsoft.com/office/officeart/2005/8/layout/hList9"/>
    <dgm:cxn modelId="{3E050BDF-9675-4D66-B62A-1BE7380C5057}" type="presParOf" srcId="{F59A1781-8C96-4182-A728-CA9C0A19BEAC}" destId="{41D032D3-BC02-49FC-9EC3-DCB75D3C7065}" srcOrd="1" destOrd="0" presId="urn:microsoft.com/office/officeart/2005/8/layout/hList9"/>
    <dgm:cxn modelId="{329170BE-51A3-4F8F-8C32-5973BBE6B4FC}" type="presParOf" srcId="{EE714F37-AA5C-44EE-B183-E36B4EF7F787}" destId="{96BA2C8D-36FC-4EE6-88C3-762F1DD16A5D}" srcOrd="2" destOrd="0" presId="urn:microsoft.com/office/officeart/2005/8/layout/hList9"/>
    <dgm:cxn modelId="{F509D118-0AE8-4A09-95CC-523BE679A3E3}" type="presParOf" srcId="{EE714F37-AA5C-44EE-B183-E36B4EF7F787}" destId="{BDE2F336-8F84-45A6-BBF2-0EE256FC7F7D}" srcOrd="3" destOrd="0" presId="urn:microsoft.com/office/officeart/2005/8/layout/hList9"/>
    <dgm:cxn modelId="{55942F21-73A7-49ED-BCB7-B7062EFEE47A}" type="presParOf" srcId="{EE714F37-AA5C-44EE-B183-E36B4EF7F787}" destId="{B22720DD-6409-4D8A-9851-C3388A87E44E}" srcOrd="4" destOrd="0" presId="urn:microsoft.com/office/officeart/2005/8/layout/hList9"/>
    <dgm:cxn modelId="{9372D100-99C8-4286-86B8-D4DA4DBF2419}" type="presParOf" srcId="{EE714F37-AA5C-44EE-B183-E36B4EF7F787}" destId="{2A6FC231-9552-4713-970D-E1952281B95F}" srcOrd="5" destOrd="0" presId="urn:microsoft.com/office/officeart/2005/8/layout/hList9"/>
    <dgm:cxn modelId="{E83402EF-B9E7-4093-8583-1B7B36C74331}" type="presParOf" srcId="{EE714F37-AA5C-44EE-B183-E36B4EF7F787}" destId="{891DAC6C-7DF6-46BF-A358-8FFFC247957D}" srcOrd="6" destOrd="0" presId="urn:microsoft.com/office/officeart/2005/8/layout/hList9"/>
    <dgm:cxn modelId="{4E27A473-C571-4912-82E5-DEF71372477D}" type="presParOf" srcId="{891DAC6C-7DF6-46BF-A358-8FFFC247957D}" destId="{3CFA6008-21D3-4D68-B8BD-C55F3432C97F}" srcOrd="0" destOrd="0" presId="urn:microsoft.com/office/officeart/2005/8/layout/hList9"/>
    <dgm:cxn modelId="{21A2B030-DB3C-4755-B97B-40AAE0A7756D}" type="presParOf" srcId="{891DAC6C-7DF6-46BF-A358-8FFFC247957D}" destId="{B71C6AF2-2BA6-440E-9823-458C193A7259}" srcOrd="1" destOrd="0" presId="urn:microsoft.com/office/officeart/2005/8/layout/hList9"/>
    <dgm:cxn modelId="{B4EBC49A-1683-48A0-8831-8DE30777F36C}" type="presParOf" srcId="{B71C6AF2-2BA6-440E-9823-458C193A7259}" destId="{32A083AF-1650-4DD9-AFC5-6C13CA7FCAA4}" srcOrd="0" destOrd="0" presId="urn:microsoft.com/office/officeart/2005/8/layout/hList9"/>
    <dgm:cxn modelId="{DB8E1FAB-E3F3-4770-9969-7197FE3652F8}" type="presParOf" srcId="{B71C6AF2-2BA6-440E-9823-458C193A7259}" destId="{0A871921-7348-40DB-BEDA-E83F39D8C44C}" srcOrd="1" destOrd="0" presId="urn:microsoft.com/office/officeart/2005/8/layout/hList9"/>
    <dgm:cxn modelId="{CBAACFEC-1E9E-4485-BB81-8FA253BB6F87}" type="presParOf" srcId="{EE714F37-AA5C-44EE-B183-E36B4EF7F787}" destId="{F2C66C8B-1A8A-48C9-AD97-F0A137A98EA8}" srcOrd="7" destOrd="0" presId="urn:microsoft.com/office/officeart/2005/8/layout/hList9"/>
    <dgm:cxn modelId="{539D1544-7D5C-404E-967D-78F9497BFD0D}" type="presParOf" srcId="{EE714F37-AA5C-44EE-B183-E36B4EF7F787}" destId="{7A217515-D7F2-480E-8839-3CB700939B03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CAF51-9DD2-4E4C-86FF-AF66F807AD04}">
      <dsp:nvSpPr>
        <dsp:cNvPr id="0" name=""/>
        <dsp:cNvSpPr/>
      </dsp:nvSpPr>
      <dsp:spPr>
        <a:xfrm>
          <a:off x="909622" y="1518306"/>
          <a:ext cx="1703544" cy="668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Pultový</a:t>
          </a:r>
          <a:r>
            <a:rPr lang="en-US" sz="2400" kern="1200" dirty="0"/>
            <a:t> </a:t>
          </a:r>
          <a:r>
            <a:rPr lang="en-US" sz="2400" kern="1200" dirty="0" err="1"/>
            <a:t>terminál</a:t>
          </a:r>
          <a:endParaRPr lang="en-US" sz="2400" kern="1200" dirty="0"/>
        </a:p>
      </dsp:txBody>
      <dsp:txXfrm>
        <a:off x="1182189" y="1518306"/>
        <a:ext cx="1430977" cy="668736"/>
      </dsp:txXfrm>
    </dsp:sp>
    <dsp:sp modelId="{BDE2F336-8F84-45A6-BBF2-0EE256FC7F7D}">
      <dsp:nvSpPr>
        <dsp:cNvPr id="0" name=""/>
        <dsp:cNvSpPr/>
      </dsp:nvSpPr>
      <dsp:spPr>
        <a:xfrm>
          <a:off x="1065" y="1064027"/>
          <a:ext cx="1135696" cy="1135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.</a:t>
          </a:r>
        </a:p>
      </dsp:txBody>
      <dsp:txXfrm>
        <a:off x="167384" y="1230346"/>
        <a:ext cx="803058" cy="803058"/>
      </dsp:txXfrm>
    </dsp:sp>
    <dsp:sp modelId="{32A083AF-1650-4DD9-AFC5-6C13CA7FCAA4}">
      <dsp:nvSpPr>
        <dsp:cNvPr id="0" name=""/>
        <dsp:cNvSpPr/>
      </dsp:nvSpPr>
      <dsp:spPr>
        <a:xfrm>
          <a:off x="3748863" y="1518306"/>
          <a:ext cx="1703544" cy="727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Přenosný</a:t>
          </a:r>
          <a:r>
            <a:rPr lang="en-US" sz="2400" kern="1200" dirty="0"/>
            <a:t> </a:t>
          </a:r>
          <a:r>
            <a:rPr lang="en-US" sz="2400" kern="1200" dirty="0" err="1"/>
            <a:t>terminál</a:t>
          </a:r>
          <a:endParaRPr lang="en-US" sz="2400" kern="1200" dirty="0"/>
        </a:p>
      </dsp:txBody>
      <dsp:txXfrm>
        <a:off x="4021430" y="1518306"/>
        <a:ext cx="1430977" cy="727220"/>
      </dsp:txXfrm>
    </dsp:sp>
    <dsp:sp modelId="{7A217515-D7F2-480E-8839-3CB700939B03}">
      <dsp:nvSpPr>
        <dsp:cNvPr id="0" name=""/>
        <dsp:cNvSpPr/>
      </dsp:nvSpPr>
      <dsp:spPr>
        <a:xfrm>
          <a:off x="2840306" y="1064027"/>
          <a:ext cx="1135696" cy="1135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.</a:t>
          </a:r>
        </a:p>
      </dsp:txBody>
      <dsp:txXfrm>
        <a:off x="3006625" y="1230346"/>
        <a:ext cx="803058" cy="8030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CAF51-9DD2-4E4C-86FF-AF66F807AD04}">
      <dsp:nvSpPr>
        <dsp:cNvPr id="0" name=""/>
        <dsp:cNvSpPr/>
      </dsp:nvSpPr>
      <dsp:spPr>
        <a:xfrm>
          <a:off x="909622" y="1518306"/>
          <a:ext cx="1703544" cy="66873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Přenosný</a:t>
          </a:r>
          <a:r>
            <a:rPr lang="en-US" sz="2400" kern="1200" dirty="0"/>
            <a:t> </a:t>
          </a:r>
          <a:r>
            <a:rPr lang="en-US" sz="2400" kern="1200" dirty="0" err="1"/>
            <a:t>terminál</a:t>
          </a:r>
          <a:endParaRPr lang="en-US" sz="2400" kern="1200" dirty="0"/>
        </a:p>
      </dsp:txBody>
      <dsp:txXfrm>
        <a:off x="1182189" y="1518306"/>
        <a:ext cx="1430977" cy="668736"/>
      </dsp:txXfrm>
    </dsp:sp>
    <dsp:sp modelId="{BDE2F336-8F84-45A6-BBF2-0EE256FC7F7D}">
      <dsp:nvSpPr>
        <dsp:cNvPr id="0" name=""/>
        <dsp:cNvSpPr/>
      </dsp:nvSpPr>
      <dsp:spPr>
        <a:xfrm>
          <a:off x="1065" y="1064027"/>
          <a:ext cx="1135696" cy="1135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.</a:t>
          </a:r>
        </a:p>
      </dsp:txBody>
      <dsp:txXfrm>
        <a:off x="167384" y="1230346"/>
        <a:ext cx="803058" cy="803058"/>
      </dsp:txXfrm>
    </dsp:sp>
    <dsp:sp modelId="{32A083AF-1650-4DD9-AFC5-6C13CA7FCAA4}">
      <dsp:nvSpPr>
        <dsp:cNvPr id="0" name=""/>
        <dsp:cNvSpPr/>
      </dsp:nvSpPr>
      <dsp:spPr>
        <a:xfrm>
          <a:off x="3748863" y="1518306"/>
          <a:ext cx="1703544" cy="7272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Terminál</a:t>
          </a:r>
          <a:r>
            <a:rPr lang="en-US" sz="2400" kern="1200" dirty="0"/>
            <a:t> v </a:t>
          </a:r>
          <a:r>
            <a:rPr lang="en-US" sz="2400" kern="1200" dirty="0" err="1"/>
            <a:t>mobilu</a:t>
          </a:r>
          <a:endParaRPr lang="en-US" sz="2400" kern="1200" dirty="0"/>
        </a:p>
      </dsp:txBody>
      <dsp:txXfrm>
        <a:off x="4021430" y="1518306"/>
        <a:ext cx="1430977" cy="727220"/>
      </dsp:txXfrm>
    </dsp:sp>
    <dsp:sp modelId="{7A217515-D7F2-480E-8839-3CB700939B03}">
      <dsp:nvSpPr>
        <dsp:cNvPr id="0" name=""/>
        <dsp:cNvSpPr/>
      </dsp:nvSpPr>
      <dsp:spPr>
        <a:xfrm>
          <a:off x="2840306" y="1064027"/>
          <a:ext cx="1135696" cy="11356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.</a:t>
          </a:r>
        </a:p>
      </dsp:txBody>
      <dsp:txXfrm>
        <a:off x="3006625" y="1230346"/>
        <a:ext cx="803058" cy="80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9T11:10:37.3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1036 1833 807 0 0,'1'0'2752'0'0,"1"4"-2256"0"0,2 1-2516 0 0,0-1 36 0 0,0-2 1933 0 0,-2-2 51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3C1D45-8847-D54C-B36E-6FCECF6A8C0B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65C621-A33E-FE4D-B590-EF46591F1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3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F1450-A500-4CD7-A39A-6043CE648E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85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>
                <a:latin typeface="Mark Offc For MC" panose="020B0504020101010102" pitchFamily="34" charset="-18"/>
              </a:rPr>
              <a:t>Základ: 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| </a:t>
            </a:r>
            <a:r>
              <a:rPr lang="cs-CZ" sz="1200" i="1" dirty="0">
                <a:latin typeface="Mark Offc For MC" panose="020B0504020101010102" pitchFamily="34" charset="-18"/>
              </a:rPr>
              <a:t>Obyvatelé města, které nepřijímá platby kartou 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 N= 150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Q4.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Kdybyste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měl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\a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výběr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byste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nejraději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\a pro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poplatků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daní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atd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vaší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obci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Vyberte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max. 3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28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i="1" dirty="0">
                <a:latin typeface="Mark Offc For MC" panose="020B0504020101010102" pitchFamily="34" charset="-18"/>
              </a:rPr>
              <a:t>Základ 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: </a:t>
            </a:r>
            <a:r>
              <a:rPr lang="cs-CZ" sz="1200" i="1" dirty="0">
                <a:latin typeface="Mark Offc For MC" panose="020B0504020101010102" pitchFamily="34" charset="-18"/>
              </a:rPr>
              <a:t>Lidé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 18-49 </a:t>
            </a:r>
            <a:r>
              <a:rPr lang="pl-PL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let 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N= 131  | </a:t>
            </a:r>
            <a:r>
              <a:rPr lang="cs-CZ" sz="1200" i="1" dirty="0">
                <a:latin typeface="Mark Offc For MC" panose="020B0504020101010102" pitchFamily="34" charset="-18"/>
              </a:rPr>
              <a:t>Lidé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50+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let </a:t>
            </a:r>
            <a:r>
              <a:rPr lang="en-US" sz="1200" i="1" noProof="0" dirty="0">
                <a:solidFill>
                  <a:prstClr val="black"/>
                </a:solidFill>
                <a:latin typeface="Mark Offc For MC" panose="020B0504020101010102" pitchFamily="34" charset="-18"/>
              </a:rPr>
              <a:t>N= 169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Q4.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Kdybyste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měl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\a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výběr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byste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nejraději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\a pro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poplatků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daní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atd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vaší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obci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2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E2D2A-0BBF-AFB0-4079-F1254730F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F51D584-F4C2-FE4F-0191-CE7488842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BA967DF-8F82-B4B3-F0F1-E91DF179E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3457E1B-AA26-10A4-EA53-5A2CD4710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440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pl-P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98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B95E8-5081-BEE3-563C-37CD98138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0A28A-C2CD-4CE4-65B2-8D1F040CD5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5965A-1270-6462-4302-9BCC6C351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9B628-432A-AF0F-30A9-E9A680935B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21C93-C6C5-43C9-BDBB-3B3926036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" panose="020B0504020101010102" pitchFamily="34" charset="0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6356D-1BE7-3997-BF55-D17A8BFD7E2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t>March 4, 2024</a:t>
            </a:r>
          </a:p>
        </p:txBody>
      </p:sp>
    </p:spTree>
    <p:extLst>
      <p:ext uri="{BB962C8B-B14F-4D97-AF65-F5344CB8AC3E}">
        <p14:creationId xmlns:p14="http://schemas.microsoft.com/office/powerpoint/2010/main" val="31853028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D60E7-3DCD-61F4-90E0-1F0F15211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BFE39-FF52-2C35-71CF-5DC89097A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46254-24F0-751D-9CDE-2E17281A2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DDFB2-9721-FB46-0C32-1BEB9D53E1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21C93-C6C5-43C9-BDBB-3B3926036F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A1562-4C97-B96A-E804-3ACEE4BE96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November 5, 2024</a:t>
            </a:r>
          </a:p>
        </p:txBody>
      </p:sp>
    </p:spTree>
    <p:extLst>
      <p:ext uri="{BB962C8B-B14F-4D97-AF65-F5344CB8AC3E}">
        <p14:creationId xmlns:p14="http://schemas.microsoft.com/office/powerpoint/2010/main" val="679269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Placení kartou jako běžná součást každodenního života: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Platební karty jsou dnes pro Čechy naprostou samozřejmostí. Téměř každý má u sebe nějakou kartu, a více než 90 % z nich je bezkontaktních, takže platby jsou rychlé a jednoduché. V Česku je v oběhu už přes 15 milionů platebních karet – to je velký nárůst oproti stavu před deseti lety, kdy bylo karet jen něco přes 10 milionů. K tomu přibývá i míst, kde kartou můžete zaplatit, a to nejen v obchodech, ale i na úřadech či různých veřejných akcích. Za posledních pár let se počet platebních terminálů téměř zdvojnásobil, z necelých 200 tisíc v roce 2018 na současných 360 tisíc.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Češi platí kartou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Více než polovina všech plateb dnes probíhá kartou. Potenciál je přitom ještě mnohem vyšší – mohlo by to být až 76 %, kdyby platební terminály byly dostupné všude. Ukazuje se, že zákazníci opravdu dávají přednost platbě kartou, 8 z 10 lidí to chce platit kartou. A když nemůžou platit kartou, spoustu z nich to odradí – téměř dvě třetiny zákazníků raději nenakoupí vůbec, pokud narazí na obchod, kde kartou platit nejde. A skoro polovina z nich by se příště šla podívat jinam.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Místa, kde lidé platbu kartou postrádají: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Mnoho lidí by uvítalo možnost platit kartou i tam, kde to zatím není běžné. U lékaře například chybí možnost platit kartou skoro 35 % lidí. Na státních a obecních úřadech by to uvítalo 15 %, resp. 13 % lidí. Možnost platit místní poplatky nebo úřední poplatky bezhotovostně by mnohým zjednodušila život.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8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633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A8.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osobní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formou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posledním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roce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obvykle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| 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A9.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Který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z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používáte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nejčastěji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osobní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formou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b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</a:b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A10.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online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posledním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roce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obvykle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| 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A11.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Který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z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používáte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nejčastěji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online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7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A8.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osobní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formou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posledním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roce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obvykle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|</a:t>
            </a:r>
            <a:b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</a:b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A9.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Který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z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používáte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nejčastěji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osobní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formou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8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A10.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online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posledním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roce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obvykle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používal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b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</a:b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A11.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Který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z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používáte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nejčastěji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online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nákupech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8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R8. Jak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často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provádíte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takové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 |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Máme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mysli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místě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dálku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… | 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R9.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z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druhů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plateb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posledním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roce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provedl</a:t>
            </a:r>
            <a: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 </a:t>
            </a:r>
            <a:br>
              <a:rPr lang="pl-PL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</a:b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R10.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Jaký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v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těchto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případech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použil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9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Q12.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Představte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si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že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úřady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vaší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obci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zavádějí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nové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platby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vyžádání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dokumentů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atd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. |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Jakým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způsobem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byste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chtěli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být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informováni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o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nových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možnostech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které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jsou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k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dispozici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na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úřadech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ve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vaší</a:t>
            </a:r>
            <a:r>
              <a:rPr lang="en-US" sz="1200" i="1" dirty="0">
                <a:solidFill>
                  <a:prstClr val="black"/>
                </a:solidFill>
                <a:latin typeface="Mark Offc For MC" panose="020B0504020101010102" pitchFamily="34" charset="-18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Mark Offc For MC" panose="020B0504020101010102" pitchFamily="34" charset="-18"/>
              </a:rPr>
              <a:t>obci</a:t>
            </a:r>
            <a:r>
              <a:rPr lang="en-US" sz="1200" i="1">
                <a:solidFill>
                  <a:prstClr val="black"/>
                </a:solidFill>
                <a:latin typeface="Mark Offc For MC" panose="020B0504020101010102" pitchFamily="34" charset="-18"/>
              </a:rPr>
              <a:t>?</a:t>
            </a:r>
            <a:endParaRPr lang="en-US" sz="1200" i="1" noProof="0" dirty="0">
              <a:solidFill>
                <a:prstClr val="black"/>
              </a:solidFill>
              <a:latin typeface="Mark Offc For MC" panose="020B0504020101010102" pitchFamily="34" charset="-18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5C621-A33E-FE4D-B590-EF46591F17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81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9A0B-CE0D-380A-6BA4-4FEF9FA53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A856C-558E-7563-FECA-5C3CC6675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20AC9-081D-5BBC-776A-81A09CD8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3E781-6FDD-F731-FA50-3E8B3824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F7F1D-A030-F808-1AF8-DCF872EA3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25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5D198-C87C-E848-CF13-5ABDDE75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3D0AA-7960-9521-7436-A1CD031F9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0925E-6C36-E022-5D1D-CD41EB026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8F699D-8A95-BB13-9AD7-34587D8A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AE32A-785A-543A-3D23-31CC9F85F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3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991103-BF27-B498-1AC9-1DBC49418C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7593F4-C552-D452-AB1C-73CB7E04F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FEA07-AAEF-BD3C-FEBD-7696A32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2C046-E1E0-528A-0C9B-1207D3EB7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4E233-B16A-DAD4-4BAF-8FA0F554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7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 Title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C265ADE-797B-D0D6-A506-EA33D66C5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0" y="8363"/>
            <a:ext cx="12192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94918C"/>
                </a:solidFill>
                <a:latin typeface="+mn-lt"/>
              </a:defRPr>
            </a:lvl1pPr>
          </a:lstStyle>
          <a:p>
            <a:r>
              <a:rPr lang="en-US"/>
              <a:t>Click icon to add image.</a:t>
            </a:r>
            <a:br>
              <a:rPr lang="en-US"/>
            </a:br>
            <a:r>
              <a:rPr lang="en-US"/>
              <a:t>Get Mastercard approved photography and</a:t>
            </a:r>
            <a:br>
              <a:rPr lang="en-US"/>
            </a:br>
            <a:r>
              <a:rPr lang="en-US"/>
              <a:t>imagery guidelines at </a:t>
            </a:r>
            <a:r>
              <a:rPr lang="en-US" err="1"/>
              <a:t>designcenter.mastercard.com</a:t>
            </a:r>
            <a:r>
              <a:rPr lang="en-US"/>
              <a:t>.</a:t>
            </a:r>
          </a:p>
        </p:txBody>
      </p:sp>
      <p:sp>
        <p:nvSpPr>
          <p:cNvPr id="3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621908"/>
            <a:ext cx="4463997" cy="212366"/>
          </a:xfrm>
        </p:spPr>
        <p:txBody>
          <a:bodyPr vert="horz" wrap="square" lIns="91440" tIns="0" rIns="91440" bIns="45720" rtlCol="0" anchor="t" anchorCtr="0">
            <a:spAutoFit/>
          </a:bodyPr>
          <a:lstStyle>
            <a:lvl1pPr marL="154509" indent="-154509">
              <a:lnSpc>
                <a:spcPct val="90000"/>
              </a:lnSpc>
              <a:buNone/>
              <a:defRPr lang="en-US" sz="1200" b="0" i="0" cap="none" baseline="0" dirty="0" smtClean="0">
                <a:solidFill>
                  <a:srgbClr val="FFFFFF"/>
                </a:solidFill>
                <a:latin typeface="Mark Offc For MC" panose="020B0504020101010102" pitchFamily="34" charset="77"/>
              </a:defRPr>
            </a:lvl1pPr>
          </a:lstStyle>
          <a:p>
            <a:pPr marL="0" lvl="0" indent="0"/>
            <a:r>
              <a:rPr lang="en-US"/>
              <a:t>Click to add presenter name, department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5" y="4222608"/>
            <a:ext cx="4463999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lnSpc>
                <a:spcPct val="90000"/>
              </a:lnSpc>
              <a:defRPr lang="en-US" sz="1200" b="0" i="0" cap="none" smtClean="0">
                <a:solidFill>
                  <a:srgbClr val="FFFFFF"/>
                </a:solidFill>
                <a:latin typeface="Mark Offc For MC" panose="020B0504020101010102" pitchFamily="34" charset="77"/>
              </a:defRPr>
            </a:lvl1pPr>
          </a:lstStyle>
          <a:p>
            <a:r>
              <a:rPr lang="en-US"/>
              <a:t>September 2023</a:t>
            </a:r>
            <a:endParaRPr lang="en-GB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5" y="3623882"/>
            <a:ext cx="4464000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90000"/>
              </a:lnSpc>
              <a:buNone/>
              <a:defRPr sz="1867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5" y="2375095"/>
            <a:ext cx="4464000" cy="1231107"/>
          </a:xfrm>
          <a:ln>
            <a:noFill/>
          </a:ln>
        </p:spPr>
        <p:txBody>
          <a:bodyPr rIns="91440" anchor="b"/>
          <a:lstStyle>
            <a:lvl1pPr algn="l">
              <a:lnSpc>
                <a:spcPct val="90000"/>
              </a:lnSpc>
              <a:defRPr sz="40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A4AE44F8-1426-47A8-AD24-1B39E53FC2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6215" y="344425"/>
            <a:ext cx="793920" cy="494343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E3135D-F028-4808-98B4-75D1C3D0E912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CE0B3E-E368-402F-BDF2-14974FDD38A3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8284E4-ECF5-4258-A538-80CAEFFEE4A2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3716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CAC23A-86AA-80C9-49E8-F8520CA90B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463"/>
            <a:ext cx="9144000" cy="2387400"/>
          </a:xfrm>
          <a:prstGeom prst="rect">
            <a:avLst/>
          </a:prstGeom>
        </p:spPr>
        <p:txBody>
          <a:bodyPr anchor="b"/>
          <a:lstStyle>
            <a:lvl1pPr algn="ctr">
              <a:defRPr sz="3638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968E5D8-6733-1139-E263-00FEDAA15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279"/>
            <a:ext cx="9144000" cy="16557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55"/>
            </a:lvl1pPr>
            <a:lvl2pPr marL="277246" indent="0" algn="ctr">
              <a:buNone/>
              <a:defRPr sz="1213"/>
            </a:lvl2pPr>
            <a:lvl3pPr marL="554492" indent="0" algn="ctr">
              <a:buNone/>
              <a:defRPr sz="1092"/>
            </a:lvl3pPr>
            <a:lvl4pPr marL="831738" indent="0" algn="ctr">
              <a:buNone/>
              <a:defRPr sz="970"/>
            </a:lvl4pPr>
            <a:lvl5pPr marL="1108984" indent="0" algn="ctr">
              <a:buNone/>
              <a:defRPr sz="970"/>
            </a:lvl5pPr>
            <a:lvl6pPr marL="1386230" indent="0" algn="ctr">
              <a:buNone/>
              <a:defRPr sz="970"/>
            </a:lvl6pPr>
            <a:lvl7pPr marL="1663476" indent="0" algn="ctr">
              <a:buNone/>
              <a:defRPr sz="970"/>
            </a:lvl7pPr>
            <a:lvl8pPr marL="1940723" indent="0" algn="ctr">
              <a:buNone/>
              <a:defRPr sz="970"/>
            </a:lvl8pPr>
            <a:lvl9pPr marL="2217969" indent="0" algn="ctr">
              <a:buNone/>
              <a:defRPr sz="97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518A18-D544-E58B-B563-FF4A704806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C66192-E021-C6ED-A55A-5D6AAD85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BAE326-40EE-EB05-0D3E-B25DB26D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8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AFB58-64EB-8920-F0B7-272B4E012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960934-66A2-53D6-869E-AB96A909C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D3FC86-66F1-8F42-2385-8EB086C6D2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17CE04-BFB2-5EE2-6A1D-454A7B81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75587D-42DC-1B67-8E8C-276D97C7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057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D21E97-093E-C0D9-C984-D6E4AADF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98" y="1709687"/>
            <a:ext cx="10515889" cy="2852366"/>
          </a:xfrm>
          <a:prstGeom prst="rect">
            <a:avLst/>
          </a:prstGeom>
        </p:spPr>
        <p:txBody>
          <a:bodyPr anchor="b"/>
          <a:lstStyle>
            <a:lvl1pPr>
              <a:defRPr sz="3638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093932-AC9F-5EC9-0126-09DAF33E1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98" y="4589007"/>
            <a:ext cx="10515889" cy="1500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55">
                <a:solidFill>
                  <a:schemeClr val="tx1">
                    <a:tint val="82000"/>
                  </a:schemeClr>
                </a:solidFill>
              </a:defRPr>
            </a:lvl1pPr>
            <a:lvl2pPr marL="277246" indent="0">
              <a:buNone/>
              <a:defRPr sz="1213">
                <a:solidFill>
                  <a:schemeClr val="tx1">
                    <a:tint val="82000"/>
                  </a:schemeClr>
                </a:solidFill>
              </a:defRPr>
            </a:lvl2pPr>
            <a:lvl3pPr marL="554492" indent="0">
              <a:buNone/>
              <a:defRPr sz="1092">
                <a:solidFill>
                  <a:schemeClr val="tx1">
                    <a:tint val="82000"/>
                  </a:schemeClr>
                </a:solidFill>
              </a:defRPr>
            </a:lvl3pPr>
            <a:lvl4pPr marL="831738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4pPr>
            <a:lvl5pPr marL="1108984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5pPr>
            <a:lvl6pPr marL="1386230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6pPr>
            <a:lvl7pPr marL="1663476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7pPr>
            <a:lvl8pPr marL="1940723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8pPr>
            <a:lvl9pPr marL="2217969" indent="0">
              <a:buNone/>
              <a:defRPr sz="97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ADB82D-6FAB-AD1C-B9D3-BDF76D7BBB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B3C50B-6F52-2F51-1422-512834BDC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9F58B2-6490-BFF6-EBDD-EAF1288B4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177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4A6F9-640D-2457-1180-9A39C4AAE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2DA906-904B-2B4F-4E83-6BE159840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537" y="1825206"/>
            <a:ext cx="5211252" cy="4352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37FE39-C538-BAB6-0271-A0686ABE7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2211" y="1825206"/>
            <a:ext cx="5211252" cy="43521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A66EE9-E716-9408-7F60-273C4A44E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35492F-6C62-2B76-9741-D496A4B9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C747B5C-2010-FEA6-64DC-E07547C8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081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D6AA33-B41B-68EF-8F9F-E0A93FF60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364850"/>
            <a:ext cx="10515889" cy="13255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69D2FC-6947-09C8-964D-1BD6FCCB5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00" y="1680807"/>
            <a:ext cx="5158302" cy="8240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55" b="1"/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83FCFCF-803F-862E-C742-3A5E709D6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00" y="2504845"/>
            <a:ext cx="5158302" cy="3685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9FE96AC-85EF-3827-BD01-C1B772193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056" y="1680807"/>
            <a:ext cx="5183333" cy="82403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55" b="1"/>
            </a:lvl1pPr>
            <a:lvl2pPr marL="277246" indent="0">
              <a:buNone/>
              <a:defRPr sz="1213" b="1"/>
            </a:lvl2pPr>
            <a:lvl3pPr marL="554492" indent="0">
              <a:buNone/>
              <a:defRPr sz="1092" b="1"/>
            </a:lvl3pPr>
            <a:lvl4pPr marL="831738" indent="0">
              <a:buNone/>
              <a:defRPr sz="970" b="1"/>
            </a:lvl4pPr>
            <a:lvl5pPr marL="1108984" indent="0">
              <a:buNone/>
              <a:defRPr sz="970" b="1"/>
            </a:lvl5pPr>
            <a:lvl6pPr marL="1386230" indent="0">
              <a:buNone/>
              <a:defRPr sz="970" b="1"/>
            </a:lvl6pPr>
            <a:lvl7pPr marL="1663476" indent="0">
              <a:buNone/>
              <a:defRPr sz="970" b="1"/>
            </a:lvl7pPr>
            <a:lvl8pPr marL="1940723" indent="0">
              <a:buNone/>
              <a:defRPr sz="970" b="1"/>
            </a:lvl8pPr>
            <a:lvl9pPr marL="2217969" indent="0">
              <a:buNone/>
              <a:defRPr sz="97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36C6D8F-AB27-95B0-E6C6-9832B574D8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056" y="2504845"/>
            <a:ext cx="5183333" cy="36850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3AAB23F-7DED-301F-128A-9F1B9579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6AC526D-F010-B948-CE85-E394CCCF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6421966-EAEF-D0E2-7E6A-FC2E05D65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949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32FEA-3418-92AE-A6C5-62E0F80FC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F57CC4B-8B4C-CA31-FE73-763B7454A1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5FFB24-BE60-4728-9CF3-84624461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377759C-7EEB-EB31-A39F-977041C2C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854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65B6EA0-7469-7F9F-091B-168BE81F20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3424AA5-1082-BE49-6C62-450BFD00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29A74DB-34C8-2468-8AA6-77F2AFB45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39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D8BB-DADC-A062-C1F1-CBC4B7C3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637FE-2526-77D0-4DFF-E58AC90A1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7F34F-AC81-55E0-AF81-272E2F87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E3DD9-BB73-55E8-0AE3-3D16CBDB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E3D1F-AA52-5391-D62A-5CC78F74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39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36F6D2-23A7-3F5C-7185-68481C78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  <a:prstGeom prst="rect">
            <a:avLst/>
          </a:prstGeom>
        </p:spPr>
        <p:txBody>
          <a:bodyPr anchor="b"/>
          <a:lstStyle>
            <a:lvl1pPr>
              <a:defRPr sz="19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3952F8-9398-F596-9802-DE135F5A7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333" y="987691"/>
            <a:ext cx="6172056" cy="4872992"/>
          </a:xfrm>
          <a:prstGeom prst="rect">
            <a:avLst/>
          </a:prstGeom>
        </p:spPr>
        <p:txBody>
          <a:bodyPr/>
          <a:lstStyle>
            <a:lvl1pPr>
              <a:defRPr sz="1940"/>
            </a:lvl1pPr>
            <a:lvl2pPr>
              <a:defRPr sz="1698"/>
            </a:lvl2pPr>
            <a:lvl3pPr>
              <a:defRPr sz="1455"/>
            </a:lvl3pPr>
            <a:lvl4pPr>
              <a:defRPr sz="1213"/>
            </a:lvl4pPr>
            <a:lvl5pPr>
              <a:defRPr sz="1213"/>
            </a:lvl5pPr>
            <a:lvl6pPr>
              <a:defRPr sz="1213"/>
            </a:lvl6pPr>
            <a:lvl7pPr>
              <a:defRPr sz="1213"/>
            </a:lvl7pPr>
            <a:lvl8pPr>
              <a:defRPr sz="1213"/>
            </a:lvl8pPr>
            <a:lvl9pPr>
              <a:defRPr sz="1213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6EB505-5ED1-21F8-E904-22588C0FC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0"/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A9F194-92B5-5D7D-7B34-85CF3FBADF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40EC8F-0A69-6986-867A-492987B9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391ECB5-2129-D021-3586-668C10B0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6761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3D858-1829-14C3-0C13-E380EF23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00" y="457265"/>
            <a:ext cx="3932748" cy="1599943"/>
          </a:xfrm>
          <a:prstGeom prst="rect">
            <a:avLst/>
          </a:prstGeom>
        </p:spPr>
        <p:txBody>
          <a:bodyPr anchor="b"/>
          <a:lstStyle>
            <a:lvl1pPr>
              <a:defRPr sz="194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FEC91A-957B-BFF5-5A43-1E663A5F8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333" y="987691"/>
            <a:ext cx="6172056" cy="4872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40"/>
            </a:lvl1pPr>
            <a:lvl2pPr marL="277246" indent="0">
              <a:buNone/>
              <a:defRPr sz="1698"/>
            </a:lvl2pPr>
            <a:lvl3pPr marL="554492" indent="0">
              <a:buNone/>
              <a:defRPr sz="1455"/>
            </a:lvl3pPr>
            <a:lvl4pPr marL="831738" indent="0">
              <a:buNone/>
              <a:defRPr sz="1213"/>
            </a:lvl4pPr>
            <a:lvl5pPr marL="1108984" indent="0">
              <a:buNone/>
              <a:defRPr sz="1213"/>
            </a:lvl5pPr>
            <a:lvl6pPr marL="1386230" indent="0">
              <a:buNone/>
              <a:defRPr sz="1213"/>
            </a:lvl6pPr>
            <a:lvl7pPr marL="1663476" indent="0">
              <a:buNone/>
              <a:defRPr sz="1213"/>
            </a:lvl7pPr>
            <a:lvl8pPr marL="1940723" indent="0">
              <a:buNone/>
              <a:defRPr sz="1213"/>
            </a:lvl8pPr>
            <a:lvl9pPr marL="2217969" indent="0">
              <a:buNone/>
              <a:defRPr sz="1213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616E216-1D99-572D-C8EE-65ED10F48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00" y="2057208"/>
            <a:ext cx="3932748" cy="38121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70"/>
            </a:lvl1pPr>
            <a:lvl2pPr marL="277246" indent="0">
              <a:buNone/>
              <a:defRPr sz="849"/>
            </a:lvl2pPr>
            <a:lvl3pPr marL="554492" indent="0">
              <a:buNone/>
              <a:defRPr sz="728"/>
            </a:lvl3pPr>
            <a:lvl4pPr marL="831738" indent="0">
              <a:buNone/>
              <a:defRPr sz="606"/>
            </a:lvl4pPr>
            <a:lvl5pPr marL="1108984" indent="0">
              <a:buNone/>
              <a:defRPr sz="606"/>
            </a:lvl5pPr>
            <a:lvl6pPr marL="1386230" indent="0">
              <a:buNone/>
              <a:defRPr sz="606"/>
            </a:lvl6pPr>
            <a:lvl7pPr marL="1663476" indent="0">
              <a:buNone/>
              <a:defRPr sz="606"/>
            </a:lvl7pPr>
            <a:lvl8pPr marL="1940723" indent="0">
              <a:buNone/>
              <a:defRPr sz="606"/>
            </a:lvl8pPr>
            <a:lvl9pPr marL="2217969" indent="0">
              <a:buNone/>
              <a:defRPr sz="606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3E6EF8C-A57A-D228-3546-D3697D7C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096A06E-EF38-6171-C185-FFC0E3DF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6A3CFC2-3DE6-0AC2-2DE1-C505B68DA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498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B650D5-9A72-F14D-BF84-137B41E90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38" y="364850"/>
            <a:ext cx="10514926" cy="1325584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396A0A-E5BE-D877-DB1C-719CCF401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8" y="1825206"/>
            <a:ext cx="10514926" cy="435219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4C896-93E6-7248-3DB0-F70ACFF7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A5294B-C839-58E2-799B-11E8B3AD8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2D5D52-E069-B644-59ED-631267FB9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253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D6AC300-D8F5-E6E5-0BBE-A8DAAD99FD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4" y="364849"/>
            <a:ext cx="2628250" cy="5812550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77FC4E-4A89-91F8-B7D6-700C0B03C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537" y="364849"/>
            <a:ext cx="7794254" cy="5812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5005F7-B8EB-2028-02AE-55294FA277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537" y="6356454"/>
            <a:ext cx="2742815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C589A0-431F-9D98-7816-ECBD3FA3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49" y="6356454"/>
            <a:ext cx="4114704" cy="364848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7B04B6-F8EC-0B8D-0BAB-AEBBB4C1F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48" y="6356454"/>
            <a:ext cx="2742815" cy="364848"/>
          </a:xfrm>
          <a:prstGeom prst="rect">
            <a:avLst/>
          </a:prstGeom>
        </p:spPr>
        <p:txBody>
          <a:bodyPr/>
          <a:lstStyle/>
          <a:p>
            <a:fld id="{EB31725B-BBC7-4442-9E2A-1F2A2063F38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6431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/>
              <a:t>Click icon to add image.</a:t>
            </a:r>
            <a:br>
              <a:rPr lang="en-US"/>
            </a:br>
            <a:r>
              <a:rPr lang="en-US"/>
              <a:t>Get </a:t>
            </a:r>
            <a:r>
              <a:rPr lang="en-US" err="1"/>
              <a:t>Mastercard</a:t>
            </a:r>
            <a:r>
              <a:rPr lang="en-US"/>
              <a:t> approved photography and</a:t>
            </a:r>
            <a:br>
              <a:rPr lang="en-US"/>
            </a:br>
            <a:r>
              <a:rPr lang="en-US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315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315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4, 2024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5457" y="3623882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6315457" y="2169909"/>
            <a:ext cx="5820833" cy="1436291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53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D987D73D-9CBF-4D4A-9C6D-C2A04B4CD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464F4A-AA1E-412C-AC88-620F9044FCB8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59E2ED-8B2B-4FC0-8A68-EBBCA7E2F04A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8818FD-F4B8-4217-A2EA-8851C8CEE66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691656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on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7" y="256033"/>
            <a:ext cx="11217140" cy="387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484072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long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219459" y="970075"/>
            <a:ext cx="11217139" cy="4790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0125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24859"/>
            <a:ext cx="9144000" cy="178510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39D44-5C23-4247-AE68-C9676F899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28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659088" cy="475964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4FB498D4-8E8C-EC68-F861-92D668ED9C30}"/>
              </a:ext>
            </a:extLst>
          </p:cNvPr>
          <p:cNvSpPr txBox="1">
            <a:spLocks/>
          </p:cNvSpPr>
          <p:nvPr userDrawn="1"/>
        </p:nvSpPr>
        <p:spPr>
          <a:xfrm>
            <a:off x="196132" y="1303721"/>
            <a:ext cx="7490802" cy="47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ea typeface="+mj-ea"/>
                <a:cs typeface="Mark Offc For MC Medium"/>
              </a:defRPr>
            </a:lvl1pPr>
          </a:lstStyle>
          <a:p>
            <a:endParaRPr lang="cs-CZ" sz="3093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F884B-19CB-6BD9-CCEC-3560EF7AE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227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/>
              <a:t>Click icon to add image.</a:t>
            </a:r>
            <a:br>
              <a:rPr lang="en-US"/>
            </a:br>
            <a:r>
              <a:rPr lang="en-US"/>
              <a:t>Get </a:t>
            </a:r>
            <a:r>
              <a:rPr lang="en-US" err="1"/>
              <a:t>Mastercard</a:t>
            </a:r>
            <a:r>
              <a:rPr lang="en-US"/>
              <a:t> approved photography and</a:t>
            </a:r>
            <a:br>
              <a:rPr lang="en-US"/>
            </a:br>
            <a:r>
              <a:rPr lang="en-US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315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315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4, 2024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5458" y="3623883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6315458" y="2169909"/>
            <a:ext cx="5820833" cy="1436291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53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D987D73D-9CBF-4D4A-9C6D-C2A04B4CD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6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464F4A-AA1E-412C-AC88-620F9044FCB8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59E2ED-8B2B-4FC0-8A68-EBBCA7E2F04A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8818FD-F4B8-4217-A2EA-8851C8CEE66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236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E7B1-A650-1FE8-56E6-7375D1894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7826F-5A58-CABD-E12F-16222A930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B9C84-DF34-E03B-9B3D-862852D5D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425ED-C1CC-EB13-3390-BF3FF655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ED286-9E2F-CC4B-E198-55ECFBCD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0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on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8" y="256033"/>
            <a:ext cx="11217140" cy="387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8722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659088" cy="475964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4FB498D4-8E8C-EC68-F861-92D668ED9C30}"/>
              </a:ext>
            </a:extLst>
          </p:cNvPr>
          <p:cNvSpPr txBox="1">
            <a:spLocks/>
          </p:cNvSpPr>
          <p:nvPr userDrawn="1"/>
        </p:nvSpPr>
        <p:spPr>
          <a:xfrm>
            <a:off x="196132" y="1303721"/>
            <a:ext cx="7490802" cy="47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ea typeface="+mj-ea"/>
                <a:cs typeface="Mark Offc For MC Medium"/>
              </a:defRPr>
            </a:lvl1pPr>
          </a:lstStyle>
          <a:p>
            <a:endParaRPr lang="cs-CZ" sz="3093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F884B-19CB-6BD9-CCEC-3560EF7AE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316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369464" cy="487876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AF6B00-C0E3-9853-9943-DC66647D9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069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659088" cy="487876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4FB498D4-8E8C-EC68-F861-92D668ED9C30}"/>
              </a:ext>
            </a:extLst>
          </p:cNvPr>
          <p:cNvSpPr txBox="1">
            <a:spLocks/>
          </p:cNvSpPr>
          <p:nvPr userDrawn="1"/>
        </p:nvSpPr>
        <p:spPr>
          <a:xfrm>
            <a:off x="196132" y="1303721"/>
            <a:ext cx="7490802" cy="47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ea typeface="+mj-ea"/>
                <a:cs typeface="Mark Offc For MC Medium"/>
              </a:defRPr>
            </a:lvl1pPr>
          </a:lstStyle>
          <a:p>
            <a:endParaRPr lang="cs-CZ" sz="3093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9D0691B8-D70D-07BA-4DA5-B1E8A3F61DC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397" y="1303444"/>
            <a:ext cx="11675627" cy="589905"/>
          </a:xfrm>
        </p:spPr>
        <p:txBody>
          <a:bodyPr/>
          <a:lstStyle>
            <a:lvl1pPr>
              <a:lnSpc>
                <a:spcPts val="2256"/>
              </a:lnSpc>
              <a:defRPr sz="2183" b="0" i="0">
                <a:latin typeface="MarkForMC Nrw" panose="020B0506020201010104" pitchFamily="34" charset="0"/>
              </a:defRPr>
            </a:lvl1pPr>
            <a:lvl2pPr>
              <a:defRPr b="0" i="0">
                <a:latin typeface="MarkForMC Nrw" panose="020B0506020201010104" pitchFamily="34" charset="0"/>
              </a:defRPr>
            </a:lvl2pPr>
            <a:lvl3pPr>
              <a:defRPr b="0" i="0">
                <a:latin typeface="MarkForMC Nrw" panose="020B0506020201010104" pitchFamily="34" charset="0"/>
              </a:defRPr>
            </a:lvl3pPr>
            <a:lvl4pPr>
              <a:defRPr b="0" i="0">
                <a:latin typeface="MarkForMC Nrw" panose="020B0506020201010104" pitchFamily="34" charset="0"/>
              </a:defRPr>
            </a:lvl4pPr>
            <a:lvl5pPr>
              <a:defRPr b="0" i="0">
                <a:latin typeface="MarkForMC Nrw" panose="020B0506020201010104" pitchFamily="34" charset="0"/>
              </a:defRPr>
            </a:lvl5pPr>
          </a:lstStyle>
          <a:p>
            <a:pPr lvl="0"/>
            <a:r>
              <a:rPr lang="cs-CZ"/>
              <a:t>Po kliknutí můžete upravovat </a:t>
            </a:r>
            <a:br>
              <a:rPr lang="cs-CZ"/>
            </a:br>
            <a:r>
              <a:rPr lang="cs-CZ"/>
              <a:t>styly textu v předloze.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2292A74-9649-7A9F-7847-D9AC766D00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443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659088" cy="475964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4FB498D4-8E8C-EC68-F861-92D668ED9C30}"/>
              </a:ext>
            </a:extLst>
          </p:cNvPr>
          <p:cNvSpPr txBox="1">
            <a:spLocks/>
          </p:cNvSpPr>
          <p:nvPr userDrawn="1"/>
        </p:nvSpPr>
        <p:spPr>
          <a:xfrm>
            <a:off x="196132" y="1303721"/>
            <a:ext cx="7490802" cy="47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ea typeface="+mj-ea"/>
                <a:cs typeface="Mark Offc For MC Medium"/>
              </a:defRPr>
            </a:lvl1pPr>
          </a:lstStyle>
          <a:p>
            <a:endParaRPr lang="cs-CZ" sz="3093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F884B-19CB-6BD9-CCEC-3560EF7AE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65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7490802" cy="475964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12936" y="1577340"/>
            <a:ext cx="57001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159481" y="1577339"/>
            <a:ext cx="570018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75810F-9A50-4EC2-9E09-F00DED9BA4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436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424946" y="335"/>
            <a:ext cx="5776" cy="15403"/>
          </a:xfrm>
          <a:custGeom>
            <a:avLst/>
            <a:gdLst/>
            <a:ahLst/>
            <a:cxnLst/>
            <a:rect l="l" t="t" r="r" b="b"/>
            <a:pathLst>
              <a:path w="9525" h="25400">
                <a:moveTo>
                  <a:pt x="1" y="0"/>
                </a:moveTo>
                <a:lnTo>
                  <a:pt x="9309" y="25400"/>
                </a:lnTo>
                <a:lnTo>
                  <a:pt x="1" y="0"/>
                </a:lnTo>
                <a:close/>
              </a:path>
            </a:pathLst>
          </a:custGeom>
          <a:solidFill>
            <a:srgbClr val="F59E1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44983" y="762784"/>
            <a:ext cx="1154398" cy="47748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723528" y="0"/>
            <a:ext cx="1774887" cy="1240293"/>
          </a:xfrm>
          <a:custGeom>
            <a:avLst/>
            <a:gdLst/>
            <a:ahLst/>
            <a:cxnLst/>
            <a:rect l="l" t="t" r="r" b="b"/>
            <a:pathLst>
              <a:path w="2926715" h="2045335">
                <a:moveTo>
                  <a:pt x="821999" y="1896881"/>
                </a:moveTo>
                <a:lnTo>
                  <a:pt x="778935" y="1875007"/>
                </a:lnTo>
                <a:lnTo>
                  <a:pt x="736902" y="1851914"/>
                </a:lnTo>
                <a:lnTo>
                  <a:pt x="695910" y="1827632"/>
                </a:lnTo>
                <a:lnTo>
                  <a:pt x="655970" y="1802196"/>
                </a:lnTo>
                <a:lnTo>
                  <a:pt x="617094" y="1775636"/>
                </a:lnTo>
                <a:lnTo>
                  <a:pt x="579293" y="1747986"/>
                </a:lnTo>
                <a:lnTo>
                  <a:pt x="542578" y="1719277"/>
                </a:lnTo>
                <a:lnTo>
                  <a:pt x="506959" y="1689541"/>
                </a:lnTo>
                <a:lnTo>
                  <a:pt x="472448" y="1658811"/>
                </a:lnTo>
                <a:lnTo>
                  <a:pt x="439056" y="1627119"/>
                </a:lnTo>
                <a:lnTo>
                  <a:pt x="406795" y="1594498"/>
                </a:lnTo>
                <a:lnTo>
                  <a:pt x="375675" y="1560979"/>
                </a:lnTo>
                <a:lnTo>
                  <a:pt x="345707" y="1526594"/>
                </a:lnTo>
                <a:lnTo>
                  <a:pt x="316902" y="1491377"/>
                </a:lnTo>
                <a:lnTo>
                  <a:pt x="289272" y="1455358"/>
                </a:lnTo>
                <a:lnTo>
                  <a:pt x="262827" y="1418571"/>
                </a:lnTo>
                <a:lnTo>
                  <a:pt x="237579" y="1381047"/>
                </a:lnTo>
                <a:lnTo>
                  <a:pt x="213539" y="1342820"/>
                </a:lnTo>
                <a:lnTo>
                  <a:pt x="190718" y="1303920"/>
                </a:lnTo>
                <a:lnTo>
                  <a:pt x="169127" y="1264380"/>
                </a:lnTo>
                <a:lnTo>
                  <a:pt x="148777" y="1224233"/>
                </a:lnTo>
                <a:lnTo>
                  <a:pt x="129679" y="1183511"/>
                </a:lnTo>
                <a:lnTo>
                  <a:pt x="111844" y="1142245"/>
                </a:lnTo>
                <a:lnTo>
                  <a:pt x="95284" y="1100469"/>
                </a:lnTo>
                <a:lnTo>
                  <a:pt x="80009" y="1058214"/>
                </a:lnTo>
                <a:lnTo>
                  <a:pt x="66031" y="1015513"/>
                </a:lnTo>
                <a:lnTo>
                  <a:pt x="53360" y="972397"/>
                </a:lnTo>
                <a:lnTo>
                  <a:pt x="42009" y="928900"/>
                </a:lnTo>
                <a:lnTo>
                  <a:pt x="31987" y="885052"/>
                </a:lnTo>
                <a:lnTo>
                  <a:pt x="23305" y="840887"/>
                </a:lnTo>
                <a:lnTo>
                  <a:pt x="15976" y="796437"/>
                </a:lnTo>
                <a:lnTo>
                  <a:pt x="10010" y="751734"/>
                </a:lnTo>
                <a:lnTo>
                  <a:pt x="5419" y="706810"/>
                </a:lnTo>
                <a:lnTo>
                  <a:pt x="2212" y="661697"/>
                </a:lnTo>
                <a:lnTo>
                  <a:pt x="402" y="616428"/>
                </a:lnTo>
                <a:lnTo>
                  <a:pt x="0" y="571034"/>
                </a:lnTo>
                <a:lnTo>
                  <a:pt x="1016" y="525549"/>
                </a:lnTo>
                <a:lnTo>
                  <a:pt x="3461" y="480004"/>
                </a:lnTo>
                <a:lnTo>
                  <a:pt x="7348" y="434431"/>
                </a:lnTo>
                <a:lnTo>
                  <a:pt x="12686" y="388863"/>
                </a:lnTo>
                <a:lnTo>
                  <a:pt x="19488" y="343332"/>
                </a:lnTo>
                <a:lnTo>
                  <a:pt x="27763" y="297871"/>
                </a:lnTo>
                <a:lnTo>
                  <a:pt x="37524" y="252510"/>
                </a:lnTo>
                <a:lnTo>
                  <a:pt x="48781" y="207283"/>
                </a:lnTo>
                <a:lnTo>
                  <a:pt x="61545" y="162222"/>
                </a:lnTo>
                <a:lnTo>
                  <a:pt x="75827" y="117359"/>
                </a:lnTo>
                <a:lnTo>
                  <a:pt x="91640" y="72727"/>
                </a:lnTo>
                <a:lnTo>
                  <a:pt x="108993" y="28356"/>
                </a:lnTo>
                <a:lnTo>
                  <a:pt x="121155" y="0"/>
                </a:lnTo>
              </a:path>
              <a:path w="2926715" h="2045335">
                <a:moveTo>
                  <a:pt x="2805567" y="0"/>
                </a:moveTo>
                <a:lnTo>
                  <a:pt x="2831437" y="63317"/>
                </a:lnTo>
                <a:lnTo>
                  <a:pt x="2846712" y="105572"/>
                </a:lnTo>
                <a:lnTo>
                  <a:pt x="2860690" y="148273"/>
                </a:lnTo>
                <a:lnTo>
                  <a:pt x="2873360" y="191389"/>
                </a:lnTo>
                <a:lnTo>
                  <a:pt x="2884712" y="234887"/>
                </a:lnTo>
                <a:lnTo>
                  <a:pt x="2894734" y="278734"/>
                </a:lnTo>
                <a:lnTo>
                  <a:pt x="2903415" y="322899"/>
                </a:lnTo>
                <a:lnTo>
                  <a:pt x="2910744" y="367350"/>
                </a:lnTo>
                <a:lnTo>
                  <a:pt x="2916709" y="412053"/>
                </a:lnTo>
                <a:lnTo>
                  <a:pt x="2921301" y="456978"/>
                </a:lnTo>
                <a:lnTo>
                  <a:pt x="2924507" y="502091"/>
                </a:lnTo>
                <a:lnTo>
                  <a:pt x="2926317" y="547360"/>
                </a:lnTo>
                <a:lnTo>
                  <a:pt x="2926719" y="592754"/>
                </a:lnTo>
                <a:lnTo>
                  <a:pt x="2925703" y="638239"/>
                </a:lnTo>
                <a:lnTo>
                  <a:pt x="2923257" y="683784"/>
                </a:lnTo>
                <a:lnTo>
                  <a:pt x="2919370" y="729357"/>
                </a:lnTo>
                <a:lnTo>
                  <a:pt x="2914031" y="774925"/>
                </a:lnTo>
                <a:lnTo>
                  <a:pt x="2907229" y="820456"/>
                </a:lnTo>
                <a:lnTo>
                  <a:pt x="2898953" y="865918"/>
                </a:lnTo>
                <a:lnTo>
                  <a:pt x="2889192" y="911279"/>
                </a:lnTo>
                <a:lnTo>
                  <a:pt x="2877935" y="956506"/>
                </a:lnTo>
                <a:lnTo>
                  <a:pt x="2865170" y="1001567"/>
                </a:lnTo>
                <a:lnTo>
                  <a:pt x="2850887" y="1046430"/>
                </a:lnTo>
                <a:lnTo>
                  <a:pt x="2835074" y="1091063"/>
                </a:lnTo>
                <a:lnTo>
                  <a:pt x="2817721" y="1135433"/>
                </a:lnTo>
                <a:lnTo>
                  <a:pt x="2798815" y="1179509"/>
                </a:lnTo>
                <a:lnTo>
                  <a:pt x="2778347" y="1223258"/>
                </a:lnTo>
                <a:lnTo>
                  <a:pt x="2756474" y="1266321"/>
                </a:lnTo>
                <a:lnTo>
                  <a:pt x="2733381" y="1308354"/>
                </a:lnTo>
                <a:lnTo>
                  <a:pt x="2709101" y="1349346"/>
                </a:lnTo>
                <a:lnTo>
                  <a:pt x="2683665" y="1389286"/>
                </a:lnTo>
                <a:lnTo>
                  <a:pt x="2657106" y="1428162"/>
                </a:lnTo>
                <a:lnTo>
                  <a:pt x="2629456" y="1465963"/>
                </a:lnTo>
                <a:lnTo>
                  <a:pt x="2600747" y="1502678"/>
                </a:lnTo>
                <a:lnTo>
                  <a:pt x="2571012" y="1538297"/>
                </a:lnTo>
                <a:lnTo>
                  <a:pt x="2540282" y="1572808"/>
                </a:lnTo>
                <a:lnTo>
                  <a:pt x="2508591" y="1606200"/>
                </a:lnTo>
                <a:lnTo>
                  <a:pt x="2475970" y="1638461"/>
                </a:lnTo>
                <a:lnTo>
                  <a:pt x="2442451" y="1669581"/>
                </a:lnTo>
                <a:lnTo>
                  <a:pt x="2408067" y="1699549"/>
                </a:lnTo>
                <a:lnTo>
                  <a:pt x="2372849" y="1728354"/>
                </a:lnTo>
                <a:lnTo>
                  <a:pt x="2336831" y="1755984"/>
                </a:lnTo>
                <a:lnTo>
                  <a:pt x="2300044" y="1782428"/>
                </a:lnTo>
                <a:lnTo>
                  <a:pt x="2262521" y="1807676"/>
                </a:lnTo>
                <a:lnTo>
                  <a:pt x="2224293" y="1831716"/>
                </a:lnTo>
                <a:lnTo>
                  <a:pt x="2185394" y="1854537"/>
                </a:lnTo>
                <a:lnTo>
                  <a:pt x="2145854" y="1876128"/>
                </a:lnTo>
                <a:lnTo>
                  <a:pt x="2105707" y="1896478"/>
                </a:lnTo>
                <a:lnTo>
                  <a:pt x="2064985" y="1915576"/>
                </a:lnTo>
                <a:lnTo>
                  <a:pt x="2023720" y="1933411"/>
                </a:lnTo>
                <a:lnTo>
                  <a:pt x="1981943" y="1949971"/>
                </a:lnTo>
                <a:lnTo>
                  <a:pt x="1939688" y="1965245"/>
                </a:lnTo>
                <a:lnTo>
                  <a:pt x="1896987" y="1979224"/>
                </a:lnTo>
                <a:lnTo>
                  <a:pt x="1853871" y="1991894"/>
                </a:lnTo>
                <a:lnTo>
                  <a:pt x="1810374" y="2003246"/>
                </a:lnTo>
                <a:lnTo>
                  <a:pt x="1766526" y="2013268"/>
                </a:lnTo>
                <a:lnTo>
                  <a:pt x="1722361" y="2021948"/>
                </a:lnTo>
                <a:lnTo>
                  <a:pt x="1677911" y="2029277"/>
                </a:lnTo>
                <a:lnTo>
                  <a:pt x="1633207" y="2035243"/>
                </a:lnTo>
                <a:lnTo>
                  <a:pt x="1588283" y="2039835"/>
                </a:lnTo>
                <a:lnTo>
                  <a:pt x="1543170" y="2043041"/>
                </a:lnTo>
                <a:lnTo>
                  <a:pt x="1497901" y="2044850"/>
                </a:lnTo>
                <a:lnTo>
                  <a:pt x="1452507" y="2045253"/>
                </a:lnTo>
                <a:lnTo>
                  <a:pt x="1407021" y="2044236"/>
                </a:lnTo>
                <a:lnTo>
                  <a:pt x="1361476" y="2041790"/>
                </a:lnTo>
                <a:lnTo>
                  <a:pt x="1315903" y="2037903"/>
                </a:lnTo>
                <a:lnTo>
                  <a:pt x="1270335" y="2032565"/>
                </a:lnTo>
                <a:lnTo>
                  <a:pt x="1224803" y="2025763"/>
                </a:lnTo>
                <a:lnTo>
                  <a:pt x="1179341" y="2017487"/>
                </a:lnTo>
                <a:lnTo>
                  <a:pt x="1133980" y="2007726"/>
                </a:lnTo>
                <a:lnTo>
                  <a:pt x="1088753" y="1996468"/>
                </a:lnTo>
                <a:lnTo>
                  <a:pt x="1043691" y="1983704"/>
                </a:lnTo>
                <a:lnTo>
                  <a:pt x="998828" y="1969420"/>
                </a:lnTo>
                <a:lnTo>
                  <a:pt x="954195" y="1953608"/>
                </a:lnTo>
                <a:lnTo>
                  <a:pt x="909824" y="1936254"/>
                </a:lnTo>
                <a:lnTo>
                  <a:pt x="865748" y="1917349"/>
                </a:lnTo>
                <a:lnTo>
                  <a:pt x="821999" y="1896881"/>
                </a:lnTo>
                <a:lnTo>
                  <a:pt x="865748" y="1917349"/>
                </a:lnTo>
                <a:lnTo>
                  <a:pt x="909824" y="1936254"/>
                </a:lnTo>
                <a:lnTo>
                  <a:pt x="954195" y="1953608"/>
                </a:lnTo>
                <a:lnTo>
                  <a:pt x="998828" y="1969420"/>
                </a:lnTo>
                <a:lnTo>
                  <a:pt x="1043691" y="1983704"/>
                </a:lnTo>
                <a:lnTo>
                  <a:pt x="1088753" y="1996468"/>
                </a:lnTo>
                <a:lnTo>
                  <a:pt x="1133980" y="2007726"/>
                </a:lnTo>
                <a:lnTo>
                  <a:pt x="1179341" y="2017487"/>
                </a:lnTo>
                <a:lnTo>
                  <a:pt x="1224803" y="2025763"/>
                </a:lnTo>
                <a:lnTo>
                  <a:pt x="1270335" y="2032565"/>
                </a:lnTo>
                <a:lnTo>
                  <a:pt x="1315903" y="2037903"/>
                </a:lnTo>
                <a:lnTo>
                  <a:pt x="1361476" y="2041790"/>
                </a:lnTo>
                <a:lnTo>
                  <a:pt x="1407021" y="2044236"/>
                </a:lnTo>
                <a:lnTo>
                  <a:pt x="1452507" y="2045253"/>
                </a:lnTo>
                <a:lnTo>
                  <a:pt x="1497901" y="2044850"/>
                </a:lnTo>
                <a:lnTo>
                  <a:pt x="1543170" y="2043041"/>
                </a:lnTo>
                <a:lnTo>
                  <a:pt x="1588283" y="2039835"/>
                </a:lnTo>
                <a:lnTo>
                  <a:pt x="1633207" y="2035243"/>
                </a:lnTo>
                <a:lnTo>
                  <a:pt x="1677911" y="2029277"/>
                </a:lnTo>
                <a:lnTo>
                  <a:pt x="1722361" y="2021948"/>
                </a:lnTo>
                <a:lnTo>
                  <a:pt x="1766526" y="2013268"/>
                </a:lnTo>
                <a:lnTo>
                  <a:pt x="1810374" y="2003246"/>
                </a:lnTo>
                <a:lnTo>
                  <a:pt x="1853871" y="1991894"/>
                </a:lnTo>
                <a:lnTo>
                  <a:pt x="1896987" y="1979224"/>
                </a:lnTo>
                <a:lnTo>
                  <a:pt x="1939688" y="1965245"/>
                </a:lnTo>
                <a:lnTo>
                  <a:pt x="1981943" y="1949971"/>
                </a:lnTo>
                <a:lnTo>
                  <a:pt x="2023720" y="1933411"/>
                </a:lnTo>
                <a:lnTo>
                  <a:pt x="2064985" y="1915576"/>
                </a:lnTo>
                <a:lnTo>
                  <a:pt x="2105707" y="1896478"/>
                </a:lnTo>
                <a:lnTo>
                  <a:pt x="2145854" y="1876128"/>
                </a:lnTo>
                <a:lnTo>
                  <a:pt x="2185394" y="1854537"/>
                </a:lnTo>
                <a:lnTo>
                  <a:pt x="2224293" y="1831716"/>
                </a:lnTo>
                <a:lnTo>
                  <a:pt x="2262521" y="1807676"/>
                </a:lnTo>
                <a:lnTo>
                  <a:pt x="2300044" y="1782428"/>
                </a:lnTo>
                <a:lnTo>
                  <a:pt x="2336831" y="1755984"/>
                </a:lnTo>
                <a:lnTo>
                  <a:pt x="2372849" y="1728354"/>
                </a:lnTo>
                <a:lnTo>
                  <a:pt x="2408067" y="1699549"/>
                </a:lnTo>
                <a:lnTo>
                  <a:pt x="2442451" y="1669581"/>
                </a:lnTo>
                <a:lnTo>
                  <a:pt x="2475970" y="1638461"/>
                </a:lnTo>
                <a:lnTo>
                  <a:pt x="2508591" y="1606200"/>
                </a:lnTo>
                <a:lnTo>
                  <a:pt x="2540282" y="1572808"/>
                </a:lnTo>
                <a:lnTo>
                  <a:pt x="2571012" y="1538297"/>
                </a:lnTo>
                <a:lnTo>
                  <a:pt x="2600747" y="1502678"/>
                </a:lnTo>
                <a:lnTo>
                  <a:pt x="2629456" y="1465963"/>
                </a:lnTo>
                <a:lnTo>
                  <a:pt x="2657106" y="1428162"/>
                </a:lnTo>
                <a:lnTo>
                  <a:pt x="2683665" y="1389286"/>
                </a:lnTo>
                <a:lnTo>
                  <a:pt x="2709101" y="1349346"/>
                </a:lnTo>
                <a:lnTo>
                  <a:pt x="2733381" y="1308354"/>
                </a:lnTo>
                <a:lnTo>
                  <a:pt x="2756474" y="1266321"/>
                </a:lnTo>
                <a:lnTo>
                  <a:pt x="2778347" y="1223258"/>
                </a:lnTo>
                <a:lnTo>
                  <a:pt x="2798815" y="1179508"/>
                </a:lnTo>
                <a:lnTo>
                  <a:pt x="2817721" y="1135432"/>
                </a:lnTo>
                <a:lnTo>
                  <a:pt x="2835074" y="1091061"/>
                </a:lnTo>
                <a:lnTo>
                  <a:pt x="2850887" y="1046428"/>
                </a:lnTo>
                <a:lnTo>
                  <a:pt x="2865170" y="1001565"/>
                </a:lnTo>
                <a:lnTo>
                  <a:pt x="2877935" y="956503"/>
                </a:lnTo>
                <a:lnTo>
                  <a:pt x="2889192" y="911276"/>
                </a:lnTo>
                <a:lnTo>
                  <a:pt x="2898953" y="865915"/>
                </a:lnTo>
                <a:lnTo>
                  <a:pt x="2907229" y="820453"/>
                </a:lnTo>
                <a:lnTo>
                  <a:pt x="2914031" y="774921"/>
                </a:lnTo>
                <a:lnTo>
                  <a:pt x="2919370" y="729353"/>
                </a:lnTo>
                <a:lnTo>
                  <a:pt x="2923257" y="683780"/>
                </a:lnTo>
                <a:lnTo>
                  <a:pt x="2925703" y="638235"/>
                </a:lnTo>
                <a:lnTo>
                  <a:pt x="2926719" y="592749"/>
                </a:lnTo>
                <a:lnTo>
                  <a:pt x="2926317" y="547355"/>
                </a:lnTo>
                <a:lnTo>
                  <a:pt x="2924507" y="502086"/>
                </a:lnTo>
                <a:lnTo>
                  <a:pt x="2921301" y="456973"/>
                </a:lnTo>
                <a:lnTo>
                  <a:pt x="2916709" y="412049"/>
                </a:lnTo>
                <a:lnTo>
                  <a:pt x="2910744" y="367345"/>
                </a:lnTo>
                <a:lnTo>
                  <a:pt x="2903415" y="322895"/>
                </a:lnTo>
                <a:lnTo>
                  <a:pt x="2894734" y="278730"/>
                </a:lnTo>
                <a:lnTo>
                  <a:pt x="2884712" y="234883"/>
                </a:lnTo>
                <a:lnTo>
                  <a:pt x="2873360" y="191385"/>
                </a:lnTo>
                <a:lnTo>
                  <a:pt x="2860690" y="148269"/>
                </a:lnTo>
                <a:lnTo>
                  <a:pt x="2846712" y="105568"/>
                </a:lnTo>
                <a:lnTo>
                  <a:pt x="2831437" y="63313"/>
                </a:lnTo>
                <a:lnTo>
                  <a:pt x="2814877" y="21536"/>
                </a:lnTo>
                <a:lnTo>
                  <a:pt x="2805569" y="0"/>
                </a:lnTo>
              </a:path>
              <a:path w="2926715" h="2045335">
                <a:moveTo>
                  <a:pt x="121156" y="0"/>
                </a:moveTo>
                <a:lnTo>
                  <a:pt x="91640" y="72728"/>
                </a:lnTo>
                <a:lnTo>
                  <a:pt x="75827" y="117361"/>
                </a:lnTo>
                <a:lnTo>
                  <a:pt x="61545" y="162225"/>
                </a:lnTo>
                <a:lnTo>
                  <a:pt x="48781" y="207286"/>
                </a:lnTo>
                <a:lnTo>
                  <a:pt x="37524" y="252513"/>
                </a:lnTo>
                <a:lnTo>
                  <a:pt x="27763" y="297874"/>
                </a:lnTo>
                <a:lnTo>
                  <a:pt x="19488" y="343336"/>
                </a:lnTo>
                <a:lnTo>
                  <a:pt x="12686" y="388867"/>
                </a:lnTo>
                <a:lnTo>
                  <a:pt x="7348" y="434436"/>
                </a:lnTo>
                <a:lnTo>
                  <a:pt x="3461" y="480008"/>
                </a:lnTo>
                <a:lnTo>
                  <a:pt x="1016" y="525554"/>
                </a:lnTo>
                <a:lnTo>
                  <a:pt x="0" y="571039"/>
                </a:lnTo>
                <a:lnTo>
                  <a:pt x="402" y="616432"/>
                </a:lnTo>
                <a:lnTo>
                  <a:pt x="2212" y="661702"/>
                </a:lnTo>
                <a:lnTo>
                  <a:pt x="5419" y="706814"/>
                </a:lnTo>
                <a:lnTo>
                  <a:pt x="10010" y="751738"/>
                </a:lnTo>
                <a:lnTo>
                  <a:pt x="15976" y="796442"/>
                </a:lnTo>
                <a:lnTo>
                  <a:pt x="23305" y="840892"/>
                </a:lnTo>
                <a:lnTo>
                  <a:pt x="31987" y="885057"/>
                </a:lnTo>
                <a:lnTo>
                  <a:pt x="42009" y="928904"/>
                </a:lnTo>
                <a:lnTo>
                  <a:pt x="53360" y="972401"/>
                </a:lnTo>
                <a:lnTo>
                  <a:pt x="66031" y="1015517"/>
                </a:lnTo>
                <a:lnTo>
                  <a:pt x="80009" y="1058218"/>
                </a:lnTo>
                <a:lnTo>
                  <a:pt x="95284" y="1100473"/>
                </a:lnTo>
                <a:lnTo>
                  <a:pt x="111844" y="1142249"/>
                </a:lnTo>
                <a:lnTo>
                  <a:pt x="129679" y="1183514"/>
                </a:lnTo>
                <a:lnTo>
                  <a:pt x="148777" y="1224237"/>
                </a:lnTo>
                <a:lnTo>
                  <a:pt x="169127" y="1264383"/>
                </a:lnTo>
                <a:lnTo>
                  <a:pt x="190718" y="1303923"/>
                </a:lnTo>
                <a:lnTo>
                  <a:pt x="213539" y="1342822"/>
                </a:lnTo>
                <a:lnTo>
                  <a:pt x="237579" y="1381050"/>
                </a:lnTo>
                <a:lnTo>
                  <a:pt x="262827" y="1418573"/>
                </a:lnTo>
                <a:lnTo>
                  <a:pt x="289272" y="1455360"/>
                </a:lnTo>
                <a:lnTo>
                  <a:pt x="316902" y="1491378"/>
                </a:lnTo>
                <a:lnTo>
                  <a:pt x="345707" y="1526596"/>
                </a:lnTo>
                <a:lnTo>
                  <a:pt x="375675" y="1560980"/>
                </a:lnTo>
                <a:lnTo>
                  <a:pt x="406795" y="1594499"/>
                </a:lnTo>
                <a:lnTo>
                  <a:pt x="439056" y="1627120"/>
                </a:lnTo>
                <a:lnTo>
                  <a:pt x="472448" y="1658812"/>
                </a:lnTo>
                <a:lnTo>
                  <a:pt x="506959" y="1689542"/>
                </a:lnTo>
                <a:lnTo>
                  <a:pt x="542578" y="1719277"/>
                </a:lnTo>
                <a:lnTo>
                  <a:pt x="579293" y="1747986"/>
                </a:lnTo>
                <a:lnTo>
                  <a:pt x="617094" y="1775637"/>
                </a:lnTo>
                <a:lnTo>
                  <a:pt x="655970" y="1802196"/>
                </a:lnTo>
                <a:lnTo>
                  <a:pt x="695910" y="1827633"/>
                </a:lnTo>
                <a:lnTo>
                  <a:pt x="736902" y="1851914"/>
                </a:lnTo>
                <a:lnTo>
                  <a:pt x="778935" y="1875007"/>
                </a:lnTo>
                <a:lnTo>
                  <a:pt x="821999" y="1896881"/>
                </a:lnTo>
              </a:path>
            </a:pathLst>
          </a:custGeom>
          <a:ln w="26407">
            <a:solidFill>
              <a:srgbClr val="F59E1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75118" y="1497420"/>
            <a:ext cx="4316882" cy="5360099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96899" y="5078180"/>
            <a:ext cx="1594935" cy="177129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7406920" y="5074728"/>
            <a:ext cx="1774887" cy="1774763"/>
          </a:xfrm>
          <a:custGeom>
            <a:avLst/>
            <a:gdLst/>
            <a:ahLst/>
            <a:cxnLst/>
            <a:rect l="l" t="t" r="r" b="b"/>
            <a:pathLst>
              <a:path w="2926715" h="2926715">
                <a:moveTo>
                  <a:pt x="821999" y="2778343"/>
                </a:moveTo>
                <a:lnTo>
                  <a:pt x="778935" y="2756470"/>
                </a:lnTo>
                <a:lnTo>
                  <a:pt x="736902" y="2733376"/>
                </a:lnTo>
                <a:lnTo>
                  <a:pt x="695910" y="2709095"/>
                </a:lnTo>
                <a:lnTo>
                  <a:pt x="655970" y="2683658"/>
                </a:lnTo>
                <a:lnTo>
                  <a:pt x="617094" y="2657099"/>
                </a:lnTo>
                <a:lnTo>
                  <a:pt x="579293" y="2629448"/>
                </a:lnTo>
                <a:lnTo>
                  <a:pt x="542578" y="2600739"/>
                </a:lnTo>
                <a:lnTo>
                  <a:pt x="506959" y="2571004"/>
                </a:lnTo>
                <a:lnTo>
                  <a:pt x="472448" y="2540274"/>
                </a:lnTo>
                <a:lnTo>
                  <a:pt x="439056" y="2508582"/>
                </a:lnTo>
                <a:lnTo>
                  <a:pt x="406795" y="2475960"/>
                </a:lnTo>
                <a:lnTo>
                  <a:pt x="375675" y="2442441"/>
                </a:lnTo>
                <a:lnTo>
                  <a:pt x="345707" y="2408057"/>
                </a:lnTo>
                <a:lnTo>
                  <a:pt x="316902" y="2372839"/>
                </a:lnTo>
                <a:lnTo>
                  <a:pt x="289272" y="2336821"/>
                </a:lnTo>
                <a:lnTo>
                  <a:pt x="262827" y="2300033"/>
                </a:lnTo>
                <a:lnTo>
                  <a:pt x="237579" y="2262510"/>
                </a:lnTo>
                <a:lnTo>
                  <a:pt x="213539" y="2224282"/>
                </a:lnTo>
                <a:lnTo>
                  <a:pt x="190718" y="2185382"/>
                </a:lnTo>
                <a:lnTo>
                  <a:pt x="169127" y="2145843"/>
                </a:lnTo>
                <a:lnTo>
                  <a:pt x="148777" y="2105696"/>
                </a:lnTo>
                <a:lnTo>
                  <a:pt x="129679" y="2064973"/>
                </a:lnTo>
                <a:lnTo>
                  <a:pt x="111844" y="2023708"/>
                </a:lnTo>
                <a:lnTo>
                  <a:pt x="95284" y="1981932"/>
                </a:lnTo>
                <a:lnTo>
                  <a:pt x="80009" y="1939677"/>
                </a:lnTo>
                <a:lnTo>
                  <a:pt x="66031" y="1896975"/>
                </a:lnTo>
                <a:lnTo>
                  <a:pt x="53360" y="1853860"/>
                </a:lnTo>
                <a:lnTo>
                  <a:pt x="42009" y="1810362"/>
                </a:lnTo>
                <a:lnTo>
                  <a:pt x="31987" y="1766515"/>
                </a:lnTo>
                <a:lnTo>
                  <a:pt x="23305" y="1722350"/>
                </a:lnTo>
                <a:lnTo>
                  <a:pt x="15976" y="1677900"/>
                </a:lnTo>
                <a:lnTo>
                  <a:pt x="10010" y="1633196"/>
                </a:lnTo>
                <a:lnTo>
                  <a:pt x="5419" y="1588272"/>
                </a:lnTo>
                <a:lnTo>
                  <a:pt x="2212" y="1543159"/>
                </a:lnTo>
                <a:lnTo>
                  <a:pt x="402" y="1497890"/>
                </a:lnTo>
                <a:lnTo>
                  <a:pt x="0" y="1452497"/>
                </a:lnTo>
                <a:lnTo>
                  <a:pt x="1016" y="1407011"/>
                </a:lnTo>
                <a:lnTo>
                  <a:pt x="3461" y="1361466"/>
                </a:lnTo>
                <a:lnTo>
                  <a:pt x="7348" y="1315894"/>
                </a:lnTo>
                <a:lnTo>
                  <a:pt x="12686" y="1270326"/>
                </a:lnTo>
                <a:lnTo>
                  <a:pt x="19488" y="1224795"/>
                </a:lnTo>
                <a:lnTo>
                  <a:pt x="27763" y="1179333"/>
                </a:lnTo>
                <a:lnTo>
                  <a:pt x="37524" y="1133973"/>
                </a:lnTo>
                <a:lnTo>
                  <a:pt x="48781" y="1088746"/>
                </a:lnTo>
                <a:lnTo>
                  <a:pt x="61545" y="1043685"/>
                </a:lnTo>
                <a:lnTo>
                  <a:pt x="75827" y="998822"/>
                </a:lnTo>
                <a:lnTo>
                  <a:pt x="91640" y="954189"/>
                </a:lnTo>
                <a:lnTo>
                  <a:pt x="108993" y="909819"/>
                </a:lnTo>
                <a:lnTo>
                  <a:pt x="127897" y="865743"/>
                </a:lnTo>
                <a:lnTo>
                  <a:pt x="148365" y="821995"/>
                </a:lnTo>
                <a:lnTo>
                  <a:pt x="170238" y="778931"/>
                </a:lnTo>
                <a:lnTo>
                  <a:pt x="193332" y="736898"/>
                </a:lnTo>
                <a:lnTo>
                  <a:pt x="217613" y="695906"/>
                </a:lnTo>
                <a:lnTo>
                  <a:pt x="243050" y="655966"/>
                </a:lnTo>
                <a:lnTo>
                  <a:pt x="269609" y="617090"/>
                </a:lnTo>
                <a:lnTo>
                  <a:pt x="297260" y="579289"/>
                </a:lnTo>
                <a:lnTo>
                  <a:pt x="325969" y="542574"/>
                </a:lnTo>
                <a:lnTo>
                  <a:pt x="355705" y="506955"/>
                </a:lnTo>
                <a:lnTo>
                  <a:pt x="386434" y="472444"/>
                </a:lnTo>
                <a:lnTo>
                  <a:pt x="418126" y="439053"/>
                </a:lnTo>
                <a:lnTo>
                  <a:pt x="450748" y="406791"/>
                </a:lnTo>
                <a:lnTo>
                  <a:pt x="484267" y="375671"/>
                </a:lnTo>
                <a:lnTo>
                  <a:pt x="518652" y="345703"/>
                </a:lnTo>
                <a:lnTo>
                  <a:pt x="553869" y="316898"/>
                </a:lnTo>
                <a:lnTo>
                  <a:pt x="589888" y="289268"/>
                </a:lnTo>
                <a:lnTo>
                  <a:pt x="626675" y="262824"/>
                </a:lnTo>
                <a:lnTo>
                  <a:pt x="664199" y="237576"/>
                </a:lnTo>
                <a:lnTo>
                  <a:pt x="702426" y="213536"/>
                </a:lnTo>
                <a:lnTo>
                  <a:pt x="741326" y="190715"/>
                </a:lnTo>
                <a:lnTo>
                  <a:pt x="780866" y="169124"/>
                </a:lnTo>
                <a:lnTo>
                  <a:pt x="821013" y="148774"/>
                </a:lnTo>
                <a:lnTo>
                  <a:pt x="861736" y="129676"/>
                </a:lnTo>
                <a:lnTo>
                  <a:pt x="903001" y="111842"/>
                </a:lnTo>
                <a:lnTo>
                  <a:pt x="944778" y="95281"/>
                </a:lnTo>
                <a:lnTo>
                  <a:pt x="987033" y="80007"/>
                </a:lnTo>
                <a:lnTo>
                  <a:pt x="1029734" y="66029"/>
                </a:lnTo>
                <a:lnTo>
                  <a:pt x="1072850" y="53358"/>
                </a:lnTo>
                <a:lnTo>
                  <a:pt x="1116348" y="42006"/>
                </a:lnTo>
                <a:lnTo>
                  <a:pt x="1160196" y="31985"/>
                </a:lnTo>
                <a:lnTo>
                  <a:pt x="1204361" y="23304"/>
                </a:lnTo>
                <a:lnTo>
                  <a:pt x="1248811" y="15975"/>
                </a:lnTo>
                <a:lnTo>
                  <a:pt x="1293515" y="10009"/>
                </a:lnTo>
                <a:lnTo>
                  <a:pt x="1338439" y="5418"/>
                </a:lnTo>
                <a:lnTo>
                  <a:pt x="1383552" y="2211"/>
                </a:lnTo>
                <a:lnTo>
                  <a:pt x="1428821" y="402"/>
                </a:lnTo>
                <a:lnTo>
                  <a:pt x="1474215" y="0"/>
                </a:lnTo>
                <a:lnTo>
                  <a:pt x="1519701" y="1016"/>
                </a:lnTo>
                <a:lnTo>
                  <a:pt x="1565246" y="3462"/>
                </a:lnTo>
                <a:lnTo>
                  <a:pt x="1610819" y="7349"/>
                </a:lnTo>
                <a:lnTo>
                  <a:pt x="1656388" y="12688"/>
                </a:lnTo>
                <a:lnTo>
                  <a:pt x="1701919" y="19489"/>
                </a:lnTo>
                <a:lnTo>
                  <a:pt x="1747381" y="27765"/>
                </a:lnTo>
                <a:lnTo>
                  <a:pt x="1792742" y="37526"/>
                </a:lnTo>
                <a:lnTo>
                  <a:pt x="1837969" y="48784"/>
                </a:lnTo>
                <a:lnTo>
                  <a:pt x="1883031" y="61549"/>
                </a:lnTo>
                <a:lnTo>
                  <a:pt x="1927894" y="75832"/>
                </a:lnTo>
                <a:lnTo>
                  <a:pt x="1972528" y="91644"/>
                </a:lnTo>
                <a:lnTo>
                  <a:pt x="2016899" y="108998"/>
                </a:lnTo>
                <a:lnTo>
                  <a:pt x="2060975" y="127903"/>
                </a:lnTo>
                <a:lnTo>
                  <a:pt x="2104724" y="148371"/>
                </a:lnTo>
                <a:lnTo>
                  <a:pt x="2147787" y="170244"/>
                </a:lnTo>
                <a:lnTo>
                  <a:pt x="2189821" y="193337"/>
                </a:lnTo>
                <a:lnTo>
                  <a:pt x="2230813" y="217618"/>
                </a:lnTo>
                <a:lnTo>
                  <a:pt x="2270752" y="243054"/>
                </a:lnTo>
                <a:lnTo>
                  <a:pt x="2309628" y="269613"/>
                </a:lnTo>
                <a:lnTo>
                  <a:pt x="2347429" y="297263"/>
                </a:lnTo>
                <a:lnTo>
                  <a:pt x="2384145" y="325972"/>
                </a:lnTo>
                <a:lnTo>
                  <a:pt x="2419763" y="355708"/>
                </a:lnTo>
                <a:lnTo>
                  <a:pt x="2454274" y="386437"/>
                </a:lnTo>
                <a:lnTo>
                  <a:pt x="2487666" y="418129"/>
                </a:lnTo>
                <a:lnTo>
                  <a:pt x="2519927" y="450750"/>
                </a:lnTo>
                <a:lnTo>
                  <a:pt x="2551048" y="484269"/>
                </a:lnTo>
                <a:lnTo>
                  <a:pt x="2581016" y="518654"/>
                </a:lnTo>
                <a:lnTo>
                  <a:pt x="2609820" y="553871"/>
                </a:lnTo>
                <a:lnTo>
                  <a:pt x="2637450" y="589889"/>
                </a:lnTo>
                <a:lnTo>
                  <a:pt x="2663895" y="626677"/>
                </a:lnTo>
                <a:lnTo>
                  <a:pt x="2689143" y="664200"/>
                </a:lnTo>
                <a:lnTo>
                  <a:pt x="2713183" y="702428"/>
                </a:lnTo>
                <a:lnTo>
                  <a:pt x="2736004" y="741328"/>
                </a:lnTo>
                <a:lnTo>
                  <a:pt x="2757595" y="780867"/>
                </a:lnTo>
                <a:lnTo>
                  <a:pt x="2777945" y="821014"/>
                </a:lnTo>
                <a:lnTo>
                  <a:pt x="2797042" y="861737"/>
                </a:lnTo>
                <a:lnTo>
                  <a:pt x="2814877" y="903002"/>
                </a:lnTo>
                <a:lnTo>
                  <a:pt x="2831437" y="944779"/>
                </a:lnTo>
                <a:lnTo>
                  <a:pt x="2846712" y="987034"/>
                </a:lnTo>
                <a:lnTo>
                  <a:pt x="2860690" y="1029736"/>
                </a:lnTo>
                <a:lnTo>
                  <a:pt x="2873360" y="1072851"/>
                </a:lnTo>
                <a:lnTo>
                  <a:pt x="2884712" y="1116349"/>
                </a:lnTo>
                <a:lnTo>
                  <a:pt x="2894734" y="1160197"/>
                </a:lnTo>
                <a:lnTo>
                  <a:pt x="2903415" y="1204362"/>
                </a:lnTo>
                <a:lnTo>
                  <a:pt x="2910744" y="1248812"/>
                </a:lnTo>
                <a:lnTo>
                  <a:pt x="2916709" y="1293516"/>
                </a:lnTo>
                <a:lnTo>
                  <a:pt x="2921301" y="1338440"/>
                </a:lnTo>
                <a:lnTo>
                  <a:pt x="2924507" y="1383553"/>
                </a:lnTo>
                <a:lnTo>
                  <a:pt x="2926317" y="1428822"/>
                </a:lnTo>
                <a:lnTo>
                  <a:pt x="2926719" y="1474216"/>
                </a:lnTo>
                <a:lnTo>
                  <a:pt x="2925703" y="1519702"/>
                </a:lnTo>
                <a:lnTo>
                  <a:pt x="2923257" y="1565247"/>
                </a:lnTo>
                <a:lnTo>
                  <a:pt x="2919370" y="1610820"/>
                </a:lnTo>
                <a:lnTo>
                  <a:pt x="2914031" y="1656388"/>
                </a:lnTo>
                <a:lnTo>
                  <a:pt x="2907229" y="1701919"/>
                </a:lnTo>
                <a:lnTo>
                  <a:pt x="2898953" y="1747381"/>
                </a:lnTo>
                <a:lnTo>
                  <a:pt x="2889192" y="1792741"/>
                </a:lnTo>
                <a:lnTo>
                  <a:pt x="2877935" y="1837968"/>
                </a:lnTo>
                <a:lnTo>
                  <a:pt x="2865170" y="1883030"/>
                </a:lnTo>
                <a:lnTo>
                  <a:pt x="2850887" y="1927893"/>
                </a:lnTo>
                <a:lnTo>
                  <a:pt x="2835074" y="1972526"/>
                </a:lnTo>
                <a:lnTo>
                  <a:pt x="2817721" y="2016896"/>
                </a:lnTo>
                <a:lnTo>
                  <a:pt x="2798815" y="2060971"/>
                </a:lnTo>
                <a:lnTo>
                  <a:pt x="2778347" y="2104720"/>
                </a:lnTo>
                <a:lnTo>
                  <a:pt x="2756474" y="2147784"/>
                </a:lnTo>
                <a:lnTo>
                  <a:pt x="2733381" y="2189817"/>
                </a:lnTo>
                <a:lnTo>
                  <a:pt x="2709101" y="2230809"/>
                </a:lnTo>
                <a:lnTo>
                  <a:pt x="2683665" y="2270748"/>
                </a:lnTo>
                <a:lnTo>
                  <a:pt x="2657106" y="2309624"/>
                </a:lnTo>
                <a:lnTo>
                  <a:pt x="2629456" y="2347425"/>
                </a:lnTo>
                <a:lnTo>
                  <a:pt x="2600747" y="2384141"/>
                </a:lnTo>
                <a:lnTo>
                  <a:pt x="2571012" y="2419760"/>
                </a:lnTo>
                <a:lnTo>
                  <a:pt x="2540282" y="2454270"/>
                </a:lnTo>
                <a:lnTo>
                  <a:pt x="2508591" y="2487662"/>
                </a:lnTo>
                <a:lnTo>
                  <a:pt x="2475970" y="2519923"/>
                </a:lnTo>
                <a:lnTo>
                  <a:pt x="2442451" y="2551044"/>
                </a:lnTo>
                <a:lnTo>
                  <a:pt x="2408067" y="2581012"/>
                </a:lnTo>
                <a:lnTo>
                  <a:pt x="2372849" y="2609816"/>
                </a:lnTo>
                <a:lnTo>
                  <a:pt x="2336831" y="2637446"/>
                </a:lnTo>
                <a:lnTo>
                  <a:pt x="2300044" y="2663891"/>
                </a:lnTo>
                <a:lnTo>
                  <a:pt x="2262521" y="2689139"/>
                </a:lnTo>
                <a:lnTo>
                  <a:pt x="2224293" y="2713179"/>
                </a:lnTo>
                <a:lnTo>
                  <a:pt x="2185394" y="2736000"/>
                </a:lnTo>
                <a:lnTo>
                  <a:pt x="2145854" y="2757591"/>
                </a:lnTo>
                <a:lnTo>
                  <a:pt x="2105707" y="2777941"/>
                </a:lnTo>
                <a:lnTo>
                  <a:pt x="2064985" y="2797039"/>
                </a:lnTo>
                <a:lnTo>
                  <a:pt x="2023720" y="2814873"/>
                </a:lnTo>
                <a:lnTo>
                  <a:pt x="1981943" y="2831433"/>
                </a:lnTo>
                <a:lnTo>
                  <a:pt x="1939688" y="2846708"/>
                </a:lnTo>
                <a:lnTo>
                  <a:pt x="1896987" y="2860686"/>
                </a:lnTo>
                <a:lnTo>
                  <a:pt x="1853871" y="2873356"/>
                </a:lnTo>
                <a:lnTo>
                  <a:pt x="1810374" y="2884708"/>
                </a:lnTo>
                <a:lnTo>
                  <a:pt x="1766526" y="2894730"/>
                </a:lnTo>
                <a:lnTo>
                  <a:pt x="1722361" y="2903411"/>
                </a:lnTo>
                <a:lnTo>
                  <a:pt x="1677911" y="2910740"/>
                </a:lnTo>
                <a:lnTo>
                  <a:pt x="1633207" y="2916705"/>
                </a:lnTo>
                <a:lnTo>
                  <a:pt x="1588283" y="2921297"/>
                </a:lnTo>
                <a:lnTo>
                  <a:pt x="1543170" y="2924503"/>
                </a:lnTo>
                <a:lnTo>
                  <a:pt x="1497901" y="2926313"/>
                </a:lnTo>
                <a:lnTo>
                  <a:pt x="1452507" y="2926715"/>
                </a:lnTo>
                <a:lnTo>
                  <a:pt x="1407021" y="2925699"/>
                </a:lnTo>
                <a:lnTo>
                  <a:pt x="1361476" y="2923253"/>
                </a:lnTo>
                <a:lnTo>
                  <a:pt x="1315903" y="2919366"/>
                </a:lnTo>
                <a:lnTo>
                  <a:pt x="1270335" y="2914027"/>
                </a:lnTo>
                <a:lnTo>
                  <a:pt x="1224803" y="2907225"/>
                </a:lnTo>
                <a:lnTo>
                  <a:pt x="1179341" y="2898949"/>
                </a:lnTo>
                <a:lnTo>
                  <a:pt x="1133980" y="2889188"/>
                </a:lnTo>
                <a:lnTo>
                  <a:pt x="1088753" y="2877931"/>
                </a:lnTo>
                <a:lnTo>
                  <a:pt x="1043691" y="2865166"/>
                </a:lnTo>
                <a:lnTo>
                  <a:pt x="998828" y="2850883"/>
                </a:lnTo>
                <a:lnTo>
                  <a:pt x="954195" y="2835070"/>
                </a:lnTo>
                <a:lnTo>
                  <a:pt x="909824" y="2817717"/>
                </a:lnTo>
                <a:lnTo>
                  <a:pt x="865748" y="2798811"/>
                </a:lnTo>
                <a:lnTo>
                  <a:pt x="821999" y="2778343"/>
                </a:lnTo>
                <a:lnTo>
                  <a:pt x="865748" y="2798811"/>
                </a:lnTo>
                <a:lnTo>
                  <a:pt x="909824" y="2817717"/>
                </a:lnTo>
                <a:lnTo>
                  <a:pt x="954195" y="2835070"/>
                </a:lnTo>
                <a:lnTo>
                  <a:pt x="998828" y="2850883"/>
                </a:lnTo>
                <a:lnTo>
                  <a:pt x="1043691" y="2865166"/>
                </a:lnTo>
                <a:lnTo>
                  <a:pt x="1088753" y="2877931"/>
                </a:lnTo>
                <a:lnTo>
                  <a:pt x="1133980" y="2889188"/>
                </a:lnTo>
                <a:lnTo>
                  <a:pt x="1179341" y="2898949"/>
                </a:lnTo>
                <a:lnTo>
                  <a:pt x="1224803" y="2907225"/>
                </a:lnTo>
                <a:lnTo>
                  <a:pt x="1270335" y="2914027"/>
                </a:lnTo>
                <a:lnTo>
                  <a:pt x="1315903" y="2919366"/>
                </a:lnTo>
                <a:lnTo>
                  <a:pt x="1361476" y="2923253"/>
                </a:lnTo>
                <a:lnTo>
                  <a:pt x="1407021" y="2925699"/>
                </a:lnTo>
                <a:lnTo>
                  <a:pt x="1452507" y="2926715"/>
                </a:lnTo>
                <a:lnTo>
                  <a:pt x="1497901" y="2926313"/>
                </a:lnTo>
                <a:lnTo>
                  <a:pt x="1543170" y="2924503"/>
                </a:lnTo>
                <a:lnTo>
                  <a:pt x="1588283" y="2921297"/>
                </a:lnTo>
                <a:lnTo>
                  <a:pt x="1633207" y="2916705"/>
                </a:lnTo>
                <a:lnTo>
                  <a:pt x="1677911" y="2910740"/>
                </a:lnTo>
                <a:lnTo>
                  <a:pt x="1722361" y="2903411"/>
                </a:lnTo>
                <a:lnTo>
                  <a:pt x="1766526" y="2894730"/>
                </a:lnTo>
                <a:lnTo>
                  <a:pt x="1810374" y="2884708"/>
                </a:lnTo>
                <a:lnTo>
                  <a:pt x="1853871" y="2873356"/>
                </a:lnTo>
                <a:lnTo>
                  <a:pt x="1896987" y="2860686"/>
                </a:lnTo>
                <a:lnTo>
                  <a:pt x="1939688" y="2846708"/>
                </a:lnTo>
                <a:lnTo>
                  <a:pt x="1981943" y="2831433"/>
                </a:lnTo>
                <a:lnTo>
                  <a:pt x="2023720" y="2814873"/>
                </a:lnTo>
                <a:lnTo>
                  <a:pt x="2064985" y="2797039"/>
                </a:lnTo>
                <a:lnTo>
                  <a:pt x="2105707" y="2777941"/>
                </a:lnTo>
                <a:lnTo>
                  <a:pt x="2145854" y="2757591"/>
                </a:lnTo>
                <a:lnTo>
                  <a:pt x="2185394" y="2736000"/>
                </a:lnTo>
                <a:lnTo>
                  <a:pt x="2224293" y="2713179"/>
                </a:lnTo>
                <a:lnTo>
                  <a:pt x="2262521" y="2689139"/>
                </a:lnTo>
                <a:lnTo>
                  <a:pt x="2300044" y="2663891"/>
                </a:lnTo>
                <a:lnTo>
                  <a:pt x="2336831" y="2637446"/>
                </a:lnTo>
                <a:lnTo>
                  <a:pt x="2372849" y="2609816"/>
                </a:lnTo>
                <a:lnTo>
                  <a:pt x="2408067" y="2581012"/>
                </a:lnTo>
                <a:lnTo>
                  <a:pt x="2442451" y="2551044"/>
                </a:lnTo>
                <a:lnTo>
                  <a:pt x="2475970" y="2519923"/>
                </a:lnTo>
                <a:lnTo>
                  <a:pt x="2508591" y="2487662"/>
                </a:lnTo>
                <a:lnTo>
                  <a:pt x="2540282" y="2454270"/>
                </a:lnTo>
                <a:lnTo>
                  <a:pt x="2571012" y="2419760"/>
                </a:lnTo>
                <a:lnTo>
                  <a:pt x="2600747" y="2384141"/>
                </a:lnTo>
                <a:lnTo>
                  <a:pt x="2629456" y="2347425"/>
                </a:lnTo>
                <a:lnTo>
                  <a:pt x="2657106" y="2309624"/>
                </a:lnTo>
                <a:lnTo>
                  <a:pt x="2683665" y="2270748"/>
                </a:lnTo>
                <a:lnTo>
                  <a:pt x="2709101" y="2230809"/>
                </a:lnTo>
                <a:lnTo>
                  <a:pt x="2733381" y="2189817"/>
                </a:lnTo>
                <a:lnTo>
                  <a:pt x="2756474" y="2147784"/>
                </a:lnTo>
                <a:lnTo>
                  <a:pt x="2778347" y="2104720"/>
                </a:lnTo>
                <a:lnTo>
                  <a:pt x="2798815" y="2060971"/>
                </a:lnTo>
                <a:lnTo>
                  <a:pt x="2817721" y="2016895"/>
                </a:lnTo>
                <a:lnTo>
                  <a:pt x="2835074" y="1972524"/>
                </a:lnTo>
                <a:lnTo>
                  <a:pt x="2850887" y="1927891"/>
                </a:lnTo>
                <a:lnTo>
                  <a:pt x="2865170" y="1883027"/>
                </a:lnTo>
                <a:lnTo>
                  <a:pt x="2877935" y="1837966"/>
                </a:lnTo>
                <a:lnTo>
                  <a:pt x="2889192" y="1792738"/>
                </a:lnTo>
                <a:lnTo>
                  <a:pt x="2898953" y="1747377"/>
                </a:lnTo>
                <a:lnTo>
                  <a:pt x="2907229" y="1701915"/>
                </a:lnTo>
                <a:lnTo>
                  <a:pt x="2914031" y="1656384"/>
                </a:lnTo>
                <a:lnTo>
                  <a:pt x="2919370" y="1610815"/>
                </a:lnTo>
                <a:lnTo>
                  <a:pt x="2923257" y="1565243"/>
                </a:lnTo>
                <a:lnTo>
                  <a:pt x="2925703" y="1519697"/>
                </a:lnTo>
                <a:lnTo>
                  <a:pt x="2926719" y="1474211"/>
                </a:lnTo>
                <a:lnTo>
                  <a:pt x="2926317" y="1428818"/>
                </a:lnTo>
                <a:lnTo>
                  <a:pt x="2924507" y="1383548"/>
                </a:lnTo>
                <a:lnTo>
                  <a:pt x="2921301" y="1338435"/>
                </a:lnTo>
                <a:lnTo>
                  <a:pt x="2916709" y="1293511"/>
                </a:lnTo>
                <a:lnTo>
                  <a:pt x="2910744" y="1248808"/>
                </a:lnTo>
                <a:lnTo>
                  <a:pt x="2903415" y="1204357"/>
                </a:lnTo>
                <a:lnTo>
                  <a:pt x="2894734" y="1160192"/>
                </a:lnTo>
                <a:lnTo>
                  <a:pt x="2884712" y="1116345"/>
                </a:lnTo>
                <a:lnTo>
                  <a:pt x="2873360" y="1072847"/>
                </a:lnTo>
                <a:lnTo>
                  <a:pt x="2860690" y="1029732"/>
                </a:lnTo>
                <a:lnTo>
                  <a:pt x="2846712" y="987030"/>
                </a:lnTo>
                <a:lnTo>
                  <a:pt x="2831437" y="944775"/>
                </a:lnTo>
                <a:lnTo>
                  <a:pt x="2814877" y="902999"/>
                </a:lnTo>
                <a:lnTo>
                  <a:pt x="2797042" y="861733"/>
                </a:lnTo>
                <a:lnTo>
                  <a:pt x="2777945" y="821011"/>
                </a:lnTo>
                <a:lnTo>
                  <a:pt x="2757595" y="780864"/>
                </a:lnTo>
                <a:lnTo>
                  <a:pt x="2736004" y="741325"/>
                </a:lnTo>
                <a:lnTo>
                  <a:pt x="2713183" y="702425"/>
                </a:lnTo>
                <a:lnTo>
                  <a:pt x="2689143" y="664198"/>
                </a:lnTo>
                <a:lnTo>
                  <a:pt x="2663895" y="626674"/>
                </a:lnTo>
                <a:lnTo>
                  <a:pt x="2637450" y="589887"/>
                </a:lnTo>
                <a:lnTo>
                  <a:pt x="2609820" y="553869"/>
                </a:lnTo>
                <a:lnTo>
                  <a:pt x="2581016" y="518652"/>
                </a:lnTo>
                <a:lnTo>
                  <a:pt x="2551048" y="484268"/>
                </a:lnTo>
                <a:lnTo>
                  <a:pt x="2519927" y="450749"/>
                </a:lnTo>
                <a:lnTo>
                  <a:pt x="2487666" y="418128"/>
                </a:lnTo>
                <a:lnTo>
                  <a:pt x="2454274" y="386436"/>
                </a:lnTo>
                <a:lnTo>
                  <a:pt x="2419763" y="355707"/>
                </a:lnTo>
                <a:lnTo>
                  <a:pt x="2384145" y="325972"/>
                </a:lnTo>
                <a:lnTo>
                  <a:pt x="2347429" y="297263"/>
                </a:lnTo>
                <a:lnTo>
                  <a:pt x="2309628" y="269613"/>
                </a:lnTo>
                <a:lnTo>
                  <a:pt x="2270752" y="243054"/>
                </a:lnTo>
                <a:lnTo>
                  <a:pt x="2230813" y="217618"/>
                </a:lnTo>
                <a:lnTo>
                  <a:pt x="2189821" y="193337"/>
                </a:lnTo>
                <a:lnTo>
                  <a:pt x="2147787" y="170244"/>
                </a:lnTo>
                <a:lnTo>
                  <a:pt x="2104724" y="148371"/>
                </a:lnTo>
                <a:lnTo>
                  <a:pt x="2060975" y="127903"/>
                </a:lnTo>
                <a:lnTo>
                  <a:pt x="2016899" y="108998"/>
                </a:lnTo>
                <a:lnTo>
                  <a:pt x="1972528" y="91644"/>
                </a:lnTo>
                <a:lnTo>
                  <a:pt x="1927894" y="75832"/>
                </a:lnTo>
                <a:lnTo>
                  <a:pt x="1883031" y="61549"/>
                </a:lnTo>
                <a:lnTo>
                  <a:pt x="1837969" y="48784"/>
                </a:lnTo>
                <a:lnTo>
                  <a:pt x="1792742" y="37526"/>
                </a:lnTo>
                <a:lnTo>
                  <a:pt x="1747381" y="27765"/>
                </a:lnTo>
                <a:lnTo>
                  <a:pt x="1701919" y="19489"/>
                </a:lnTo>
                <a:lnTo>
                  <a:pt x="1656388" y="12688"/>
                </a:lnTo>
                <a:lnTo>
                  <a:pt x="1610819" y="7349"/>
                </a:lnTo>
                <a:lnTo>
                  <a:pt x="1565246" y="3462"/>
                </a:lnTo>
                <a:lnTo>
                  <a:pt x="1519701" y="1016"/>
                </a:lnTo>
                <a:lnTo>
                  <a:pt x="1474215" y="0"/>
                </a:lnTo>
                <a:lnTo>
                  <a:pt x="1428821" y="402"/>
                </a:lnTo>
                <a:lnTo>
                  <a:pt x="1383552" y="2211"/>
                </a:lnTo>
                <a:lnTo>
                  <a:pt x="1338439" y="5418"/>
                </a:lnTo>
                <a:lnTo>
                  <a:pt x="1293515" y="10009"/>
                </a:lnTo>
                <a:lnTo>
                  <a:pt x="1248811" y="15975"/>
                </a:lnTo>
                <a:lnTo>
                  <a:pt x="1204361" y="23304"/>
                </a:lnTo>
                <a:lnTo>
                  <a:pt x="1160196" y="31985"/>
                </a:lnTo>
                <a:lnTo>
                  <a:pt x="1116348" y="42006"/>
                </a:lnTo>
                <a:lnTo>
                  <a:pt x="1072850" y="53358"/>
                </a:lnTo>
                <a:lnTo>
                  <a:pt x="1029734" y="66029"/>
                </a:lnTo>
                <a:lnTo>
                  <a:pt x="987033" y="80007"/>
                </a:lnTo>
                <a:lnTo>
                  <a:pt x="944778" y="95281"/>
                </a:lnTo>
                <a:lnTo>
                  <a:pt x="903001" y="111842"/>
                </a:lnTo>
                <a:lnTo>
                  <a:pt x="861736" y="129676"/>
                </a:lnTo>
                <a:lnTo>
                  <a:pt x="821013" y="148774"/>
                </a:lnTo>
                <a:lnTo>
                  <a:pt x="780866" y="169124"/>
                </a:lnTo>
                <a:lnTo>
                  <a:pt x="741326" y="190715"/>
                </a:lnTo>
                <a:lnTo>
                  <a:pt x="702426" y="213536"/>
                </a:lnTo>
                <a:lnTo>
                  <a:pt x="664199" y="237576"/>
                </a:lnTo>
                <a:lnTo>
                  <a:pt x="626675" y="262824"/>
                </a:lnTo>
                <a:lnTo>
                  <a:pt x="589888" y="289268"/>
                </a:lnTo>
                <a:lnTo>
                  <a:pt x="553869" y="316898"/>
                </a:lnTo>
                <a:lnTo>
                  <a:pt x="518652" y="345703"/>
                </a:lnTo>
                <a:lnTo>
                  <a:pt x="484267" y="375671"/>
                </a:lnTo>
                <a:lnTo>
                  <a:pt x="450748" y="406791"/>
                </a:lnTo>
                <a:lnTo>
                  <a:pt x="418126" y="439053"/>
                </a:lnTo>
                <a:lnTo>
                  <a:pt x="386434" y="472444"/>
                </a:lnTo>
                <a:lnTo>
                  <a:pt x="355705" y="506955"/>
                </a:lnTo>
                <a:lnTo>
                  <a:pt x="325969" y="542574"/>
                </a:lnTo>
                <a:lnTo>
                  <a:pt x="297260" y="579289"/>
                </a:lnTo>
                <a:lnTo>
                  <a:pt x="269609" y="617090"/>
                </a:lnTo>
                <a:lnTo>
                  <a:pt x="243050" y="655966"/>
                </a:lnTo>
                <a:lnTo>
                  <a:pt x="217613" y="695906"/>
                </a:lnTo>
                <a:lnTo>
                  <a:pt x="193332" y="736898"/>
                </a:lnTo>
                <a:lnTo>
                  <a:pt x="170238" y="778931"/>
                </a:lnTo>
                <a:lnTo>
                  <a:pt x="148365" y="821995"/>
                </a:lnTo>
                <a:lnTo>
                  <a:pt x="127897" y="865744"/>
                </a:lnTo>
                <a:lnTo>
                  <a:pt x="108993" y="909820"/>
                </a:lnTo>
                <a:lnTo>
                  <a:pt x="91640" y="954191"/>
                </a:lnTo>
                <a:lnTo>
                  <a:pt x="75827" y="998824"/>
                </a:lnTo>
                <a:lnTo>
                  <a:pt x="61545" y="1043687"/>
                </a:lnTo>
                <a:lnTo>
                  <a:pt x="48781" y="1088749"/>
                </a:lnTo>
                <a:lnTo>
                  <a:pt x="37524" y="1133976"/>
                </a:lnTo>
                <a:lnTo>
                  <a:pt x="27763" y="1179337"/>
                </a:lnTo>
                <a:lnTo>
                  <a:pt x="19488" y="1224799"/>
                </a:lnTo>
                <a:lnTo>
                  <a:pt x="12686" y="1270330"/>
                </a:lnTo>
                <a:lnTo>
                  <a:pt x="7348" y="1315898"/>
                </a:lnTo>
                <a:lnTo>
                  <a:pt x="3461" y="1361471"/>
                </a:lnTo>
                <a:lnTo>
                  <a:pt x="1016" y="1407016"/>
                </a:lnTo>
                <a:lnTo>
                  <a:pt x="0" y="1452501"/>
                </a:lnTo>
                <a:lnTo>
                  <a:pt x="402" y="1497895"/>
                </a:lnTo>
                <a:lnTo>
                  <a:pt x="2212" y="1543164"/>
                </a:lnTo>
                <a:lnTo>
                  <a:pt x="5419" y="1588277"/>
                </a:lnTo>
                <a:lnTo>
                  <a:pt x="10010" y="1633201"/>
                </a:lnTo>
                <a:lnTo>
                  <a:pt x="15976" y="1677904"/>
                </a:lnTo>
                <a:lnTo>
                  <a:pt x="23305" y="1722354"/>
                </a:lnTo>
                <a:lnTo>
                  <a:pt x="31987" y="1766519"/>
                </a:lnTo>
                <a:lnTo>
                  <a:pt x="42009" y="1810366"/>
                </a:lnTo>
                <a:lnTo>
                  <a:pt x="53360" y="1853864"/>
                </a:lnTo>
                <a:lnTo>
                  <a:pt x="66031" y="1896979"/>
                </a:lnTo>
                <a:lnTo>
                  <a:pt x="80009" y="1939681"/>
                </a:lnTo>
                <a:lnTo>
                  <a:pt x="95284" y="1981935"/>
                </a:lnTo>
                <a:lnTo>
                  <a:pt x="111844" y="2023712"/>
                </a:lnTo>
                <a:lnTo>
                  <a:pt x="129679" y="2064977"/>
                </a:lnTo>
                <a:lnTo>
                  <a:pt x="148777" y="2105699"/>
                </a:lnTo>
                <a:lnTo>
                  <a:pt x="169127" y="2145846"/>
                </a:lnTo>
                <a:lnTo>
                  <a:pt x="190718" y="2185385"/>
                </a:lnTo>
                <a:lnTo>
                  <a:pt x="213539" y="2224285"/>
                </a:lnTo>
                <a:lnTo>
                  <a:pt x="237579" y="2262512"/>
                </a:lnTo>
                <a:lnTo>
                  <a:pt x="262827" y="2300036"/>
                </a:lnTo>
                <a:lnTo>
                  <a:pt x="289272" y="2336823"/>
                </a:lnTo>
                <a:lnTo>
                  <a:pt x="316902" y="2372841"/>
                </a:lnTo>
                <a:lnTo>
                  <a:pt x="345707" y="2408058"/>
                </a:lnTo>
                <a:lnTo>
                  <a:pt x="375675" y="2442442"/>
                </a:lnTo>
                <a:lnTo>
                  <a:pt x="406795" y="2475961"/>
                </a:lnTo>
                <a:lnTo>
                  <a:pt x="439056" y="2508583"/>
                </a:lnTo>
                <a:lnTo>
                  <a:pt x="472448" y="2540275"/>
                </a:lnTo>
                <a:lnTo>
                  <a:pt x="506959" y="2571004"/>
                </a:lnTo>
                <a:lnTo>
                  <a:pt x="542578" y="2600740"/>
                </a:lnTo>
                <a:lnTo>
                  <a:pt x="579293" y="2629449"/>
                </a:lnTo>
                <a:lnTo>
                  <a:pt x="617094" y="2657099"/>
                </a:lnTo>
                <a:lnTo>
                  <a:pt x="655970" y="2683659"/>
                </a:lnTo>
                <a:lnTo>
                  <a:pt x="695910" y="2709095"/>
                </a:lnTo>
                <a:lnTo>
                  <a:pt x="736902" y="2733376"/>
                </a:lnTo>
                <a:lnTo>
                  <a:pt x="778935" y="2756470"/>
                </a:lnTo>
                <a:lnTo>
                  <a:pt x="821999" y="2778343"/>
                </a:lnTo>
                <a:close/>
              </a:path>
            </a:pathLst>
          </a:custGeom>
          <a:ln w="26407">
            <a:solidFill>
              <a:srgbClr val="F59E1F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bg object 22"/>
          <p:cNvSpPr/>
          <p:nvPr/>
        </p:nvSpPr>
        <p:spPr>
          <a:xfrm>
            <a:off x="8015246" y="352864"/>
            <a:ext cx="2349444" cy="2288824"/>
          </a:xfrm>
          <a:custGeom>
            <a:avLst/>
            <a:gdLst/>
            <a:ahLst/>
            <a:cxnLst/>
            <a:rect l="l" t="t" r="r" b="b"/>
            <a:pathLst>
              <a:path w="3874134" h="3774440">
                <a:moveTo>
                  <a:pt x="1936852" y="0"/>
                </a:moveTo>
                <a:lnTo>
                  <a:pt x="1887627" y="597"/>
                </a:lnTo>
                <a:lnTo>
                  <a:pt x="1838705" y="2380"/>
                </a:lnTo>
                <a:lnTo>
                  <a:pt x="1790100" y="5335"/>
                </a:lnTo>
                <a:lnTo>
                  <a:pt x="1741825" y="9446"/>
                </a:lnTo>
                <a:lnTo>
                  <a:pt x="1693897" y="14701"/>
                </a:lnTo>
                <a:lnTo>
                  <a:pt x="1646328" y="21085"/>
                </a:lnTo>
                <a:lnTo>
                  <a:pt x="1599135" y="28584"/>
                </a:lnTo>
                <a:lnTo>
                  <a:pt x="1552330" y="37184"/>
                </a:lnTo>
                <a:lnTo>
                  <a:pt x="1505930" y="46870"/>
                </a:lnTo>
                <a:lnTo>
                  <a:pt x="1459948" y="57628"/>
                </a:lnTo>
                <a:lnTo>
                  <a:pt x="1414398" y="69445"/>
                </a:lnTo>
                <a:lnTo>
                  <a:pt x="1369296" y="82306"/>
                </a:lnTo>
                <a:lnTo>
                  <a:pt x="1324656" y="96197"/>
                </a:lnTo>
                <a:lnTo>
                  <a:pt x="1280492" y="111104"/>
                </a:lnTo>
                <a:lnTo>
                  <a:pt x="1236819" y="127012"/>
                </a:lnTo>
                <a:lnTo>
                  <a:pt x="1193652" y="143908"/>
                </a:lnTo>
                <a:lnTo>
                  <a:pt x="1151004" y="161777"/>
                </a:lnTo>
                <a:lnTo>
                  <a:pt x="1108891" y="180606"/>
                </a:lnTo>
                <a:lnTo>
                  <a:pt x="1067327" y="200379"/>
                </a:lnTo>
                <a:lnTo>
                  <a:pt x="1026327" y="221084"/>
                </a:lnTo>
                <a:lnTo>
                  <a:pt x="985905" y="242705"/>
                </a:lnTo>
                <a:lnTo>
                  <a:pt x="946075" y="265230"/>
                </a:lnTo>
                <a:lnTo>
                  <a:pt x="906852" y="288642"/>
                </a:lnTo>
                <a:lnTo>
                  <a:pt x="868251" y="312929"/>
                </a:lnTo>
                <a:lnTo>
                  <a:pt x="830286" y="338076"/>
                </a:lnTo>
                <a:lnTo>
                  <a:pt x="792971" y="364069"/>
                </a:lnTo>
                <a:lnTo>
                  <a:pt x="756322" y="390894"/>
                </a:lnTo>
                <a:lnTo>
                  <a:pt x="720352" y="418537"/>
                </a:lnTo>
                <a:lnTo>
                  <a:pt x="685077" y="446984"/>
                </a:lnTo>
                <a:lnTo>
                  <a:pt x="650510" y="476220"/>
                </a:lnTo>
                <a:lnTo>
                  <a:pt x="616667" y="506231"/>
                </a:lnTo>
                <a:lnTo>
                  <a:pt x="583561" y="537004"/>
                </a:lnTo>
                <a:lnTo>
                  <a:pt x="551208" y="568523"/>
                </a:lnTo>
                <a:lnTo>
                  <a:pt x="519622" y="600776"/>
                </a:lnTo>
                <a:lnTo>
                  <a:pt x="488816" y="633747"/>
                </a:lnTo>
                <a:lnTo>
                  <a:pt x="458807" y="667423"/>
                </a:lnTo>
                <a:lnTo>
                  <a:pt x="429608" y="701789"/>
                </a:lnTo>
                <a:lnTo>
                  <a:pt x="401234" y="736832"/>
                </a:lnTo>
                <a:lnTo>
                  <a:pt x="373699" y="772537"/>
                </a:lnTo>
                <a:lnTo>
                  <a:pt x="347018" y="808890"/>
                </a:lnTo>
                <a:lnTo>
                  <a:pt x="321206" y="845876"/>
                </a:lnTo>
                <a:lnTo>
                  <a:pt x="296277" y="883483"/>
                </a:lnTo>
                <a:lnTo>
                  <a:pt x="272245" y="921695"/>
                </a:lnTo>
                <a:lnTo>
                  <a:pt x="249125" y="960498"/>
                </a:lnTo>
                <a:lnTo>
                  <a:pt x="226932" y="999879"/>
                </a:lnTo>
                <a:lnTo>
                  <a:pt x="205680" y="1039823"/>
                </a:lnTo>
                <a:lnTo>
                  <a:pt x="185383" y="1080315"/>
                </a:lnTo>
                <a:lnTo>
                  <a:pt x="166056" y="1121343"/>
                </a:lnTo>
                <a:lnTo>
                  <a:pt x="147714" y="1162891"/>
                </a:lnTo>
                <a:lnTo>
                  <a:pt x="130372" y="1204946"/>
                </a:lnTo>
                <a:lnTo>
                  <a:pt x="114042" y="1247494"/>
                </a:lnTo>
                <a:lnTo>
                  <a:pt x="98741" y="1290519"/>
                </a:lnTo>
                <a:lnTo>
                  <a:pt x="84483" y="1334009"/>
                </a:lnTo>
                <a:lnTo>
                  <a:pt x="71282" y="1377949"/>
                </a:lnTo>
                <a:lnTo>
                  <a:pt x="59153" y="1422324"/>
                </a:lnTo>
                <a:lnTo>
                  <a:pt x="48110" y="1467121"/>
                </a:lnTo>
                <a:lnTo>
                  <a:pt x="38167" y="1512326"/>
                </a:lnTo>
                <a:lnTo>
                  <a:pt x="29340" y="1557924"/>
                </a:lnTo>
                <a:lnTo>
                  <a:pt x="21643" y="1603901"/>
                </a:lnTo>
                <a:lnTo>
                  <a:pt x="15090" y="1650244"/>
                </a:lnTo>
                <a:lnTo>
                  <a:pt x="9696" y="1696937"/>
                </a:lnTo>
                <a:lnTo>
                  <a:pt x="5476" y="1743967"/>
                </a:lnTo>
                <a:lnTo>
                  <a:pt x="2443" y="1791320"/>
                </a:lnTo>
                <a:lnTo>
                  <a:pt x="613" y="1838981"/>
                </a:lnTo>
                <a:lnTo>
                  <a:pt x="0" y="1886937"/>
                </a:lnTo>
                <a:lnTo>
                  <a:pt x="613" y="1934893"/>
                </a:lnTo>
                <a:lnTo>
                  <a:pt x="2443" y="1982555"/>
                </a:lnTo>
                <a:lnTo>
                  <a:pt x="5476" y="2029908"/>
                </a:lnTo>
                <a:lnTo>
                  <a:pt x="9696" y="2076938"/>
                </a:lnTo>
                <a:lnTo>
                  <a:pt x="15090" y="2123632"/>
                </a:lnTo>
                <a:lnTo>
                  <a:pt x="21643" y="2169975"/>
                </a:lnTo>
                <a:lnTo>
                  <a:pt x="29340" y="2215953"/>
                </a:lnTo>
                <a:lnTo>
                  <a:pt x="38167" y="2261551"/>
                </a:lnTo>
                <a:lnTo>
                  <a:pt x="48110" y="2306756"/>
                </a:lnTo>
                <a:lnTo>
                  <a:pt x="59153" y="2351554"/>
                </a:lnTo>
                <a:lnTo>
                  <a:pt x="71282" y="2395930"/>
                </a:lnTo>
                <a:lnTo>
                  <a:pt x="84483" y="2439870"/>
                </a:lnTo>
                <a:lnTo>
                  <a:pt x="98741" y="2483360"/>
                </a:lnTo>
                <a:lnTo>
                  <a:pt x="114042" y="2526385"/>
                </a:lnTo>
                <a:lnTo>
                  <a:pt x="130372" y="2568933"/>
                </a:lnTo>
                <a:lnTo>
                  <a:pt x="147714" y="2610988"/>
                </a:lnTo>
                <a:lnTo>
                  <a:pt x="166056" y="2652537"/>
                </a:lnTo>
                <a:lnTo>
                  <a:pt x="185383" y="2693565"/>
                </a:lnTo>
                <a:lnTo>
                  <a:pt x="205680" y="2734058"/>
                </a:lnTo>
                <a:lnTo>
                  <a:pt x="226932" y="2774002"/>
                </a:lnTo>
                <a:lnTo>
                  <a:pt x="249125" y="2813383"/>
                </a:lnTo>
                <a:lnTo>
                  <a:pt x="272245" y="2852186"/>
                </a:lnTo>
                <a:lnTo>
                  <a:pt x="296277" y="2890399"/>
                </a:lnTo>
                <a:lnTo>
                  <a:pt x="321206" y="2928005"/>
                </a:lnTo>
                <a:lnTo>
                  <a:pt x="347018" y="2964992"/>
                </a:lnTo>
                <a:lnTo>
                  <a:pt x="373699" y="3001345"/>
                </a:lnTo>
                <a:lnTo>
                  <a:pt x="401234" y="3037050"/>
                </a:lnTo>
                <a:lnTo>
                  <a:pt x="429608" y="3072093"/>
                </a:lnTo>
                <a:lnTo>
                  <a:pt x="458807" y="3106459"/>
                </a:lnTo>
                <a:lnTo>
                  <a:pt x="488816" y="3140135"/>
                </a:lnTo>
                <a:lnTo>
                  <a:pt x="519622" y="3173107"/>
                </a:lnTo>
                <a:lnTo>
                  <a:pt x="551208" y="3205359"/>
                </a:lnTo>
                <a:lnTo>
                  <a:pt x="583561" y="3236879"/>
                </a:lnTo>
                <a:lnTo>
                  <a:pt x="616667" y="3267652"/>
                </a:lnTo>
                <a:lnTo>
                  <a:pt x="650510" y="3297663"/>
                </a:lnTo>
                <a:lnTo>
                  <a:pt x="685077" y="3326899"/>
                </a:lnTo>
                <a:lnTo>
                  <a:pt x="720352" y="3355346"/>
                </a:lnTo>
                <a:lnTo>
                  <a:pt x="756322" y="3382989"/>
                </a:lnTo>
                <a:lnTo>
                  <a:pt x="792971" y="3409814"/>
                </a:lnTo>
                <a:lnTo>
                  <a:pt x="830286" y="3435807"/>
                </a:lnTo>
                <a:lnTo>
                  <a:pt x="868251" y="3460955"/>
                </a:lnTo>
                <a:lnTo>
                  <a:pt x="906852" y="3485242"/>
                </a:lnTo>
                <a:lnTo>
                  <a:pt x="946075" y="3508654"/>
                </a:lnTo>
                <a:lnTo>
                  <a:pt x="985905" y="3531178"/>
                </a:lnTo>
                <a:lnTo>
                  <a:pt x="1026327" y="3552800"/>
                </a:lnTo>
                <a:lnTo>
                  <a:pt x="1067327" y="3573504"/>
                </a:lnTo>
                <a:lnTo>
                  <a:pt x="1108891" y="3593278"/>
                </a:lnTo>
                <a:lnTo>
                  <a:pt x="1151004" y="3612107"/>
                </a:lnTo>
                <a:lnTo>
                  <a:pt x="1193652" y="3629976"/>
                </a:lnTo>
                <a:lnTo>
                  <a:pt x="1236819" y="3646872"/>
                </a:lnTo>
                <a:lnTo>
                  <a:pt x="1280492" y="3662780"/>
                </a:lnTo>
                <a:lnTo>
                  <a:pt x="1324656" y="3677687"/>
                </a:lnTo>
                <a:lnTo>
                  <a:pt x="1369296" y="3691578"/>
                </a:lnTo>
                <a:lnTo>
                  <a:pt x="1414398" y="3704439"/>
                </a:lnTo>
                <a:lnTo>
                  <a:pt x="1459948" y="3716256"/>
                </a:lnTo>
                <a:lnTo>
                  <a:pt x="1505930" y="3727014"/>
                </a:lnTo>
                <a:lnTo>
                  <a:pt x="1552330" y="3736700"/>
                </a:lnTo>
                <a:lnTo>
                  <a:pt x="1599135" y="3745300"/>
                </a:lnTo>
                <a:lnTo>
                  <a:pt x="1646328" y="3752799"/>
                </a:lnTo>
                <a:lnTo>
                  <a:pt x="1693897" y="3759183"/>
                </a:lnTo>
                <a:lnTo>
                  <a:pt x="1741825" y="3764438"/>
                </a:lnTo>
                <a:lnTo>
                  <a:pt x="1790100" y="3768549"/>
                </a:lnTo>
                <a:lnTo>
                  <a:pt x="1838705" y="3771504"/>
                </a:lnTo>
                <a:lnTo>
                  <a:pt x="1887627" y="3773287"/>
                </a:lnTo>
                <a:lnTo>
                  <a:pt x="1936852" y="3773885"/>
                </a:lnTo>
                <a:lnTo>
                  <a:pt x="1986076" y="3773287"/>
                </a:lnTo>
                <a:lnTo>
                  <a:pt x="2034998" y="3771504"/>
                </a:lnTo>
                <a:lnTo>
                  <a:pt x="2083603" y="3768549"/>
                </a:lnTo>
                <a:lnTo>
                  <a:pt x="2131878" y="3764438"/>
                </a:lnTo>
                <a:lnTo>
                  <a:pt x="2179806" y="3759183"/>
                </a:lnTo>
                <a:lnTo>
                  <a:pt x="2227375" y="3752799"/>
                </a:lnTo>
                <a:lnTo>
                  <a:pt x="2274568" y="3745300"/>
                </a:lnTo>
                <a:lnTo>
                  <a:pt x="2321373" y="3736700"/>
                </a:lnTo>
                <a:lnTo>
                  <a:pt x="2367773" y="3727014"/>
                </a:lnTo>
                <a:lnTo>
                  <a:pt x="2413755" y="3716256"/>
                </a:lnTo>
                <a:lnTo>
                  <a:pt x="2459305" y="3704439"/>
                </a:lnTo>
                <a:lnTo>
                  <a:pt x="2504407" y="3691578"/>
                </a:lnTo>
                <a:lnTo>
                  <a:pt x="2549047" y="3677687"/>
                </a:lnTo>
                <a:lnTo>
                  <a:pt x="2593211" y="3662780"/>
                </a:lnTo>
                <a:lnTo>
                  <a:pt x="2636884" y="3646872"/>
                </a:lnTo>
                <a:lnTo>
                  <a:pt x="2680051" y="3629976"/>
                </a:lnTo>
                <a:lnTo>
                  <a:pt x="2722699" y="3612107"/>
                </a:lnTo>
                <a:lnTo>
                  <a:pt x="2764812" y="3593278"/>
                </a:lnTo>
                <a:lnTo>
                  <a:pt x="2806376" y="3573504"/>
                </a:lnTo>
                <a:lnTo>
                  <a:pt x="2847376" y="3552800"/>
                </a:lnTo>
                <a:lnTo>
                  <a:pt x="2887798" y="3531178"/>
                </a:lnTo>
                <a:lnTo>
                  <a:pt x="2927628" y="3508654"/>
                </a:lnTo>
                <a:lnTo>
                  <a:pt x="2966851" y="3485242"/>
                </a:lnTo>
                <a:lnTo>
                  <a:pt x="3005452" y="3460955"/>
                </a:lnTo>
                <a:lnTo>
                  <a:pt x="3043417" y="3435807"/>
                </a:lnTo>
                <a:lnTo>
                  <a:pt x="3080732" y="3409814"/>
                </a:lnTo>
                <a:lnTo>
                  <a:pt x="3117381" y="3382989"/>
                </a:lnTo>
                <a:lnTo>
                  <a:pt x="3153351" y="3355346"/>
                </a:lnTo>
                <a:lnTo>
                  <a:pt x="3188626" y="3326899"/>
                </a:lnTo>
                <a:lnTo>
                  <a:pt x="3223193" y="3297663"/>
                </a:lnTo>
                <a:lnTo>
                  <a:pt x="3257036" y="3267652"/>
                </a:lnTo>
                <a:lnTo>
                  <a:pt x="3290142" y="3236879"/>
                </a:lnTo>
                <a:lnTo>
                  <a:pt x="3322495" y="3205359"/>
                </a:lnTo>
                <a:lnTo>
                  <a:pt x="3354081" y="3173107"/>
                </a:lnTo>
                <a:lnTo>
                  <a:pt x="3384887" y="3140135"/>
                </a:lnTo>
                <a:lnTo>
                  <a:pt x="3414896" y="3106459"/>
                </a:lnTo>
                <a:lnTo>
                  <a:pt x="3444095" y="3072093"/>
                </a:lnTo>
                <a:lnTo>
                  <a:pt x="3472469" y="3037050"/>
                </a:lnTo>
                <a:lnTo>
                  <a:pt x="3500004" y="3001345"/>
                </a:lnTo>
                <a:lnTo>
                  <a:pt x="3526685" y="2964992"/>
                </a:lnTo>
                <a:lnTo>
                  <a:pt x="3552497" y="2928005"/>
                </a:lnTo>
                <a:lnTo>
                  <a:pt x="3577426" y="2890399"/>
                </a:lnTo>
                <a:lnTo>
                  <a:pt x="3601458" y="2852186"/>
                </a:lnTo>
                <a:lnTo>
                  <a:pt x="3624578" y="2813383"/>
                </a:lnTo>
                <a:lnTo>
                  <a:pt x="3646771" y="2774002"/>
                </a:lnTo>
                <a:lnTo>
                  <a:pt x="3668023" y="2734058"/>
                </a:lnTo>
                <a:lnTo>
                  <a:pt x="3688320" y="2693565"/>
                </a:lnTo>
                <a:lnTo>
                  <a:pt x="3707647" y="2652537"/>
                </a:lnTo>
                <a:lnTo>
                  <a:pt x="3725989" y="2610988"/>
                </a:lnTo>
                <a:lnTo>
                  <a:pt x="3743332" y="2568933"/>
                </a:lnTo>
                <a:lnTo>
                  <a:pt x="3759661" y="2526385"/>
                </a:lnTo>
                <a:lnTo>
                  <a:pt x="3774962" y="2483360"/>
                </a:lnTo>
                <a:lnTo>
                  <a:pt x="3789220" y="2439870"/>
                </a:lnTo>
                <a:lnTo>
                  <a:pt x="3802421" y="2395930"/>
                </a:lnTo>
                <a:lnTo>
                  <a:pt x="3814550" y="2351554"/>
                </a:lnTo>
                <a:lnTo>
                  <a:pt x="3825593" y="2306756"/>
                </a:lnTo>
                <a:lnTo>
                  <a:pt x="3835536" y="2261551"/>
                </a:lnTo>
                <a:lnTo>
                  <a:pt x="3844363" y="2215953"/>
                </a:lnTo>
                <a:lnTo>
                  <a:pt x="3852060" y="2169975"/>
                </a:lnTo>
                <a:lnTo>
                  <a:pt x="3858613" y="2123632"/>
                </a:lnTo>
                <a:lnTo>
                  <a:pt x="3864007" y="2076938"/>
                </a:lnTo>
                <a:lnTo>
                  <a:pt x="3868227" y="2029908"/>
                </a:lnTo>
                <a:lnTo>
                  <a:pt x="3871260" y="1982555"/>
                </a:lnTo>
                <a:lnTo>
                  <a:pt x="3873090" y="1934893"/>
                </a:lnTo>
                <a:lnTo>
                  <a:pt x="3873704" y="1886937"/>
                </a:lnTo>
                <a:lnTo>
                  <a:pt x="3873090" y="1838981"/>
                </a:lnTo>
                <a:lnTo>
                  <a:pt x="3871260" y="1791320"/>
                </a:lnTo>
                <a:lnTo>
                  <a:pt x="3868227" y="1743967"/>
                </a:lnTo>
                <a:lnTo>
                  <a:pt x="3864007" y="1696937"/>
                </a:lnTo>
                <a:lnTo>
                  <a:pt x="3858613" y="1650244"/>
                </a:lnTo>
                <a:lnTo>
                  <a:pt x="3852060" y="1603901"/>
                </a:lnTo>
                <a:lnTo>
                  <a:pt x="3844363" y="1557924"/>
                </a:lnTo>
                <a:lnTo>
                  <a:pt x="3835536" y="1512326"/>
                </a:lnTo>
                <a:lnTo>
                  <a:pt x="3825593" y="1467121"/>
                </a:lnTo>
                <a:lnTo>
                  <a:pt x="3814550" y="1422324"/>
                </a:lnTo>
                <a:lnTo>
                  <a:pt x="3802421" y="1377949"/>
                </a:lnTo>
                <a:lnTo>
                  <a:pt x="3789220" y="1334009"/>
                </a:lnTo>
                <a:lnTo>
                  <a:pt x="3774962" y="1290519"/>
                </a:lnTo>
                <a:lnTo>
                  <a:pt x="3759661" y="1247494"/>
                </a:lnTo>
                <a:lnTo>
                  <a:pt x="3743332" y="1204946"/>
                </a:lnTo>
                <a:lnTo>
                  <a:pt x="3725989" y="1162891"/>
                </a:lnTo>
                <a:lnTo>
                  <a:pt x="3707647" y="1121343"/>
                </a:lnTo>
                <a:lnTo>
                  <a:pt x="3688320" y="1080315"/>
                </a:lnTo>
                <a:lnTo>
                  <a:pt x="3668023" y="1039823"/>
                </a:lnTo>
                <a:lnTo>
                  <a:pt x="3646771" y="999879"/>
                </a:lnTo>
                <a:lnTo>
                  <a:pt x="3624578" y="960498"/>
                </a:lnTo>
                <a:lnTo>
                  <a:pt x="3601458" y="921695"/>
                </a:lnTo>
                <a:lnTo>
                  <a:pt x="3577426" y="883483"/>
                </a:lnTo>
                <a:lnTo>
                  <a:pt x="3552497" y="845876"/>
                </a:lnTo>
                <a:lnTo>
                  <a:pt x="3526685" y="808890"/>
                </a:lnTo>
                <a:lnTo>
                  <a:pt x="3500004" y="772537"/>
                </a:lnTo>
                <a:lnTo>
                  <a:pt x="3472469" y="736832"/>
                </a:lnTo>
                <a:lnTo>
                  <a:pt x="3444095" y="701789"/>
                </a:lnTo>
                <a:lnTo>
                  <a:pt x="3414896" y="667423"/>
                </a:lnTo>
                <a:lnTo>
                  <a:pt x="3384887" y="633747"/>
                </a:lnTo>
                <a:lnTo>
                  <a:pt x="3354081" y="600776"/>
                </a:lnTo>
                <a:lnTo>
                  <a:pt x="3322495" y="568523"/>
                </a:lnTo>
                <a:lnTo>
                  <a:pt x="3290142" y="537004"/>
                </a:lnTo>
                <a:lnTo>
                  <a:pt x="3257036" y="506231"/>
                </a:lnTo>
                <a:lnTo>
                  <a:pt x="3223193" y="476220"/>
                </a:lnTo>
                <a:lnTo>
                  <a:pt x="3188626" y="446984"/>
                </a:lnTo>
                <a:lnTo>
                  <a:pt x="3153351" y="418537"/>
                </a:lnTo>
                <a:lnTo>
                  <a:pt x="3117381" y="390894"/>
                </a:lnTo>
                <a:lnTo>
                  <a:pt x="3080732" y="364069"/>
                </a:lnTo>
                <a:lnTo>
                  <a:pt x="3043417" y="338076"/>
                </a:lnTo>
                <a:lnTo>
                  <a:pt x="3005452" y="312929"/>
                </a:lnTo>
                <a:lnTo>
                  <a:pt x="2966851" y="288642"/>
                </a:lnTo>
                <a:lnTo>
                  <a:pt x="2927628" y="265230"/>
                </a:lnTo>
                <a:lnTo>
                  <a:pt x="2887798" y="242705"/>
                </a:lnTo>
                <a:lnTo>
                  <a:pt x="2847376" y="221084"/>
                </a:lnTo>
                <a:lnTo>
                  <a:pt x="2806376" y="200379"/>
                </a:lnTo>
                <a:lnTo>
                  <a:pt x="2764812" y="180606"/>
                </a:lnTo>
                <a:lnTo>
                  <a:pt x="2722699" y="161777"/>
                </a:lnTo>
                <a:lnTo>
                  <a:pt x="2680051" y="143908"/>
                </a:lnTo>
                <a:lnTo>
                  <a:pt x="2636884" y="127012"/>
                </a:lnTo>
                <a:lnTo>
                  <a:pt x="2593211" y="111104"/>
                </a:lnTo>
                <a:lnTo>
                  <a:pt x="2549047" y="96197"/>
                </a:lnTo>
                <a:lnTo>
                  <a:pt x="2504407" y="82306"/>
                </a:lnTo>
                <a:lnTo>
                  <a:pt x="2459305" y="69445"/>
                </a:lnTo>
                <a:lnTo>
                  <a:pt x="2413755" y="57628"/>
                </a:lnTo>
                <a:lnTo>
                  <a:pt x="2367773" y="46870"/>
                </a:lnTo>
                <a:lnTo>
                  <a:pt x="2321373" y="37184"/>
                </a:lnTo>
                <a:lnTo>
                  <a:pt x="2274568" y="28584"/>
                </a:lnTo>
                <a:lnTo>
                  <a:pt x="2227375" y="21085"/>
                </a:lnTo>
                <a:lnTo>
                  <a:pt x="2179806" y="14701"/>
                </a:lnTo>
                <a:lnTo>
                  <a:pt x="2131878" y="9446"/>
                </a:lnTo>
                <a:lnTo>
                  <a:pt x="2083603" y="5335"/>
                </a:lnTo>
                <a:lnTo>
                  <a:pt x="2034998" y="2380"/>
                </a:lnTo>
                <a:lnTo>
                  <a:pt x="1986076" y="597"/>
                </a:lnTo>
                <a:lnTo>
                  <a:pt x="1936852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bg object 23"/>
          <p:cNvSpPr/>
          <p:nvPr/>
        </p:nvSpPr>
        <p:spPr>
          <a:xfrm>
            <a:off x="8732545" y="889772"/>
            <a:ext cx="914593" cy="1214879"/>
          </a:xfrm>
          <a:custGeom>
            <a:avLst/>
            <a:gdLst/>
            <a:ahLst/>
            <a:cxnLst/>
            <a:rect l="l" t="t" r="r" b="b"/>
            <a:pathLst>
              <a:path w="1508125" h="2003425">
                <a:moveTo>
                  <a:pt x="980567" y="149847"/>
                </a:moveTo>
                <a:lnTo>
                  <a:pt x="956348" y="113309"/>
                </a:lnTo>
                <a:lnTo>
                  <a:pt x="940917" y="110197"/>
                </a:lnTo>
                <a:lnTo>
                  <a:pt x="863574" y="110197"/>
                </a:lnTo>
                <a:lnTo>
                  <a:pt x="853948" y="108254"/>
                </a:lnTo>
                <a:lnTo>
                  <a:pt x="846099" y="102946"/>
                </a:lnTo>
                <a:lnTo>
                  <a:pt x="840828" y="95084"/>
                </a:lnTo>
                <a:lnTo>
                  <a:pt x="838949" y="85458"/>
                </a:lnTo>
                <a:lnTo>
                  <a:pt x="838936" y="83591"/>
                </a:lnTo>
                <a:lnTo>
                  <a:pt x="832205" y="51841"/>
                </a:lnTo>
                <a:lnTo>
                  <a:pt x="828840" y="46812"/>
                </a:lnTo>
                <a:lnTo>
                  <a:pt x="814654" y="25590"/>
                </a:lnTo>
                <a:lnTo>
                  <a:pt x="792086" y="9728"/>
                </a:lnTo>
                <a:lnTo>
                  <a:pt x="792086" y="88734"/>
                </a:lnTo>
                <a:lnTo>
                  <a:pt x="788517" y="101358"/>
                </a:lnTo>
                <a:lnTo>
                  <a:pt x="781037" y="111848"/>
                </a:lnTo>
                <a:lnTo>
                  <a:pt x="770585" y="119278"/>
                </a:lnTo>
                <a:lnTo>
                  <a:pt x="757961" y="122847"/>
                </a:lnTo>
                <a:lnTo>
                  <a:pt x="740879" y="120700"/>
                </a:lnTo>
                <a:lnTo>
                  <a:pt x="727036" y="111836"/>
                </a:lnTo>
                <a:lnTo>
                  <a:pt x="718185" y="98018"/>
                </a:lnTo>
                <a:lnTo>
                  <a:pt x="716051" y="80924"/>
                </a:lnTo>
                <a:lnTo>
                  <a:pt x="719607" y="68300"/>
                </a:lnTo>
                <a:lnTo>
                  <a:pt x="767245" y="48945"/>
                </a:lnTo>
                <a:lnTo>
                  <a:pt x="792086" y="88734"/>
                </a:lnTo>
                <a:lnTo>
                  <a:pt x="792086" y="9728"/>
                </a:lnTo>
                <a:lnTo>
                  <a:pt x="788835" y="7442"/>
                </a:lnTo>
                <a:lnTo>
                  <a:pt x="757237" y="0"/>
                </a:lnTo>
                <a:lnTo>
                  <a:pt x="723099" y="5765"/>
                </a:lnTo>
                <a:lnTo>
                  <a:pt x="695083" y="23774"/>
                </a:lnTo>
                <a:lnTo>
                  <a:pt x="676148" y="51104"/>
                </a:lnTo>
                <a:lnTo>
                  <a:pt x="669175" y="84823"/>
                </a:lnTo>
                <a:lnTo>
                  <a:pt x="669112" y="85458"/>
                </a:lnTo>
                <a:lnTo>
                  <a:pt x="667283" y="94843"/>
                </a:lnTo>
                <a:lnTo>
                  <a:pt x="662051" y="102819"/>
                </a:lnTo>
                <a:lnTo>
                  <a:pt x="654227" y="108216"/>
                </a:lnTo>
                <a:lnTo>
                  <a:pt x="644550" y="110197"/>
                </a:lnTo>
                <a:lnTo>
                  <a:pt x="567207" y="110197"/>
                </a:lnTo>
                <a:lnTo>
                  <a:pt x="551776" y="113309"/>
                </a:lnTo>
                <a:lnTo>
                  <a:pt x="539178" y="121818"/>
                </a:lnTo>
                <a:lnTo>
                  <a:pt x="530669" y="134416"/>
                </a:lnTo>
                <a:lnTo>
                  <a:pt x="527558" y="149847"/>
                </a:lnTo>
                <a:lnTo>
                  <a:pt x="527558" y="262915"/>
                </a:lnTo>
                <a:lnTo>
                  <a:pt x="530669" y="278345"/>
                </a:lnTo>
                <a:lnTo>
                  <a:pt x="539178" y="290957"/>
                </a:lnTo>
                <a:lnTo>
                  <a:pt x="551776" y="299453"/>
                </a:lnTo>
                <a:lnTo>
                  <a:pt x="567207" y="302564"/>
                </a:lnTo>
                <a:lnTo>
                  <a:pt x="940917" y="302564"/>
                </a:lnTo>
                <a:lnTo>
                  <a:pt x="956348" y="299453"/>
                </a:lnTo>
                <a:lnTo>
                  <a:pt x="968959" y="290957"/>
                </a:lnTo>
                <a:lnTo>
                  <a:pt x="977455" y="278345"/>
                </a:lnTo>
                <a:lnTo>
                  <a:pt x="980567" y="262915"/>
                </a:lnTo>
                <a:lnTo>
                  <a:pt x="980567" y="149847"/>
                </a:lnTo>
                <a:close/>
              </a:path>
              <a:path w="1508125" h="2003425">
                <a:moveTo>
                  <a:pt x="1356779" y="342925"/>
                </a:moveTo>
                <a:lnTo>
                  <a:pt x="151345" y="342925"/>
                </a:lnTo>
                <a:lnTo>
                  <a:pt x="151345" y="411505"/>
                </a:lnTo>
                <a:lnTo>
                  <a:pt x="151345" y="1775485"/>
                </a:lnTo>
                <a:lnTo>
                  <a:pt x="151345" y="1845335"/>
                </a:lnTo>
                <a:lnTo>
                  <a:pt x="1356779" y="1845335"/>
                </a:lnTo>
                <a:lnTo>
                  <a:pt x="1356779" y="1776082"/>
                </a:lnTo>
                <a:lnTo>
                  <a:pt x="1356779" y="1775485"/>
                </a:lnTo>
                <a:lnTo>
                  <a:pt x="1356779" y="411873"/>
                </a:lnTo>
                <a:lnTo>
                  <a:pt x="1287297" y="411873"/>
                </a:lnTo>
                <a:lnTo>
                  <a:pt x="1287297" y="1775485"/>
                </a:lnTo>
                <a:lnTo>
                  <a:pt x="220827" y="1775485"/>
                </a:lnTo>
                <a:lnTo>
                  <a:pt x="220827" y="411505"/>
                </a:lnTo>
                <a:lnTo>
                  <a:pt x="1356779" y="411505"/>
                </a:lnTo>
                <a:lnTo>
                  <a:pt x="1356779" y="342925"/>
                </a:lnTo>
                <a:close/>
              </a:path>
              <a:path w="1508125" h="2003425">
                <a:moveTo>
                  <a:pt x="1508112" y="275247"/>
                </a:moveTo>
                <a:lnTo>
                  <a:pt x="1501000" y="240042"/>
                </a:lnTo>
                <a:lnTo>
                  <a:pt x="1481607" y="211289"/>
                </a:lnTo>
                <a:lnTo>
                  <a:pt x="1452867" y="191909"/>
                </a:lnTo>
                <a:lnTo>
                  <a:pt x="1417662" y="184810"/>
                </a:lnTo>
                <a:lnTo>
                  <a:pt x="1039634" y="184810"/>
                </a:lnTo>
                <a:lnTo>
                  <a:pt x="1039571" y="266763"/>
                </a:lnTo>
                <a:lnTo>
                  <a:pt x="1039418" y="268668"/>
                </a:lnTo>
                <a:lnTo>
                  <a:pt x="1436471" y="268668"/>
                </a:lnTo>
                <a:lnTo>
                  <a:pt x="1436471" y="1919274"/>
                </a:lnTo>
                <a:lnTo>
                  <a:pt x="71666" y="1919274"/>
                </a:lnTo>
                <a:lnTo>
                  <a:pt x="71666" y="268668"/>
                </a:lnTo>
                <a:lnTo>
                  <a:pt x="468718" y="268668"/>
                </a:lnTo>
                <a:lnTo>
                  <a:pt x="468503" y="262902"/>
                </a:lnTo>
                <a:lnTo>
                  <a:pt x="468503" y="184810"/>
                </a:lnTo>
                <a:lnTo>
                  <a:pt x="90449" y="184810"/>
                </a:lnTo>
                <a:lnTo>
                  <a:pt x="55232" y="191909"/>
                </a:lnTo>
                <a:lnTo>
                  <a:pt x="26492" y="211289"/>
                </a:lnTo>
                <a:lnTo>
                  <a:pt x="7099" y="240042"/>
                </a:lnTo>
                <a:lnTo>
                  <a:pt x="0" y="275247"/>
                </a:lnTo>
                <a:lnTo>
                  <a:pt x="0" y="1912696"/>
                </a:lnTo>
                <a:lnTo>
                  <a:pt x="7099" y="1947900"/>
                </a:lnTo>
                <a:lnTo>
                  <a:pt x="26492" y="1976653"/>
                </a:lnTo>
                <a:lnTo>
                  <a:pt x="55232" y="1996033"/>
                </a:lnTo>
                <a:lnTo>
                  <a:pt x="90449" y="2003145"/>
                </a:lnTo>
                <a:lnTo>
                  <a:pt x="1417662" y="2003145"/>
                </a:lnTo>
                <a:lnTo>
                  <a:pt x="1452867" y="1996033"/>
                </a:lnTo>
                <a:lnTo>
                  <a:pt x="1481607" y="1976653"/>
                </a:lnTo>
                <a:lnTo>
                  <a:pt x="1501000" y="1947900"/>
                </a:lnTo>
                <a:lnTo>
                  <a:pt x="1508112" y="1912696"/>
                </a:lnTo>
                <a:lnTo>
                  <a:pt x="1508112" y="2752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4" name="bg 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930024" y="1475847"/>
            <a:ext cx="106642" cy="80519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30024" y="1654080"/>
            <a:ext cx="106642" cy="80519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30024" y="1834233"/>
            <a:ext cx="106642" cy="80519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9129029" y="1184285"/>
            <a:ext cx="320781" cy="711214"/>
          </a:xfrm>
          <a:custGeom>
            <a:avLst/>
            <a:gdLst/>
            <a:ahLst/>
            <a:cxnLst/>
            <a:rect l="l" t="t" r="r" b="b"/>
            <a:pathLst>
              <a:path w="528955" h="1172845">
                <a:moveTo>
                  <a:pt x="442747" y="220433"/>
                </a:moveTo>
                <a:lnTo>
                  <a:pt x="438162" y="175907"/>
                </a:lnTo>
                <a:lnTo>
                  <a:pt x="425107" y="134442"/>
                </a:lnTo>
                <a:lnTo>
                  <a:pt x="404507" y="96939"/>
                </a:lnTo>
                <a:lnTo>
                  <a:pt x="379463" y="66929"/>
                </a:lnTo>
                <a:lnTo>
                  <a:pt x="379463" y="147231"/>
                </a:lnTo>
                <a:lnTo>
                  <a:pt x="374154" y="164719"/>
                </a:lnTo>
                <a:lnTo>
                  <a:pt x="235546" y="307670"/>
                </a:lnTo>
                <a:lnTo>
                  <a:pt x="200850" y="337883"/>
                </a:lnTo>
                <a:lnTo>
                  <a:pt x="183362" y="342239"/>
                </a:lnTo>
                <a:lnTo>
                  <a:pt x="165849" y="337858"/>
                </a:lnTo>
                <a:lnTo>
                  <a:pt x="130873" y="307555"/>
                </a:lnTo>
                <a:lnTo>
                  <a:pt x="96291" y="273024"/>
                </a:lnTo>
                <a:lnTo>
                  <a:pt x="67271" y="239102"/>
                </a:lnTo>
                <a:lnTo>
                  <a:pt x="62877" y="221881"/>
                </a:lnTo>
                <a:lnTo>
                  <a:pt x="65887" y="205105"/>
                </a:lnTo>
                <a:lnTo>
                  <a:pt x="108229" y="176555"/>
                </a:lnTo>
                <a:lnTo>
                  <a:pt x="151599" y="203212"/>
                </a:lnTo>
                <a:lnTo>
                  <a:pt x="171348" y="225564"/>
                </a:lnTo>
                <a:lnTo>
                  <a:pt x="182587" y="238328"/>
                </a:lnTo>
                <a:lnTo>
                  <a:pt x="242519" y="176555"/>
                </a:lnTo>
                <a:lnTo>
                  <a:pt x="298069" y="119722"/>
                </a:lnTo>
                <a:lnTo>
                  <a:pt x="315798" y="106362"/>
                </a:lnTo>
                <a:lnTo>
                  <a:pt x="333857" y="101117"/>
                </a:lnTo>
                <a:lnTo>
                  <a:pt x="351205" y="103962"/>
                </a:lnTo>
                <a:lnTo>
                  <a:pt x="366852" y="114833"/>
                </a:lnTo>
                <a:lnTo>
                  <a:pt x="377037" y="130340"/>
                </a:lnTo>
                <a:lnTo>
                  <a:pt x="379463" y="147231"/>
                </a:lnTo>
                <a:lnTo>
                  <a:pt x="379463" y="66929"/>
                </a:lnTo>
                <a:lnTo>
                  <a:pt x="344246" y="37363"/>
                </a:lnTo>
                <a:lnTo>
                  <a:pt x="306387" y="17081"/>
                </a:lnTo>
                <a:lnTo>
                  <a:pt x="264591" y="4330"/>
                </a:lnTo>
                <a:lnTo>
                  <a:pt x="219748" y="0"/>
                </a:lnTo>
                <a:lnTo>
                  <a:pt x="175463" y="4635"/>
                </a:lnTo>
                <a:lnTo>
                  <a:pt x="134226" y="17627"/>
                </a:lnTo>
                <a:lnTo>
                  <a:pt x="96901" y="38087"/>
                </a:lnTo>
                <a:lnTo>
                  <a:pt x="64376" y="65125"/>
                </a:lnTo>
                <a:lnTo>
                  <a:pt x="37541" y="97853"/>
                </a:lnTo>
                <a:lnTo>
                  <a:pt x="17272" y="135369"/>
                </a:lnTo>
                <a:lnTo>
                  <a:pt x="4546" y="176555"/>
                </a:lnTo>
                <a:lnTo>
                  <a:pt x="88" y="220433"/>
                </a:lnTo>
                <a:lnTo>
                  <a:pt x="63" y="221881"/>
                </a:lnTo>
                <a:lnTo>
                  <a:pt x="4495" y="266001"/>
                </a:lnTo>
                <a:lnTo>
                  <a:pt x="17399" y="307670"/>
                </a:lnTo>
                <a:lnTo>
                  <a:pt x="37820" y="345338"/>
                </a:lnTo>
                <a:lnTo>
                  <a:pt x="64871" y="378129"/>
                </a:lnTo>
                <a:lnTo>
                  <a:pt x="97663" y="405155"/>
                </a:lnTo>
                <a:lnTo>
                  <a:pt x="135318" y="425526"/>
                </a:lnTo>
                <a:lnTo>
                  <a:pt x="176936" y="438353"/>
                </a:lnTo>
                <a:lnTo>
                  <a:pt x="221640" y="442772"/>
                </a:lnTo>
                <a:lnTo>
                  <a:pt x="266319" y="438162"/>
                </a:lnTo>
                <a:lnTo>
                  <a:pt x="307898" y="425170"/>
                </a:lnTo>
                <a:lnTo>
                  <a:pt x="345478" y="404660"/>
                </a:lnTo>
                <a:lnTo>
                  <a:pt x="378206" y="377520"/>
                </a:lnTo>
                <a:lnTo>
                  <a:pt x="405168" y="344639"/>
                </a:lnTo>
                <a:lnTo>
                  <a:pt x="425513" y="306908"/>
                </a:lnTo>
                <a:lnTo>
                  <a:pt x="438327" y="265214"/>
                </a:lnTo>
                <a:lnTo>
                  <a:pt x="442747" y="220433"/>
                </a:lnTo>
                <a:close/>
              </a:path>
              <a:path w="528955" h="1172845">
                <a:moveTo>
                  <a:pt x="528726" y="1138212"/>
                </a:moveTo>
                <a:lnTo>
                  <a:pt x="526008" y="1124750"/>
                </a:lnTo>
                <a:lnTo>
                  <a:pt x="518591" y="1113751"/>
                </a:lnTo>
                <a:lnTo>
                  <a:pt x="507593" y="1106335"/>
                </a:lnTo>
                <a:lnTo>
                  <a:pt x="494131" y="1103617"/>
                </a:lnTo>
                <a:lnTo>
                  <a:pt x="34582" y="1103617"/>
                </a:lnTo>
                <a:lnTo>
                  <a:pt x="21120" y="1106335"/>
                </a:lnTo>
                <a:lnTo>
                  <a:pt x="10134" y="1113751"/>
                </a:lnTo>
                <a:lnTo>
                  <a:pt x="2717" y="1124750"/>
                </a:lnTo>
                <a:lnTo>
                  <a:pt x="0" y="1138212"/>
                </a:lnTo>
                <a:lnTo>
                  <a:pt x="2717" y="1151661"/>
                </a:lnTo>
                <a:lnTo>
                  <a:pt x="10134" y="1162659"/>
                </a:lnTo>
                <a:lnTo>
                  <a:pt x="21120" y="1170076"/>
                </a:lnTo>
                <a:lnTo>
                  <a:pt x="34582" y="1172794"/>
                </a:lnTo>
                <a:lnTo>
                  <a:pt x="494131" y="1172794"/>
                </a:lnTo>
                <a:lnTo>
                  <a:pt x="507593" y="1170076"/>
                </a:lnTo>
                <a:lnTo>
                  <a:pt x="518591" y="1162659"/>
                </a:lnTo>
                <a:lnTo>
                  <a:pt x="526008" y="1151661"/>
                </a:lnTo>
                <a:lnTo>
                  <a:pt x="528726" y="1138212"/>
                </a:lnTo>
                <a:close/>
              </a:path>
              <a:path w="528955" h="1172845">
                <a:moveTo>
                  <a:pt x="528726" y="841121"/>
                </a:moveTo>
                <a:lnTo>
                  <a:pt x="526008" y="827659"/>
                </a:lnTo>
                <a:lnTo>
                  <a:pt x="518591" y="816660"/>
                </a:lnTo>
                <a:lnTo>
                  <a:pt x="507593" y="809256"/>
                </a:lnTo>
                <a:lnTo>
                  <a:pt x="494131" y="806538"/>
                </a:lnTo>
                <a:lnTo>
                  <a:pt x="34582" y="806538"/>
                </a:lnTo>
                <a:lnTo>
                  <a:pt x="21120" y="809256"/>
                </a:lnTo>
                <a:lnTo>
                  <a:pt x="10134" y="816660"/>
                </a:lnTo>
                <a:lnTo>
                  <a:pt x="2717" y="827659"/>
                </a:lnTo>
                <a:lnTo>
                  <a:pt x="0" y="841121"/>
                </a:lnTo>
                <a:lnTo>
                  <a:pt x="2717" y="854583"/>
                </a:lnTo>
                <a:lnTo>
                  <a:pt x="10134" y="865568"/>
                </a:lnTo>
                <a:lnTo>
                  <a:pt x="21120" y="872985"/>
                </a:lnTo>
                <a:lnTo>
                  <a:pt x="34582" y="875703"/>
                </a:lnTo>
                <a:lnTo>
                  <a:pt x="494131" y="875703"/>
                </a:lnTo>
                <a:lnTo>
                  <a:pt x="507593" y="872985"/>
                </a:lnTo>
                <a:lnTo>
                  <a:pt x="518591" y="865568"/>
                </a:lnTo>
                <a:lnTo>
                  <a:pt x="526008" y="854583"/>
                </a:lnTo>
                <a:lnTo>
                  <a:pt x="528726" y="841121"/>
                </a:lnTo>
                <a:close/>
              </a:path>
              <a:path w="528955" h="1172845">
                <a:moveTo>
                  <a:pt x="528726" y="547204"/>
                </a:moveTo>
                <a:lnTo>
                  <a:pt x="526008" y="533742"/>
                </a:lnTo>
                <a:lnTo>
                  <a:pt x="518591" y="522744"/>
                </a:lnTo>
                <a:lnTo>
                  <a:pt x="507593" y="515340"/>
                </a:lnTo>
                <a:lnTo>
                  <a:pt x="494131" y="512622"/>
                </a:lnTo>
                <a:lnTo>
                  <a:pt x="34582" y="512622"/>
                </a:lnTo>
                <a:lnTo>
                  <a:pt x="21120" y="515340"/>
                </a:lnTo>
                <a:lnTo>
                  <a:pt x="10134" y="522744"/>
                </a:lnTo>
                <a:lnTo>
                  <a:pt x="2717" y="533742"/>
                </a:lnTo>
                <a:lnTo>
                  <a:pt x="0" y="547204"/>
                </a:lnTo>
                <a:lnTo>
                  <a:pt x="2717" y="560666"/>
                </a:lnTo>
                <a:lnTo>
                  <a:pt x="10134" y="571652"/>
                </a:lnTo>
                <a:lnTo>
                  <a:pt x="21120" y="579069"/>
                </a:lnTo>
                <a:lnTo>
                  <a:pt x="34582" y="581787"/>
                </a:lnTo>
                <a:lnTo>
                  <a:pt x="494131" y="581787"/>
                </a:lnTo>
                <a:lnTo>
                  <a:pt x="507593" y="579069"/>
                </a:lnTo>
                <a:lnTo>
                  <a:pt x="518591" y="571652"/>
                </a:lnTo>
                <a:lnTo>
                  <a:pt x="526008" y="560666"/>
                </a:lnTo>
                <a:lnTo>
                  <a:pt x="528726" y="5472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8" name="bg object 28"/>
          <p:cNvSpPr/>
          <p:nvPr/>
        </p:nvSpPr>
        <p:spPr>
          <a:xfrm>
            <a:off x="8080747" y="6247731"/>
            <a:ext cx="1826104" cy="609942"/>
          </a:xfrm>
          <a:custGeom>
            <a:avLst/>
            <a:gdLst/>
            <a:ahLst/>
            <a:cxnLst/>
            <a:rect l="l" t="t" r="r" b="b"/>
            <a:pathLst>
              <a:path w="3011169" h="1005840">
                <a:moveTo>
                  <a:pt x="1505293" y="0"/>
                </a:moveTo>
                <a:lnTo>
                  <a:pt x="1455970" y="720"/>
                </a:lnTo>
                <a:lnTo>
                  <a:pt x="1407016" y="2868"/>
                </a:lnTo>
                <a:lnTo>
                  <a:pt x="1358450" y="6423"/>
                </a:lnTo>
                <a:lnTo>
                  <a:pt x="1310295" y="11364"/>
                </a:lnTo>
                <a:lnTo>
                  <a:pt x="1262572" y="17670"/>
                </a:lnTo>
                <a:lnTo>
                  <a:pt x="1215301" y="25322"/>
                </a:lnTo>
                <a:lnTo>
                  <a:pt x="1168504" y="34299"/>
                </a:lnTo>
                <a:lnTo>
                  <a:pt x="1122201" y="44579"/>
                </a:lnTo>
                <a:lnTo>
                  <a:pt x="1076415" y="56143"/>
                </a:lnTo>
                <a:lnTo>
                  <a:pt x="1031165" y="68970"/>
                </a:lnTo>
                <a:lnTo>
                  <a:pt x="986473" y="83039"/>
                </a:lnTo>
                <a:lnTo>
                  <a:pt x="942361" y="98331"/>
                </a:lnTo>
                <a:lnTo>
                  <a:pt x="898849" y="114823"/>
                </a:lnTo>
                <a:lnTo>
                  <a:pt x="855958" y="132497"/>
                </a:lnTo>
                <a:lnTo>
                  <a:pt x="813710" y="151330"/>
                </a:lnTo>
                <a:lnTo>
                  <a:pt x="772125" y="171303"/>
                </a:lnTo>
                <a:lnTo>
                  <a:pt x="731225" y="192396"/>
                </a:lnTo>
                <a:lnTo>
                  <a:pt x="691030" y="214586"/>
                </a:lnTo>
                <a:lnTo>
                  <a:pt x="651562" y="237855"/>
                </a:lnTo>
                <a:lnTo>
                  <a:pt x="612843" y="262181"/>
                </a:lnTo>
                <a:lnTo>
                  <a:pt x="574892" y="287545"/>
                </a:lnTo>
                <a:lnTo>
                  <a:pt x="537731" y="313924"/>
                </a:lnTo>
                <a:lnTo>
                  <a:pt x="501382" y="341300"/>
                </a:lnTo>
                <a:lnTo>
                  <a:pt x="465865" y="369650"/>
                </a:lnTo>
                <a:lnTo>
                  <a:pt x="431201" y="398956"/>
                </a:lnTo>
                <a:lnTo>
                  <a:pt x="397411" y="429195"/>
                </a:lnTo>
                <a:lnTo>
                  <a:pt x="364518" y="460348"/>
                </a:lnTo>
                <a:lnTo>
                  <a:pt x="332541" y="492394"/>
                </a:lnTo>
                <a:lnTo>
                  <a:pt x="301501" y="525313"/>
                </a:lnTo>
                <a:lnTo>
                  <a:pt x="271421" y="559083"/>
                </a:lnTo>
                <a:lnTo>
                  <a:pt x="242320" y="593685"/>
                </a:lnTo>
                <a:lnTo>
                  <a:pt x="214221" y="629098"/>
                </a:lnTo>
                <a:lnTo>
                  <a:pt x="187143" y="665301"/>
                </a:lnTo>
                <a:lnTo>
                  <a:pt x="161109" y="702274"/>
                </a:lnTo>
                <a:lnTo>
                  <a:pt x="136139" y="739996"/>
                </a:lnTo>
                <a:lnTo>
                  <a:pt x="112255" y="778447"/>
                </a:lnTo>
                <a:lnTo>
                  <a:pt x="89477" y="817606"/>
                </a:lnTo>
                <a:lnTo>
                  <a:pt x="67827" y="857452"/>
                </a:lnTo>
                <a:lnTo>
                  <a:pt x="47325" y="897966"/>
                </a:lnTo>
                <a:lnTo>
                  <a:pt x="27994" y="939125"/>
                </a:lnTo>
                <a:lnTo>
                  <a:pt x="9853" y="980911"/>
                </a:lnTo>
                <a:lnTo>
                  <a:pt x="0" y="1005585"/>
                </a:lnTo>
                <a:lnTo>
                  <a:pt x="3010587" y="1005585"/>
                </a:lnTo>
                <a:lnTo>
                  <a:pt x="2982593" y="939125"/>
                </a:lnTo>
                <a:lnTo>
                  <a:pt x="2963261" y="897966"/>
                </a:lnTo>
                <a:lnTo>
                  <a:pt x="2942759" y="857452"/>
                </a:lnTo>
                <a:lnTo>
                  <a:pt x="2921109" y="817606"/>
                </a:lnTo>
                <a:lnTo>
                  <a:pt x="2898331" y="778447"/>
                </a:lnTo>
                <a:lnTo>
                  <a:pt x="2874447" y="739996"/>
                </a:lnTo>
                <a:lnTo>
                  <a:pt x="2849477" y="702274"/>
                </a:lnTo>
                <a:lnTo>
                  <a:pt x="2823443" y="665301"/>
                </a:lnTo>
                <a:lnTo>
                  <a:pt x="2796366" y="629098"/>
                </a:lnTo>
                <a:lnTo>
                  <a:pt x="2768266" y="593685"/>
                </a:lnTo>
                <a:lnTo>
                  <a:pt x="2739165" y="559083"/>
                </a:lnTo>
                <a:lnTo>
                  <a:pt x="2709085" y="525313"/>
                </a:lnTo>
                <a:lnTo>
                  <a:pt x="2678046" y="492394"/>
                </a:lnTo>
                <a:lnTo>
                  <a:pt x="2646069" y="460348"/>
                </a:lnTo>
                <a:lnTo>
                  <a:pt x="2613175" y="429195"/>
                </a:lnTo>
                <a:lnTo>
                  <a:pt x="2579385" y="398956"/>
                </a:lnTo>
                <a:lnTo>
                  <a:pt x="2544722" y="369650"/>
                </a:lnTo>
                <a:lnTo>
                  <a:pt x="2509204" y="341300"/>
                </a:lnTo>
                <a:lnTo>
                  <a:pt x="2472855" y="313924"/>
                </a:lnTo>
                <a:lnTo>
                  <a:pt x="2435694" y="287545"/>
                </a:lnTo>
                <a:lnTo>
                  <a:pt x="2397744" y="262181"/>
                </a:lnTo>
                <a:lnTo>
                  <a:pt x="2359024" y="237855"/>
                </a:lnTo>
                <a:lnTo>
                  <a:pt x="2319556" y="214586"/>
                </a:lnTo>
                <a:lnTo>
                  <a:pt x="2279362" y="192396"/>
                </a:lnTo>
                <a:lnTo>
                  <a:pt x="2238461" y="171303"/>
                </a:lnTo>
                <a:lnTo>
                  <a:pt x="2196876" y="151330"/>
                </a:lnTo>
                <a:lnTo>
                  <a:pt x="2154628" y="132497"/>
                </a:lnTo>
                <a:lnTo>
                  <a:pt x="2111737" y="114823"/>
                </a:lnTo>
                <a:lnTo>
                  <a:pt x="2068225" y="98331"/>
                </a:lnTo>
                <a:lnTo>
                  <a:pt x="2024113" y="83039"/>
                </a:lnTo>
                <a:lnTo>
                  <a:pt x="1979421" y="68970"/>
                </a:lnTo>
                <a:lnTo>
                  <a:pt x="1934172" y="56143"/>
                </a:lnTo>
                <a:lnTo>
                  <a:pt x="1888385" y="44579"/>
                </a:lnTo>
                <a:lnTo>
                  <a:pt x="1842083" y="34299"/>
                </a:lnTo>
                <a:lnTo>
                  <a:pt x="1795285" y="25322"/>
                </a:lnTo>
                <a:lnTo>
                  <a:pt x="1748014" y="17670"/>
                </a:lnTo>
                <a:lnTo>
                  <a:pt x="1700291" y="11364"/>
                </a:lnTo>
                <a:lnTo>
                  <a:pt x="1652136" y="6423"/>
                </a:lnTo>
                <a:lnTo>
                  <a:pt x="1603571" y="2868"/>
                </a:lnTo>
                <a:lnTo>
                  <a:pt x="1554616" y="720"/>
                </a:lnTo>
                <a:lnTo>
                  <a:pt x="1505293" y="0"/>
                </a:lnTo>
                <a:close/>
              </a:path>
            </a:pathLst>
          </a:custGeom>
          <a:solidFill>
            <a:srgbClr val="FF5E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C6F4B6A-A321-3FA3-EE99-F43AA06EE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6" y="698820"/>
            <a:ext cx="7490802" cy="156966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4032968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06EF75-58B7-1A15-8606-31DBF9DEB5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031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4A9E45-6ACB-6426-85C3-00B37AA7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936" y="698820"/>
            <a:ext cx="7490802" cy="156966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89158-87A3-67A3-DACB-29D89377D3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987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"/>
          <p:cNvSpPr/>
          <p:nvPr userDrawn="1"/>
        </p:nvSpPr>
        <p:spPr>
          <a:xfrm>
            <a:off x="-4" y="-2"/>
            <a:ext cx="12192007" cy="6858003"/>
          </a:xfrm>
          <a:prstGeom prst="rect">
            <a:avLst/>
          </a:prstGeom>
          <a:solidFill>
            <a:srgbClr val="2F2F2F"/>
          </a:solidFill>
          <a:ln w="12700">
            <a:miter lim="400000"/>
          </a:ln>
        </p:spPr>
        <p:txBody>
          <a:bodyPr lIns="60957" tIns="60957" rIns="60957" bIns="60957" anchor="ctr"/>
          <a:lstStyle/>
          <a:p>
            <a:pPr algn="ctr">
              <a:defRPr sz="500">
                <a:solidFill>
                  <a:srgbClr val="F7F7F7"/>
                </a:solidFill>
                <a:latin typeface="Mark Offc For MC Light"/>
                <a:ea typeface="Mark Offc For MC Light"/>
                <a:cs typeface="Mark Offc For MC Light"/>
                <a:sym typeface="Mark Offc For MC Light"/>
              </a:defRPr>
            </a:pPr>
            <a:endParaRPr sz="667"/>
          </a:p>
        </p:txBody>
      </p:sp>
    </p:spTree>
    <p:extLst>
      <p:ext uri="{BB962C8B-B14F-4D97-AF65-F5344CB8AC3E}">
        <p14:creationId xmlns:p14="http://schemas.microsoft.com/office/powerpoint/2010/main" val="142956488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9730C-AC53-BD87-9FF8-FEE5323B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3DDB-9478-16A6-13F2-C0CD0330B7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A90C4-86DF-54AF-7A23-B8ED529A2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BD42C-1F2C-76A7-F274-2CD479F43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421DD3-8675-FCAB-2EAC-F9DB68F45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CC578-E265-1BE8-CD31-04B55F87D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39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A8A75-5D1D-A09C-8524-E5ACB39FD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3304"/>
            <a:ext cx="9144000" cy="184665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B33DF-829E-E1B7-349E-06A7AFE042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D19CA-EC98-A209-779D-30C273E5C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07147-3849-F04B-980D-2843E3A74B0F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F84DE-64D8-3A2A-1ACD-0F479E7F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0BC12-0B3F-5712-614A-263F0192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B611A-28F5-4147-B18C-1A28D5E9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590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5" y="3623882"/>
            <a:ext cx="8936736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5" y="1907275"/>
            <a:ext cx="8936736" cy="1698927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0" name="Graphic 9">
            <a:extLst>
              <a:ext uri="{FF2B5EF4-FFF2-40B4-BE49-F238E27FC236}">
                <a16:creationId xmlns:a16="http://schemas.microsoft.com/office/drawing/2014/main" id="{28569B48-3CBC-4E67-8F4C-8DE5AF659169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118976-F83B-4161-8DA3-9BD54B2A61B3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F533C0F-710F-43B4-AB60-15799585F936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5A42B5-E23A-4E96-ABCD-201030ED05A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30832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aphic - Dark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5" y="3623882"/>
            <a:ext cx="8936736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5" y="1907275"/>
            <a:ext cx="8936736" cy="1698927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143DA5ED-EC8F-47D7-99AF-FFD50025629B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E8644FF-21BA-44E2-97CD-A0A837D4E01B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FC94E2-E937-4C00-884F-B06ADD316975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F292F27-EB87-4FC0-9253-ED0366702A7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1322319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aphic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SlideNameDept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219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19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25" name="Subtitle 2"/>
          <p:cNvSpPr>
            <a:spLocks noGrp="1"/>
          </p:cNvSpPr>
          <p:nvPr>
            <p:ph type="subTitle" idx="1"/>
          </p:nvPr>
        </p:nvSpPr>
        <p:spPr bwMode="gray">
          <a:xfrm>
            <a:off x="219455" y="3623882"/>
            <a:ext cx="8936736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 bwMode="gray">
          <a:xfrm>
            <a:off x="219455" y="1907275"/>
            <a:ext cx="8936736" cy="1698927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6400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aphic 9">
            <a:extLst>
              <a:ext uri="{FF2B5EF4-FFF2-40B4-BE49-F238E27FC236}">
                <a16:creationId xmlns:a16="http://schemas.microsoft.com/office/drawing/2014/main" id="{A4AE44F8-1426-47A8-AD24-1B39E53FC2A5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E3135D-F028-4808-98B4-75D1C3D0E912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6CE0B3E-E368-402F-BDF2-14974FDD38A3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8284E4-ECF5-4258-A538-80CAEFFEE4A2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608039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ustom Image - Dark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94918C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315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315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solidFill>
                  <a:srgbClr val="FFFFFF"/>
                </a:solidFill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5457" y="3623882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6315457" y="2169909"/>
            <a:ext cx="5820833" cy="1436291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5333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EC174CAE-497F-4E7B-84CB-F92F060DD7F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02112A1-9683-450E-B8A2-06BB6B84FDD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7D67448-829A-4CEE-8E92-CEB47F8F013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C655F13-44A2-4E56-BAD4-49EDFD7B63C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6653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315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9" indent="-154509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 dirty="0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315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5457" y="3623882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 algn="ctr">
              <a:buNone/>
              <a:defRPr sz="2000"/>
            </a:lvl2pPr>
            <a:lvl3pPr marL="914354" indent="0" algn="ctr">
              <a:buNone/>
              <a:defRPr sz="1801"/>
            </a:lvl3pPr>
            <a:lvl4pPr marL="1371531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6315457" y="2169909"/>
            <a:ext cx="5820833" cy="1436291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53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D987D73D-9CBF-4D4A-9C6D-C2A04B4CD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464F4A-AA1E-412C-AC88-620F9044FCB8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59E2ED-8B2B-4FC0-8A68-EBBCA7E2F04A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8818FD-F4B8-4217-A2EA-8851C8CEE66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690195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of Contents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970075"/>
            <a:ext cx="7277345" cy="4784549"/>
          </a:xfrm>
        </p:spPr>
        <p:txBody>
          <a:bodyPr/>
          <a:lstStyle>
            <a:lvl1pPr marL="457189" indent="-457189">
              <a:buSzPct val="50000"/>
              <a:buFont typeface="+mj-lt"/>
              <a:buAutoNum type="arabicPeriod"/>
              <a:defRPr sz="2933"/>
            </a:lvl1pPr>
            <a:lvl2pPr marL="681550" indent="-184146">
              <a:buFont typeface="Mark Offc For MC" panose="020B0604020202020204" pitchFamily="34" charset="0"/>
              <a:buChar char="•"/>
              <a:defRPr/>
            </a:lvl2pPr>
            <a:lvl3pPr marL="685783" indent="0">
              <a:buNone/>
              <a:defRPr/>
            </a:lvl3pPr>
            <a:lvl4pPr marL="996926" indent="-175680">
              <a:defRPr/>
            </a:lvl4pPr>
            <a:lvl5pPr marL="1140855" indent="-152396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970075"/>
            <a:ext cx="3634528" cy="956261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164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8"/>
            <a:ext cx="7277345" cy="5500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641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 and Conten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219459" y="970075"/>
            <a:ext cx="11217139" cy="4790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052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, Subtitle and Content (no bullets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970075"/>
            <a:ext cx="7277345" cy="4791719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970075"/>
            <a:ext cx="3634528" cy="956261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39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D5355-ED1D-65AD-6330-2478DF5A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B2598-648C-19A4-E8F2-D39CE533C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27AD2-B2E9-BBF7-C4E5-80FBAB32B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2D7B43-D220-702B-9784-200A65216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625CA-CEA9-FA1F-0207-F0F9C27410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0933C2-664E-50F0-4836-37B45874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A0373-4A5F-3AA4-4AB5-D83D11E5F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F3265-3F24-6E66-C164-95D944DA2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4884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long), Subtitle and Conten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970076"/>
            <a:ext cx="7277345" cy="4783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970075"/>
            <a:ext cx="3634528" cy="956261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8"/>
            <a:ext cx="7277345" cy="55009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2161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 (no bullets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2" y="256118"/>
            <a:ext cx="7277345" cy="5500989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80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long tit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219458" y="970018"/>
            <a:ext cx="5196829" cy="47938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6239766" y="970074"/>
            <a:ext cx="5196831" cy="4791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314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032"/>
            <a:ext cx="3522760" cy="550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7913836" y="256032"/>
            <a:ext cx="3522760" cy="5505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05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long title) with Subtitl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970074"/>
            <a:ext cx="3523488" cy="4791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970075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7913108" y="970074"/>
            <a:ext cx="3523488" cy="47917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124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7"/>
            <a:ext cx="3523488" cy="5505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7913108" y="256117"/>
            <a:ext cx="3523488" cy="5505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7349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with Subtitle (no bullets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4159251" y="256117"/>
            <a:ext cx="3523488" cy="5505676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Subtitle 2"/>
          <p:cNvSpPr>
            <a:spLocks noGrp="1"/>
          </p:cNvSpPr>
          <p:nvPr>
            <p:ph type="body" idx="13" hasCustomPrompt="1"/>
          </p:nvPr>
        </p:nvSpPr>
        <p:spPr bwMode="gray">
          <a:xfrm>
            <a:off x="219456" y="1389888"/>
            <a:ext cx="3634528" cy="823912"/>
          </a:xfrm>
        </p:spPr>
        <p:txBody>
          <a:bodyPr rIns="0" anchor="t" anchorCtr="0"/>
          <a:lstStyle>
            <a:lvl1pPr marL="0" indent="0">
              <a:buNone/>
              <a:defRPr sz="1867" b="0">
                <a:latin typeface="Mark Offc For MC" panose="020B0504020101010102" pitchFamily="34" charset="0"/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Click to add subtitle or secondary text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 bwMode="gray">
          <a:xfrm>
            <a:off x="7913108" y="256117"/>
            <a:ext cx="3523488" cy="5505676"/>
          </a:xfrm>
        </p:spPr>
        <p:txBody>
          <a:bodyPr/>
          <a:lstStyle>
            <a:lvl1pPr marL="0" indent="0">
              <a:buNone/>
              <a:defRPr/>
            </a:lvl1pPr>
            <a:lvl2pPr marL="196840" indent="0">
              <a:buNone/>
              <a:defRPr/>
            </a:lvl2pPr>
            <a:lvl3pPr marL="383097" indent="0">
              <a:buNone/>
              <a:defRPr/>
            </a:lvl3pPr>
            <a:lvl4pPr marL="579938" indent="0">
              <a:buNone/>
              <a:defRPr/>
            </a:lvl4pPr>
            <a:lvl5pPr marL="75772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76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on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7" y="256033"/>
            <a:ext cx="11217140" cy="3877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36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574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F7E2C-CCFD-8F3E-7837-4F2E0B96A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2127E-4522-DF37-0361-4AD06D85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DD457-C989-F826-62E6-F3D1F6DF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379F56-FEA4-22CB-129C-35E2D1D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14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 bwMode="gray"/>
        <p:txBody>
          <a:bodyPr/>
          <a:lstStyle/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2"/>
            <a:ext cx="12192000" cy="6085213"/>
          </a:xfrm>
        </p:spPr>
        <p:txBody>
          <a:bodyPr tIns="182880" rIns="91440" bIns="1005840" anchor="b" anchorCtr="0"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19459" y="256034"/>
            <a:ext cx="11217139" cy="387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591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390144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966985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8" name="Graphic 9">
            <a:extLst>
              <a:ext uri="{FF2B5EF4-FFF2-40B4-BE49-F238E27FC236}">
                <a16:creationId xmlns:a16="http://schemas.microsoft.com/office/drawing/2014/main" id="{FC7AEDB7-9474-4069-B4D4-90D81ACEA78B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4F48FD-74BA-4822-AAA7-5023C048C43B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F80409-8248-4F08-B70D-7CDEDBB80330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4F2DFB3-402C-4089-890D-CDB8ABDAB783}"/>
                </a:ext>
              </a:extLst>
            </p:cNvPr>
            <p:cNvSpPr/>
            <p:nvPr/>
          </p:nvSpPr>
          <p:spPr bwMode="gray">
            <a:xfrm>
              <a:off x="803719" y="1309322"/>
              <a:ext cx="561975" cy="695323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76265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Graphic - Dark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390144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964929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835165F6-C617-48D4-88BD-8DAB507BC64F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5E62B0-9698-40CD-98C6-5E76706D8EE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1BD7A6-CF8A-491C-A7B1-3AC7F0BAC2C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2A0427-CDA9-4104-80E0-62E1A331DB9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7361304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Graphic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390144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968895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B96E7C20-9D5B-4B22-8E28-AA0C8A79B1D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17C018-D808-4F4A-89EC-7FB08C50DEC6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234C8A-EDFE-44F9-B336-B874D8FBCFF4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233F1A-C03B-4B5A-A406-CC4E8F93C8B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7436940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ustom Image - Dark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313737" y="2170177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AA6011C-9C86-479C-B246-782AA50C00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6315457" y="390144"/>
            <a:ext cx="3413760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12B85802-BB39-4C5D-A505-1607C4D030E9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2F22D6E-0EEA-49F1-90F5-07F1770A122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D5DE4-5B24-402B-B21C-66683008D4C8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9222EFE-0F64-4BE7-87F0-0BD8C2C5055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34329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6315457" y="390144"/>
            <a:ext cx="3413760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6315459" y="2170177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4" name="Graphic 9">
            <a:extLst>
              <a:ext uri="{FF2B5EF4-FFF2-40B4-BE49-F238E27FC236}">
                <a16:creationId xmlns:a16="http://schemas.microsoft.com/office/drawing/2014/main" id="{A997D84B-8700-4048-9AFB-D2EE18AAB3F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6B1EA1D-AF85-4582-B713-59B65B319019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CE11EF-BDAB-4188-9F79-B9A1F623891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FB5709-A4E1-44C9-AF52-CBCBBC9D5711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039996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LG Custom Image - Dark">
    <p:bg bwMode="gray">
      <p:bgPr>
        <a:solidFill>
          <a:srgbClr val="2424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9907014-6222-48C8-8BF4-F1CD909E909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390144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rgbClr val="FFFFFF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964929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rgbClr val="FFFFFF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835165F6-C617-48D4-88BD-8DAB507BC64F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25E62B0-9698-40CD-98C6-5E76706D8EEE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51BD7A6-CF8A-491C-A7B1-3AC7F0BAC2C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82A0427-CDA9-4104-80E0-62E1A331DB9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381277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LG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68F5605-B119-4D18-B4B6-D5629B4436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12192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 dirty="0"/>
              <a:t>Click icon to add image.</a:t>
            </a:r>
            <a:br>
              <a:rPr lang="en-US" dirty="0"/>
            </a:br>
            <a:r>
              <a:rPr lang="en-US" dirty="0"/>
              <a:t>Get </a:t>
            </a:r>
            <a:r>
              <a:rPr lang="en-US" dirty="0" err="1"/>
              <a:t>Mastercard</a:t>
            </a:r>
            <a:r>
              <a:rPr lang="en-US" dirty="0"/>
              <a:t> approved photography and</a:t>
            </a:r>
            <a:br>
              <a:rPr lang="en-US" dirty="0"/>
            </a:br>
            <a:r>
              <a:rPr lang="en-US" dirty="0"/>
              <a:t>imagery guidelines at designcenter.mastercard.com.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219458" y="390144"/>
            <a:ext cx="5597335" cy="428749"/>
          </a:xfrm>
        </p:spPr>
        <p:txBody>
          <a:bodyPr/>
          <a:lstStyle>
            <a:lvl1pPr marL="0" indent="0">
              <a:buNone/>
              <a:defRPr sz="2133" b="1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section number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19459" y="968895"/>
            <a:ext cx="5597335" cy="1378839"/>
          </a:xfrm>
        </p:spPr>
        <p:txBody>
          <a:bodyPr anchor="t" anchorCtr="0"/>
          <a:lstStyle>
            <a:lvl1pPr>
              <a:defRPr sz="45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grpSp>
        <p:nvGrpSpPr>
          <p:cNvPr id="12" name="Graphic 9">
            <a:extLst>
              <a:ext uri="{FF2B5EF4-FFF2-40B4-BE49-F238E27FC236}">
                <a16:creationId xmlns:a16="http://schemas.microsoft.com/office/drawing/2014/main" id="{B96E7C20-9D5B-4B22-8E28-AA0C8A79B1D5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11051865" y="344425"/>
            <a:ext cx="793920" cy="494343"/>
            <a:chOff x="248864" y="1309239"/>
            <a:chExt cx="1116830" cy="69540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917C018-D808-4F4A-89EC-7FB08C50DEC6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A234C8A-EDFE-44F9-B336-B874D8FBCFF4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233F1A-C03B-4B5A-A406-CC4E8F93C8B4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830100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st page">
    <p:bg bwMode="gray"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139" y="1929715"/>
            <a:ext cx="3657724" cy="299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6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Custom Image - Ligh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0" y="0"/>
            <a:ext cx="6096000" cy="6858000"/>
          </a:xfrm>
        </p:spPr>
        <p:txBody>
          <a:bodyPr bIns="2011680" anchor="b" anchorCtr="0"/>
          <a:lstStyle>
            <a:lvl1pPr marL="0" indent="0" algn="ctr">
              <a:buNone/>
              <a:defRPr sz="1600">
                <a:solidFill>
                  <a:srgbClr val="B9B9B9"/>
                </a:solidFill>
                <a:latin typeface="+mn-lt"/>
              </a:defRPr>
            </a:lvl1pPr>
          </a:lstStyle>
          <a:p>
            <a:r>
              <a:rPr lang="en-US"/>
              <a:t>Click icon to add image.</a:t>
            </a:r>
            <a:br>
              <a:rPr lang="en-US"/>
            </a:br>
            <a:r>
              <a:rPr lang="en-US"/>
              <a:t>Get </a:t>
            </a:r>
            <a:r>
              <a:rPr lang="en-US" err="1"/>
              <a:t>Mastercard</a:t>
            </a:r>
            <a:r>
              <a:rPr lang="en-US"/>
              <a:t> approved photography and</a:t>
            </a:r>
            <a:br>
              <a:rPr lang="en-US"/>
            </a:br>
            <a:r>
              <a:rPr lang="en-US"/>
              <a:t>imagery guidelines at designcenter.mastercard.com.</a:t>
            </a:r>
          </a:p>
        </p:txBody>
      </p:sp>
      <p:sp>
        <p:nvSpPr>
          <p:cNvPr id="10" name="TitleSlideNameDep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315456" y="4621908"/>
            <a:ext cx="4165600" cy="212366"/>
          </a:xfrm>
        </p:spPr>
        <p:txBody>
          <a:bodyPr vert="horz" lIns="91440" tIns="0" rIns="91440" bIns="45720" rtlCol="0" anchor="t" anchorCtr="0">
            <a:spAutoFit/>
          </a:bodyPr>
          <a:lstStyle>
            <a:lvl1pPr marL="154505" indent="-154505">
              <a:buNone/>
              <a:defRPr lang="en-US" sz="1200" b="0" cap="none" baseline="0" dirty="0" smtClean="0">
                <a:latin typeface="MarkForMC Nrw O" panose="020B0506020201010104" pitchFamily="34" charset="0"/>
              </a:defRPr>
            </a:lvl1pPr>
          </a:lstStyle>
          <a:p>
            <a:pPr marL="0" lvl="0" indent="0"/>
            <a:r>
              <a:rPr lang="en-US"/>
              <a:t>Click to add presenter name, department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315456" y="4222608"/>
            <a:ext cx="4164752" cy="365125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>
              <a:defRPr lang="en-US" sz="1200" cap="none" smtClean="0">
                <a:latin typeface="MarkForMC Nrw O" panose="020B0506020201010104" pitchFamily="34" charset="0"/>
              </a:defRPr>
            </a:lvl1pPr>
          </a:lstStyle>
          <a:p>
            <a:r>
              <a:rPr lang="en-US"/>
              <a:t>March 4, 2024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 bwMode="gray">
          <a:xfrm>
            <a:off x="6315458" y="3623883"/>
            <a:ext cx="5820833" cy="664967"/>
          </a:xfrm>
          <a:ln>
            <a:noFill/>
          </a:ln>
        </p:spPr>
        <p:txBody>
          <a:bodyPr rIns="91440"/>
          <a:lstStyle>
            <a:lvl1pPr marL="0" indent="0" algn="l">
              <a:lnSpc>
                <a:spcPct val="80000"/>
              </a:lnSpc>
              <a:buNone/>
              <a:defRPr sz="1867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  <a:lvl2pPr marL="457166" indent="0" algn="ctr">
              <a:buNone/>
              <a:defRPr sz="2000"/>
            </a:lvl2pPr>
            <a:lvl3pPr marL="914332" indent="0" algn="ctr">
              <a:buNone/>
              <a:defRPr sz="1801"/>
            </a:lvl3pPr>
            <a:lvl4pPr marL="1371496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3" name="Title 1"/>
          <p:cNvSpPr>
            <a:spLocks noGrp="1"/>
          </p:cNvSpPr>
          <p:nvPr>
            <p:ph type="ctrTitle"/>
          </p:nvPr>
        </p:nvSpPr>
        <p:spPr bwMode="gray">
          <a:xfrm>
            <a:off x="6315458" y="2169909"/>
            <a:ext cx="5820833" cy="1436291"/>
          </a:xfrm>
          <a:ln>
            <a:noFill/>
          </a:ln>
        </p:spPr>
        <p:txBody>
          <a:bodyPr rIns="91440" anchor="b"/>
          <a:lstStyle>
            <a:lvl1pPr algn="l">
              <a:lnSpc>
                <a:spcPct val="80000"/>
              </a:lnSpc>
              <a:defRPr sz="5333" b="0">
                <a:solidFill>
                  <a:schemeClr val="tx1"/>
                </a:solidFill>
                <a:latin typeface="Mark Offc For MC Extra Light" panose="020B0404020101010102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5" name="Graphic 9">
            <a:extLst>
              <a:ext uri="{FF2B5EF4-FFF2-40B4-BE49-F238E27FC236}">
                <a16:creationId xmlns:a16="http://schemas.microsoft.com/office/drawing/2014/main" id="{D987D73D-9CBF-4D4A-9C6D-C2A04B4CDB30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051865" y="344426"/>
            <a:ext cx="793920" cy="494343"/>
            <a:chOff x="248864" y="1309239"/>
            <a:chExt cx="1116830" cy="695406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2464F4A-AA1E-412C-AC88-620F9044FCB8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659E2ED-8B2B-4FC0-8A68-EBBCA7E2F04A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48818FD-F4B8-4217-A2EA-8851C8CEE666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7467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F684F8-9BB1-E703-46D2-159E14A67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752F35-CAE3-4CE6-EC55-88596972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FEEC1-2E39-AD2A-24A4-AAA4DBC06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5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(lon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8" y="256033"/>
            <a:ext cx="11217140" cy="387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0899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(long)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 bwMode="gray">
          <a:xfrm>
            <a:off x="219459" y="970075"/>
            <a:ext cx="11217139" cy="4790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 bwMode="gray">
          <a:xfrm>
            <a:off x="219459" y="256033"/>
            <a:ext cx="11217139" cy="387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8027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11659088" cy="475964"/>
          </a:xfrm>
        </p:spPr>
        <p:txBody>
          <a:bodyPr lIns="0" tIns="0" rIns="0" bIns="0"/>
          <a:lstStyle>
            <a:lvl1pPr>
              <a:defRPr sz="3093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4FB498D4-8E8C-EC68-F861-92D668ED9C30}"/>
              </a:ext>
            </a:extLst>
          </p:cNvPr>
          <p:cNvSpPr txBox="1">
            <a:spLocks/>
          </p:cNvSpPr>
          <p:nvPr userDrawn="1"/>
        </p:nvSpPr>
        <p:spPr>
          <a:xfrm>
            <a:off x="196132" y="1303721"/>
            <a:ext cx="7490802" cy="475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ea typeface="+mj-ea"/>
                <a:cs typeface="Mark Offc For MC Medium"/>
              </a:defRPr>
            </a:lvl1pPr>
          </a:lstStyle>
          <a:p>
            <a:endParaRPr lang="cs-CZ" sz="3093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4F884B-19CB-6BD9-CCEC-3560EF7AED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92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DE2E-4E79-60C5-359D-698C851A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F07BB-34D0-0FC9-2921-079C09A8F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BB0B8-2296-22EF-3563-F84F10B34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B3AB8F-4BC8-FEFC-2488-0FBA7767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EAE8-6247-F430-4106-FE853E41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B56AD-06EF-767D-397A-E2F75C99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19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5CCE-F46D-145C-1942-04B88DFF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81FCE3-409B-8FDE-BC65-505912B00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88A36-F841-43E4-900C-38E54CA33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02473-76C5-373F-C137-880446DC5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D8F43-06B8-276B-E816-DF030A99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7DAC5-8EE8-1B0C-CD94-E19CE455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4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2.bin"/><Relationship Id="rId5" Type="http://schemas.openxmlformats.org/officeDocument/2006/relationships/tags" Target="../tags/tag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theme" Target="../theme/theme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image" Target="../media/image9.emf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oleObject" Target="../embeddings/oleObject3.bin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tags" Target="../tags/tag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7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ags" Target="../tags/tag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4A6BDC-2536-6114-FA48-8D701A19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F9CBE-129B-482F-EA80-B411B1F69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86D0F-C611-927C-6F6E-18139AA8F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DA7B0-A4BC-AC45-A1CE-E9EF2295681A}" type="datetimeFigureOut">
              <a:rPr lang="en-US" smtClean="0"/>
              <a:t>12/8/25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79CCB-47EF-61B2-642B-DE1DDB87D3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72832-D3C8-6183-33FA-19038AD75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DFC03-AD28-6045-8E82-8806015B2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03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kruh, Barevnost, Grafika&#10;&#10;Obsah vygenerovaný umělou inteligencí může být nesprávný.">
            <a:extLst>
              <a:ext uri="{FF2B5EF4-FFF2-40B4-BE49-F238E27FC236}">
                <a16:creationId xmlns:a16="http://schemas.microsoft.com/office/drawing/2014/main" id="{90DB5114-8379-43CE-6591-738B86923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240" y="1072405"/>
            <a:ext cx="4713521" cy="471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4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hdr="0" ftr="0" dt="0"/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None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E42BA49-FDD6-A293-C4EF-0DE188298E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420427460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6" imgH="416" progId="TCLayout.ActiveDocument.1">
                  <p:embed/>
                </p:oleObj>
              </mc:Choice>
              <mc:Fallback>
                <p:oleObj name="think-cell Slide" r:id="rId8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42BA49-FDD6-A293-C4EF-0DE188298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gal"/>
          <p:cNvSpPr/>
          <p:nvPr/>
        </p:nvSpPr>
        <p:spPr bwMode="gray">
          <a:xfrm>
            <a:off x="11973840" y="4174489"/>
            <a:ext cx="121285" cy="1974707"/>
          </a:xfrm>
          <a:prstGeom prst="rect">
            <a:avLst/>
          </a:prstGeom>
        </p:spPr>
        <p:txBody>
          <a:bodyPr vert="vert270" wrap="none" lIns="121920" tIns="60960" rIns="121920" bIns="60960" rtlCol="0" anchor="ctr"/>
          <a:lstStyle/>
          <a:p>
            <a:pPr lvl="0"/>
            <a:r>
              <a:rPr lang="en-US" sz="533" b="0" cap="none" baseline="0" noProof="0">
                <a:solidFill>
                  <a:srgbClr val="A2A2A2"/>
                </a:solidFill>
                <a:latin typeface="Mark Offc For MC" panose="020B0504020101010102" pitchFamily="34" charset="0"/>
              </a:rPr>
              <a:t>©2025 Mastercard. Proprietary and Confidential</a:t>
            </a:r>
            <a:endParaRPr lang="en-US" sz="533" b="0" cap="none" baseline="0">
              <a:solidFill>
                <a:srgbClr val="A2A2A2"/>
              </a:solidFill>
              <a:latin typeface="Mark Offc For MC" panose="020B0504020101010102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09990" y="6414416"/>
            <a:ext cx="3047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6776" y="6414416"/>
            <a:ext cx="4425696" cy="365125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7" y="256032"/>
            <a:ext cx="7277811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58" y="256034"/>
            <a:ext cx="3634529" cy="68313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4" name="Graphic 9">
            <a:extLst>
              <a:ext uri="{FF2B5EF4-FFF2-40B4-BE49-F238E27FC236}">
                <a16:creationId xmlns:a16="http://schemas.microsoft.com/office/drawing/2014/main" id="{365FFD04-32CD-42E8-AB33-F3E93FC9D3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202649" y="6260948"/>
            <a:ext cx="643136" cy="400456"/>
            <a:chOff x="248864" y="1309239"/>
            <a:chExt cx="1116830" cy="69540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3C96D2-0175-49F5-84A9-989686AF4BE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575159-1EA0-47EC-A342-C29256969DF2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B922E-38FB-4554-912E-59A49A219300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A449A2-07D7-F54B-DA81-FDECA6B6D2F7}"/>
              </a:ext>
            </a:extLst>
          </p:cNvPr>
          <p:cNvCxnSpPr/>
          <p:nvPr userDrawn="1"/>
        </p:nvCxnSpPr>
        <p:spPr bwMode="gray">
          <a:xfrm>
            <a:off x="11131119" y="6281367"/>
            <a:ext cx="0" cy="351295"/>
          </a:xfrm>
          <a:prstGeom prst="line">
            <a:avLst/>
          </a:prstGeom>
          <a:ln w="12700">
            <a:solidFill>
              <a:schemeClr val="bg1">
                <a:lumMod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77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739" r:id="rId5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0" kern="1200">
          <a:solidFill>
            <a:schemeClr val="tx1"/>
          </a:solidFill>
          <a:latin typeface="Mark Offc For MC Medium" panose="020B0604020101010102" pitchFamily="34" charset="0"/>
          <a:ea typeface="+mj-ea"/>
          <a:cs typeface="+mj-cs"/>
        </a:defRPr>
      </a:lvl1pPr>
    </p:titleStyle>
    <p:bodyStyle>
      <a:lvl1pPr marL="154509" indent="-154509" algn="l" defTabSz="914354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98" indent="-186258" algn="l" defTabSz="914354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607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29" indent="-177792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39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620">
          <p15:clr>
            <a:srgbClr val="F26B43"/>
          </p15:clr>
        </p15:guide>
        <p15:guide id="8" pos="2880">
          <p15:clr>
            <a:srgbClr val="F26B43"/>
          </p15:clr>
        </p15:guide>
        <p15:guide id="9" pos="1919">
          <p15:clr>
            <a:srgbClr val="F26B43"/>
          </p15:clr>
        </p15:guide>
        <p15:guide id="10" pos="3843">
          <p15:clr>
            <a:srgbClr val="F26B43"/>
          </p15:clr>
        </p15:guide>
        <p15:guide id="11" orient="horz" pos="2903">
          <p15:clr>
            <a:srgbClr val="F26B43"/>
          </p15:clr>
        </p15:guide>
        <p15:guide id="12" orient="horz" pos="30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E42BA49-FDD6-A293-C4EF-0DE188298E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73437804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16" imgH="416" progId="TCLayout.ActiveDocument.1">
                  <p:embed/>
                </p:oleObj>
              </mc:Choice>
              <mc:Fallback>
                <p:oleObj name="think-cell Slide" r:id="rId6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42BA49-FDD6-A293-C4EF-0DE188298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gal"/>
          <p:cNvSpPr/>
          <p:nvPr/>
        </p:nvSpPr>
        <p:spPr bwMode="gray">
          <a:xfrm>
            <a:off x="11973840" y="4174489"/>
            <a:ext cx="121285" cy="1974707"/>
          </a:xfrm>
          <a:prstGeom prst="rect">
            <a:avLst/>
          </a:prstGeom>
        </p:spPr>
        <p:txBody>
          <a:bodyPr vert="vert270" wrap="none" lIns="121920" tIns="60960" rIns="121920" bIns="60960" rtlCol="0" anchor="ctr"/>
          <a:lstStyle/>
          <a:p>
            <a:pPr lvl="0"/>
            <a:r>
              <a:rPr lang="en-US" sz="533" b="0" cap="none" baseline="0" noProof="0">
                <a:solidFill>
                  <a:srgbClr val="A2A2A2"/>
                </a:solidFill>
                <a:latin typeface="Mark Offc For MC" panose="020B0504020101010102" pitchFamily="34" charset="0"/>
              </a:rPr>
              <a:t>©2025 Mastercard. Proprietary and Confidential</a:t>
            </a:r>
            <a:endParaRPr lang="en-US" sz="533" b="0" cap="none" baseline="0">
              <a:solidFill>
                <a:srgbClr val="A2A2A2"/>
              </a:solidFill>
              <a:latin typeface="Mark Offc For MC" panose="020B0504020101010102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09991" y="6414416"/>
            <a:ext cx="3047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6776" y="6414416"/>
            <a:ext cx="4425696" cy="365125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8" y="256033"/>
            <a:ext cx="7277811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60" y="256036"/>
            <a:ext cx="3634529" cy="68313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4" name="Graphic 9">
            <a:extLst>
              <a:ext uri="{FF2B5EF4-FFF2-40B4-BE49-F238E27FC236}">
                <a16:creationId xmlns:a16="http://schemas.microsoft.com/office/drawing/2014/main" id="{365FFD04-32CD-42E8-AB33-F3E93FC9D3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202649" y="6260948"/>
            <a:ext cx="643136" cy="400456"/>
            <a:chOff x="248864" y="1309239"/>
            <a:chExt cx="1116830" cy="69540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3C96D2-0175-49F5-84A9-989686AF4BE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575159-1EA0-47EC-A342-C29256969DF2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B922E-38FB-4554-912E-59A49A219300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A449A2-07D7-F54B-DA81-FDECA6B6D2F7}"/>
              </a:ext>
            </a:extLst>
          </p:cNvPr>
          <p:cNvCxnSpPr/>
          <p:nvPr userDrawn="1"/>
        </p:nvCxnSpPr>
        <p:spPr bwMode="gray">
          <a:xfrm>
            <a:off x="11131119" y="6281369"/>
            <a:ext cx="0" cy="351295"/>
          </a:xfrm>
          <a:prstGeom prst="line">
            <a:avLst/>
          </a:prstGeom>
          <a:ln w="12700">
            <a:solidFill>
              <a:schemeClr val="bg1">
                <a:lumMod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2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9" r:id="rId3"/>
  </p:sldLayoutIdLst>
  <p:hf hdr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2133" b="0" kern="1200">
          <a:solidFill>
            <a:schemeClr val="tx1"/>
          </a:solidFill>
          <a:latin typeface="Mark Offc For MC Medium" panose="020B0604020101010102" pitchFamily="34" charset="0"/>
          <a:ea typeface="+mj-ea"/>
          <a:cs typeface="+mj-cs"/>
        </a:defRPr>
      </a:lvl1pPr>
    </p:titleStyle>
    <p:bodyStyle>
      <a:lvl1pPr marL="154505" indent="-154505" algn="l" defTabSz="914332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89" indent="-186254" algn="l" defTabSz="914332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593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10" indent="-177788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16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620">
          <p15:clr>
            <a:srgbClr val="F26B43"/>
          </p15:clr>
        </p15:guide>
        <p15:guide id="8" pos="2880">
          <p15:clr>
            <a:srgbClr val="F26B43"/>
          </p15:clr>
        </p15:guide>
        <p15:guide id="9" pos="1919">
          <p15:clr>
            <a:srgbClr val="F26B43"/>
          </p15:clr>
        </p15:guide>
        <p15:guide id="10" pos="3843">
          <p15:clr>
            <a:srgbClr val="F26B43"/>
          </p15:clr>
        </p15:guide>
        <p15:guide id="11" orient="horz" pos="2903">
          <p15:clr>
            <a:srgbClr val="F26B43"/>
          </p15:clr>
        </p15:guide>
        <p15:guide id="12" orient="horz" pos="30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214B27F1-3D98-9BE1-9BC7-2E3E94B73645}"/>
              </a:ext>
            </a:extLst>
          </p:cNvPr>
          <p:cNvGrpSpPr/>
          <p:nvPr userDrawn="1"/>
        </p:nvGrpSpPr>
        <p:grpSpPr>
          <a:xfrm>
            <a:off x="212936" y="6336097"/>
            <a:ext cx="408134" cy="252259"/>
            <a:chOff x="376952" y="376949"/>
            <a:chExt cx="897864" cy="554990"/>
          </a:xfrm>
        </p:grpSpPr>
        <p:sp>
          <p:nvSpPr>
            <p:cNvPr id="16" name="bg object 16"/>
            <p:cNvSpPr/>
            <p:nvPr/>
          </p:nvSpPr>
          <p:spPr>
            <a:xfrm>
              <a:off x="704481" y="436269"/>
              <a:ext cx="243204" cy="436880"/>
            </a:xfrm>
            <a:custGeom>
              <a:avLst/>
              <a:gdLst/>
              <a:ahLst/>
              <a:cxnLst/>
              <a:rect l="l" t="t" r="r" b="b"/>
              <a:pathLst>
                <a:path w="243205" h="436880">
                  <a:moveTo>
                    <a:pt x="242777" y="0"/>
                  </a:moveTo>
                  <a:lnTo>
                    <a:pt x="0" y="0"/>
                  </a:lnTo>
                  <a:lnTo>
                    <a:pt x="0" y="436290"/>
                  </a:lnTo>
                  <a:lnTo>
                    <a:pt x="242777" y="436290"/>
                  </a:lnTo>
                  <a:lnTo>
                    <a:pt x="242777" y="0"/>
                  </a:lnTo>
                  <a:close/>
                </a:path>
              </a:pathLst>
            </a:custGeom>
            <a:solidFill>
              <a:srgbClr val="FF5E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7" name="bg object 17"/>
            <p:cNvSpPr/>
            <p:nvPr/>
          </p:nvSpPr>
          <p:spPr>
            <a:xfrm>
              <a:off x="376952" y="376949"/>
              <a:ext cx="448945" cy="554990"/>
            </a:xfrm>
            <a:custGeom>
              <a:avLst/>
              <a:gdLst/>
              <a:ahLst/>
              <a:cxnLst/>
              <a:rect l="l" t="t" r="r" b="b"/>
              <a:pathLst>
                <a:path w="448944" h="554990">
                  <a:moveTo>
                    <a:pt x="277447" y="0"/>
                  </a:moveTo>
                  <a:lnTo>
                    <a:pt x="227575" y="4470"/>
                  </a:lnTo>
                  <a:lnTo>
                    <a:pt x="180636" y="17359"/>
                  </a:lnTo>
                  <a:lnTo>
                    <a:pt x="137413" y="37882"/>
                  </a:lnTo>
                  <a:lnTo>
                    <a:pt x="98690" y="65256"/>
                  </a:lnTo>
                  <a:lnTo>
                    <a:pt x="65251" y="98698"/>
                  </a:lnTo>
                  <a:lnTo>
                    <a:pt x="37879" y="137424"/>
                  </a:lnTo>
                  <a:lnTo>
                    <a:pt x="17357" y="180650"/>
                  </a:lnTo>
                  <a:lnTo>
                    <a:pt x="4470" y="227592"/>
                  </a:lnTo>
                  <a:lnTo>
                    <a:pt x="0" y="277467"/>
                  </a:lnTo>
                  <a:lnTo>
                    <a:pt x="4470" y="327343"/>
                  </a:lnTo>
                  <a:lnTo>
                    <a:pt x="17357" y="374285"/>
                  </a:lnTo>
                  <a:lnTo>
                    <a:pt x="37879" y="417511"/>
                  </a:lnTo>
                  <a:lnTo>
                    <a:pt x="65251" y="456237"/>
                  </a:lnTo>
                  <a:lnTo>
                    <a:pt x="98690" y="489679"/>
                  </a:lnTo>
                  <a:lnTo>
                    <a:pt x="137413" y="517053"/>
                  </a:lnTo>
                  <a:lnTo>
                    <a:pt x="180636" y="537576"/>
                  </a:lnTo>
                  <a:lnTo>
                    <a:pt x="227575" y="550465"/>
                  </a:lnTo>
                  <a:lnTo>
                    <a:pt x="277447" y="554935"/>
                  </a:lnTo>
                  <a:lnTo>
                    <a:pt x="324906" y="550891"/>
                  </a:lnTo>
                  <a:lnTo>
                    <a:pt x="369755" y="539207"/>
                  </a:lnTo>
                  <a:lnTo>
                    <a:pt x="411317" y="520555"/>
                  </a:lnTo>
                  <a:lnTo>
                    <a:pt x="448918" y="495607"/>
                  </a:lnTo>
                  <a:lnTo>
                    <a:pt x="413116" y="461909"/>
                  </a:lnTo>
                  <a:lnTo>
                    <a:pt x="383736" y="422366"/>
                  </a:lnTo>
                  <a:lnTo>
                    <a:pt x="361660" y="377857"/>
                  </a:lnTo>
                  <a:lnTo>
                    <a:pt x="347768" y="329265"/>
                  </a:lnTo>
                  <a:lnTo>
                    <a:pt x="342942" y="277467"/>
                  </a:lnTo>
                  <a:lnTo>
                    <a:pt x="347768" y="225670"/>
                  </a:lnTo>
                  <a:lnTo>
                    <a:pt x="361660" y="177078"/>
                  </a:lnTo>
                  <a:lnTo>
                    <a:pt x="383736" y="132569"/>
                  </a:lnTo>
                  <a:lnTo>
                    <a:pt x="413116" y="93026"/>
                  </a:lnTo>
                  <a:lnTo>
                    <a:pt x="448918" y="59328"/>
                  </a:lnTo>
                  <a:lnTo>
                    <a:pt x="411317" y="34380"/>
                  </a:lnTo>
                  <a:lnTo>
                    <a:pt x="369755" y="15728"/>
                  </a:lnTo>
                  <a:lnTo>
                    <a:pt x="324906" y="4044"/>
                  </a:lnTo>
                  <a:lnTo>
                    <a:pt x="277447" y="0"/>
                  </a:lnTo>
                  <a:close/>
                </a:path>
              </a:pathLst>
            </a:custGeom>
            <a:solidFill>
              <a:srgbClr val="EB001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8" name="bg object 18"/>
            <p:cNvSpPr/>
            <p:nvPr/>
          </p:nvSpPr>
          <p:spPr>
            <a:xfrm>
              <a:off x="825871" y="376949"/>
              <a:ext cx="448945" cy="554990"/>
            </a:xfrm>
            <a:custGeom>
              <a:avLst/>
              <a:gdLst/>
              <a:ahLst/>
              <a:cxnLst/>
              <a:rect l="l" t="t" r="r" b="b"/>
              <a:pathLst>
                <a:path w="448944" h="554990">
                  <a:moveTo>
                    <a:pt x="171471" y="0"/>
                  </a:moveTo>
                  <a:lnTo>
                    <a:pt x="124011" y="4044"/>
                  </a:lnTo>
                  <a:lnTo>
                    <a:pt x="79162" y="15728"/>
                  </a:lnTo>
                  <a:lnTo>
                    <a:pt x="37600" y="34380"/>
                  </a:lnTo>
                  <a:lnTo>
                    <a:pt x="0" y="59328"/>
                  </a:lnTo>
                  <a:lnTo>
                    <a:pt x="35801" y="93026"/>
                  </a:lnTo>
                  <a:lnTo>
                    <a:pt x="65181" y="132569"/>
                  </a:lnTo>
                  <a:lnTo>
                    <a:pt x="87257" y="177078"/>
                  </a:lnTo>
                  <a:lnTo>
                    <a:pt x="101149" y="225670"/>
                  </a:lnTo>
                  <a:lnTo>
                    <a:pt x="105975" y="277467"/>
                  </a:lnTo>
                  <a:lnTo>
                    <a:pt x="101149" y="329265"/>
                  </a:lnTo>
                  <a:lnTo>
                    <a:pt x="87257" y="377857"/>
                  </a:lnTo>
                  <a:lnTo>
                    <a:pt x="65181" y="422366"/>
                  </a:lnTo>
                  <a:lnTo>
                    <a:pt x="35801" y="461909"/>
                  </a:lnTo>
                  <a:lnTo>
                    <a:pt x="0" y="495607"/>
                  </a:lnTo>
                  <a:lnTo>
                    <a:pt x="37600" y="520555"/>
                  </a:lnTo>
                  <a:lnTo>
                    <a:pt x="79162" y="539207"/>
                  </a:lnTo>
                  <a:lnTo>
                    <a:pt x="124011" y="550891"/>
                  </a:lnTo>
                  <a:lnTo>
                    <a:pt x="171471" y="554935"/>
                  </a:lnTo>
                  <a:lnTo>
                    <a:pt x="221342" y="550465"/>
                  </a:lnTo>
                  <a:lnTo>
                    <a:pt x="268281" y="537576"/>
                  </a:lnTo>
                  <a:lnTo>
                    <a:pt x="311504" y="517053"/>
                  </a:lnTo>
                  <a:lnTo>
                    <a:pt x="350227" y="489679"/>
                  </a:lnTo>
                  <a:lnTo>
                    <a:pt x="383666" y="456237"/>
                  </a:lnTo>
                  <a:lnTo>
                    <a:pt x="411038" y="417511"/>
                  </a:lnTo>
                  <a:lnTo>
                    <a:pt x="431560" y="374285"/>
                  </a:lnTo>
                  <a:lnTo>
                    <a:pt x="444448" y="327343"/>
                  </a:lnTo>
                  <a:lnTo>
                    <a:pt x="448918" y="277467"/>
                  </a:lnTo>
                  <a:lnTo>
                    <a:pt x="444448" y="227592"/>
                  </a:lnTo>
                  <a:lnTo>
                    <a:pt x="431560" y="180650"/>
                  </a:lnTo>
                  <a:lnTo>
                    <a:pt x="411038" y="137424"/>
                  </a:lnTo>
                  <a:lnTo>
                    <a:pt x="383666" y="98698"/>
                  </a:lnTo>
                  <a:lnTo>
                    <a:pt x="350227" y="65256"/>
                  </a:lnTo>
                  <a:lnTo>
                    <a:pt x="311504" y="37882"/>
                  </a:lnTo>
                  <a:lnTo>
                    <a:pt x="268281" y="17359"/>
                  </a:lnTo>
                  <a:lnTo>
                    <a:pt x="221342" y="4470"/>
                  </a:lnTo>
                  <a:lnTo>
                    <a:pt x="171471" y="0"/>
                  </a:lnTo>
                  <a:close/>
                </a:path>
              </a:pathLst>
            </a:custGeom>
            <a:solidFill>
              <a:srgbClr val="F79E1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2936" y="698820"/>
            <a:ext cx="7490802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0" i="0">
                <a:solidFill>
                  <a:srgbClr val="292929"/>
                </a:solidFill>
                <a:latin typeface="Mark Offc For MC Medium"/>
                <a:cs typeface="Mark Offc For MC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936" y="1577340"/>
            <a:ext cx="116553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1"/>
            <a:ext cx="30900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/>
                </a:solidFill>
                <a:latin typeface="Mark Offc For MC Medium" panose="020B0504020101010102" pitchFamily="34" charset="0"/>
              </a:defRPr>
            </a:lvl1pPr>
          </a:lstStyle>
          <a:p>
            <a:fld id="{B6F15528-21DE-4FAA-801E-634DDDAF4B2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02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AB92EA8-2714-0141-59A8-A7DB019488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0"/>
            </p:custDataLst>
            <p:extLst>
              <p:ext uri="{D42A27DB-BD31-4B8C-83A1-F6EECF244321}">
                <p14:modId xmlns:p14="http://schemas.microsoft.com/office/powerpoint/2010/main" val="2355895630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415" imgH="416" progId="TCLayout.ActiveDocument.1">
                  <p:embed/>
                </p:oleObj>
              </mc:Choice>
              <mc:Fallback>
                <p:oleObj name="think-cell Slide" r:id="rId31" imgW="415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AB92EA8-2714-0141-59A8-A7DB019488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gal"/>
          <p:cNvSpPr/>
          <p:nvPr/>
        </p:nvSpPr>
        <p:spPr bwMode="gray">
          <a:xfrm>
            <a:off x="11973840" y="4174489"/>
            <a:ext cx="121285" cy="1974707"/>
          </a:xfrm>
          <a:prstGeom prst="rect">
            <a:avLst/>
          </a:prstGeom>
        </p:spPr>
        <p:txBody>
          <a:bodyPr vert="vert270" wrap="none" lIns="121920" tIns="60960" rIns="121920" bIns="60960" rtlCol="0" anchor="ctr"/>
          <a:lstStyle/>
          <a:p>
            <a:pPr lvl="0"/>
            <a:r>
              <a:rPr lang="en-US" sz="533" b="0" cap="none" baseline="0" noProof="0">
                <a:solidFill>
                  <a:srgbClr val="A2A2A2"/>
                </a:solidFill>
                <a:latin typeface="Mark Offc For MC" panose="020B0504020101010102" pitchFamily="34" charset="0"/>
              </a:rPr>
              <a:t>©2024 Mastercard. Proprietary and Confidential</a:t>
            </a:r>
            <a:endParaRPr lang="en-US" sz="533" b="0" cap="none" baseline="0" dirty="0">
              <a:solidFill>
                <a:srgbClr val="A2A2A2"/>
              </a:solidFill>
              <a:latin typeface="Mark Offc For MC" panose="020B0504020101010102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09990" y="6414416"/>
            <a:ext cx="3047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fld id="{3AB2DB24-5BB4-4F1B-973E-A10FA63DFB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6776" y="6414416"/>
            <a:ext cx="4425696" cy="365125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8838177" y="6414416"/>
            <a:ext cx="1937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r>
              <a:rPr lang="en-US"/>
              <a:t>March 11, 2024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7" y="256032"/>
            <a:ext cx="7277811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58" y="256034"/>
            <a:ext cx="3634529" cy="68313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4" name="Graphic 9">
            <a:extLst>
              <a:ext uri="{FF2B5EF4-FFF2-40B4-BE49-F238E27FC236}">
                <a16:creationId xmlns:a16="http://schemas.microsoft.com/office/drawing/2014/main" id="{365FFD04-32CD-42E8-AB33-F3E93FC9D3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202649" y="6260948"/>
            <a:ext cx="643136" cy="400456"/>
            <a:chOff x="248864" y="1309239"/>
            <a:chExt cx="1116830" cy="69540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3C96D2-0175-49F5-84A9-989686AF4BE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575159-1EA0-47EC-A342-C29256969DF2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B922E-38FB-4554-912E-59A49A219300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8985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</p:sldLayoutIdLst>
  <p:hf hd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0" kern="1200">
          <a:solidFill>
            <a:schemeClr val="tx1"/>
          </a:solidFill>
          <a:latin typeface="Mark Offc For MC Medium" panose="020B0604020101010102" pitchFamily="34" charset="0"/>
          <a:ea typeface="+mj-ea"/>
          <a:cs typeface="+mj-cs"/>
        </a:defRPr>
      </a:lvl1pPr>
    </p:titleStyle>
    <p:bodyStyle>
      <a:lvl1pPr marL="154509" indent="-154509" algn="l" defTabSz="914354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98" indent="-186258" algn="l" defTabSz="914354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607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29" indent="-177792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39" indent="-154509" algn="l" defTabSz="914354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6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7" indent="-228589" algn="l" defTabSz="914354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620">
          <p15:clr>
            <a:srgbClr val="F26B43"/>
          </p15:clr>
        </p15:guide>
        <p15:guide id="8" pos="2880">
          <p15:clr>
            <a:srgbClr val="F26B43"/>
          </p15:clr>
        </p15:guide>
        <p15:guide id="9" pos="1919">
          <p15:clr>
            <a:srgbClr val="F26B43"/>
          </p15:clr>
        </p15:guide>
        <p15:guide id="10" pos="3843">
          <p15:clr>
            <a:srgbClr val="F26B43"/>
          </p15:clr>
        </p15:guide>
        <p15:guide id="11" orient="horz" pos="2903">
          <p15:clr>
            <a:srgbClr val="F26B43"/>
          </p15:clr>
        </p15:guide>
        <p15:guide id="12" orient="horz" pos="309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7E42BA49-FDD6-A293-C4EF-0DE188298E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73437804"/>
              </p:ext>
            </p:ext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6" imgH="416" progId="TCLayout.ActiveDocument.1">
                  <p:embed/>
                </p:oleObj>
              </mc:Choice>
              <mc:Fallback>
                <p:oleObj name="think-cell Slide" r:id="rId7" imgW="416" imgH="416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E42BA49-FDD6-A293-C4EF-0DE188298E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gal"/>
          <p:cNvSpPr/>
          <p:nvPr/>
        </p:nvSpPr>
        <p:spPr bwMode="gray">
          <a:xfrm>
            <a:off x="11973840" y="4174489"/>
            <a:ext cx="121285" cy="1974707"/>
          </a:xfrm>
          <a:prstGeom prst="rect">
            <a:avLst/>
          </a:prstGeom>
        </p:spPr>
        <p:txBody>
          <a:bodyPr vert="vert270" wrap="none" lIns="121920" tIns="60960" rIns="121920" bIns="60960" rtlCol="0" anchor="ctr"/>
          <a:lstStyle/>
          <a:p>
            <a:pPr lvl="0"/>
            <a:r>
              <a:rPr lang="en-US" sz="533" b="0" cap="none" baseline="0" noProof="0">
                <a:solidFill>
                  <a:srgbClr val="A2A2A2"/>
                </a:solidFill>
                <a:latin typeface="Mark Offc For MC" panose="020B0504020101010102" pitchFamily="34" charset="0"/>
              </a:rPr>
              <a:t>©2025 Mastercard. Proprietary and Confidential</a:t>
            </a:r>
            <a:endParaRPr lang="en-US" sz="533" b="0" cap="none" baseline="0">
              <a:solidFill>
                <a:srgbClr val="A2A2A2"/>
              </a:solidFill>
              <a:latin typeface="Mark Offc For MC" panose="020B0504020101010102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209991" y="6414416"/>
            <a:ext cx="304797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fld id="{3AB2DB24-5BB4-4F1B-973E-A10FA63DFB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86776" y="6414416"/>
            <a:ext cx="4425696" cy="365125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lvl1pPr algn="l">
              <a:defRPr sz="800" b="1" cap="all" baseline="0">
                <a:solidFill>
                  <a:schemeClr val="tx1"/>
                </a:solidFill>
                <a:latin typeface="Mark Offc For MC" panose="020B0504020101010102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158788" y="256033"/>
            <a:ext cx="7277811" cy="550107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19460" y="256036"/>
            <a:ext cx="3634529" cy="683136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4" name="Graphic 9">
            <a:extLst>
              <a:ext uri="{FF2B5EF4-FFF2-40B4-BE49-F238E27FC236}">
                <a16:creationId xmlns:a16="http://schemas.microsoft.com/office/drawing/2014/main" id="{365FFD04-32CD-42E8-AB33-F3E93FC9D37D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11202649" y="6260948"/>
            <a:ext cx="643136" cy="400456"/>
            <a:chOff x="248864" y="1309239"/>
            <a:chExt cx="1116830" cy="695406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C3C96D2-0175-49F5-84A9-989686AF4BEC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8575159-1EA0-47EC-A342-C29256969DF2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BB922E-38FB-4554-912E-59A49A219300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A449A2-07D7-F54B-DA81-FDECA6B6D2F7}"/>
              </a:ext>
            </a:extLst>
          </p:cNvPr>
          <p:cNvCxnSpPr/>
          <p:nvPr userDrawn="1"/>
        </p:nvCxnSpPr>
        <p:spPr bwMode="gray">
          <a:xfrm>
            <a:off x="11131119" y="6281369"/>
            <a:ext cx="0" cy="351295"/>
          </a:xfrm>
          <a:prstGeom prst="line">
            <a:avLst/>
          </a:prstGeom>
          <a:ln w="12700">
            <a:solidFill>
              <a:schemeClr val="bg1">
                <a:lumMod val="9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9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hf hdr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2133" b="0" kern="1200">
          <a:solidFill>
            <a:schemeClr val="tx1"/>
          </a:solidFill>
          <a:latin typeface="Mark Offc For MC Medium" panose="020B0604020101010102" pitchFamily="34" charset="0"/>
          <a:ea typeface="+mj-ea"/>
          <a:cs typeface="+mj-cs"/>
        </a:defRPr>
      </a:lvl1pPr>
    </p:titleStyle>
    <p:bodyStyle>
      <a:lvl1pPr marL="154505" indent="-154505" algn="l" defTabSz="914332" rtl="0" eaLnBrk="1" latinLnBrk="0" hangingPunct="1">
        <a:lnSpc>
          <a:spcPct val="90000"/>
        </a:lnSpc>
        <a:spcBef>
          <a:spcPts val="1600"/>
        </a:spcBef>
        <a:buFont typeface="Mark Offc For MC" panose="020B0504020101010102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383089" indent="-186254" algn="l" defTabSz="914332" rtl="0" eaLnBrk="1" latinLnBrk="0" hangingPunct="1">
        <a:lnSpc>
          <a:spcPct val="90000"/>
        </a:lnSpc>
        <a:spcBef>
          <a:spcPts val="267"/>
        </a:spcBef>
        <a:buFont typeface="Mark Offc For MC" panose="020B0504020101010102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537593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757710" indent="-177788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912216" indent="-154505" algn="l" defTabSz="914332" rtl="0" eaLnBrk="1" latinLnBrk="0" hangingPunct="1">
        <a:lnSpc>
          <a:spcPct val="90000"/>
        </a:lnSpc>
        <a:spcBef>
          <a:spcPts val="400"/>
        </a:spcBef>
        <a:buFont typeface="Mark Offc For MC" panose="020B0504020101010102" pitchFamily="34" charset="0"/>
        <a:buChar char="•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3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Mark Offc For MC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2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1620">
          <p15:clr>
            <a:srgbClr val="F26B43"/>
          </p15:clr>
        </p15:guide>
        <p15:guide id="8" pos="2880">
          <p15:clr>
            <a:srgbClr val="F26B43"/>
          </p15:clr>
        </p15:guide>
        <p15:guide id="9" pos="1919">
          <p15:clr>
            <a:srgbClr val="F26B43"/>
          </p15:clr>
        </p15:guide>
        <p15:guide id="10" pos="3843">
          <p15:clr>
            <a:srgbClr val="F26B43"/>
          </p15:clr>
        </p15:guide>
        <p15:guide id="11" orient="horz" pos="2903">
          <p15:clr>
            <a:srgbClr val="F26B43"/>
          </p15:clr>
        </p15:guide>
        <p15:guide id="12" orient="horz" pos="30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chart" Target="../charts/chart13.xml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1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8.png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42.png"/><Relationship Id="rId2" Type="http://schemas.openxmlformats.org/officeDocument/2006/relationships/diagramData" Target="../diagrams/data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40.png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9.png"/><Relationship Id="rId14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0.png"/><Relationship Id="rId4" Type="http://schemas.openxmlformats.org/officeDocument/2006/relationships/customXml" Target="../ink/ink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59.png"/><Relationship Id="rId7" Type="http://schemas.openxmlformats.org/officeDocument/2006/relationships/chart" Target="../charts/chart19.xml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tags" Target="../tags/tag22.xml"/><Relationship Id="rId6" Type="http://schemas.openxmlformats.org/officeDocument/2006/relationships/image" Target="../media/image2.emf"/><Relationship Id="rId11" Type="http://schemas.openxmlformats.org/officeDocument/2006/relationships/image" Target="../media/image49.svg"/><Relationship Id="rId5" Type="http://schemas.openxmlformats.org/officeDocument/2006/relationships/oleObject" Target="../embeddings/oleObject6.bin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chart" Target="../charts/chart18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oleObject" Target="../embeddings/oleObject5.bin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7.xml"/><Relationship Id="rId16" Type="http://schemas.openxmlformats.org/officeDocument/2006/relationships/slideLayout" Target="../slideLayouts/slideLayout50.xml"/><Relationship Id="rId20" Type="http://schemas.openxmlformats.org/officeDocument/2006/relationships/chart" Target="../charts/chart2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10" Type="http://schemas.openxmlformats.org/officeDocument/2006/relationships/tags" Target="../tags/tag15.xml"/><Relationship Id="rId19" Type="http://schemas.openxmlformats.org/officeDocument/2006/relationships/image" Target="../media/image9.emf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chart" Target="../charts/chart3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chart" Target="../charts/char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Orange origami boat in front and white origami boats at its back">
            <a:extLst>
              <a:ext uri="{FF2B5EF4-FFF2-40B4-BE49-F238E27FC236}">
                <a16:creationId xmlns:a16="http://schemas.microsoft.com/office/drawing/2014/main" id="{84AE7E27-A256-BA85-C4BD-25916A37B6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868" y="0"/>
            <a:ext cx="12206868" cy="6866363"/>
          </a:xfrm>
        </p:spPr>
      </p:pic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8C9B75EC-3934-2A40-5A6C-310AA5A0EAE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9B75EC-3934-2A40-5A6C-310AA5A0EA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6499B-16C2-3CC1-5172-06C0906F21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962" y="5967852"/>
            <a:ext cx="4463997" cy="50680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Magdaléna Janečková I Mastercard</a:t>
            </a:r>
          </a:p>
          <a:p>
            <a:r>
              <a:rPr lang="en-US" dirty="0">
                <a:solidFill>
                  <a:schemeClr val="tx1"/>
                </a:solidFill>
              </a:rPr>
              <a:t>Valentýna Mejzlíková I KB </a:t>
            </a:r>
            <a:r>
              <a:rPr lang="en-US" dirty="0" err="1">
                <a:solidFill>
                  <a:schemeClr val="tx1"/>
                </a:solidFill>
              </a:rPr>
              <a:t>SmartPay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7C7F8-E021-9E0F-539C-2432596E2E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5960" y="5450598"/>
            <a:ext cx="4463999" cy="365125"/>
          </a:xfrm>
        </p:spPr>
        <p:txBody>
          <a:bodyPr/>
          <a:lstStyle/>
          <a:p>
            <a:r>
              <a:rPr lang="en-US" noProof="0" dirty="0">
                <a:solidFill>
                  <a:schemeClr val="tx1"/>
                </a:solidFill>
              </a:rPr>
              <a:t>09/12/2025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EF3B37-43F4-3494-2012-FE26529E6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960" y="4198251"/>
            <a:ext cx="7622680" cy="1200329"/>
          </a:xfrm>
        </p:spPr>
        <p:txBody>
          <a:bodyPr vert="horz"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DIGITÁLNÍ PLATBY NA ÚŘADECH: Co </a:t>
            </a:r>
            <a:r>
              <a:rPr lang="en-US" dirty="0" err="1">
                <a:solidFill>
                  <a:schemeClr val="tx1"/>
                </a:solidFill>
              </a:rPr>
              <a:t>opravdu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lidé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chtějí</a:t>
            </a:r>
            <a:endParaRPr lang="en-US" noProof="0" dirty="0">
              <a:solidFill>
                <a:schemeClr val="tx1"/>
              </a:solidFill>
            </a:endParaRPr>
          </a:p>
        </p:txBody>
      </p:sp>
      <p:grpSp>
        <p:nvGrpSpPr>
          <p:cNvPr id="2" name="Graphic 9">
            <a:extLst>
              <a:ext uri="{FF2B5EF4-FFF2-40B4-BE49-F238E27FC236}">
                <a16:creationId xmlns:a16="http://schemas.microsoft.com/office/drawing/2014/main" id="{2C9E0188-0DFF-29B8-8D01-7D29C289AE62}"/>
              </a:ext>
            </a:extLst>
          </p:cNvPr>
          <p:cNvGrpSpPr>
            <a:grpSpLocks noChangeAspect="1"/>
          </p:cNvGrpSpPr>
          <p:nvPr/>
        </p:nvGrpSpPr>
        <p:grpSpPr bwMode="gray">
          <a:xfrm>
            <a:off x="346216" y="344423"/>
            <a:ext cx="793921" cy="494343"/>
            <a:chOff x="248864" y="1309239"/>
            <a:chExt cx="1116830" cy="695406"/>
          </a:xfrm>
        </p:grpSpPr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E0BAB5C3-6FF7-D87F-FA8F-86C5E85467E5}"/>
                </a:ext>
              </a:extLst>
            </p:cNvPr>
            <p:cNvSpPr/>
            <p:nvPr/>
          </p:nvSpPr>
          <p:spPr bwMode="gray">
            <a:xfrm>
              <a:off x="653702" y="1382595"/>
              <a:ext cx="314326" cy="552451"/>
            </a:xfrm>
            <a:custGeom>
              <a:avLst/>
              <a:gdLst>
                <a:gd name="connsiteX0" fmla="*/ 7144 w 314325"/>
                <a:gd name="connsiteY0" fmla="*/ 7144 h 552450"/>
                <a:gd name="connsiteX1" fmla="*/ 307181 w 314325"/>
                <a:gd name="connsiteY1" fmla="*/ 7144 h 552450"/>
                <a:gd name="connsiteX2" fmla="*/ 307181 w 314325"/>
                <a:gd name="connsiteY2" fmla="*/ 546354 h 552450"/>
                <a:gd name="connsiteX3" fmla="*/ 7144 w 314325"/>
                <a:gd name="connsiteY3" fmla="*/ 546354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5" h="552450">
                  <a:moveTo>
                    <a:pt x="7144" y="7144"/>
                  </a:moveTo>
                  <a:lnTo>
                    <a:pt x="307181" y="7144"/>
                  </a:lnTo>
                  <a:lnTo>
                    <a:pt x="307181" y="546354"/>
                  </a:lnTo>
                  <a:lnTo>
                    <a:pt x="7144" y="546354"/>
                  </a:lnTo>
                  <a:close/>
                </a:path>
              </a:pathLst>
            </a:custGeom>
            <a:solidFill>
              <a:srgbClr val="FF5F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 noProof="0" dirty="0"/>
            </a:p>
          </p:txBody>
        </p:sp>
        <p:sp>
          <p:nvSpPr>
            <p:cNvPr id="9" name="Freeform: Shape 14">
              <a:extLst>
                <a:ext uri="{FF2B5EF4-FFF2-40B4-BE49-F238E27FC236}">
                  <a16:creationId xmlns:a16="http://schemas.microsoft.com/office/drawing/2014/main" id="{12388B59-EE74-A28A-73FA-ADBE0C100D5D}"/>
                </a:ext>
              </a:extLst>
            </p:cNvPr>
            <p:cNvSpPr/>
            <p:nvPr/>
          </p:nvSpPr>
          <p:spPr bwMode="gray">
            <a:xfrm>
              <a:off x="248864" y="1309239"/>
              <a:ext cx="561975" cy="695324"/>
            </a:xfrm>
            <a:custGeom>
              <a:avLst/>
              <a:gdLst>
                <a:gd name="connsiteX0" fmla="*/ 431031 w 561975"/>
                <a:gd name="connsiteY0" fmla="*/ 350058 h 695325"/>
                <a:gd name="connsiteX1" fmla="*/ 562000 w 561975"/>
                <a:gd name="connsiteY1" fmla="*/ 80501 h 695325"/>
                <a:gd name="connsiteX2" fmla="*/ 80501 w 561975"/>
                <a:gd name="connsiteY2" fmla="*/ 138117 h 695325"/>
                <a:gd name="connsiteX3" fmla="*/ 138117 w 561975"/>
                <a:gd name="connsiteY3" fmla="*/ 619616 h 695325"/>
                <a:gd name="connsiteX4" fmla="*/ 562000 w 561975"/>
                <a:gd name="connsiteY4" fmla="*/ 619616 h 695325"/>
                <a:gd name="connsiteX5" fmla="*/ 431031 w 561975"/>
                <a:gd name="connsiteY5" fmla="*/ 35005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1975" h="695325">
                  <a:moveTo>
                    <a:pt x="431031" y="350058"/>
                  </a:moveTo>
                  <a:cubicBezTo>
                    <a:pt x="430905" y="244845"/>
                    <a:pt x="479209" y="145428"/>
                    <a:pt x="562000" y="80501"/>
                  </a:cubicBezTo>
                  <a:cubicBezTo>
                    <a:pt x="413127" y="-36551"/>
                    <a:pt x="197553" y="-10756"/>
                    <a:pt x="80501" y="138117"/>
                  </a:cubicBezTo>
                  <a:cubicBezTo>
                    <a:pt x="-36551" y="286989"/>
                    <a:pt x="-10756" y="502564"/>
                    <a:pt x="138117" y="619616"/>
                  </a:cubicBezTo>
                  <a:cubicBezTo>
                    <a:pt x="262491" y="717406"/>
                    <a:pt x="437626" y="717406"/>
                    <a:pt x="562000" y="619616"/>
                  </a:cubicBezTo>
                  <a:cubicBezTo>
                    <a:pt x="479209" y="554688"/>
                    <a:pt x="430905" y="455272"/>
                    <a:pt x="431031" y="350058"/>
                  </a:cubicBezTo>
                  <a:close/>
                </a:path>
              </a:pathLst>
            </a:custGeom>
            <a:solidFill>
              <a:srgbClr val="EB00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 noProof="0" dirty="0"/>
            </a:p>
          </p:txBody>
        </p:sp>
        <p:sp>
          <p:nvSpPr>
            <p:cNvPr id="10" name="Freeform: Shape 15">
              <a:extLst>
                <a:ext uri="{FF2B5EF4-FFF2-40B4-BE49-F238E27FC236}">
                  <a16:creationId xmlns:a16="http://schemas.microsoft.com/office/drawing/2014/main" id="{FB2D4DBD-45B2-F8D8-117C-84B4AB863C7F}"/>
                </a:ext>
              </a:extLst>
            </p:cNvPr>
            <p:cNvSpPr/>
            <p:nvPr/>
          </p:nvSpPr>
          <p:spPr bwMode="gray">
            <a:xfrm>
              <a:off x="803719" y="1309321"/>
              <a:ext cx="561975" cy="695324"/>
            </a:xfrm>
            <a:custGeom>
              <a:avLst/>
              <a:gdLst>
                <a:gd name="connsiteX0" fmla="*/ 561880 w 561975"/>
                <a:gd name="connsiteY0" fmla="*/ 349975 h 695325"/>
                <a:gd name="connsiteX1" fmla="*/ 218897 w 561975"/>
                <a:gd name="connsiteY1" fmla="*/ 692793 h 695325"/>
                <a:gd name="connsiteX2" fmla="*/ 7144 w 561975"/>
                <a:gd name="connsiteY2" fmla="*/ 619533 h 695325"/>
                <a:gd name="connsiteX3" fmla="*/ 64760 w 561975"/>
                <a:gd name="connsiteY3" fmla="*/ 138034 h 695325"/>
                <a:gd name="connsiteX4" fmla="*/ 7144 w 561975"/>
                <a:gd name="connsiteY4" fmla="*/ 80418 h 695325"/>
                <a:gd name="connsiteX5" fmla="*/ 488620 w 561975"/>
                <a:gd name="connsiteY5" fmla="*/ 138222 h 695325"/>
                <a:gd name="connsiteX6" fmla="*/ 561880 w 561975"/>
                <a:gd name="connsiteY6" fmla="*/ 349975 h 695325"/>
                <a:gd name="connsiteX7" fmla="*/ 529209 w 561975"/>
                <a:gd name="connsiteY7" fmla="*/ 562478 h 695325"/>
                <a:gd name="connsiteX8" fmla="*/ 529209 w 561975"/>
                <a:gd name="connsiteY8" fmla="*/ 551429 h 695325"/>
                <a:gd name="connsiteX9" fmla="*/ 533686 w 561975"/>
                <a:gd name="connsiteY9" fmla="*/ 551429 h 695325"/>
                <a:gd name="connsiteX10" fmla="*/ 533686 w 561975"/>
                <a:gd name="connsiteY10" fmla="*/ 549143 h 695325"/>
                <a:gd name="connsiteX11" fmla="*/ 522446 w 561975"/>
                <a:gd name="connsiteY11" fmla="*/ 549143 h 695325"/>
                <a:gd name="connsiteX12" fmla="*/ 522446 w 561975"/>
                <a:gd name="connsiteY12" fmla="*/ 551429 h 695325"/>
                <a:gd name="connsiteX13" fmla="*/ 526828 w 561975"/>
                <a:gd name="connsiteY13" fmla="*/ 551429 h 695325"/>
                <a:gd name="connsiteX14" fmla="*/ 526828 w 561975"/>
                <a:gd name="connsiteY14" fmla="*/ 562478 h 695325"/>
                <a:gd name="connsiteX15" fmla="*/ 551212 w 561975"/>
                <a:gd name="connsiteY15" fmla="*/ 562478 h 695325"/>
                <a:gd name="connsiteX16" fmla="*/ 551212 w 561975"/>
                <a:gd name="connsiteY16" fmla="*/ 549143 h 695325"/>
                <a:gd name="connsiteX17" fmla="*/ 547687 w 561975"/>
                <a:gd name="connsiteY17" fmla="*/ 549143 h 695325"/>
                <a:gd name="connsiteX18" fmla="*/ 543687 w 561975"/>
                <a:gd name="connsiteY18" fmla="*/ 558668 h 695325"/>
                <a:gd name="connsiteX19" fmla="*/ 539686 w 561975"/>
                <a:gd name="connsiteY19" fmla="*/ 549143 h 695325"/>
                <a:gd name="connsiteX20" fmla="*/ 536258 w 561975"/>
                <a:gd name="connsiteY20" fmla="*/ 549143 h 695325"/>
                <a:gd name="connsiteX21" fmla="*/ 536258 w 561975"/>
                <a:gd name="connsiteY21" fmla="*/ 562478 h 695325"/>
                <a:gd name="connsiteX22" fmla="*/ 538734 w 561975"/>
                <a:gd name="connsiteY22" fmla="*/ 562478 h 695325"/>
                <a:gd name="connsiteX23" fmla="*/ 538734 w 561975"/>
                <a:gd name="connsiteY23" fmla="*/ 552382 h 695325"/>
                <a:gd name="connsiteX24" fmla="*/ 542449 w 561975"/>
                <a:gd name="connsiteY24" fmla="*/ 561049 h 695325"/>
                <a:gd name="connsiteX25" fmla="*/ 545020 w 561975"/>
                <a:gd name="connsiteY25" fmla="*/ 561049 h 695325"/>
                <a:gd name="connsiteX26" fmla="*/ 548735 w 561975"/>
                <a:gd name="connsiteY26" fmla="*/ 552382 h 695325"/>
                <a:gd name="connsiteX27" fmla="*/ 548735 w 561975"/>
                <a:gd name="connsiteY27" fmla="*/ 562478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61975" h="695325">
                  <a:moveTo>
                    <a:pt x="561880" y="349975"/>
                  </a:moveTo>
                  <a:cubicBezTo>
                    <a:pt x="561834" y="539354"/>
                    <a:pt x="408276" y="692838"/>
                    <a:pt x="218897" y="692793"/>
                  </a:cubicBezTo>
                  <a:cubicBezTo>
                    <a:pt x="142100" y="692774"/>
                    <a:pt x="67533" y="666976"/>
                    <a:pt x="7144" y="619533"/>
                  </a:cubicBezTo>
                  <a:cubicBezTo>
                    <a:pt x="156016" y="502481"/>
                    <a:pt x="181812" y="286906"/>
                    <a:pt x="64760" y="138034"/>
                  </a:cubicBezTo>
                  <a:cubicBezTo>
                    <a:pt x="47913" y="116607"/>
                    <a:pt x="28571" y="97265"/>
                    <a:pt x="7144" y="80418"/>
                  </a:cubicBezTo>
                  <a:cubicBezTo>
                    <a:pt x="156062" y="-36576"/>
                    <a:pt x="371626" y="-10696"/>
                    <a:pt x="488620" y="138222"/>
                  </a:cubicBezTo>
                  <a:cubicBezTo>
                    <a:pt x="536063" y="198612"/>
                    <a:pt x="561861" y="273179"/>
                    <a:pt x="561880" y="349975"/>
                  </a:cubicBezTo>
                  <a:close/>
                  <a:moveTo>
                    <a:pt x="529209" y="562478"/>
                  </a:moveTo>
                  <a:lnTo>
                    <a:pt x="529209" y="551429"/>
                  </a:lnTo>
                  <a:lnTo>
                    <a:pt x="533686" y="551429"/>
                  </a:lnTo>
                  <a:lnTo>
                    <a:pt x="533686" y="549143"/>
                  </a:lnTo>
                  <a:lnTo>
                    <a:pt x="522446" y="549143"/>
                  </a:lnTo>
                  <a:lnTo>
                    <a:pt x="522446" y="551429"/>
                  </a:lnTo>
                  <a:lnTo>
                    <a:pt x="526828" y="551429"/>
                  </a:lnTo>
                  <a:lnTo>
                    <a:pt x="526828" y="562478"/>
                  </a:lnTo>
                  <a:close/>
                  <a:moveTo>
                    <a:pt x="551212" y="562478"/>
                  </a:moveTo>
                  <a:lnTo>
                    <a:pt x="551212" y="549143"/>
                  </a:lnTo>
                  <a:lnTo>
                    <a:pt x="547687" y="549143"/>
                  </a:lnTo>
                  <a:lnTo>
                    <a:pt x="543687" y="558668"/>
                  </a:lnTo>
                  <a:lnTo>
                    <a:pt x="539686" y="549143"/>
                  </a:lnTo>
                  <a:lnTo>
                    <a:pt x="536258" y="549143"/>
                  </a:lnTo>
                  <a:lnTo>
                    <a:pt x="536258" y="562478"/>
                  </a:lnTo>
                  <a:lnTo>
                    <a:pt x="538734" y="562478"/>
                  </a:lnTo>
                  <a:lnTo>
                    <a:pt x="538734" y="552382"/>
                  </a:lnTo>
                  <a:lnTo>
                    <a:pt x="542449" y="561049"/>
                  </a:lnTo>
                  <a:lnTo>
                    <a:pt x="545020" y="561049"/>
                  </a:lnTo>
                  <a:lnTo>
                    <a:pt x="548735" y="552382"/>
                  </a:lnTo>
                  <a:lnTo>
                    <a:pt x="548735" y="562478"/>
                  </a:lnTo>
                  <a:close/>
                </a:path>
              </a:pathLst>
            </a:custGeom>
            <a:solidFill>
              <a:srgbClr val="F79E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sz="2400" noProof="0" dirty="0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402508C-B37E-69AA-B2F5-3C41DA4392EC}"/>
              </a:ext>
            </a:extLst>
          </p:cNvPr>
          <p:cNvSpPr/>
          <p:nvPr/>
        </p:nvSpPr>
        <p:spPr>
          <a:xfrm>
            <a:off x="4724454" y="4715540"/>
            <a:ext cx="3201505" cy="3108120"/>
          </a:xfrm>
          <a:prstGeom prst="ellipse">
            <a:avLst/>
          </a:prstGeom>
          <a:solidFill>
            <a:schemeClr val="bg1">
              <a:lumMod val="75000"/>
              <a:alpha val="310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E6A005F-9FF6-CBF2-9F9C-69185D98FB1E}"/>
              </a:ext>
            </a:extLst>
          </p:cNvPr>
          <p:cNvSpPr/>
          <p:nvPr/>
        </p:nvSpPr>
        <p:spPr>
          <a:xfrm>
            <a:off x="2823882" y="5603554"/>
            <a:ext cx="1889421" cy="1699755"/>
          </a:xfrm>
          <a:prstGeom prst="ellipse">
            <a:avLst/>
          </a:prstGeom>
          <a:solidFill>
            <a:schemeClr val="bg1">
              <a:lumMod val="75000"/>
              <a:alpha val="310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4AB60E3-A162-0F71-DE10-CF5D1999F101}"/>
              </a:ext>
            </a:extLst>
          </p:cNvPr>
          <p:cNvSpPr/>
          <p:nvPr/>
        </p:nvSpPr>
        <p:spPr>
          <a:xfrm>
            <a:off x="2097741" y="5436084"/>
            <a:ext cx="870661" cy="767491"/>
          </a:xfrm>
          <a:prstGeom prst="ellipse">
            <a:avLst/>
          </a:prstGeom>
          <a:solidFill>
            <a:schemeClr val="bg1">
              <a:lumMod val="75000"/>
              <a:alpha val="3100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24024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0A05-4A5C-45A4-B804-C8B1CA463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40B36ED-D158-28D3-CA8D-85F15EFB9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76230"/>
              </p:ext>
            </p:extLst>
          </p:nvPr>
        </p:nvGraphicFramePr>
        <p:xfrm>
          <a:off x="3753189" y="2002224"/>
          <a:ext cx="5028135" cy="4002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861">
                  <a:extLst>
                    <a:ext uri="{9D8B030D-6E8A-4147-A177-3AD203B41FA5}">
                      <a16:colId xmlns:a16="http://schemas.microsoft.com/office/drawing/2014/main" val="1463477202"/>
                    </a:ext>
                  </a:extLst>
                </a:gridCol>
                <a:gridCol w="2134274">
                  <a:extLst>
                    <a:ext uri="{9D8B030D-6E8A-4147-A177-3AD203B41FA5}">
                      <a16:colId xmlns:a16="http://schemas.microsoft.com/office/drawing/2014/main" val="1245165980"/>
                    </a:ext>
                  </a:extLst>
                </a:gridCol>
              </a:tblGrid>
              <a:tr h="42710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Poplatky za odvoz odpadu 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708215"/>
                  </a:ext>
                </a:extLst>
              </a:tr>
              <a:tr h="42710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Poplatky za vlastnictví psa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157917"/>
                  </a:ext>
                </a:extLst>
              </a:tr>
              <a:tr h="42710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Poplatky (např. ověřování dokumentů, lovecké a rybářské lístky atd.)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22915"/>
                  </a:ext>
                </a:extLst>
              </a:tr>
              <a:tr h="423763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Nájemné za obecní nemovitosti nebo pozemky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4534186"/>
                  </a:ext>
                </a:extLst>
              </a:tr>
              <a:tr h="494521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Jiné typy plateb hrazených přímo obci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9188516"/>
                  </a:ext>
                </a:extLst>
              </a:tr>
              <a:tr h="44302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Poplatky související s nemovitostmi (např. za stavební povolení)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7099085"/>
                  </a:ext>
                </a:extLst>
              </a:tr>
              <a:tr h="42057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Správní poplatky za vydání dokladů (např. občanských průkazů)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540411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Platba za využití prostoru nebo zařízení pro akce 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1181540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Pokuty nebo peněžité tresty v pravomoci obce (např. porušení pravidel parkování)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108444"/>
                  </a:ext>
                </a:extLst>
              </a:tr>
            </a:tbl>
          </a:graphicData>
        </a:graphic>
      </p:graphicFrame>
      <p:sp>
        <p:nvSpPr>
          <p:cNvPr id="85" name="Nadpis 84">
            <a:extLst>
              <a:ext uri="{FF2B5EF4-FFF2-40B4-BE49-F238E27FC236}">
                <a16:creationId xmlns:a16="http://schemas.microsoft.com/office/drawing/2014/main" id="{4EDECE7A-C302-4E84-3D35-28CCEF4F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48" y="422369"/>
            <a:ext cx="11658270" cy="775597"/>
          </a:xfrm>
        </p:spPr>
        <p:txBody>
          <a:bodyPr/>
          <a:lstStyle/>
          <a:p>
            <a:r>
              <a:rPr lang="cs-CZ" sz="2800" dirty="0"/>
              <a:t>Hotovost a bankovní převod jsou hlavními způsoby transakcí na obecních úřadech</a:t>
            </a:r>
            <a:endParaRPr lang="en-US" sz="2800" noProof="0" dirty="0">
              <a:latin typeface="Mark Offc For MC Light" panose="020B0504020101010102" pitchFamily="34" charset="0"/>
            </a:endParaRPr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9CB3E20F-F010-3B97-6335-07654BB5C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7672363"/>
              </p:ext>
            </p:extLst>
          </p:nvPr>
        </p:nvGraphicFramePr>
        <p:xfrm>
          <a:off x="244290" y="1491568"/>
          <a:ext cx="3472876" cy="2941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bject 3">
            <a:extLst>
              <a:ext uri="{FF2B5EF4-FFF2-40B4-BE49-F238E27FC236}">
                <a16:creationId xmlns:a16="http://schemas.microsoft.com/office/drawing/2014/main" id="{8A6103C9-8471-9E35-6BBF-2941A249CCE5}"/>
              </a:ext>
            </a:extLst>
          </p:cNvPr>
          <p:cNvSpPr/>
          <p:nvPr/>
        </p:nvSpPr>
        <p:spPr>
          <a:xfrm flipH="1">
            <a:off x="3600919" y="1612640"/>
            <a:ext cx="45719" cy="4287535"/>
          </a:xfrm>
          <a:custGeom>
            <a:avLst/>
            <a:gdLst/>
            <a:ahLst/>
            <a:cxnLst/>
            <a:rect l="l" t="t" r="r" b="b"/>
            <a:pathLst>
              <a:path h="8040370">
                <a:moveTo>
                  <a:pt x="0" y="0"/>
                </a:moveTo>
                <a:lnTo>
                  <a:pt x="0" y="8040006"/>
                </a:lnTo>
              </a:path>
            </a:pathLst>
          </a:custGeom>
          <a:ln w="5235">
            <a:solidFill>
              <a:srgbClr val="292929"/>
            </a:solidFill>
          </a:ln>
        </p:spPr>
        <p:txBody>
          <a:bodyPr wrap="square" lIns="0" tIns="0" rIns="0" bIns="0" rtlCol="0"/>
          <a:lstStyle/>
          <a:p>
            <a:pPr defTabSz="554492"/>
            <a:endParaRPr lang="en-US" sz="1092" kern="0" noProof="0" dirty="0">
              <a:solidFill>
                <a:sysClr val="windowText" lastClr="000000"/>
              </a:solidFill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87EDA8-4DD2-AC38-807E-6104FE87071E}"/>
              </a:ext>
            </a:extLst>
          </p:cNvPr>
          <p:cNvSpPr txBox="1"/>
          <p:nvPr/>
        </p:nvSpPr>
        <p:spPr>
          <a:xfrm>
            <a:off x="723235" y="4460891"/>
            <a:ext cx="2521973" cy="547962"/>
          </a:xfrm>
          <a:prstGeom prst="rect">
            <a:avLst/>
          </a:prstGeom>
        </p:spPr>
        <p:txBody>
          <a:bodyPr vert="horz" wrap="square" lIns="0" tIns="47363" rIns="0" bIns="0" rtlCol="0">
            <a:spAutoFit/>
          </a:bodyPr>
          <a:lstStyle/>
          <a:p>
            <a:pPr marL="7701" marR="3081" indent="-385" defTabSz="554492">
              <a:lnSpc>
                <a:spcPts val="1298"/>
              </a:lnSpc>
              <a:spcBef>
                <a:spcPts val="373"/>
              </a:spcBef>
            </a:pPr>
            <a:r>
              <a:rPr lang="en-US" sz="1940" b="1" kern="0" noProof="0" dirty="0">
                <a:solidFill>
                  <a:srgbClr val="FF5E00"/>
                </a:solidFill>
                <a:latin typeface="Mark Offc For MC"/>
                <a:cs typeface="Mark Offc For MC"/>
              </a:rPr>
              <a:t>27</a:t>
            </a:r>
            <a:r>
              <a:rPr lang="en-US" sz="1334" b="1" kern="0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r>
              <a:rPr lang="en-US" sz="1334" b="1" kern="0" spc="-18" noProof="0" dirty="0">
                <a:solidFill>
                  <a:srgbClr val="FF5E00"/>
                </a:solidFill>
                <a:latin typeface="Mark Offc For MC"/>
                <a:cs typeface="Mark Offc For MC"/>
              </a:rPr>
              <a:t> </a:t>
            </a:r>
            <a:r>
              <a:rPr lang="cs-CZ" sz="1200" b="1" kern="0" dirty="0">
                <a:solidFill>
                  <a:srgbClr val="FF5E00"/>
                </a:solidFill>
                <a:latin typeface="Mark Offc For MC"/>
                <a:cs typeface="Mark Offc For MC"/>
              </a:rPr>
              <a:t>respondentů alespoň jednou za čtvrtletí provedlo platbu na obecním úřadě </a:t>
            </a:r>
            <a:endParaRPr lang="en-US" sz="940" kern="0" noProof="0" dirty="0">
              <a:solidFill>
                <a:srgbClr val="292929"/>
              </a:solidFill>
              <a:latin typeface="Mark Offc For MC Light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F52C68A-ACAB-07F5-C61F-4FC51758F7CF}"/>
              </a:ext>
            </a:extLst>
          </p:cNvPr>
          <p:cNvSpPr txBox="1"/>
          <p:nvPr/>
        </p:nvSpPr>
        <p:spPr>
          <a:xfrm>
            <a:off x="701610" y="5295909"/>
            <a:ext cx="2521973" cy="545240"/>
          </a:xfrm>
          <a:prstGeom prst="rect">
            <a:avLst/>
          </a:prstGeom>
        </p:spPr>
        <p:txBody>
          <a:bodyPr vert="horz" wrap="square" lIns="0" tIns="44667" rIns="0" bIns="0" rtlCol="0">
            <a:spAutoFit/>
          </a:bodyPr>
          <a:lstStyle/>
          <a:p>
            <a:pPr marL="7701" marR="3081" indent="-385" defTabSz="554492">
              <a:lnSpc>
                <a:spcPts val="1322"/>
              </a:lnSpc>
              <a:spcBef>
                <a:spcPts val="352"/>
              </a:spcBef>
            </a:pPr>
            <a:r>
              <a:rPr lang="en-US" sz="1940" b="1" kern="0" noProof="0" dirty="0">
                <a:solidFill>
                  <a:srgbClr val="F59E1F"/>
                </a:solidFill>
                <a:latin typeface="Mark Offc For MC"/>
                <a:cs typeface="Mark Offc For MC"/>
              </a:rPr>
              <a:t>73</a:t>
            </a:r>
            <a:r>
              <a:rPr lang="en-US" sz="1334" b="1" kern="0" noProof="0" dirty="0">
                <a:solidFill>
                  <a:srgbClr val="F59E1F"/>
                </a:solidFill>
                <a:latin typeface="Mark Offc For MC"/>
                <a:cs typeface="Mark Offc For MC"/>
              </a:rPr>
              <a:t>%</a:t>
            </a:r>
            <a:r>
              <a:rPr lang="en-US" sz="1334" b="1" kern="0" spc="-69" noProof="0" dirty="0">
                <a:solidFill>
                  <a:srgbClr val="F59E1F"/>
                </a:solidFill>
                <a:latin typeface="Mark Offc For MC"/>
                <a:cs typeface="Mark Offc For MC"/>
              </a:rPr>
              <a:t> </a:t>
            </a:r>
            <a:r>
              <a:rPr lang="cs-CZ" sz="1200" b="1" kern="0" spc="-69" dirty="0">
                <a:solidFill>
                  <a:srgbClr val="F59E1F"/>
                </a:solidFill>
                <a:latin typeface="Mark Offc For MC"/>
                <a:cs typeface="Mark Offc For MC"/>
              </a:rPr>
              <a:t>provedlo platbu na obecním úřadě jednou nebo dvakrát za poslední rok </a:t>
            </a:r>
            <a:endParaRPr lang="en-US" sz="1200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</p:txBody>
      </p:sp>
      <p:sp>
        <p:nvSpPr>
          <p:cNvPr id="59" name="object 20">
            <a:extLst>
              <a:ext uri="{FF2B5EF4-FFF2-40B4-BE49-F238E27FC236}">
                <a16:creationId xmlns:a16="http://schemas.microsoft.com/office/drawing/2014/main" id="{FD74B387-6199-A66B-17F1-FD82D72888FC}"/>
              </a:ext>
            </a:extLst>
          </p:cNvPr>
          <p:cNvSpPr txBox="1"/>
          <p:nvPr/>
        </p:nvSpPr>
        <p:spPr>
          <a:xfrm>
            <a:off x="4616107" y="1475324"/>
            <a:ext cx="3782800" cy="4994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defTabSz="554492">
              <a:spcBef>
                <a:spcPts val="55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  <a:t>Druhy plateb provedených na obecních úřadech</a:t>
            </a:r>
            <a:endParaRPr lang="cs-CZ" sz="1600" b="1" kern="0" dirty="0">
              <a:solidFill>
                <a:sysClr val="windowText" lastClr="000000"/>
              </a:solidFill>
              <a:latin typeface="Mark Offc For MC Medium"/>
              <a:cs typeface="Mark Offc For MC Mediu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354ACBC-43C6-AEB1-7BEC-14E24508C3E5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8AC845E-A808-9E14-CF42-FFA0B8690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0218989"/>
              </p:ext>
            </p:extLst>
          </p:nvPr>
        </p:nvGraphicFramePr>
        <p:xfrm>
          <a:off x="6736947" y="2036347"/>
          <a:ext cx="1944668" cy="3920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7" name="Group 36">
            <a:extLst>
              <a:ext uri="{FF2B5EF4-FFF2-40B4-BE49-F238E27FC236}">
                <a16:creationId xmlns:a16="http://schemas.microsoft.com/office/drawing/2014/main" id="{905CA651-177F-5F0F-AE31-32F13FC2E229}"/>
              </a:ext>
            </a:extLst>
          </p:cNvPr>
          <p:cNvGrpSpPr/>
          <p:nvPr/>
        </p:nvGrpSpPr>
        <p:grpSpPr>
          <a:xfrm>
            <a:off x="8993450" y="3339669"/>
            <a:ext cx="2760594" cy="906107"/>
            <a:chOff x="320087" y="6690602"/>
            <a:chExt cx="4552422" cy="1494237"/>
          </a:xfrm>
        </p:grpSpPr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0F451E92-DC50-3CC5-C6B7-8E39F9B486F9}"/>
                </a:ext>
              </a:extLst>
            </p:cNvPr>
            <p:cNvSpPr txBox="1"/>
            <p:nvPr/>
          </p:nvSpPr>
          <p:spPr>
            <a:xfrm>
              <a:off x="320087" y="6690602"/>
              <a:ext cx="1717680" cy="10772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defTabSz="554492">
                <a:spcBef>
                  <a:spcPts val="69"/>
                </a:spcBef>
              </a:pPr>
              <a:r>
                <a:rPr lang="en-US" sz="4245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47</a:t>
              </a:r>
              <a:r>
                <a:rPr lang="en-US" sz="2911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%</a:t>
              </a:r>
              <a:endParaRPr lang="en-US" sz="3002" kern="0" noProof="0" dirty="0">
                <a:solidFill>
                  <a:sysClr val="windowText" lastClr="000000"/>
                </a:solidFill>
                <a:latin typeface="Mark Offc For MC"/>
                <a:cs typeface="Mark Offc For MC"/>
              </a:endParaRPr>
            </a:p>
          </p:txBody>
        </p:sp>
        <p:sp>
          <p:nvSpPr>
            <p:cNvPr id="41" name="TextovéPole 12">
              <a:extLst>
                <a:ext uri="{FF2B5EF4-FFF2-40B4-BE49-F238E27FC236}">
                  <a16:creationId xmlns:a16="http://schemas.microsoft.com/office/drawing/2014/main" id="{BF54467F-94E1-ABED-F626-A72F17D08A9C}"/>
                </a:ext>
              </a:extLst>
            </p:cNvPr>
            <p:cNvSpPr txBox="1"/>
            <p:nvPr/>
          </p:nvSpPr>
          <p:spPr>
            <a:xfrm>
              <a:off x="320087" y="7700988"/>
              <a:ext cx="4552422" cy="4838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lvl="0" defTabSz="554492">
                <a:defRPr/>
              </a:pPr>
              <a:r>
                <a:rPr lang="cs-CZ" sz="1200" kern="0" dirty="0">
                  <a:solidFill>
                    <a:srgbClr val="292929"/>
                  </a:solidFill>
                  <a:latin typeface="Mark Offc For MC Light"/>
                </a:rPr>
                <a:t>volí pro provádění plateb na obecních úřadech bankovní převod - jedná se o tradiční online platbu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E3D69A-6C9A-48D1-0AD5-5EA9E2ED39BD}"/>
              </a:ext>
            </a:extLst>
          </p:cNvPr>
          <p:cNvGrpSpPr/>
          <p:nvPr/>
        </p:nvGrpSpPr>
        <p:grpSpPr>
          <a:xfrm>
            <a:off x="9015430" y="2036347"/>
            <a:ext cx="2716634" cy="936512"/>
            <a:chOff x="320087" y="4743952"/>
            <a:chExt cx="4479931" cy="1544378"/>
          </a:xfrm>
        </p:grpSpPr>
        <p:sp>
          <p:nvSpPr>
            <p:cNvPr id="43" name="object 10">
              <a:extLst>
                <a:ext uri="{FF2B5EF4-FFF2-40B4-BE49-F238E27FC236}">
                  <a16:creationId xmlns:a16="http://schemas.microsoft.com/office/drawing/2014/main" id="{9F0BFC69-9C64-48C1-32B2-C8A07A79E4E5}"/>
                </a:ext>
              </a:extLst>
            </p:cNvPr>
            <p:cNvSpPr txBox="1"/>
            <p:nvPr/>
          </p:nvSpPr>
          <p:spPr>
            <a:xfrm>
              <a:off x="320087" y="5820425"/>
              <a:ext cx="4479931" cy="46790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marL="7701" marR="3081" lvl="0" defTabSz="554492">
                <a:lnSpc>
                  <a:spcPct val="100800"/>
                </a:lnSpc>
                <a:spcBef>
                  <a:spcPts val="58"/>
                </a:spcBef>
                <a:defRPr/>
              </a:pPr>
              <a:r>
                <a:rPr lang="cs-CZ" sz="1200" kern="0" dirty="0">
                  <a:solidFill>
                    <a:srgbClr val="292929"/>
                  </a:solidFill>
                  <a:latin typeface="Mark Offc For MC Light"/>
                </a:rPr>
                <a:t>použilo v posledním roce pro platbu na svém obecním úřadě hotovost</a:t>
              </a:r>
            </a:p>
          </p:txBody>
        </p:sp>
        <p:sp>
          <p:nvSpPr>
            <p:cNvPr id="44" name="object 9">
              <a:extLst>
                <a:ext uri="{FF2B5EF4-FFF2-40B4-BE49-F238E27FC236}">
                  <a16:creationId xmlns:a16="http://schemas.microsoft.com/office/drawing/2014/main" id="{BDCCAE45-E97B-B1F8-24F8-C5B486281F2B}"/>
                </a:ext>
              </a:extLst>
            </p:cNvPr>
            <p:cNvSpPr txBox="1"/>
            <p:nvPr/>
          </p:nvSpPr>
          <p:spPr>
            <a:xfrm>
              <a:off x="320087" y="4743952"/>
              <a:ext cx="1676399" cy="10772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defTabSz="554492">
                <a:spcBef>
                  <a:spcPts val="69"/>
                </a:spcBef>
              </a:pPr>
              <a:r>
                <a:rPr lang="en-US" sz="4245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70</a:t>
              </a:r>
              <a:r>
                <a:rPr lang="en-US" sz="2911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%</a:t>
              </a:r>
              <a:endParaRPr lang="en-US" sz="3002" kern="0" noProof="0" dirty="0">
                <a:solidFill>
                  <a:sysClr val="windowText" lastClr="000000"/>
                </a:solidFill>
                <a:latin typeface="Mark Offc For MC"/>
                <a:cs typeface="Mark Offc For MC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D3FE03D-4C30-5400-2184-AB29C0F7AB2D}"/>
              </a:ext>
            </a:extLst>
          </p:cNvPr>
          <p:cNvGrpSpPr/>
          <p:nvPr/>
        </p:nvGrpSpPr>
        <p:grpSpPr>
          <a:xfrm>
            <a:off x="8993450" y="4612586"/>
            <a:ext cx="2798475" cy="931748"/>
            <a:chOff x="320087" y="8358242"/>
            <a:chExt cx="4614894" cy="1536521"/>
          </a:xfrm>
        </p:grpSpPr>
        <p:sp>
          <p:nvSpPr>
            <p:cNvPr id="46" name="object 9">
              <a:extLst>
                <a:ext uri="{FF2B5EF4-FFF2-40B4-BE49-F238E27FC236}">
                  <a16:creationId xmlns:a16="http://schemas.microsoft.com/office/drawing/2014/main" id="{07F6FE5B-3A59-61EE-6A9E-D1F5407E0AC3}"/>
                </a:ext>
              </a:extLst>
            </p:cNvPr>
            <p:cNvSpPr txBox="1"/>
            <p:nvPr/>
          </p:nvSpPr>
          <p:spPr>
            <a:xfrm>
              <a:off x="320087" y="8358242"/>
              <a:ext cx="1729889" cy="10772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defTabSz="554492">
                <a:spcBef>
                  <a:spcPts val="69"/>
                </a:spcBef>
              </a:pPr>
              <a:r>
                <a:rPr lang="en-US" sz="4245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1</a:t>
              </a:r>
              <a:r>
                <a:rPr lang="en-US" sz="2911" b="1" kern="0" spc="-55" noProof="0" dirty="0">
                  <a:solidFill>
                    <a:srgbClr val="FF5E00"/>
                  </a:solidFill>
                  <a:latin typeface="Mark Offc For MC"/>
                  <a:cs typeface="Mark Offc For MC"/>
                </a:rPr>
                <a:t>%</a:t>
              </a:r>
              <a:endParaRPr lang="en-US" sz="3002" kern="0" noProof="0" dirty="0">
                <a:solidFill>
                  <a:sysClr val="windowText" lastClr="000000"/>
                </a:solidFill>
                <a:latin typeface="Mark Offc For MC"/>
                <a:cs typeface="Mark Offc For MC"/>
              </a:endParaRPr>
            </a:p>
          </p:txBody>
        </p:sp>
        <p:sp>
          <p:nvSpPr>
            <p:cNvPr id="47" name="object 10">
              <a:extLst>
                <a:ext uri="{FF2B5EF4-FFF2-40B4-BE49-F238E27FC236}">
                  <a16:creationId xmlns:a16="http://schemas.microsoft.com/office/drawing/2014/main" id="{0D5D95DC-5A16-9F16-6D05-AB3D08D0974C}"/>
                </a:ext>
              </a:extLst>
            </p:cNvPr>
            <p:cNvSpPr txBox="1"/>
            <p:nvPr/>
          </p:nvSpPr>
          <p:spPr>
            <a:xfrm>
              <a:off x="320087" y="9410913"/>
              <a:ext cx="4614894" cy="48385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marL="7701" marR="3081" lvl="0" defTabSz="554492">
                <a:lnSpc>
                  <a:spcPct val="100800"/>
                </a:lnSpc>
                <a:spcBef>
                  <a:spcPts val="58"/>
                </a:spcBef>
                <a:defRPr/>
              </a:pPr>
              <a:r>
                <a:rPr lang="cs-CZ" sz="1200" kern="0" dirty="0">
                  <a:solidFill>
                    <a:srgbClr val="292929"/>
                  </a:solidFill>
                  <a:latin typeface="Mark Offc For MC Light"/>
                </a:rPr>
                <a:t>použilo QR kód - mezi lidmi, kteří nepoužívají platební kartu na obecním úřadě, nejsou alternativní metody oblíbené</a:t>
              </a:r>
            </a:p>
          </p:txBody>
        </p:sp>
      </p:grpSp>
      <p:sp>
        <p:nvSpPr>
          <p:cNvPr id="48" name="object 20">
            <a:extLst>
              <a:ext uri="{FF2B5EF4-FFF2-40B4-BE49-F238E27FC236}">
                <a16:creationId xmlns:a16="http://schemas.microsoft.com/office/drawing/2014/main" id="{408DDC6A-4C78-0B1D-F7AC-D995CDB61518}"/>
              </a:ext>
            </a:extLst>
          </p:cNvPr>
          <p:cNvSpPr txBox="1"/>
          <p:nvPr/>
        </p:nvSpPr>
        <p:spPr>
          <a:xfrm>
            <a:off x="9015429" y="1512170"/>
            <a:ext cx="2776496" cy="4994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defTabSz="554492">
              <a:spcBef>
                <a:spcPts val="55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  <a:t>Způsob platby používaný na obecních úřadech</a:t>
            </a:r>
            <a:endParaRPr lang="cs-CZ" sz="1600" b="1" kern="0" dirty="0">
              <a:solidFill>
                <a:sysClr val="windowText" lastClr="000000"/>
              </a:solidFill>
              <a:latin typeface="Mark Offc For MC Medium"/>
              <a:cs typeface="Mark Offc For MC Medium"/>
            </a:endParaRPr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id="{FE7DC8DF-A0AC-EBD7-A1CC-A179450AD1C9}"/>
              </a:ext>
            </a:extLst>
          </p:cNvPr>
          <p:cNvSpPr txBox="1"/>
          <p:nvPr/>
        </p:nvSpPr>
        <p:spPr>
          <a:xfrm>
            <a:off x="540370" y="1486453"/>
            <a:ext cx="2647682" cy="4994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defTabSz="554492">
              <a:spcBef>
                <a:spcPts val="55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  <a:t>Frekvence placení na </a:t>
            </a:r>
            <a:b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</a:b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  <a:t>obecních úřadech</a:t>
            </a:r>
            <a:endParaRPr lang="cs-CZ" sz="1600" b="1" kern="0" dirty="0">
              <a:solidFill>
                <a:sysClr val="windowText" lastClr="000000"/>
              </a:solidFill>
              <a:latin typeface="Mark Offc For MC Medium"/>
              <a:cs typeface="Mark Offc For MC Medium"/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5C06323C-7EDE-58F3-8245-645191454C81}"/>
              </a:ext>
            </a:extLst>
          </p:cNvPr>
          <p:cNvSpPr txBox="1">
            <a:spLocks/>
          </p:cNvSpPr>
          <p:nvPr/>
        </p:nvSpPr>
        <p:spPr>
          <a:xfrm>
            <a:off x="162384" y="60960"/>
            <a:ext cx="600991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TYPY SLUŽEB, ZA KTERÉ OBYVATELÉ PLATÍ, A ZPŮSOBY PLATBY, KTERÉ POUŽÍVAJÍ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23C844F-57EA-7CDC-C5E3-C89BC6FC46D5}"/>
              </a:ext>
            </a:extLst>
          </p:cNvPr>
          <p:cNvSpPr/>
          <p:nvPr/>
        </p:nvSpPr>
        <p:spPr>
          <a:xfrm flipH="1">
            <a:off x="8732722" y="1612640"/>
            <a:ext cx="45719" cy="4287535"/>
          </a:xfrm>
          <a:custGeom>
            <a:avLst/>
            <a:gdLst/>
            <a:ahLst/>
            <a:cxnLst/>
            <a:rect l="l" t="t" r="r" b="b"/>
            <a:pathLst>
              <a:path h="8040370">
                <a:moveTo>
                  <a:pt x="0" y="0"/>
                </a:moveTo>
                <a:lnTo>
                  <a:pt x="0" y="8040006"/>
                </a:lnTo>
              </a:path>
            </a:pathLst>
          </a:custGeom>
          <a:ln w="5235">
            <a:solidFill>
              <a:srgbClr val="292929"/>
            </a:solidFill>
          </a:ln>
        </p:spPr>
        <p:txBody>
          <a:bodyPr wrap="square" lIns="0" tIns="0" rIns="0" bIns="0" rtlCol="0"/>
          <a:lstStyle/>
          <a:p>
            <a:pPr defTabSz="554492"/>
            <a:endParaRPr lang="en-US" sz="1092" kern="0" noProof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797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1FC53-C69F-67AF-7C11-DC72BF470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2">
            <a:extLst>
              <a:ext uri="{FF2B5EF4-FFF2-40B4-BE49-F238E27FC236}">
                <a16:creationId xmlns:a16="http://schemas.microsoft.com/office/drawing/2014/main" id="{5AB4093D-FD34-B9CC-64E1-2207B8B7A61B}"/>
              </a:ext>
            </a:extLst>
          </p:cNvPr>
          <p:cNvSpPr>
            <a:spLocks noChangeAspect="1"/>
          </p:cNvSpPr>
          <p:nvPr/>
        </p:nvSpPr>
        <p:spPr bwMode="gray">
          <a:xfrm rot="21156520">
            <a:off x="1345020" y="754573"/>
            <a:ext cx="6511929" cy="6324929"/>
          </a:xfrm>
          <a:prstGeom prst="ellipse">
            <a:avLst/>
          </a:prstGeom>
          <a:solidFill>
            <a:srgbClr val="F8E0D2">
              <a:alpha val="20000"/>
            </a:srgbClr>
          </a:soli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noProof="0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EB79C90B-FA8A-F72D-F14F-82A4140F6E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153" y="438797"/>
            <a:ext cx="12022923" cy="673351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cs-CZ" sz="2400" dirty="0"/>
              <a:t>Polovina respondentů si není jistá, zda je na jejich obecním úřadě možné platit kartou.</a:t>
            </a:r>
            <a:r>
              <a:rPr lang="en-US" sz="2400" dirty="0"/>
              <a:t> </a:t>
            </a:r>
            <a:r>
              <a:rPr lang="cs-CZ" sz="2400" dirty="0"/>
              <a:t>Pouze třetina z těch, kteří tuto možnost mají, o ní věděla</a:t>
            </a:r>
            <a:r>
              <a:rPr lang="en-US" sz="2400" dirty="0"/>
              <a:t>.</a:t>
            </a:r>
            <a:endParaRPr lang="cs-CZ" sz="2400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84E8F0E-2FC0-224B-C46F-58B784E8BBD6}"/>
              </a:ext>
            </a:extLst>
          </p:cNvPr>
          <p:cNvSpPr txBox="1"/>
          <p:nvPr/>
        </p:nvSpPr>
        <p:spPr>
          <a:xfrm>
            <a:off x="3628537" y="2899964"/>
            <a:ext cx="3214517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5006"/>
              </a:lnSpc>
              <a:spcBef>
                <a:spcPts val="69"/>
              </a:spcBef>
            </a:pP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48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defTabSz="554492">
              <a:lnSpc>
                <a:spcPts val="1221"/>
              </a:lnSpc>
            </a:pPr>
            <a:r>
              <a:rPr lang="en-US" sz="1200" b="1" kern="0" spc="-30" noProof="0" dirty="0">
                <a:solidFill>
                  <a:srgbClr val="292929"/>
                </a:solidFill>
                <a:latin typeface="Mark Offc For MC Light"/>
                <a:cs typeface="Mark Offc For MC Light"/>
              </a:rPr>
              <a:t>E-mail</a:t>
            </a:r>
            <a:endParaRPr lang="en-US" sz="1200" b="1" kern="0" noProof="0" dirty="0">
              <a:solidFill>
                <a:sysClr val="windowText" lastClr="000000"/>
              </a:solidFill>
              <a:latin typeface="Mark Offc For MC Light"/>
              <a:cs typeface="Mark Offc For MC Light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FB0A559-DC5D-5E9B-950E-29D2D08D3646}"/>
              </a:ext>
            </a:extLst>
          </p:cNvPr>
          <p:cNvSpPr txBox="1"/>
          <p:nvPr/>
        </p:nvSpPr>
        <p:spPr>
          <a:xfrm>
            <a:off x="6905426" y="2848942"/>
            <a:ext cx="2767003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4985"/>
              </a:lnSpc>
              <a:spcBef>
                <a:spcPts val="69"/>
              </a:spcBef>
            </a:pP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42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defTabSz="554492">
              <a:lnSpc>
                <a:spcPts val="1201"/>
              </a:lnSpc>
            </a:pPr>
            <a:r>
              <a:rPr lang="en-US" sz="1200" b="1" kern="0" spc="-27" noProof="0" dirty="0">
                <a:solidFill>
                  <a:srgbClr val="292929"/>
                </a:solidFill>
                <a:latin typeface="Mark Offc For MC Light"/>
              </a:rPr>
              <a:t>SMS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42173-2D4E-E4AA-C06A-4A53498A80B7}"/>
              </a:ext>
            </a:extLst>
          </p:cNvPr>
          <p:cNvSpPr txBox="1"/>
          <p:nvPr/>
        </p:nvSpPr>
        <p:spPr>
          <a:xfrm>
            <a:off x="6905426" y="4002394"/>
            <a:ext cx="4448663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5012"/>
              </a:lnSpc>
              <a:spcBef>
                <a:spcPts val="69"/>
              </a:spcBef>
            </a:pPr>
            <a:r>
              <a:rPr lang="en-US" sz="4245" b="1" kern="0" spc="-18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31 </a:t>
            </a:r>
            <a:r>
              <a:rPr lang="en-US" sz="2911" b="1" kern="0" spc="-18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lvl="0" defTabSz="554492">
              <a:lnSpc>
                <a:spcPts val="1176"/>
              </a:lnSpc>
              <a:defRPr/>
            </a:pPr>
            <a:r>
              <a:rPr lang="cs-CZ" sz="1200" b="1" kern="0" spc="-27" dirty="0">
                <a:solidFill>
                  <a:srgbClr val="292929"/>
                </a:solidFill>
                <a:latin typeface="Mark Offc For MC Light"/>
              </a:rPr>
              <a:t>Informace na internetových stránkách obce</a:t>
            </a:r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D07745A5-4E5B-D3BF-48BF-FD56EA43368F}"/>
              </a:ext>
            </a:extLst>
          </p:cNvPr>
          <p:cNvSpPr txBox="1"/>
          <p:nvPr/>
        </p:nvSpPr>
        <p:spPr>
          <a:xfrm>
            <a:off x="3612466" y="4041952"/>
            <a:ext cx="4272790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4960"/>
              </a:lnSpc>
              <a:spcBef>
                <a:spcPts val="69"/>
              </a:spcBef>
            </a:pP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36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lvl="0" defTabSz="554492">
              <a:lnSpc>
                <a:spcPts val="1176"/>
              </a:lnSpc>
              <a:defRPr/>
            </a:pPr>
            <a:r>
              <a:rPr lang="cs-CZ" sz="1200" b="1" kern="0" spc="-27" dirty="0">
                <a:solidFill>
                  <a:srgbClr val="292929"/>
                </a:solidFill>
                <a:latin typeface="Mark Offc For MC Light"/>
              </a:rPr>
              <a:t>Informace na obecním úřadě</a:t>
            </a:r>
          </a:p>
        </p:txBody>
      </p:sp>
      <p:graphicFrame>
        <p:nvGraphicFramePr>
          <p:cNvPr id="23" name="Graf 22">
            <a:extLst>
              <a:ext uri="{FF2B5EF4-FFF2-40B4-BE49-F238E27FC236}">
                <a16:creationId xmlns:a16="http://schemas.microsoft.com/office/drawing/2014/main" id="{F02186B8-8F4E-9F44-ECD4-A43EBD9806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2240279"/>
              </p:ext>
            </p:extLst>
          </p:nvPr>
        </p:nvGraphicFramePr>
        <p:xfrm>
          <a:off x="7368659" y="2192899"/>
          <a:ext cx="3390593" cy="312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Obrázek 25" descr="Obsah obrázku text, přístroj, Mobilní telefon, Elektronické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B8609C37-36F2-14AA-25FB-EB8C692DB7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720" y="1179835"/>
            <a:ext cx="2688279" cy="3221528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D1AE1A0B-EB4C-9649-C2CA-590445FF244A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sp>
        <p:nvSpPr>
          <p:cNvPr id="21" name="object 20">
            <a:extLst>
              <a:ext uri="{FF2B5EF4-FFF2-40B4-BE49-F238E27FC236}">
                <a16:creationId xmlns:a16="http://schemas.microsoft.com/office/drawing/2014/main" id="{7201FCCF-CFB0-504D-1B87-27996C2DCE62}"/>
              </a:ext>
            </a:extLst>
          </p:cNvPr>
          <p:cNvSpPr txBox="1"/>
          <p:nvPr/>
        </p:nvSpPr>
        <p:spPr>
          <a:xfrm>
            <a:off x="3222093" y="2356949"/>
            <a:ext cx="5636457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defTabSz="554492">
              <a:spcBef>
                <a:spcPts val="55"/>
              </a:spcBef>
              <a:defRPr/>
            </a:pPr>
            <a:r>
              <a:rPr lang="cs-CZ" sz="1600" b="1" kern="0" spc="-15" dirty="0">
                <a:solidFill>
                  <a:srgbClr val="171717"/>
                </a:solidFill>
              </a:rPr>
              <a:t>Preferovaný zdroj informací z obecního úřadu</a:t>
            </a:r>
          </a:p>
        </p:txBody>
      </p:sp>
      <p:pic>
        <p:nvPicPr>
          <p:cNvPr id="24" name="Graphic 23" descr="Email with solid fill">
            <a:extLst>
              <a:ext uri="{FF2B5EF4-FFF2-40B4-BE49-F238E27FC236}">
                <a16:creationId xmlns:a16="http://schemas.microsoft.com/office/drawing/2014/main" id="{AB898B36-77F0-F260-CF69-CD8AFF7BF4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2170" y="2864446"/>
            <a:ext cx="638391" cy="638391"/>
          </a:xfrm>
          <a:prstGeom prst="rect">
            <a:avLst/>
          </a:prstGeom>
        </p:spPr>
      </p:pic>
      <p:pic>
        <p:nvPicPr>
          <p:cNvPr id="27" name="Graphic 26" descr="Phone Vibration with solid fill">
            <a:extLst>
              <a:ext uri="{FF2B5EF4-FFF2-40B4-BE49-F238E27FC236}">
                <a16:creationId xmlns:a16="http://schemas.microsoft.com/office/drawing/2014/main" id="{57EFC7CD-74C7-BD1C-F85E-BA8F05F9D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49489" y="2932852"/>
            <a:ext cx="638391" cy="638391"/>
          </a:xfrm>
          <a:prstGeom prst="rect">
            <a:avLst/>
          </a:prstGeom>
        </p:spPr>
      </p:pic>
      <p:pic>
        <p:nvPicPr>
          <p:cNvPr id="29" name="Graphic 28" descr="Internet with solid fill">
            <a:extLst>
              <a:ext uri="{FF2B5EF4-FFF2-40B4-BE49-F238E27FC236}">
                <a16:creationId xmlns:a16="http://schemas.microsoft.com/office/drawing/2014/main" id="{514F899F-6035-3A23-CD4A-9C01298A2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97783" y="4018052"/>
            <a:ext cx="765247" cy="765247"/>
          </a:xfrm>
          <a:prstGeom prst="rect">
            <a:avLst/>
          </a:prstGeom>
        </p:spPr>
      </p:pic>
      <p:pic>
        <p:nvPicPr>
          <p:cNvPr id="33" name="Graphic 32" descr="Court with solid fill">
            <a:extLst>
              <a:ext uri="{FF2B5EF4-FFF2-40B4-BE49-F238E27FC236}">
                <a16:creationId xmlns:a16="http://schemas.microsoft.com/office/drawing/2014/main" id="{5B339B5A-8F26-DC22-C3A0-FBF511BCBF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90555" y="4077562"/>
            <a:ext cx="638391" cy="638391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1A41D087-98B1-10D5-5748-4DB01265970B}"/>
              </a:ext>
            </a:extLst>
          </p:cNvPr>
          <p:cNvSpPr txBox="1">
            <a:spLocks/>
          </p:cNvSpPr>
          <p:nvPr/>
        </p:nvSpPr>
        <p:spPr>
          <a:xfrm>
            <a:off x="260099" y="60960"/>
            <a:ext cx="373168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PREFEROVANÉ KOMUNIKAČNÍ KANÁLY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7349502-5D65-CCC2-D2A4-C30FDC68BEAB}"/>
              </a:ext>
            </a:extLst>
          </p:cNvPr>
          <p:cNvSpPr/>
          <p:nvPr/>
        </p:nvSpPr>
        <p:spPr>
          <a:xfrm>
            <a:off x="3038798" y="1943663"/>
            <a:ext cx="73763" cy="3983607"/>
          </a:xfrm>
          <a:custGeom>
            <a:avLst/>
            <a:gdLst/>
            <a:ahLst/>
            <a:cxnLst/>
            <a:rect l="l" t="t" r="r" b="b"/>
            <a:pathLst>
              <a:path h="8040370">
                <a:moveTo>
                  <a:pt x="0" y="0"/>
                </a:moveTo>
                <a:lnTo>
                  <a:pt x="0" y="8040006"/>
                </a:lnTo>
              </a:path>
            </a:pathLst>
          </a:custGeom>
          <a:ln w="5235">
            <a:solidFill>
              <a:srgbClr val="292929"/>
            </a:solidFill>
          </a:ln>
        </p:spPr>
        <p:txBody>
          <a:bodyPr wrap="square" lIns="0" tIns="0" rIns="0" bIns="0" rtlCol="0"/>
          <a:lstStyle/>
          <a:p>
            <a:pPr defTabSz="554492"/>
            <a:endParaRPr lang="en-US" sz="1092" kern="0" noProof="0" dirty="0">
              <a:solidFill>
                <a:sysClr val="windowText" lastClr="000000"/>
              </a:solidFill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DD8F1BA2-2713-222B-2450-5108861FE00B}"/>
              </a:ext>
            </a:extLst>
          </p:cNvPr>
          <p:cNvSpPr txBox="1"/>
          <p:nvPr/>
        </p:nvSpPr>
        <p:spPr>
          <a:xfrm>
            <a:off x="654905" y="1994788"/>
            <a:ext cx="2817386" cy="850439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454761" defTabSz="554492">
              <a:lnSpc>
                <a:spcPct val="101200"/>
              </a:lnSpc>
              <a:spcBef>
                <a:spcPts val="58"/>
              </a:spcBef>
            </a:pPr>
            <a:r>
              <a:rPr lang="en-US" sz="4000" b="1" kern="0" spc="-176" noProof="0" dirty="0">
                <a:solidFill>
                  <a:srgbClr val="FF5E00"/>
                </a:solidFill>
                <a:latin typeface="Mark Offc For MC"/>
              </a:rPr>
              <a:t>24 </a:t>
            </a:r>
            <a:r>
              <a:rPr lang="en-US" sz="2800" b="1" kern="0" spc="-176" noProof="0" dirty="0">
                <a:solidFill>
                  <a:srgbClr val="FF5E00"/>
                </a:solidFill>
                <a:latin typeface="Mark Offc For MC"/>
              </a:rPr>
              <a:t>%</a:t>
            </a:r>
          </a:p>
          <a:p>
            <a:pPr marL="7701" marR="454761" lvl="0" defTabSz="554492">
              <a:lnSpc>
                <a:spcPct val="101200"/>
              </a:lnSpc>
              <a:spcBef>
                <a:spcPts val="58"/>
              </a:spcBef>
              <a:defRPr/>
            </a:pPr>
            <a:r>
              <a:rPr lang="cs-CZ" sz="1400" b="1" kern="0" dirty="0">
                <a:solidFill>
                  <a:srgbClr val="292929"/>
                </a:solidFill>
                <a:latin typeface="Mark Offc For MC" panose="020B0504020101010102" pitchFamily="34" charset="0"/>
              </a:rPr>
              <a:t>Myslí si, že je dostupná</a:t>
            </a:r>
            <a:endParaRPr lang="cs-CZ" sz="1200" b="1" kern="0" dirty="0">
              <a:solidFill>
                <a:srgbClr val="292929"/>
              </a:solidFill>
              <a:latin typeface="Mark Offc For MC" panose="020B0504020101010102" pitchFamily="34" charset="0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6D30DC66-456D-DF43-1C4E-F27D96F64C62}"/>
              </a:ext>
            </a:extLst>
          </p:cNvPr>
          <p:cNvSpPr txBox="1"/>
          <p:nvPr/>
        </p:nvSpPr>
        <p:spPr>
          <a:xfrm>
            <a:off x="654905" y="3435200"/>
            <a:ext cx="2817386" cy="850439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454761" defTabSz="554492">
              <a:lnSpc>
                <a:spcPct val="101200"/>
              </a:lnSpc>
              <a:spcBef>
                <a:spcPts val="58"/>
              </a:spcBef>
            </a:pPr>
            <a:r>
              <a:rPr lang="en-US" sz="4000" b="1" kern="0" spc="-176" noProof="0" dirty="0">
                <a:solidFill>
                  <a:srgbClr val="FF5E00"/>
                </a:solidFill>
                <a:latin typeface="Mark Offc For MC"/>
              </a:rPr>
              <a:t>26 </a:t>
            </a:r>
            <a:r>
              <a:rPr lang="en-US" sz="2800" b="1" kern="0" spc="-176" noProof="0" dirty="0">
                <a:solidFill>
                  <a:srgbClr val="FF5E00"/>
                </a:solidFill>
                <a:latin typeface="Mark Offc For MC"/>
              </a:rPr>
              <a:t>%</a:t>
            </a:r>
          </a:p>
          <a:p>
            <a:pPr marL="7701" marR="454761" lvl="0" defTabSz="554492">
              <a:lnSpc>
                <a:spcPct val="101200"/>
              </a:lnSpc>
              <a:spcBef>
                <a:spcPts val="58"/>
              </a:spcBef>
              <a:defRPr/>
            </a:pPr>
            <a:r>
              <a:rPr lang="cs-CZ" sz="1400" b="1" kern="0" dirty="0">
                <a:solidFill>
                  <a:srgbClr val="292929"/>
                </a:solidFill>
                <a:latin typeface="Mark Offc For MC" panose="020B0504020101010102" pitchFamily="34" charset="0"/>
              </a:rPr>
              <a:t>Myslí si, že není dostupná</a:t>
            </a: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29A85E22-9092-1DB6-C50F-D6D56BC70EED}"/>
              </a:ext>
            </a:extLst>
          </p:cNvPr>
          <p:cNvSpPr txBox="1"/>
          <p:nvPr/>
        </p:nvSpPr>
        <p:spPr>
          <a:xfrm>
            <a:off x="654905" y="4669293"/>
            <a:ext cx="2817386" cy="840885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454761" defTabSz="554492">
              <a:lnSpc>
                <a:spcPct val="101200"/>
              </a:lnSpc>
              <a:spcBef>
                <a:spcPts val="58"/>
              </a:spcBef>
            </a:pPr>
            <a:r>
              <a:rPr lang="en-US" sz="4000" b="1" kern="0" spc="-176" noProof="0" dirty="0">
                <a:solidFill>
                  <a:srgbClr val="FF5E00"/>
                </a:solidFill>
                <a:latin typeface="Mark Offc For MC"/>
              </a:rPr>
              <a:t>50 </a:t>
            </a:r>
            <a:r>
              <a:rPr lang="en-US" sz="2800" b="1" kern="0" spc="-176" noProof="0" dirty="0">
                <a:solidFill>
                  <a:srgbClr val="FF5E00"/>
                </a:solidFill>
                <a:latin typeface="Mark Offc For MC"/>
              </a:rPr>
              <a:t>%</a:t>
            </a:r>
          </a:p>
          <a:p>
            <a:pPr marL="7701" marR="454761" defTabSz="554492">
              <a:lnSpc>
                <a:spcPct val="101200"/>
              </a:lnSpc>
              <a:spcBef>
                <a:spcPts val="58"/>
              </a:spcBef>
            </a:pPr>
            <a:r>
              <a:rPr lang="cs-CZ" sz="1400" b="1" kern="0" dirty="0">
                <a:solidFill>
                  <a:srgbClr val="292929"/>
                </a:solidFill>
                <a:latin typeface="Mark Offc For MC" panose="020B0504020101010102" pitchFamily="34" charset="0"/>
              </a:rPr>
              <a:t>Neví</a:t>
            </a:r>
            <a:endParaRPr lang="en-US" sz="1400" b="1" kern="0" noProof="0" dirty="0">
              <a:solidFill>
                <a:srgbClr val="292929"/>
              </a:solidFill>
              <a:latin typeface="Mark Offc For MC" panose="020B0504020101010102" pitchFamily="34" charset="0"/>
            </a:endParaRPr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id="{777BAF2F-5CE5-2448-0AC6-258AACBC9197}"/>
              </a:ext>
            </a:extLst>
          </p:cNvPr>
          <p:cNvSpPr txBox="1"/>
          <p:nvPr/>
        </p:nvSpPr>
        <p:spPr>
          <a:xfrm>
            <a:off x="375820" y="1313818"/>
            <a:ext cx="2699859" cy="499441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algn="ctr" defTabSz="554492">
              <a:spcBef>
                <a:spcPts val="55"/>
              </a:spcBef>
              <a:defRPr/>
            </a:pPr>
            <a:r>
              <a:rPr lang="en-US" sz="1600" b="1" kern="0" spc="-15" dirty="0" err="1">
                <a:solidFill>
                  <a:srgbClr val="171717"/>
                </a:solidFill>
              </a:rPr>
              <a:t>Můžete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na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svém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obecním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úřadě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platit</a:t>
            </a:r>
            <a:r>
              <a:rPr lang="en-US" sz="1600" b="1" kern="0" spc="-15" dirty="0">
                <a:solidFill>
                  <a:srgbClr val="171717"/>
                </a:solidFill>
              </a:rPr>
              <a:t> </a:t>
            </a:r>
            <a:r>
              <a:rPr lang="en-US" sz="1600" b="1" kern="0" spc="-15" dirty="0" err="1">
                <a:solidFill>
                  <a:srgbClr val="171717"/>
                </a:solidFill>
              </a:rPr>
              <a:t>kartou</a:t>
            </a:r>
            <a:r>
              <a:rPr lang="en-US" sz="1600" b="1" kern="0" spc="-15" dirty="0">
                <a:solidFill>
                  <a:srgbClr val="171717"/>
                </a:solidFill>
              </a:rPr>
              <a:t>?</a:t>
            </a:r>
            <a:endParaRPr lang="cs-CZ" sz="1600" b="1" kern="0" spc="-15" dirty="0">
              <a:solidFill>
                <a:srgbClr val="1717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421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FE1F-39F9-8043-2F85-C6286BEF4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B06DD6C0-1ED9-0059-24A1-4BAD34F67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1167" y="1475047"/>
            <a:ext cx="5820833" cy="2726708"/>
          </a:xfrm>
        </p:spPr>
        <p:txBody>
          <a:bodyPr/>
          <a:lstStyle/>
          <a:p>
            <a:r>
              <a:rPr lang="en-US" dirty="0"/>
              <a:t>Jak by </a:t>
            </a:r>
            <a:r>
              <a:rPr lang="en-US" dirty="0" err="1"/>
              <a:t>lidé</a:t>
            </a:r>
            <a:r>
              <a:rPr lang="en-US" dirty="0"/>
              <a:t> v </a:t>
            </a:r>
            <a:r>
              <a:rPr lang="en-US" dirty="0" err="1"/>
              <a:t>menších</a:t>
            </a:r>
            <a:r>
              <a:rPr lang="en-US" dirty="0"/>
              <a:t> </a:t>
            </a:r>
            <a:r>
              <a:rPr lang="en-US" dirty="0" err="1"/>
              <a:t>obcích</a:t>
            </a:r>
            <a:r>
              <a:rPr lang="en-US" dirty="0"/>
              <a:t> </a:t>
            </a:r>
            <a:r>
              <a:rPr lang="en-US" dirty="0" err="1"/>
              <a:t>chtěli</a:t>
            </a:r>
            <a:r>
              <a:rPr lang="en-US" dirty="0"/>
              <a:t> </a:t>
            </a:r>
            <a:r>
              <a:rPr lang="en-US" dirty="0" err="1"/>
              <a:t>platit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úřadě</a:t>
            </a:r>
            <a:r>
              <a:rPr lang="en-US" dirty="0"/>
              <a:t>?</a:t>
            </a:r>
            <a:endParaRPr lang="en-US" noProof="0" dirty="0"/>
          </a:p>
        </p:txBody>
      </p:sp>
      <p:pic>
        <p:nvPicPr>
          <p:cNvPr id="6" name="Picture Placeholder 5" descr="Wooden houses with one house standing out with its orange and red colour">
            <a:extLst>
              <a:ext uri="{FF2B5EF4-FFF2-40B4-BE49-F238E27FC236}">
                <a16:creationId xmlns:a16="http://schemas.microsoft.com/office/drawing/2014/main" id="{9B1CFB4C-9607-1795-0B96-4375B0C223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895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F8641-A9E3-5D39-3FB0-62F0F1D8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0893DFE-73BC-9610-4698-3AB7B997FA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293" y="465314"/>
            <a:ext cx="11658270" cy="673351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en-US" sz="2400" dirty="0">
                <a:latin typeface="Mark Offc For MC Medium" panose="020B0604020101010102" pitchFamily="34" charset="-18"/>
              </a:rPr>
              <a:t>V </a:t>
            </a:r>
            <a:r>
              <a:rPr lang="en-US" sz="2400" dirty="0" err="1">
                <a:latin typeface="Mark Offc For MC Medium" panose="020B0604020101010102" pitchFamily="34" charset="-18"/>
              </a:rPr>
              <a:t>obcích</a:t>
            </a:r>
            <a:r>
              <a:rPr lang="en-US" sz="2400" dirty="0">
                <a:latin typeface="Mark Offc For MC Medium" panose="020B0604020101010102" pitchFamily="34" charset="-18"/>
              </a:rPr>
              <a:t> bez </a:t>
            </a:r>
            <a:r>
              <a:rPr lang="en-US" sz="2400" dirty="0" err="1">
                <a:latin typeface="Mark Offc For MC Medium" panose="020B0604020101010102" pitchFamily="34" charset="-18"/>
              </a:rPr>
              <a:t>akceptace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karet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drží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hotovost</a:t>
            </a:r>
            <a:r>
              <a:rPr lang="en-US" sz="2400" dirty="0">
                <a:latin typeface="Mark Offc For MC Medium" panose="020B0604020101010102" pitchFamily="34" charset="-18"/>
              </a:rPr>
              <a:t> a </a:t>
            </a:r>
            <a:r>
              <a:rPr lang="en-US" sz="2400" dirty="0" err="1">
                <a:latin typeface="Mark Offc For MC Medium" panose="020B0604020101010102" pitchFamily="34" charset="-18"/>
              </a:rPr>
              <a:t>bankovní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převod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silné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pozice</a:t>
            </a:r>
            <a:r>
              <a:rPr lang="en-US" sz="2400" dirty="0">
                <a:latin typeface="Mark Offc For MC Medium" panose="020B0604020101010102" pitchFamily="34" charset="-18"/>
              </a:rPr>
              <a:t> ze </a:t>
            </a:r>
            <a:r>
              <a:rPr lang="en-US" sz="2400" dirty="0" err="1">
                <a:latin typeface="Mark Offc For MC Medium" panose="020B0604020101010102" pitchFamily="34" charset="-18"/>
              </a:rPr>
              <a:t>zvyku</a:t>
            </a:r>
            <a:r>
              <a:rPr lang="en-US" sz="2400" dirty="0">
                <a:latin typeface="Mark Offc For MC Medium" panose="020B0604020101010102" pitchFamily="34" charset="-18"/>
              </a:rPr>
              <a:t> – </a:t>
            </a:r>
            <a:r>
              <a:rPr lang="en-US" sz="2400" dirty="0" err="1">
                <a:latin typeface="Mark Offc For MC Medium" panose="020B0604020101010102" pitchFamily="34" charset="-18"/>
              </a:rPr>
              <a:t>přesto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vede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karta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jako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preferovaná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platební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metoda</a:t>
            </a:r>
            <a:endParaRPr lang="en-US" sz="2400" dirty="0"/>
          </a:p>
        </p:txBody>
      </p:sp>
      <p:graphicFrame>
        <p:nvGraphicFramePr>
          <p:cNvPr id="23" name="Graf 22">
            <a:extLst>
              <a:ext uri="{FF2B5EF4-FFF2-40B4-BE49-F238E27FC236}">
                <a16:creationId xmlns:a16="http://schemas.microsoft.com/office/drawing/2014/main" id="{43069C9C-9010-D144-D979-06EB675D01EE}"/>
              </a:ext>
            </a:extLst>
          </p:cNvPr>
          <p:cNvGraphicFramePr>
            <a:graphicFrameLocks/>
          </p:cNvGraphicFramePr>
          <p:nvPr/>
        </p:nvGraphicFramePr>
        <p:xfrm>
          <a:off x="1677825" y="3392406"/>
          <a:ext cx="3390593" cy="312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6" name="Obrázek 25" descr="Obsah obrázku text, přístroj, Mobilní telefon, Elektronické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3B78CB8A-8736-9C1F-53DF-3447E3F343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988" y="1615387"/>
            <a:ext cx="3136672" cy="3758864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3E0EFB9-607E-AE0B-821B-6257754606DC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846454C0-E81B-6218-17A1-F732D74FD1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192135"/>
              </p:ext>
            </p:extLst>
          </p:nvPr>
        </p:nvGraphicFramePr>
        <p:xfrm>
          <a:off x="814160" y="2126549"/>
          <a:ext cx="8128000" cy="4194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object 20">
            <a:extLst>
              <a:ext uri="{FF2B5EF4-FFF2-40B4-BE49-F238E27FC236}">
                <a16:creationId xmlns:a16="http://schemas.microsoft.com/office/drawing/2014/main" id="{D70EBB03-CCC8-063B-BFED-9E25EDE4067E}"/>
              </a:ext>
            </a:extLst>
          </p:cNvPr>
          <p:cNvSpPr txBox="1"/>
          <p:nvPr/>
        </p:nvSpPr>
        <p:spPr>
          <a:xfrm>
            <a:off x="525090" y="1703474"/>
            <a:ext cx="8417070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defTabSz="554492">
              <a:spcBef>
                <a:spcPts val="55"/>
              </a:spcBef>
            </a:pPr>
            <a:r>
              <a:rPr lang="cs-CZ" sz="1600" b="1" dirty="0"/>
              <a:t>Preferované způsoby placení v obcích, které neakceptují karty</a:t>
            </a:r>
            <a:endParaRPr lang="en-US" sz="1400" b="1" kern="0" noProof="0" dirty="0">
              <a:solidFill>
                <a:sysClr val="windowText" lastClr="000000"/>
              </a:solidFill>
              <a:latin typeface="Mark Offc For MC Medium"/>
              <a:cs typeface="Mark Offc For MC Medium"/>
            </a:endParaRP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4B25420-E6EB-0E96-C484-C050733EE467}"/>
              </a:ext>
            </a:extLst>
          </p:cNvPr>
          <p:cNvSpPr txBox="1">
            <a:spLocks/>
          </p:cNvSpPr>
          <p:nvPr/>
        </p:nvSpPr>
        <p:spPr>
          <a:xfrm>
            <a:off x="260099" y="60960"/>
            <a:ext cx="373168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PREFERENCE PLATEBNÍCH METOD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3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8D583-34CC-EB69-AF19-0C6A903FF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62">
            <a:extLst>
              <a:ext uri="{FF2B5EF4-FFF2-40B4-BE49-F238E27FC236}">
                <a16:creationId xmlns:a16="http://schemas.microsoft.com/office/drawing/2014/main" id="{6E21BA7A-ABED-862F-A70B-C5A1D9ABD4EA}"/>
              </a:ext>
            </a:extLst>
          </p:cNvPr>
          <p:cNvSpPr>
            <a:spLocks noChangeAspect="1"/>
          </p:cNvSpPr>
          <p:nvPr/>
        </p:nvSpPr>
        <p:spPr bwMode="gray">
          <a:xfrm rot="21156520">
            <a:off x="8872339" y="1425792"/>
            <a:ext cx="4307614" cy="4925835"/>
          </a:xfrm>
          <a:prstGeom prst="ellipse">
            <a:avLst/>
          </a:prstGeom>
          <a:solidFill>
            <a:srgbClr val="F3CAB3">
              <a:alpha val="20000"/>
            </a:srgbClr>
          </a:soli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noProof="0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682C3BE3-37EE-5C60-2142-E123C55E2E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5596" y="436772"/>
            <a:ext cx="11658270" cy="784151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cs-CZ" sz="2800" dirty="0">
                <a:latin typeface="Mark Offc For MC Medium" panose="020B0604020101010102" pitchFamily="34" charset="-18"/>
              </a:rPr>
              <a:t>Generační rozdíly v preferenci plateb: do 50 let dominuje karta (77%), nad 50 let hotovost (70%)</a:t>
            </a:r>
            <a:endParaRPr lang="cs-CZ" sz="2800" b="1" dirty="0">
              <a:latin typeface="Mark Offc For MC Medium" panose="020B0604020101010102" pitchFamily="34" charset="-18"/>
            </a:endParaRPr>
          </a:p>
        </p:txBody>
      </p:sp>
      <p:graphicFrame>
        <p:nvGraphicFramePr>
          <p:cNvPr id="23" name="Graf 22">
            <a:extLst>
              <a:ext uri="{FF2B5EF4-FFF2-40B4-BE49-F238E27FC236}">
                <a16:creationId xmlns:a16="http://schemas.microsoft.com/office/drawing/2014/main" id="{4B36017E-FB81-A694-AD39-01F921A5EE06}"/>
              </a:ext>
            </a:extLst>
          </p:cNvPr>
          <p:cNvGraphicFramePr>
            <a:graphicFrameLocks/>
          </p:cNvGraphicFramePr>
          <p:nvPr/>
        </p:nvGraphicFramePr>
        <p:xfrm>
          <a:off x="1677825" y="3392406"/>
          <a:ext cx="3390593" cy="312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5B3384A-D0A4-17D3-B178-D57CC21C0566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FFF2336-BB23-9F90-1677-9C3B9B4D8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0430190"/>
              </p:ext>
            </p:extLst>
          </p:nvPr>
        </p:nvGraphicFramePr>
        <p:xfrm>
          <a:off x="1796281" y="1881126"/>
          <a:ext cx="8128000" cy="3807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object 20">
            <a:extLst>
              <a:ext uri="{FF2B5EF4-FFF2-40B4-BE49-F238E27FC236}">
                <a16:creationId xmlns:a16="http://schemas.microsoft.com/office/drawing/2014/main" id="{CCFD79DA-4D1A-BC9A-C6ED-68A0569C69EB}"/>
              </a:ext>
            </a:extLst>
          </p:cNvPr>
          <p:cNvSpPr txBox="1"/>
          <p:nvPr/>
        </p:nvSpPr>
        <p:spPr>
          <a:xfrm>
            <a:off x="1507212" y="1458051"/>
            <a:ext cx="5581564" cy="253220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3081" lvl="0" defTabSz="554492">
              <a:spcBef>
                <a:spcPts val="55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  <a:cs typeface="Mark Offc For MC Medium"/>
              </a:rPr>
              <a:t>Preferované způsoby placení na obecních úřadech - věk</a:t>
            </a:r>
            <a:endParaRPr lang="cs-CZ" sz="1600" b="1" kern="0" dirty="0">
              <a:solidFill>
                <a:sysClr val="windowText" lastClr="000000"/>
              </a:solidFill>
              <a:latin typeface="Mark Offc For MC Medium"/>
              <a:cs typeface="Mark Offc For MC Medium"/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FDEDEC6-BA7F-E9A5-768B-69A0A3C01897}"/>
              </a:ext>
            </a:extLst>
          </p:cNvPr>
          <p:cNvSpPr txBox="1">
            <a:spLocks/>
          </p:cNvSpPr>
          <p:nvPr/>
        </p:nvSpPr>
        <p:spPr>
          <a:xfrm>
            <a:off x="260099" y="60960"/>
            <a:ext cx="373168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PREFERENCE PLATEBNÍCH METOD PODLE VĚKU 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8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9629E-7B6C-EA27-C848-93080D5C3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FDC5CAF2-0F4C-81DD-E23B-3AF7D86420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1167" y="1467007"/>
            <a:ext cx="5820833" cy="2070182"/>
          </a:xfrm>
        </p:spPr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zavedení</a:t>
            </a:r>
            <a:r>
              <a:rPr lang="en-US" dirty="0"/>
              <a:t> </a:t>
            </a:r>
            <a:r>
              <a:rPr lang="en-US" dirty="0" err="1"/>
              <a:t>plateb</a:t>
            </a:r>
            <a:r>
              <a:rPr lang="en-US" dirty="0"/>
              <a:t> </a:t>
            </a:r>
            <a:r>
              <a:rPr lang="en-US" dirty="0" err="1"/>
              <a:t>kartou</a:t>
            </a:r>
            <a:r>
              <a:rPr lang="en-US" dirty="0"/>
              <a:t> </a:t>
            </a:r>
            <a:r>
              <a:rPr lang="en-US" dirty="0" err="1"/>
              <a:t>přináší</a:t>
            </a:r>
            <a:r>
              <a:rPr lang="en-US" dirty="0"/>
              <a:t> </a:t>
            </a:r>
            <a:r>
              <a:rPr lang="en-US" dirty="0" err="1"/>
              <a:t>obcím</a:t>
            </a:r>
            <a:r>
              <a:rPr lang="en-US" dirty="0"/>
              <a:t>?</a:t>
            </a:r>
            <a:endParaRPr lang="en-US" noProof="0" dirty="0"/>
          </a:p>
        </p:txBody>
      </p:sp>
      <p:pic>
        <p:nvPicPr>
          <p:cNvPr id="6" name="Picture Placeholder 5" descr="Wooden houses with one house standing out with its orange and red colour">
            <a:extLst>
              <a:ext uri="{FF2B5EF4-FFF2-40B4-BE49-F238E27FC236}">
                <a16:creationId xmlns:a16="http://schemas.microsoft.com/office/drawing/2014/main" id="{E2A7B0E9-FFD9-AFB2-54B0-71E01635E9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865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2FD649-F08A-6AC2-919E-6C8DB529B0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16</a:t>
            </a:fld>
            <a:endParaRPr lang="cs-CZ"/>
          </a:p>
        </p:txBody>
      </p:sp>
      <p:pic>
        <p:nvPicPr>
          <p:cNvPr id="1026" name="Picture 2" descr="Města a obce Středočeský kraj - Vyletnik.cz">
            <a:extLst>
              <a:ext uri="{FF2B5EF4-FFF2-40B4-BE49-F238E27FC236}">
                <a16:creationId xmlns:a16="http://schemas.microsoft.com/office/drawing/2014/main" id="{212ABF5C-8084-AA4E-A3E3-165D09127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846" y="0"/>
            <a:ext cx="1028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CD767217-0F71-7E66-2993-989A427536F1}"/>
              </a:ext>
            </a:extLst>
          </p:cNvPr>
          <p:cNvSpPr/>
          <p:nvPr/>
        </p:nvSpPr>
        <p:spPr bwMode="gray">
          <a:xfrm>
            <a:off x="104480" y="0"/>
            <a:ext cx="12185997" cy="6858000"/>
          </a:xfrm>
          <a:prstGeom prst="rect">
            <a:avLst/>
          </a:prstGeom>
          <a:gradFill>
            <a:gsLst>
              <a:gs pos="43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111240A3-8E25-B942-28E6-CC7037353C93}"/>
              </a:ext>
            </a:extLst>
          </p:cNvPr>
          <p:cNvSpPr txBox="1"/>
          <p:nvPr/>
        </p:nvSpPr>
        <p:spPr>
          <a:xfrm>
            <a:off x="3791677" y="2008633"/>
            <a:ext cx="2414251" cy="1204141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4985"/>
              </a:lnSpc>
              <a:spcBef>
                <a:spcPts val="69"/>
              </a:spcBef>
            </a:pPr>
            <a:r>
              <a:rPr lang="en-US" sz="4245" b="1" kern="0" spc="-15" dirty="0">
                <a:solidFill>
                  <a:srgbClr val="FF5E00"/>
                </a:solidFill>
                <a:latin typeface="Mark Offc For MC"/>
                <a:cs typeface="Mark Offc For MC"/>
              </a:rPr>
              <a:t>6</a:t>
            </a: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2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defTabSz="554492"/>
            <a:r>
              <a:rPr lang="en-US" b="1" kern="0" spc="-27" noProof="0" dirty="0" err="1">
                <a:solidFill>
                  <a:srgbClr val="292929"/>
                </a:solidFill>
                <a:latin typeface="Mark Offc For MC Light"/>
              </a:rPr>
              <a:t>Nižší</a:t>
            </a:r>
            <a:r>
              <a:rPr lang="en-US" b="1" kern="0" spc="-27" noProof="0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noProof="0" dirty="0" err="1">
                <a:solidFill>
                  <a:srgbClr val="292929"/>
                </a:solidFill>
                <a:latin typeface="Mark Offc For MC Light"/>
              </a:rPr>
              <a:t>náklady</a:t>
            </a:r>
            <a:r>
              <a:rPr lang="en-US" b="1" kern="0" spc="-27" noProof="0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noProof="0" dirty="0" err="1">
                <a:solidFill>
                  <a:srgbClr val="292929"/>
                </a:solidFill>
                <a:latin typeface="Mark Offc For MC Light"/>
              </a:rPr>
              <a:t>na</a:t>
            </a:r>
            <a:r>
              <a:rPr lang="en-US" b="1" kern="0" spc="-27" noProof="0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noProof="0" dirty="0" err="1">
                <a:solidFill>
                  <a:srgbClr val="292929"/>
                </a:solidFill>
                <a:latin typeface="Mark Offc For MC Light"/>
              </a:rPr>
              <a:t>hotovstní</a:t>
            </a:r>
            <a:r>
              <a:rPr lang="en-US" b="1" kern="0" spc="-27" noProof="0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noProof="0" dirty="0" err="1">
                <a:solidFill>
                  <a:srgbClr val="292929"/>
                </a:solidFill>
                <a:latin typeface="Mark Offc For MC Light"/>
              </a:rPr>
              <a:t>operace</a:t>
            </a:r>
            <a:endParaRPr lang="en-US" b="1" kern="0" spc="-27" noProof="0" dirty="0">
              <a:solidFill>
                <a:srgbClr val="292929"/>
              </a:solidFill>
              <a:latin typeface="Mark Offc For MC Light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6AC22B3D-DFAA-FDF2-EAC5-884E25A234F6}"/>
              </a:ext>
            </a:extLst>
          </p:cNvPr>
          <p:cNvSpPr txBox="1"/>
          <p:nvPr/>
        </p:nvSpPr>
        <p:spPr>
          <a:xfrm>
            <a:off x="3729305" y="3400607"/>
            <a:ext cx="4272790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4960"/>
              </a:lnSpc>
              <a:spcBef>
                <a:spcPts val="69"/>
              </a:spcBef>
            </a:pPr>
            <a:r>
              <a:rPr lang="en-US" sz="4245" b="1" kern="0" spc="-15" dirty="0">
                <a:solidFill>
                  <a:srgbClr val="FF5E00"/>
                </a:solidFill>
                <a:latin typeface="Mark Offc For MC"/>
                <a:cs typeface="Mark Offc For MC"/>
              </a:rPr>
              <a:t>2</a:t>
            </a: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6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lvl="0" defTabSz="554492">
              <a:lnSpc>
                <a:spcPts val="1176"/>
              </a:lnSpc>
              <a:defRPr/>
            </a:pPr>
            <a:r>
              <a:rPr lang="en-US" b="1" kern="0" spc="-27" dirty="0" err="1">
                <a:solidFill>
                  <a:srgbClr val="292929"/>
                </a:solidFill>
                <a:latin typeface="Mark Offc For MC Light"/>
              </a:rPr>
              <a:t>Snížení</a:t>
            </a:r>
            <a:r>
              <a:rPr lang="en-US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dirty="0" err="1">
                <a:solidFill>
                  <a:srgbClr val="292929"/>
                </a:solidFill>
                <a:latin typeface="Mark Offc For MC Light"/>
              </a:rPr>
              <a:t>chybovosti</a:t>
            </a:r>
            <a:endParaRPr lang="cs-CZ" b="1" kern="0" spc="-27" dirty="0">
              <a:solidFill>
                <a:srgbClr val="292929"/>
              </a:solidFill>
              <a:latin typeface="Mark Offc For MC Light"/>
            </a:endParaRPr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CE575AB9-254B-551E-AA1C-14276D6DC3A9}"/>
              </a:ext>
            </a:extLst>
          </p:cNvPr>
          <p:cNvSpPr txBox="1"/>
          <p:nvPr/>
        </p:nvSpPr>
        <p:spPr>
          <a:xfrm>
            <a:off x="514788" y="2090433"/>
            <a:ext cx="2288373" cy="1142586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5006"/>
              </a:lnSpc>
              <a:spcBef>
                <a:spcPts val="69"/>
              </a:spcBef>
            </a:pPr>
            <a:r>
              <a:rPr lang="en-US" sz="4245" b="1" kern="0" spc="-15" dirty="0">
                <a:solidFill>
                  <a:srgbClr val="FF5E00"/>
                </a:solidFill>
                <a:latin typeface="Mark Offc For MC"/>
                <a:cs typeface="Mark Offc For MC"/>
              </a:rPr>
              <a:t>8</a:t>
            </a: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8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defTabSz="554492"/>
            <a:r>
              <a:rPr lang="en-US" sz="1600" b="1" kern="0" spc="-30" noProof="0" dirty="0" err="1">
                <a:solidFill>
                  <a:srgbClr val="292929"/>
                </a:solidFill>
                <a:latin typeface="Mark Offc For MC Light"/>
                <a:cs typeface="Mark Offc For MC Light"/>
              </a:rPr>
              <a:t>Pozitivní</a:t>
            </a:r>
            <a:r>
              <a:rPr lang="en-US" sz="1600" b="1" kern="0" spc="-30" noProof="0" dirty="0">
                <a:solidFill>
                  <a:srgbClr val="292929"/>
                </a:solidFill>
                <a:latin typeface="Mark Offc For MC Light"/>
                <a:cs typeface="Mark Offc For MC Light"/>
              </a:rPr>
              <a:t> </a:t>
            </a:r>
            <a:r>
              <a:rPr lang="en-US" sz="1600" b="1" kern="0" spc="-30" noProof="0" dirty="0" err="1">
                <a:solidFill>
                  <a:srgbClr val="292929"/>
                </a:solidFill>
                <a:latin typeface="Mark Offc For MC Light"/>
                <a:cs typeface="Mark Offc For MC Light"/>
              </a:rPr>
              <a:t>zpětná</a:t>
            </a:r>
            <a:r>
              <a:rPr lang="en-US" sz="1600" b="1" kern="0" spc="-30" noProof="0" dirty="0">
                <a:solidFill>
                  <a:srgbClr val="292929"/>
                </a:solidFill>
                <a:latin typeface="Mark Offc For MC Light"/>
                <a:cs typeface="Mark Offc For MC Light"/>
              </a:rPr>
              <a:t> </a:t>
            </a:r>
            <a:r>
              <a:rPr lang="en-US" sz="1600" b="1" kern="0" spc="-30" noProof="0" dirty="0" err="1">
                <a:solidFill>
                  <a:srgbClr val="292929"/>
                </a:solidFill>
                <a:latin typeface="Mark Offc For MC Light"/>
                <a:cs typeface="Mark Offc For MC Light"/>
              </a:rPr>
              <a:t>vazba</a:t>
            </a:r>
            <a:r>
              <a:rPr lang="en-US" sz="1600" b="1" kern="0" spc="-30" noProof="0" dirty="0">
                <a:solidFill>
                  <a:srgbClr val="292929"/>
                </a:solidFill>
                <a:latin typeface="Mark Offc For MC Light"/>
                <a:cs typeface="Mark Offc For MC Light"/>
              </a:rPr>
              <a:t> od </a:t>
            </a:r>
            <a:r>
              <a:rPr lang="en-US" sz="1600" b="1" kern="0" spc="-30" noProof="0" dirty="0" err="1">
                <a:solidFill>
                  <a:srgbClr val="292929"/>
                </a:solidFill>
                <a:latin typeface="Mark Offc For MC Light"/>
                <a:cs typeface="Mark Offc For MC Light"/>
              </a:rPr>
              <a:t>občanů</a:t>
            </a:r>
            <a:endParaRPr lang="en-US" sz="1600" b="1" kern="0" noProof="0" dirty="0">
              <a:solidFill>
                <a:sysClr val="windowText" lastClr="000000"/>
              </a:solidFill>
              <a:latin typeface="Mark Offc For MC Light"/>
              <a:cs typeface="Mark Offc For MC Light"/>
            </a:endParaRPr>
          </a:p>
        </p:txBody>
      </p:sp>
      <p:sp>
        <p:nvSpPr>
          <p:cNvPr id="7" name="object 15">
            <a:extLst>
              <a:ext uri="{FF2B5EF4-FFF2-40B4-BE49-F238E27FC236}">
                <a16:creationId xmlns:a16="http://schemas.microsoft.com/office/drawing/2014/main" id="{F305AF3B-258C-E0B2-ADB0-1CB999D97A40}"/>
              </a:ext>
            </a:extLst>
          </p:cNvPr>
          <p:cNvSpPr txBox="1"/>
          <p:nvPr/>
        </p:nvSpPr>
        <p:spPr>
          <a:xfrm>
            <a:off x="498717" y="3400607"/>
            <a:ext cx="4272790" cy="80621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defTabSz="554492">
              <a:lnSpc>
                <a:spcPts val="4960"/>
              </a:lnSpc>
              <a:spcBef>
                <a:spcPts val="69"/>
              </a:spcBef>
            </a:pPr>
            <a:r>
              <a:rPr lang="en-US" sz="4245" b="1" kern="0" spc="-15" dirty="0">
                <a:solidFill>
                  <a:srgbClr val="FF5E00"/>
                </a:solidFill>
                <a:latin typeface="Mark Offc For MC"/>
                <a:cs typeface="Mark Offc For MC"/>
              </a:rPr>
              <a:t>72</a:t>
            </a:r>
            <a:r>
              <a:rPr lang="en-US" sz="4245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 </a:t>
            </a:r>
            <a:r>
              <a:rPr lang="en-US" sz="2911" b="1" kern="0" spc="-15" noProof="0" dirty="0">
                <a:solidFill>
                  <a:srgbClr val="FF5E00"/>
                </a:solidFill>
                <a:latin typeface="Mark Offc For MC"/>
                <a:cs typeface="Mark Offc For MC"/>
              </a:rPr>
              <a:t>%</a:t>
            </a:r>
            <a:endParaRPr lang="en-US" sz="2911" kern="0" noProof="0" dirty="0">
              <a:solidFill>
                <a:sysClr val="windowText" lastClr="000000"/>
              </a:solidFill>
              <a:latin typeface="Mark Offc For MC"/>
              <a:cs typeface="Mark Offc For MC"/>
            </a:endParaRPr>
          </a:p>
          <a:p>
            <a:pPr marL="7701" lvl="0" defTabSz="554492">
              <a:lnSpc>
                <a:spcPts val="1176"/>
              </a:lnSpc>
              <a:defRPr/>
            </a:pPr>
            <a:r>
              <a:rPr lang="en-US" b="1" kern="0" spc="-27" dirty="0" err="1">
                <a:solidFill>
                  <a:srgbClr val="292929"/>
                </a:solidFill>
                <a:latin typeface="Mark Offc For MC Light"/>
              </a:rPr>
              <a:t>Zrychlení</a:t>
            </a:r>
            <a:r>
              <a:rPr lang="en-US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b="1" kern="0" spc="-27" dirty="0" err="1">
                <a:solidFill>
                  <a:srgbClr val="292929"/>
                </a:solidFill>
                <a:latin typeface="Mark Offc For MC Light"/>
              </a:rPr>
              <a:t>administrativy</a:t>
            </a:r>
            <a:endParaRPr lang="cs-CZ" b="1" kern="0" spc="-27" dirty="0">
              <a:solidFill>
                <a:srgbClr val="292929"/>
              </a:solidFill>
              <a:latin typeface="Mark Offc For MC Light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7F9CB06C-FA3C-77C1-9D72-845F20CA49B9}"/>
              </a:ext>
            </a:extLst>
          </p:cNvPr>
          <p:cNvSpPr txBox="1"/>
          <p:nvPr/>
        </p:nvSpPr>
        <p:spPr>
          <a:xfrm>
            <a:off x="338290" y="6280259"/>
            <a:ext cx="6706631" cy="316719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lvl="0" defTabSz="554492">
              <a:lnSpc>
                <a:spcPts val="1176"/>
              </a:lnSpc>
              <a:defRPr/>
            </a:pP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Průzkum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proběhl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v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dubnu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2025 a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osloveni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v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něm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byli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zástupci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všech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205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obcí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s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rozšířenou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působností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a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městské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části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Hlavního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města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Prahy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,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které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již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platby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kartou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1200" b="1" kern="0" spc="-27" dirty="0" err="1">
                <a:solidFill>
                  <a:srgbClr val="292929"/>
                </a:solidFill>
                <a:latin typeface="Mark Offc For MC Light"/>
              </a:rPr>
              <a:t>přijímají</a:t>
            </a:r>
            <a:r>
              <a:rPr lang="en-US" sz="1200" b="1" kern="0" spc="-27" dirty="0">
                <a:solidFill>
                  <a:srgbClr val="292929"/>
                </a:solidFill>
                <a:latin typeface="Mark Offc For MC Light"/>
              </a:rPr>
              <a:t>.</a:t>
            </a:r>
            <a:endParaRPr lang="cs-CZ" sz="1200" b="1" kern="0" spc="-27" dirty="0">
              <a:solidFill>
                <a:srgbClr val="292929"/>
              </a:solidFill>
              <a:latin typeface="Mark Offc For MC Light"/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id="{CC17F43B-B891-7DC0-649F-4D41B1236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293" y="465314"/>
            <a:ext cx="11658270" cy="340952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en-US" sz="2400" dirty="0">
                <a:latin typeface="Mark Offc For MC Medium" panose="020B0604020101010102" pitchFamily="34" charset="-18"/>
              </a:rPr>
              <a:t>Co </a:t>
            </a:r>
            <a:r>
              <a:rPr lang="en-US" sz="2400" dirty="0" err="1">
                <a:latin typeface="Mark Offc For MC Medium" panose="020B0604020101010102" pitchFamily="34" charset="-18"/>
              </a:rPr>
              <a:t>zavedení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plateb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kartou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přináší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obcím</a:t>
            </a:r>
            <a:r>
              <a:rPr lang="en-US" sz="2400" dirty="0">
                <a:latin typeface="Mark Offc For MC Medium" panose="020B0604020101010102" pitchFamily="34" charset="-18"/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47620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7B378-9BBD-E445-6DAC-52A3B6311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6867F9-FB56-0B4F-57AA-3FA9C09EEF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17</a:t>
            </a:fld>
            <a:endParaRPr lang="cs-CZ"/>
          </a:p>
        </p:txBody>
      </p:sp>
      <p:pic>
        <p:nvPicPr>
          <p:cNvPr id="1026" name="Picture 2" descr="Města a obce Středočeský kraj - Vyletnik.cz">
            <a:extLst>
              <a:ext uri="{FF2B5EF4-FFF2-40B4-BE49-F238E27FC236}">
                <a16:creationId xmlns:a16="http://schemas.microsoft.com/office/drawing/2014/main" id="{4C11DB36-E132-8BF9-1263-1FE7ED3DD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" y="0"/>
            <a:ext cx="10282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8101169F-0FC0-E5F4-09F3-FF874A1D7EEF}"/>
              </a:ext>
            </a:extLst>
          </p:cNvPr>
          <p:cNvSpPr/>
          <p:nvPr/>
        </p:nvSpPr>
        <p:spPr bwMode="gray">
          <a:xfrm rot="10800000">
            <a:off x="-1321492" y="0"/>
            <a:ext cx="12185997" cy="6858000"/>
          </a:xfrm>
          <a:prstGeom prst="rect">
            <a:avLst/>
          </a:prstGeom>
          <a:gradFill>
            <a:gsLst>
              <a:gs pos="43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3239BB21-24ED-F013-A2A4-3F32008810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2382" y="345393"/>
            <a:ext cx="11658270" cy="340952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en-US" sz="2400" dirty="0" err="1">
                <a:latin typeface="Mark Offc For MC Medium" panose="020B0604020101010102" pitchFamily="34" charset="-18"/>
              </a:rPr>
              <a:t>Proč</a:t>
            </a:r>
            <a:r>
              <a:rPr lang="en-US" sz="2400" dirty="0">
                <a:latin typeface="Mark Offc For MC Medium" panose="020B0604020101010102" pitchFamily="34" charset="-18"/>
              </a:rPr>
              <a:t> je </a:t>
            </a:r>
            <a:r>
              <a:rPr lang="en-US" sz="2400" dirty="0" err="1">
                <a:latin typeface="Mark Offc For MC Medium" panose="020B0604020101010102" pitchFamily="34" charset="-18"/>
              </a:rPr>
              <a:t>dobré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mít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na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úřadě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platební</a:t>
            </a:r>
            <a:r>
              <a:rPr lang="en-US" sz="2400" dirty="0">
                <a:latin typeface="Mark Offc For MC Medium" panose="020B0604020101010102" pitchFamily="34" charset="-18"/>
              </a:rPr>
              <a:t> </a:t>
            </a:r>
            <a:r>
              <a:rPr lang="en-US" sz="2400" dirty="0" err="1">
                <a:latin typeface="Mark Offc For MC Medium" panose="020B0604020101010102" pitchFamily="34" charset="-18"/>
              </a:rPr>
              <a:t>terminál</a:t>
            </a:r>
            <a:r>
              <a:rPr lang="en-US" sz="2400" dirty="0">
                <a:latin typeface="Mark Offc For MC Medium" panose="020B0604020101010102" pitchFamily="34" charset="-18"/>
              </a:rPr>
              <a:t>?</a:t>
            </a:r>
            <a:endParaRPr lang="en-US" sz="2400" dirty="0"/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0BAB1DA6-5775-B21F-353F-52E439470F43}"/>
              </a:ext>
            </a:extLst>
          </p:cNvPr>
          <p:cNvSpPr txBox="1"/>
          <p:nvPr/>
        </p:nvSpPr>
        <p:spPr>
          <a:xfrm>
            <a:off x="6929268" y="908075"/>
            <a:ext cx="4272790" cy="5811172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7701" lvl="0" defTabSz="554492">
              <a:lnSpc>
                <a:spcPct val="200000"/>
              </a:lnSpc>
              <a:defRPr/>
            </a:pP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Poptávka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občanů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Přehled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o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financích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Napojení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na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účetnictví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Rozlišení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účelu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platby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Široké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využití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terminálu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Modernizace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obce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Úspora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času</a:t>
            </a:r>
            <a:r>
              <a:rPr lang="en-US" sz="2400" b="1" kern="0" spc="-27" dirty="0">
                <a:solidFill>
                  <a:srgbClr val="292929"/>
                </a:solidFill>
                <a:latin typeface="Mark Offc For MC Light"/>
              </a:rPr>
              <a:t> a </a:t>
            </a:r>
            <a:r>
              <a:rPr lang="en-US" sz="2400" b="1" kern="0" spc="-27" dirty="0" err="1">
                <a:solidFill>
                  <a:srgbClr val="292929"/>
                </a:solidFill>
                <a:latin typeface="Mark Offc For MC Light"/>
              </a:rPr>
              <a:t>peněz</a:t>
            </a: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endParaRPr lang="en-US" sz="2400" b="1" kern="0" spc="-27" dirty="0">
              <a:solidFill>
                <a:srgbClr val="292929"/>
              </a:solidFill>
              <a:latin typeface="Mark Offc For MC Light"/>
            </a:endParaRPr>
          </a:p>
        </p:txBody>
      </p:sp>
    </p:spTree>
    <p:extLst>
      <p:ext uri="{BB962C8B-B14F-4D97-AF65-F5344CB8AC3E}">
        <p14:creationId xmlns:p14="http://schemas.microsoft.com/office/powerpoint/2010/main" val="140216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735AD8C9-9562-1EC8-BE35-E9FFF44A9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30" y="1464815"/>
            <a:ext cx="5820833" cy="3374963"/>
          </a:xfrm>
        </p:spPr>
        <p:txBody>
          <a:bodyPr/>
          <a:lstStyle/>
          <a:p>
            <a:r>
              <a:rPr lang="en-US" dirty="0" err="1"/>
              <a:t>Začít</a:t>
            </a:r>
            <a:r>
              <a:rPr lang="en-US" dirty="0"/>
              <a:t> s </a:t>
            </a:r>
            <a:r>
              <a:rPr lang="en-US" dirty="0" err="1"/>
              <a:t>přijímáním</a:t>
            </a:r>
            <a:r>
              <a:rPr lang="en-US" dirty="0"/>
              <a:t> </a:t>
            </a:r>
            <a:r>
              <a:rPr lang="en-US" dirty="0" err="1"/>
              <a:t>platebních</a:t>
            </a:r>
            <a:r>
              <a:rPr lang="en-US" dirty="0"/>
              <a:t> </a:t>
            </a:r>
            <a:r>
              <a:rPr lang="en-US" dirty="0" err="1"/>
              <a:t>karet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úřadech</a:t>
            </a:r>
            <a:r>
              <a:rPr lang="en-US" dirty="0"/>
              <a:t> je </a:t>
            </a:r>
            <a:r>
              <a:rPr lang="en-US" dirty="0" err="1"/>
              <a:t>jednoduché</a:t>
            </a:r>
            <a:endParaRPr lang="en-US" noProof="0" dirty="0"/>
          </a:p>
        </p:txBody>
      </p:sp>
      <p:pic>
        <p:nvPicPr>
          <p:cNvPr id="20" name="Picture Placeholder 19" descr="Document cabinet illustration">
            <a:extLst>
              <a:ext uri="{FF2B5EF4-FFF2-40B4-BE49-F238E27FC236}">
                <a16:creationId xmlns:a16="http://schemas.microsoft.com/office/drawing/2014/main" id="{E3B1BFA1-D775-62F8-EF37-44003044E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20381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07081-32F5-29A4-DFC6-959379252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E99A3EB8-51DC-FEF9-94B9-48DD818D9EE8}"/>
              </a:ext>
            </a:extLst>
          </p:cNvPr>
          <p:cNvSpPr/>
          <p:nvPr/>
        </p:nvSpPr>
        <p:spPr bwMode="gray">
          <a:xfrm>
            <a:off x="0" y="1495592"/>
            <a:ext cx="12192000" cy="43210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D6EFC7AA-1277-9DED-B534-80C6F12C2F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9154" y="616597"/>
            <a:ext cx="10777579" cy="673351"/>
          </a:xfrm>
        </p:spPr>
        <p:txBody>
          <a:bodyPr vert="horz" wrap="square" lIns="0" tIns="8471" rIns="0" bIns="0" rtlCol="0" anchor="t">
            <a:spAutoFit/>
          </a:bodyPr>
          <a:lstStyle/>
          <a:p>
            <a:r>
              <a:rPr lang="en-US" sz="2400" dirty="0" err="1"/>
              <a:t>Díky</a:t>
            </a:r>
            <a:r>
              <a:rPr lang="en-US" sz="2400" dirty="0"/>
              <a:t> </a:t>
            </a:r>
            <a:r>
              <a:rPr lang="en-US" sz="2400" dirty="0" err="1"/>
              <a:t>programu</a:t>
            </a:r>
            <a:r>
              <a:rPr lang="en-US" sz="2400" dirty="0"/>
              <a:t> </a:t>
            </a:r>
            <a:r>
              <a:rPr lang="en-US" sz="2400" dirty="0" err="1"/>
              <a:t>Česko</a:t>
            </a:r>
            <a:r>
              <a:rPr lang="en-US" sz="2400" dirty="0"/>
              <a:t> </a:t>
            </a:r>
            <a:r>
              <a:rPr lang="en-US" sz="2400" dirty="0" err="1"/>
              <a:t>platí</a:t>
            </a:r>
            <a:r>
              <a:rPr lang="en-US" sz="2400" dirty="0"/>
              <a:t> </a:t>
            </a:r>
            <a:r>
              <a:rPr lang="en-US" sz="2400" dirty="0" err="1"/>
              <a:t>kartou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můžete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svém</a:t>
            </a:r>
            <a:r>
              <a:rPr lang="en-US" sz="2400" dirty="0"/>
              <a:t> </a:t>
            </a:r>
            <a:r>
              <a:rPr lang="en-US" sz="2400" dirty="0" err="1"/>
              <a:t>úřadu</a:t>
            </a:r>
            <a:r>
              <a:rPr lang="en-US" sz="2400" dirty="0"/>
              <a:t> </a:t>
            </a:r>
            <a:r>
              <a:rPr lang="en-US" sz="2400" b="1" dirty="0" err="1"/>
              <a:t>vyzkoušet</a:t>
            </a:r>
            <a:r>
              <a:rPr lang="en-US" sz="2400" b="1" dirty="0"/>
              <a:t> </a:t>
            </a:r>
            <a:r>
              <a:rPr lang="en-US" sz="2400" b="1" dirty="0" err="1"/>
              <a:t>přijímat</a:t>
            </a:r>
            <a:r>
              <a:rPr lang="en-US" sz="2400" b="1" dirty="0"/>
              <a:t> </a:t>
            </a:r>
            <a:r>
              <a:rPr lang="en-US" sz="2400" b="1" dirty="0" err="1"/>
              <a:t>platby</a:t>
            </a:r>
            <a:r>
              <a:rPr lang="en-US" sz="2400" b="1" dirty="0"/>
              <a:t> </a:t>
            </a:r>
            <a:r>
              <a:rPr lang="en-US" sz="2400" b="1" dirty="0" err="1"/>
              <a:t>kartou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12 </a:t>
            </a:r>
            <a:r>
              <a:rPr lang="en-US" sz="2400" b="1" dirty="0" err="1"/>
              <a:t>měsíců</a:t>
            </a:r>
            <a:r>
              <a:rPr lang="en-US" sz="2400" b="1" dirty="0"/>
              <a:t> ZDARMA.</a:t>
            </a:r>
            <a:endParaRPr lang="cs-CZ" sz="2400" b="1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05D24CC-B2AA-0DE9-FE4C-64B8FA738D4A}"/>
              </a:ext>
            </a:extLst>
          </p:cNvPr>
          <p:cNvSpPr txBox="1">
            <a:spLocks/>
          </p:cNvSpPr>
          <p:nvPr/>
        </p:nvSpPr>
        <p:spPr>
          <a:xfrm>
            <a:off x="260099" y="60959"/>
            <a:ext cx="4466884" cy="301025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en-US" sz="1070" dirty="0"/>
              <a:t>ZAČÍT PŘIJÍMAT PLATEBNÍ KARTY NEBYLO NIKDY SNAZŠÍ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pic>
        <p:nvPicPr>
          <p:cNvPr id="4" name="Obrázek 3" descr="Obsah obrázku logo, Písmo, Grafika, symbol&#10;&#10;Obsah generovaný pomocí AI může být nesprávný.">
            <a:extLst>
              <a:ext uri="{FF2B5EF4-FFF2-40B4-BE49-F238E27FC236}">
                <a16:creationId xmlns:a16="http://schemas.microsoft.com/office/drawing/2014/main" id="{F3347A0F-A468-5FE8-2693-824BE67AE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351" y="3061597"/>
            <a:ext cx="2404820" cy="1097592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9680EFF-F806-D91B-2BB9-2EE918701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3695" b="15648"/>
          <a:stretch>
            <a:fillRect/>
          </a:stretch>
        </p:blipFill>
        <p:spPr>
          <a:xfrm>
            <a:off x="425916" y="1861715"/>
            <a:ext cx="4301067" cy="3497357"/>
          </a:xfrm>
          <a:prstGeom prst="rect">
            <a:avLst/>
          </a:prstGeom>
        </p:spPr>
      </p:pic>
      <p:pic>
        <p:nvPicPr>
          <p:cNvPr id="11" name="E74046B8">
            <a:hlinkClick r:id="" action="ppaction://media"/>
            <a:extLst>
              <a:ext uri="{FF2B5EF4-FFF2-40B4-BE49-F238E27FC236}">
                <a16:creationId xmlns:a16="http://schemas.microsoft.com/office/drawing/2014/main" id="{23087019-8E08-AE71-0C3C-91D2F75A3B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22313"/>
          <a:stretch>
            <a:fillRect/>
          </a:stretch>
        </p:blipFill>
        <p:spPr>
          <a:xfrm>
            <a:off x="7506540" y="1868383"/>
            <a:ext cx="4493263" cy="349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9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3063E8-E2C6-9CBE-C328-2AF211BA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29" y="420942"/>
            <a:ext cx="11659088" cy="951927"/>
          </a:xfrm>
        </p:spPr>
        <p:txBody>
          <a:bodyPr/>
          <a:lstStyle/>
          <a:p>
            <a:r>
              <a:rPr lang="en-GB" dirty="0" err="1"/>
              <a:t>Hotovost</a:t>
            </a:r>
            <a:r>
              <a:rPr lang="en-GB" dirty="0"/>
              <a:t> </a:t>
            </a:r>
            <a:r>
              <a:rPr lang="en-GB" dirty="0" err="1"/>
              <a:t>ustupuje</a:t>
            </a:r>
            <a:r>
              <a:rPr lang="en-GB" dirty="0"/>
              <a:t>: </a:t>
            </a:r>
            <a:r>
              <a:rPr lang="en-GB" dirty="0" err="1"/>
              <a:t>Bezhotovostní</a:t>
            </a:r>
            <a:r>
              <a:rPr lang="en-GB" dirty="0"/>
              <a:t> </a:t>
            </a:r>
            <a:r>
              <a:rPr lang="en-GB" dirty="0" err="1"/>
              <a:t>platby</a:t>
            </a:r>
            <a:r>
              <a:rPr lang="en-GB" dirty="0"/>
              <a:t> </a:t>
            </a:r>
            <a:r>
              <a:rPr lang="en-GB" dirty="0" err="1"/>
              <a:t>tvoří</a:t>
            </a:r>
            <a:r>
              <a:rPr lang="en-GB" dirty="0"/>
              <a:t> 59% </a:t>
            </a:r>
            <a:r>
              <a:rPr lang="en-GB" dirty="0" err="1"/>
              <a:t>všech</a:t>
            </a:r>
            <a:r>
              <a:rPr lang="en-GB" dirty="0"/>
              <a:t> </a:t>
            </a:r>
            <a:r>
              <a:rPr lang="en-GB" dirty="0" err="1"/>
              <a:t>transakcí</a:t>
            </a:r>
            <a:r>
              <a:rPr lang="en-GB" dirty="0"/>
              <a:t> v </a:t>
            </a:r>
            <a:r>
              <a:rPr lang="en-GB" dirty="0" err="1"/>
              <a:t>Česku</a:t>
            </a:r>
            <a:endParaRPr lang="cs-CZ" dirty="0"/>
          </a:p>
        </p:txBody>
      </p:sp>
      <p:sp>
        <p:nvSpPr>
          <p:cNvPr id="4" name="object 6">
            <a:extLst>
              <a:ext uri="{FF2B5EF4-FFF2-40B4-BE49-F238E27FC236}">
                <a16:creationId xmlns:a16="http://schemas.microsoft.com/office/drawing/2014/main" id="{F52BFAB0-7A02-D9A8-487B-1B4B0747B82B}"/>
              </a:ext>
            </a:extLst>
          </p:cNvPr>
          <p:cNvSpPr txBox="1"/>
          <p:nvPr/>
        </p:nvSpPr>
        <p:spPr>
          <a:xfrm>
            <a:off x="194529" y="1989233"/>
            <a:ext cx="3346130" cy="638094"/>
          </a:xfrm>
          <a:prstGeom prst="rect">
            <a:avLst/>
          </a:prstGeom>
        </p:spPr>
        <p:txBody>
          <a:bodyPr vert="horz" wrap="square" lIns="0" tIns="57375" rIns="0" bIns="0" rtlCol="0" anchor="t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4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Přijímání</a:t>
            </a:r>
            <a:r>
              <a:rPr kumimoji="0" lang="en-GB" sz="1200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200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plateb</a:t>
            </a:r>
            <a:r>
              <a:rPr kumimoji="0" lang="en-GB" sz="1200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se </a:t>
            </a:r>
            <a:r>
              <a:rPr kumimoji="0" lang="en-GB" sz="1200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zvyšuje</a:t>
            </a:r>
            <a:endParaRPr kumimoji="0" lang="en-GB" sz="1200" b="1" i="0" u="none" strike="noStrike" kern="0" cap="none" spc="-15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Medium"/>
              <a:ea typeface="+mn-ea"/>
              <a:cs typeface="+mn-cs"/>
            </a:endParaRPr>
          </a:p>
          <a:p>
            <a:pPr marL="7701" marR="261844" lvl="0" indent="0" algn="l" defTabSz="554492" rtl="0" eaLnBrk="1" fontAlgn="auto" latinLnBrk="0" hangingPunct="1">
              <a:lnSpc>
                <a:spcPct val="100800"/>
              </a:lnSpc>
              <a:spcBef>
                <a:spcPts val="3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Většina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držitelů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karet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se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shodne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že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počet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míst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které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akceptují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karty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, </a:t>
            </a:r>
            <a:r>
              <a:rPr kumimoji="0" lang="en-GB" sz="120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roste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.</a:t>
            </a: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B4B85352-02CE-9854-EF35-DB43106304B3}"/>
              </a:ext>
            </a:extLst>
          </p:cNvPr>
          <p:cNvSpPr txBox="1"/>
          <p:nvPr/>
        </p:nvSpPr>
        <p:spPr>
          <a:xfrm>
            <a:off x="4098994" y="5252637"/>
            <a:ext cx="1338915" cy="679036"/>
          </a:xfrm>
          <a:prstGeom prst="rect">
            <a:avLst/>
          </a:prstGeom>
        </p:spPr>
        <p:txBody>
          <a:bodyPr vert="horz" wrap="square" lIns="0" tIns="30420" rIns="0" bIns="0" rtlCol="0" anchor="t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49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98" b="1" i="0" u="none" strike="noStrike" kern="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"/>
                <a:ea typeface="+mn-ea"/>
                <a:cs typeface="+mn-cs"/>
              </a:rPr>
              <a:t>59</a:t>
            </a:r>
            <a:r>
              <a:rPr kumimoji="0" lang="en-GB" sz="1334" b="1" i="0" u="none" strike="noStrike" kern="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"/>
                <a:ea typeface="+mn-ea"/>
                <a:cs typeface="+mn-cs"/>
              </a:rPr>
              <a:t>%</a:t>
            </a:r>
            <a:br>
              <a:rPr kumimoji="0" lang="en-GB" sz="1334" b="1" i="0" u="none" strike="noStrike" kern="0" cap="none" spc="-21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rPr>
            </a:br>
            <a:r>
              <a:rPr lang="en-GB" sz="1213" kern="0" dirty="0" err="1">
                <a:solidFill>
                  <a:srgbClr val="292929"/>
                </a:solidFill>
                <a:latin typeface="Mark Offc For MC Medium"/>
              </a:rPr>
              <a:t>plateb</a:t>
            </a:r>
            <a:r>
              <a:rPr lang="en-GB" sz="1213" kern="0" dirty="0">
                <a:solidFill>
                  <a:srgbClr val="292929"/>
                </a:solidFill>
                <a:latin typeface="Mark Offc For MC Medium"/>
              </a:rPr>
              <a:t> </a:t>
            </a:r>
            <a:r>
              <a:rPr lang="en-GB" sz="1213" kern="0" dirty="0" err="1">
                <a:solidFill>
                  <a:srgbClr val="292929"/>
                </a:solidFill>
                <a:latin typeface="Mark Offc For MC Medium"/>
              </a:rPr>
              <a:t>probíhá</a:t>
            </a:r>
            <a:r>
              <a:rPr lang="en-GB" sz="1213" kern="0" dirty="0">
                <a:solidFill>
                  <a:srgbClr val="292929"/>
                </a:solidFill>
                <a:latin typeface="Mark Offc For MC Medium"/>
              </a:rPr>
              <a:t> </a:t>
            </a:r>
            <a:r>
              <a:rPr lang="en-GB" sz="1213" kern="0" dirty="0" err="1">
                <a:solidFill>
                  <a:srgbClr val="292929"/>
                </a:solidFill>
                <a:latin typeface="Mark Offc For MC Medium"/>
              </a:rPr>
              <a:t>bezhotovostně</a:t>
            </a:r>
            <a:endParaRPr kumimoji="0" lang="en-GB" sz="1213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Medium"/>
              <a:ea typeface="+mn-ea"/>
              <a:cs typeface="+mn-cs"/>
            </a:endParaRPr>
          </a:p>
        </p:txBody>
      </p:sp>
      <p:sp>
        <p:nvSpPr>
          <p:cNvPr id="7" name="object 13">
            <a:extLst>
              <a:ext uri="{FF2B5EF4-FFF2-40B4-BE49-F238E27FC236}">
                <a16:creationId xmlns:a16="http://schemas.microsoft.com/office/drawing/2014/main" id="{7452F34E-DA58-BD03-DD9A-8944032D1F30}"/>
              </a:ext>
            </a:extLst>
          </p:cNvPr>
          <p:cNvSpPr txBox="1"/>
          <p:nvPr/>
        </p:nvSpPr>
        <p:spPr>
          <a:xfrm>
            <a:off x="5684917" y="5309750"/>
            <a:ext cx="1338916" cy="644318"/>
          </a:xfrm>
          <a:prstGeom prst="rect">
            <a:avLst/>
          </a:prstGeom>
        </p:spPr>
        <p:txBody>
          <a:bodyPr vert="horz" wrap="square" lIns="0" tIns="9627" rIns="0" bIns="0" rtlCol="0" anchor="t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7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98" b="1" i="0" u="none" strike="noStrike" kern="0" cap="none" spc="0" normalizeH="0" baseline="0" noProof="0" dirty="0">
                <a:ln>
                  <a:noFill/>
                </a:ln>
                <a:solidFill>
                  <a:srgbClr val="F59E1F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rPr>
              <a:t>41</a:t>
            </a:r>
            <a:r>
              <a:rPr kumimoji="0" lang="en-GB" sz="1334" b="1" i="0" u="none" strike="noStrike" kern="0" cap="none" spc="0" normalizeH="0" baseline="0" noProof="0" dirty="0">
                <a:ln>
                  <a:noFill/>
                </a:ln>
                <a:solidFill>
                  <a:srgbClr val="F59E1F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rPr>
              <a:t>%</a:t>
            </a:r>
            <a:br>
              <a:rPr kumimoji="0" lang="en-GB" sz="1334" b="1" i="0" u="none" strike="noStrike" kern="0" cap="none" spc="-15" normalizeH="0" baseline="0" noProof="0" dirty="0">
                <a:ln>
                  <a:noFill/>
                </a:ln>
                <a:solidFill>
                  <a:srgbClr val="F59E1F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rPr>
            </a:br>
            <a:r>
              <a:rPr lang="en-GB" sz="1213" kern="0" dirty="0" err="1">
                <a:solidFill>
                  <a:srgbClr val="292929"/>
                </a:solidFill>
                <a:latin typeface="Mark Offc For MC Medium"/>
              </a:rPr>
              <a:t>plateb</a:t>
            </a:r>
            <a:r>
              <a:rPr lang="en-GB" sz="1213" kern="0" dirty="0">
                <a:solidFill>
                  <a:srgbClr val="292929"/>
                </a:solidFill>
                <a:latin typeface="Mark Offc For MC Medium"/>
              </a:rPr>
              <a:t> je </a:t>
            </a:r>
            <a:r>
              <a:rPr lang="en-GB" sz="1213" kern="0" dirty="0" err="1">
                <a:solidFill>
                  <a:srgbClr val="292929"/>
                </a:solidFill>
                <a:latin typeface="Mark Offc For MC Medium"/>
              </a:rPr>
              <a:t>hotovostních</a:t>
            </a:r>
            <a:endParaRPr kumimoji="0" lang="en-GB" sz="1213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Medium"/>
              <a:ea typeface="+mn-ea"/>
              <a:cs typeface="+mn-cs"/>
            </a:endParaRP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0EB46302-7900-8ECC-0457-BD50905D9701}"/>
              </a:ext>
            </a:extLst>
          </p:cNvPr>
          <p:cNvGrpSpPr/>
          <p:nvPr/>
        </p:nvGrpSpPr>
        <p:grpSpPr>
          <a:xfrm>
            <a:off x="3899593" y="2160635"/>
            <a:ext cx="3094378" cy="2880684"/>
            <a:chOff x="7082552" y="3203317"/>
            <a:chExt cx="4532759" cy="4219732"/>
          </a:xfrm>
        </p:grpSpPr>
        <p:graphicFrame>
          <p:nvGraphicFramePr>
            <p:cNvPr id="9" name="Graf 8">
              <a:extLst>
                <a:ext uri="{FF2B5EF4-FFF2-40B4-BE49-F238E27FC236}">
                  <a16:creationId xmlns:a16="http://schemas.microsoft.com/office/drawing/2014/main" id="{9D73C535-91E8-D9B8-D58D-E9958232420F}"/>
                </a:ext>
              </a:extLst>
            </p:cNvPr>
            <p:cNvGraphicFramePr/>
            <p:nvPr/>
          </p:nvGraphicFramePr>
          <p:xfrm>
            <a:off x="7082552" y="3203317"/>
            <a:ext cx="4532759" cy="42197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object 25">
              <a:extLst>
                <a:ext uri="{FF2B5EF4-FFF2-40B4-BE49-F238E27FC236}">
                  <a16:creationId xmlns:a16="http://schemas.microsoft.com/office/drawing/2014/main" id="{FC57AD17-2201-700D-6BFB-050A210F54DC}"/>
                </a:ext>
              </a:extLst>
            </p:cNvPr>
            <p:cNvSpPr txBox="1"/>
            <p:nvPr/>
          </p:nvSpPr>
          <p:spPr>
            <a:xfrm>
              <a:off x="8021693" y="5297779"/>
              <a:ext cx="1314241" cy="670403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7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911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 Heavy"/>
                  <a:ea typeface="+mn-ea"/>
                  <a:cs typeface="Mark Offc For MC Heavy"/>
                </a:rPr>
                <a:t>59</a:t>
              </a:r>
              <a:r>
                <a:rPr kumimoji="0" lang="en-GB" sz="1940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 Heavy"/>
                  <a:ea typeface="+mn-ea"/>
                  <a:cs typeface="Mark Offc For MC Heavy"/>
                </a:rPr>
                <a:t>%</a:t>
              </a:r>
              <a:endParaRPr kumimoji="0" lang="en-GB" sz="145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 Heavy"/>
                <a:ea typeface="+mn-ea"/>
                <a:cs typeface="Mark Offc For MC Heavy"/>
              </a:endParaRPr>
            </a:p>
          </p:txBody>
        </p:sp>
        <p:sp>
          <p:nvSpPr>
            <p:cNvPr id="11" name="object 26">
              <a:extLst>
                <a:ext uri="{FF2B5EF4-FFF2-40B4-BE49-F238E27FC236}">
                  <a16:creationId xmlns:a16="http://schemas.microsoft.com/office/drawing/2014/main" id="{09EEF41A-0175-08FF-5252-092728F21D13}"/>
                </a:ext>
              </a:extLst>
            </p:cNvPr>
            <p:cNvSpPr txBox="1"/>
            <p:nvPr/>
          </p:nvSpPr>
          <p:spPr>
            <a:xfrm>
              <a:off x="9819985" y="4745559"/>
              <a:ext cx="1241993" cy="670403"/>
            </a:xfrm>
            <a:prstGeom prst="rect">
              <a:avLst/>
            </a:prstGeom>
          </p:spPr>
          <p:txBody>
            <a:bodyPr vert="horz" wrap="square" lIns="0" tIns="9627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76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911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 Heavy"/>
                  <a:ea typeface="+mn-ea"/>
                  <a:cs typeface="Mark Offc For MC Heavy"/>
                </a:rPr>
                <a:t>41</a:t>
              </a:r>
              <a:r>
                <a:rPr kumimoji="0" lang="en-GB" sz="1940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 Heavy"/>
                  <a:ea typeface="+mn-ea"/>
                  <a:cs typeface="Mark Offc For MC Heavy"/>
                </a:rPr>
                <a:t>%</a:t>
              </a:r>
              <a:endParaRPr kumimoji="0" lang="en-GB" sz="145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 Heavy"/>
                <a:ea typeface="+mn-ea"/>
                <a:cs typeface="Mark Offc For MC Heavy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35B6D1-6D83-12F3-CB72-15CCCFD28121}"/>
              </a:ext>
            </a:extLst>
          </p:cNvPr>
          <p:cNvGrpSpPr/>
          <p:nvPr/>
        </p:nvGrpSpPr>
        <p:grpSpPr>
          <a:xfrm>
            <a:off x="172549" y="3987794"/>
            <a:ext cx="2760593" cy="906107"/>
            <a:chOff x="320087" y="6690602"/>
            <a:chExt cx="4552422" cy="1494237"/>
          </a:xfrm>
        </p:grpSpPr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4EA870FC-A07C-E5D1-8A20-F22FAFB111B1}"/>
                </a:ext>
              </a:extLst>
            </p:cNvPr>
            <p:cNvSpPr txBox="1"/>
            <p:nvPr/>
          </p:nvSpPr>
          <p:spPr>
            <a:xfrm>
              <a:off x="320087" y="6690602"/>
              <a:ext cx="1717680" cy="10772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45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38</a:t>
              </a:r>
              <a:r>
                <a:rPr kumimoji="0" lang="en-GB" sz="2911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%</a:t>
              </a:r>
              <a:endParaRPr kumimoji="0" lang="en-GB" sz="300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5D2CA0F7-354B-D720-AD40-82C706F1E88A}"/>
                </a:ext>
              </a:extLst>
            </p:cNvPr>
            <p:cNvSpPr txBox="1"/>
            <p:nvPr/>
          </p:nvSpPr>
          <p:spPr>
            <a:xfrm>
              <a:off x="320087" y="7700988"/>
              <a:ext cx="4552422" cy="4838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Respondentů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by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příště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vybralo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jiného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obchodníka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,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který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karty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přijíma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900924E-257D-8672-F643-E049104D3EC7}"/>
              </a:ext>
            </a:extLst>
          </p:cNvPr>
          <p:cNvGrpSpPr/>
          <p:nvPr/>
        </p:nvGrpSpPr>
        <p:grpSpPr>
          <a:xfrm>
            <a:off x="172550" y="2876737"/>
            <a:ext cx="2716634" cy="936512"/>
            <a:chOff x="320087" y="4743952"/>
            <a:chExt cx="4479931" cy="1544378"/>
          </a:xfrm>
        </p:grpSpPr>
        <p:sp>
          <p:nvSpPr>
            <p:cNvPr id="5" name="object 10">
              <a:extLst>
                <a:ext uri="{FF2B5EF4-FFF2-40B4-BE49-F238E27FC236}">
                  <a16:creationId xmlns:a16="http://schemas.microsoft.com/office/drawing/2014/main" id="{C6620FA8-5479-2EFA-4EFA-46DA29DB2F2B}"/>
                </a:ext>
              </a:extLst>
            </p:cNvPr>
            <p:cNvSpPr txBox="1"/>
            <p:nvPr/>
          </p:nvSpPr>
          <p:spPr>
            <a:xfrm>
              <a:off x="320087" y="5820425"/>
              <a:ext cx="4479931" cy="46790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marL="7701" marR="3081" lvl="0" indent="0" algn="l" defTabSz="554492" rtl="0" eaLnBrk="1" fontAlgn="auto" latinLnBrk="0" hangingPunct="1">
                <a:lnSpc>
                  <a:spcPct val="100800"/>
                </a:lnSpc>
                <a:spcBef>
                  <a:spcPts val="5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Respondentů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by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odradilo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,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kdyby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neměli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možnost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zaplatit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kartou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14" name="object 9">
              <a:extLst>
                <a:ext uri="{FF2B5EF4-FFF2-40B4-BE49-F238E27FC236}">
                  <a16:creationId xmlns:a16="http://schemas.microsoft.com/office/drawing/2014/main" id="{07D3B728-F078-58C8-A539-D157D629F7A3}"/>
                </a:ext>
              </a:extLst>
            </p:cNvPr>
            <p:cNvSpPr txBox="1"/>
            <p:nvPr/>
          </p:nvSpPr>
          <p:spPr>
            <a:xfrm>
              <a:off x="320087" y="4743952"/>
              <a:ext cx="1676399" cy="107726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45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65</a:t>
              </a:r>
              <a:r>
                <a:rPr kumimoji="0" lang="en-GB" sz="2911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%</a:t>
              </a:r>
              <a:endParaRPr kumimoji="0" lang="en-GB" sz="300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A73D5E8-0972-5EC3-4547-F5E3B792F35A}"/>
              </a:ext>
            </a:extLst>
          </p:cNvPr>
          <p:cNvGrpSpPr/>
          <p:nvPr/>
        </p:nvGrpSpPr>
        <p:grpSpPr>
          <a:xfrm>
            <a:off x="172549" y="5068446"/>
            <a:ext cx="2798476" cy="931748"/>
            <a:chOff x="320087" y="8358242"/>
            <a:chExt cx="4614894" cy="1536521"/>
          </a:xfrm>
        </p:grpSpPr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85C912A2-C223-3A57-3DFC-2503A880484E}"/>
                </a:ext>
              </a:extLst>
            </p:cNvPr>
            <p:cNvSpPr txBox="1"/>
            <p:nvPr/>
          </p:nvSpPr>
          <p:spPr>
            <a:xfrm>
              <a:off x="320087" y="8358242"/>
              <a:ext cx="1729889" cy="10772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9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245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21</a:t>
              </a:r>
              <a:r>
                <a:rPr kumimoji="0" lang="en-GB" sz="2911" b="1" i="0" u="none" strike="noStrike" kern="0" cap="none" spc="-55" normalizeH="0" baseline="0" noProof="0">
                  <a:ln>
                    <a:noFill/>
                  </a:ln>
                  <a:solidFill>
                    <a:srgbClr val="FF5E00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%</a:t>
              </a:r>
              <a:endParaRPr kumimoji="0" lang="en-GB" sz="3002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96065B58-ECDC-FD6F-CBF0-42377DD8819D}"/>
                </a:ext>
              </a:extLst>
            </p:cNvPr>
            <p:cNvSpPr txBox="1"/>
            <p:nvPr/>
          </p:nvSpPr>
          <p:spPr>
            <a:xfrm>
              <a:off x="320087" y="9410913"/>
              <a:ext cx="4614894" cy="48385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/>
            <a:p>
              <a:pPr marL="7701" marR="3081" lvl="0" indent="0" algn="l" defTabSz="554492" rtl="0" eaLnBrk="1" fontAlgn="auto" latinLnBrk="0" hangingPunct="1">
                <a:lnSpc>
                  <a:spcPct val="100800"/>
                </a:lnSpc>
                <a:spcBef>
                  <a:spcPts val="58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Utratí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méně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peněz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bez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možnosti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zaplatit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 </a:t>
              </a:r>
              <a:r>
                <a:rPr kumimoji="0" lang="en-GB" sz="94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bezhotovostně</a:t>
              </a:r>
              <a:r>
                <a:rPr kumimoji="0" lang="en-GB" sz="94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Mark Offc For MC Light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8" name="object 22">
            <a:extLst>
              <a:ext uri="{FF2B5EF4-FFF2-40B4-BE49-F238E27FC236}">
                <a16:creationId xmlns:a16="http://schemas.microsoft.com/office/drawing/2014/main" id="{243AA125-1BDB-2F93-9206-A85ACDF5555E}"/>
              </a:ext>
            </a:extLst>
          </p:cNvPr>
          <p:cNvSpPr txBox="1"/>
          <p:nvPr/>
        </p:nvSpPr>
        <p:spPr>
          <a:xfrm>
            <a:off x="7689494" y="2037869"/>
            <a:ext cx="3810565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Lidé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by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rádi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platili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kartou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i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na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těchto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 </a:t>
            </a:r>
            <a:r>
              <a:rPr kumimoji="0" lang="en-GB" sz="1304" b="1" i="0" u="none" strike="noStrike" kern="0" cap="none" spc="-15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místech</a:t>
            </a:r>
            <a:r>
              <a:rPr kumimoji="0" lang="en-GB" sz="1304" b="1" i="0" u="none" strike="noStrike" kern="0" cap="none" spc="-15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Medium"/>
                <a:ea typeface="+mn-ea"/>
                <a:cs typeface="+mn-cs"/>
              </a:rPr>
              <a:t>:</a:t>
            </a: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197DBD88-69FE-D5DB-D08F-23225C6F0E58}"/>
              </a:ext>
            </a:extLst>
          </p:cNvPr>
          <p:cNvSpPr txBox="1"/>
          <p:nvPr/>
        </p:nvSpPr>
        <p:spPr>
          <a:xfrm>
            <a:off x="10556268" y="2634641"/>
            <a:ext cx="1168405" cy="16991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Doktor</a:t>
            </a: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/</a:t>
            </a: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zubař</a:t>
            </a:r>
            <a:endParaRPr kumimoji="0" lang="en-GB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CA4D9F0B-5605-4DE7-CF32-0E3F89EA7E1B}"/>
              </a:ext>
            </a:extLst>
          </p:cNvPr>
          <p:cNvSpPr txBox="1"/>
          <p:nvPr/>
        </p:nvSpPr>
        <p:spPr>
          <a:xfrm>
            <a:off x="9966955" y="2946888"/>
            <a:ext cx="876070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Trhy</a:t>
            </a:r>
            <a:endParaRPr kumimoji="0" lang="en-GB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5CA10ACD-3C0E-BE0E-B9BD-2F7E07A0C468}"/>
              </a:ext>
            </a:extLst>
          </p:cNvPr>
          <p:cNvSpPr txBox="1"/>
          <p:nvPr/>
        </p:nvSpPr>
        <p:spPr>
          <a:xfrm>
            <a:off x="9668415" y="3273319"/>
            <a:ext cx="1355171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Beauty/</a:t>
            </a: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Vlasová</a:t>
            </a: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studia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E2785F2E-FDF8-0337-0911-8C230124970F}"/>
              </a:ext>
            </a:extLst>
          </p:cNvPr>
          <p:cNvGrpSpPr/>
          <p:nvPr/>
        </p:nvGrpSpPr>
        <p:grpSpPr>
          <a:xfrm>
            <a:off x="7689494" y="2896208"/>
            <a:ext cx="2218111" cy="279300"/>
            <a:chOff x="6722887" y="6598726"/>
            <a:chExt cx="3051509" cy="384239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A9CE18BC-A92D-2E5E-EF6C-6B46C275CB07}"/>
                </a:ext>
              </a:extLst>
            </p:cNvPr>
            <p:cNvGrpSpPr/>
            <p:nvPr/>
          </p:nvGrpSpPr>
          <p:grpSpPr>
            <a:xfrm>
              <a:off x="6722887" y="6598726"/>
              <a:ext cx="3051509" cy="384239"/>
              <a:chOff x="6722887" y="6594098"/>
              <a:chExt cx="3051509" cy="384239"/>
            </a:xfrm>
          </p:grpSpPr>
          <p:sp>
            <p:nvSpPr>
              <p:cNvPr id="25" name="Obdélník 24">
                <a:extLst>
                  <a:ext uri="{FF2B5EF4-FFF2-40B4-BE49-F238E27FC236}">
                    <a16:creationId xmlns:a16="http://schemas.microsoft.com/office/drawing/2014/main" id="{6174BEB7-5C3D-F456-56B8-DAF6C039F6B3}"/>
                  </a:ext>
                </a:extLst>
              </p:cNvPr>
              <p:cNvSpPr/>
              <p:nvPr/>
            </p:nvSpPr>
            <p:spPr>
              <a:xfrm>
                <a:off x="6722887" y="6594098"/>
                <a:ext cx="2857787" cy="384239"/>
              </a:xfrm>
              <a:prstGeom prst="rect">
                <a:avLst/>
              </a:prstGeom>
              <a:solidFill>
                <a:srgbClr val="F69E1F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5DB51B66-C0E0-3F14-D84A-62151B53D686}"/>
                  </a:ext>
                </a:extLst>
              </p:cNvPr>
              <p:cNvSpPr/>
              <p:nvPr/>
            </p:nvSpPr>
            <p:spPr>
              <a:xfrm>
                <a:off x="9390158" y="6594098"/>
                <a:ext cx="384238" cy="384238"/>
              </a:xfrm>
              <a:prstGeom prst="ellipse">
                <a:avLst/>
              </a:prstGeom>
              <a:solidFill>
                <a:srgbClr val="F69E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4" name="object 28">
              <a:extLst>
                <a:ext uri="{FF2B5EF4-FFF2-40B4-BE49-F238E27FC236}">
                  <a16:creationId xmlns:a16="http://schemas.microsoft.com/office/drawing/2014/main" id="{3A72C272-C8C6-3987-309A-238BFB12A5A9}"/>
                </a:ext>
              </a:extLst>
            </p:cNvPr>
            <p:cNvSpPr txBox="1"/>
            <p:nvPr/>
          </p:nvSpPr>
          <p:spPr>
            <a:xfrm>
              <a:off x="9158642" y="6639114"/>
              <a:ext cx="579755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30%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44CD8583-FFA9-BC9B-7E31-95530D298CD7}"/>
              </a:ext>
            </a:extLst>
          </p:cNvPr>
          <p:cNvSpPr txBox="1"/>
          <p:nvPr/>
        </p:nvSpPr>
        <p:spPr>
          <a:xfrm>
            <a:off x="9254285" y="3599750"/>
            <a:ext cx="1848740" cy="1841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Údržbář</a:t>
            </a:r>
            <a:r>
              <a:rPr lang="en-US" sz="940" kern="0" dirty="0">
                <a:solidFill>
                  <a:srgbClr val="292929"/>
                </a:solidFill>
                <a:latin typeface="Mark Offc For MC Light"/>
              </a:rPr>
              <a:t>/</a:t>
            </a:r>
            <a:r>
              <a:rPr kumimoji="0" lang="en-US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řemeslník</a:t>
            </a:r>
            <a:endParaRPr kumimoji="0" lang="en-US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E719A89F-9A8B-0E57-DC9C-0D40037FAC49}"/>
              </a:ext>
            </a:extLst>
          </p:cNvPr>
          <p:cNvSpPr txBox="1"/>
          <p:nvPr/>
        </p:nvSpPr>
        <p:spPr>
          <a:xfrm>
            <a:off x="9214532" y="3926181"/>
            <a:ext cx="1403167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Nemocnice</a:t>
            </a:r>
            <a:endParaRPr kumimoji="0" lang="en-GB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29" name="object 15">
            <a:extLst>
              <a:ext uri="{FF2B5EF4-FFF2-40B4-BE49-F238E27FC236}">
                <a16:creationId xmlns:a16="http://schemas.microsoft.com/office/drawing/2014/main" id="{B6996FC2-EC2C-C1F3-B7E1-A35D98564DC6}"/>
              </a:ext>
            </a:extLst>
          </p:cNvPr>
          <p:cNvSpPr txBox="1"/>
          <p:nvPr/>
        </p:nvSpPr>
        <p:spPr>
          <a:xfrm>
            <a:off x="9165687" y="4252612"/>
            <a:ext cx="2100129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Restaurace</a:t>
            </a:r>
            <a:r>
              <a:rPr kumimoji="0" lang="en-GB" sz="94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, café, </a:t>
            </a: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kluby</a:t>
            </a:r>
            <a:endParaRPr kumimoji="0" lang="en-GB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30" name="object 15">
            <a:extLst>
              <a:ext uri="{FF2B5EF4-FFF2-40B4-BE49-F238E27FC236}">
                <a16:creationId xmlns:a16="http://schemas.microsoft.com/office/drawing/2014/main" id="{B404967C-A2A3-2905-CDE8-8AC06657FAFC}"/>
              </a:ext>
            </a:extLst>
          </p:cNvPr>
          <p:cNvSpPr txBox="1"/>
          <p:nvPr/>
        </p:nvSpPr>
        <p:spPr>
          <a:xfrm>
            <a:off x="9028133" y="4579043"/>
            <a:ext cx="2100129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0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Parkoviště</a:t>
            </a:r>
            <a:endParaRPr kumimoji="0" lang="en-GB" sz="940" b="0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31" name="object 15">
            <a:extLst>
              <a:ext uri="{FF2B5EF4-FFF2-40B4-BE49-F238E27FC236}">
                <a16:creationId xmlns:a16="http://schemas.microsoft.com/office/drawing/2014/main" id="{5464F5A0-5FB2-B5A9-DC7D-70C046E988D0}"/>
              </a:ext>
            </a:extLst>
          </p:cNvPr>
          <p:cNvSpPr txBox="1"/>
          <p:nvPr/>
        </p:nvSpPr>
        <p:spPr>
          <a:xfrm>
            <a:off x="8962644" y="4905474"/>
            <a:ext cx="2100130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Vládní</a:t>
            </a:r>
            <a:r>
              <a:rPr kumimoji="0" lang="en-GB" sz="940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úřady</a:t>
            </a:r>
            <a:endParaRPr kumimoji="0" lang="en-GB" sz="940" b="1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grpSp>
        <p:nvGrpSpPr>
          <p:cNvPr id="32" name="Skupina 31">
            <a:extLst>
              <a:ext uri="{FF2B5EF4-FFF2-40B4-BE49-F238E27FC236}">
                <a16:creationId xmlns:a16="http://schemas.microsoft.com/office/drawing/2014/main" id="{9275BC52-6E91-1C95-3D1C-80213D68AB51}"/>
              </a:ext>
            </a:extLst>
          </p:cNvPr>
          <p:cNvGrpSpPr/>
          <p:nvPr/>
        </p:nvGrpSpPr>
        <p:grpSpPr>
          <a:xfrm>
            <a:off x="7689494" y="2573026"/>
            <a:ext cx="2774842" cy="279300"/>
            <a:chOff x="6722887" y="6164252"/>
            <a:chExt cx="3817417" cy="384239"/>
          </a:xfrm>
        </p:grpSpPr>
        <p:grpSp>
          <p:nvGrpSpPr>
            <p:cNvPr id="33" name="Skupina 32">
              <a:extLst>
                <a:ext uri="{FF2B5EF4-FFF2-40B4-BE49-F238E27FC236}">
                  <a16:creationId xmlns:a16="http://schemas.microsoft.com/office/drawing/2014/main" id="{CB18F2BF-E51A-2B52-7483-523AE666B29E}"/>
                </a:ext>
              </a:extLst>
            </p:cNvPr>
            <p:cNvGrpSpPr/>
            <p:nvPr/>
          </p:nvGrpSpPr>
          <p:grpSpPr>
            <a:xfrm>
              <a:off x="6722887" y="6164252"/>
              <a:ext cx="3817417" cy="384239"/>
              <a:chOff x="6722887" y="6164252"/>
              <a:chExt cx="3817417" cy="384239"/>
            </a:xfrm>
          </p:grpSpPr>
          <p:sp>
            <p:nvSpPr>
              <p:cNvPr id="35" name="Obdélník 34">
                <a:extLst>
                  <a:ext uri="{FF2B5EF4-FFF2-40B4-BE49-F238E27FC236}">
                    <a16:creationId xmlns:a16="http://schemas.microsoft.com/office/drawing/2014/main" id="{9617A3D1-67D2-A31C-63BE-425CD7FD52C3}"/>
                  </a:ext>
                </a:extLst>
              </p:cNvPr>
              <p:cNvSpPr/>
              <p:nvPr/>
            </p:nvSpPr>
            <p:spPr>
              <a:xfrm>
                <a:off x="6722887" y="6164252"/>
                <a:ext cx="3623695" cy="384239"/>
              </a:xfrm>
              <a:prstGeom prst="rect">
                <a:avLst/>
              </a:prstGeom>
              <a:solidFill>
                <a:srgbClr val="FF5E00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D7BEC155-304D-BFB1-40B4-12D6165B41F5}"/>
                  </a:ext>
                </a:extLst>
              </p:cNvPr>
              <p:cNvSpPr/>
              <p:nvPr/>
            </p:nvSpPr>
            <p:spPr>
              <a:xfrm>
                <a:off x="10156066" y="6164252"/>
                <a:ext cx="384238" cy="384238"/>
              </a:xfrm>
              <a:prstGeom prst="ellipse">
                <a:avLst/>
              </a:prstGeom>
              <a:solidFill>
                <a:srgbClr val="FF5E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object 27">
              <a:extLst>
                <a:ext uri="{FF2B5EF4-FFF2-40B4-BE49-F238E27FC236}">
                  <a16:creationId xmlns:a16="http://schemas.microsoft.com/office/drawing/2014/main" id="{587E74B3-A3AE-9B89-ED54-446A38EB0273}"/>
                </a:ext>
              </a:extLst>
            </p:cNvPr>
            <p:cNvSpPr txBox="1"/>
            <p:nvPr/>
          </p:nvSpPr>
          <p:spPr>
            <a:xfrm>
              <a:off x="9933533" y="6206349"/>
              <a:ext cx="565150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35%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37" name="Skupina 36">
            <a:extLst>
              <a:ext uri="{FF2B5EF4-FFF2-40B4-BE49-F238E27FC236}">
                <a16:creationId xmlns:a16="http://schemas.microsoft.com/office/drawing/2014/main" id="{4FEE5CA6-D095-ECF2-9531-00FDECB018C4}"/>
              </a:ext>
            </a:extLst>
          </p:cNvPr>
          <p:cNvGrpSpPr/>
          <p:nvPr/>
        </p:nvGrpSpPr>
        <p:grpSpPr>
          <a:xfrm>
            <a:off x="7689494" y="3219391"/>
            <a:ext cx="1911341" cy="279300"/>
            <a:chOff x="6722887" y="7033199"/>
            <a:chExt cx="2629478" cy="384239"/>
          </a:xfrm>
        </p:grpSpPr>
        <p:grpSp>
          <p:nvGrpSpPr>
            <p:cNvPr id="38" name="Skupina 37">
              <a:extLst>
                <a:ext uri="{FF2B5EF4-FFF2-40B4-BE49-F238E27FC236}">
                  <a16:creationId xmlns:a16="http://schemas.microsoft.com/office/drawing/2014/main" id="{4245C52A-BD49-9CA4-F3DF-42B13E1B84E6}"/>
                </a:ext>
              </a:extLst>
            </p:cNvPr>
            <p:cNvGrpSpPr/>
            <p:nvPr/>
          </p:nvGrpSpPr>
          <p:grpSpPr>
            <a:xfrm>
              <a:off x="6722887" y="7033199"/>
              <a:ext cx="2629478" cy="384239"/>
              <a:chOff x="6722887" y="7129452"/>
              <a:chExt cx="2629478" cy="384239"/>
            </a:xfrm>
          </p:grpSpPr>
          <p:sp>
            <p:nvSpPr>
              <p:cNvPr id="40" name="Obdélník 39">
                <a:extLst>
                  <a:ext uri="{FF2B5EF4-FFF2-40B4-BE49-F238E27FC236}">
                    <a16:creationId xmlns:a16="http://schemas.microsoft.com/office/drawing/2014/main" id="{9D0A8B31-054F-1751-C902-248344A4EE8B}"/>
                  </a:ext>
                </a:extLst>
              </p:cNvPr>
              <p:cNvSpPr/>
              <p:nvPr/>
            </p:nvSpPr>
            <p:spPr>
              <a:xfrm>
                <a:off x="6722887" y="7129452"/>
                <a:ext cx="2435756" cy="384239"/>
              </a:xfrm>
              <a:prstGeom prst="rect">
                <a:avLst/>
              </a:prstGeom>
              <a:solidFill>
                <a:srgbClr val="FF5E00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ál 40">
                <a:extLst>
                  <a:ext uri="{FF2B5EF4-FFF2-40B4-BE49-F238E27FC236}">
                    <a16:creationId xmlns:a16="http://schemas.microsoft.com/office/drawing/2014/main" id="{0BA2A288-B644-7C0B-3293-E73322F9454E}"/>
                  </a:ext>
                </a:extLst>
              </p:cNvPr>
              <p:cNvSpPr/>
              <p:nvPr/>
            </p:nvSpPr>
            <p:spPr>
              <a:xfrm>
                <a:off x="8968127" y="7129452"/>
                <a:ext cx="384238" cy="384238"/>
              </a:xfrm>
              <a:prstGeom prst="ellipse">
                <a:avLst/>
              </a:prstGeom>
              <a:solidFill>
                <a:srgbClr val="FF5E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object 29">
              <a:extLst>
                <a:ext uri="{FF2B5EF4-FFF2-40B4-BE49-F238E27FC236}">
                  <a16:creationId xmlns:a16="http://schemas.microsoft.com/office/drawing/2014/main" id="{4AD4D493-0305-77EB-AC20-5B8A90EE6CD6}"/>
                </a:ext>
              </a:extLst>
            </p:cNvPr>
            <p:cNvSpPr txBox="1"/>
            <p:nvPr/>
          </p:nvSpPr>
          <p:spPr>
            <a:xfrm>
              <a:off x="8735569" y="7083048"/>
              <a:ext cx="572770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23%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42" name="Skupina 41">
            <a:extLst>
              <a:ext uri="{FF2B5EF4-FFF2-40B4-BE49-F238E27FC236}">
                <a16:creationId xmlns:a16="http://schemas.microsoft.com/office/drawing/2014/main" id="{2A224792-6616-CCFE-24D7-BEFCDF687519}"/>
              </a:ext>
            </a:extLst>
          </p:cNvPr>
          <p:cNvGrpSpPr/>
          <p:nvPr/>
        </p:nvGrpSpPr>
        <p:grpSpPr>
          <a:xfrm>
            <a:off x="7689494" y="3542573"/>
            <a:ext cx="1525038" cy="279300"/>
            <a:chOff x="6726090" y="7470901"/>
            <a:chExt cx="2098032" cy="384239"/>
          </a:xfrm>
        </p:grpSpPr>
        <p:grpSp>
          <p:nvGrpSpPr>
            <p:cNvPr id="43" name="Skupina 42">
              <a:extLst>
                <a:ext uri="{FF2B5EF4-FFF2-40B4-BE49-F238E27FC236}">
                  <a16:creationId xmlns:a16="http://schemas.microsoft.com/office/drawing/2014/main" id="{FDE68D81-3E42-CC9A-C475-27CA0A32FE31}"/>
                </a:ext>
              </a:extLst>
            </p:cNvPr>
            <p:cNvGrpSpPr/>
            <p:nvPr/>
          </p:nvGrpSpPr>
          <p:grpSpPr>
            <a:xfrm>
              <a:off x="6726090" y="7470901"/>
              <a:ext cx="2098032" cy="384239"/>
              <a:chOff x="6726090" y="7472138"/>
              <a:chExt cx="2098032" cy="384239"/>
            </a:xfrm>
          </p:grpSpPr>
          <p:sp>
            <p:nvSpPr>
              <p:cNvPr id="45" name="Obdélník 44">
                <a:extLst>
                  <a:ext uri="{FF2B5EF4-FFF2-40B4-BE49-F238E27FC236}">
                    <a16:creationId xmlns:a16="http://schemas.microsoft.com/office/drawing/2014/main" id="{B8538696-D808-92D8-6802-3B010631F112}"/>
                  </a:ext>
                </a:extLst>
              </p:cNvPr>
              <p:cNvSpPr/>
              <p:nvPr/>
            </p:nvSpPr>
            <p:spPr>
              <a:xfrm>
                <a:off x="6726090" y="7472138"/>
                <a:ext cx="1904310" cy="384239"/>
              </a:xfrm>
              <a:prstGeom prst="rect">
                <a:avLst/>
              </a:prstGeom>
              <a:solidFill>
                <a:srgbClr val="F69E1F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10EF00F6-2D08-0508-F1FC-AEB0B89F10D7}"/>
                  </a:ext>
                </a:extLst>
              </p:cNvPr>
              <p:cNvSpPr/>
              <p:nvPr/>
            </p:nvSpPr>
            <p:spPr>
              <a:xfrm>
                <a:off x="8439884" y="7472138"/>
                <a:ext cx="384238" cy="384238"/>
              </a:xfrm>
              <a:prstGeom prst="ellipse">
                <a:avLst/>
              </a:prstGeom>
              <a:solidFill>
                <a:srgbClr val="F69E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4" name="object 30">
              <a:extLst>
                <a:ext uri="{FF2B5EF4-FFF2-40B4-BE49-F238E27FC236}">
                  <a16:creationId xmlns:a16="http://schemas.microsoft.com/office/drawing/2014/main" id="{A611D32D-1D69-389D-D535-A5C6CBF0BD4C}"/>
                </a:ext>
              </a:extLst>
            </p:cNvPr>
            <p:cNvSpPr txBox="1"/>
            <p:nvPr/>
          </p:nvSpPr>
          <p:spPr>
            <a:xfrm>
              <a:off x="8218790" y="7513250"/>
              <a:ext cx="583564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22%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47" name="Skupina 46">
            <a:extLst>
              <a:ext uri="{FF2B5EF4-FFF2-40B4-BE49-F238E27FC236}">
                <a16:creationId xmlns:a16="http://schemas.microsoft.com/office/drawing/2014/main" id="{66B44885-5CAF-5196-C68E-60244E0BB4A3}"/>
              </a:ext>
            </a:extLst>
          </p:cNvPr>
          <p:cNvGrpSpPr/>
          <p:nvPr/>
        </p:nvGrpSpPr>
        <p:grpSpPr>
          <a:xfrm>
            <a:off x="7689493" y="3865756"/>
            <a:ext cx="1468548" cy="279300"/>
            <a:chOff x="6722886" y="7907871"/>
            <a:chExt cx="2020316" cy="384239"/>
          </a:xfrm>
        </p:grpSpPr>
        <p:grpSp>
          <p:nvGrpSpPr>
            <p:cNvPr id="48" name="Skupina 47">
              <a:extLst>
                <a:ext uri="{FF2B5EF4-FFF2-40B4-BE49-F238E27FC236}">
                  <a16:creationId xmlns:a16="http://schemas.microsoft.com/office/drawing/2014/main" id="{6372D55B-63E0-020C-CB50-63010EC63743}"/>
                </a:ext>
              </a:extLst>
            </p:cNvPr>
            <p:cNvGrpSpPr/>
            <p:nvPr/>
          </p:nvGrpSpPr>
          <p:grpSpPr>
            <a:xfrm>
              <a:off x="6722886" y="7907871"/>
              <a:ext cx="2020316" cy="384239"/>
              <a:chOff x="6722886" y="7907871"/>
              <a:chExt cx="2020316" cy="384239"/>
            </a:xfrm>
          </p:grpSpPr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DBD1B248-1562-CFB3-DD1A-026D02701549}"/>
                  </a:ext>
                </a:extLst>
              </p:cNvPr>
              <p:cNvSpPr/>
              <p:nvPr/>
            </p:nvSpPr>
            <p:spPr>
              <a:xfrm>
                <a:off x="6722886" y="7907871"/>
                <a:ext cx="1826593" cy="384239"/>
              </a:xfrm>
              <a:prstGeom prst="rect">
                <a:avLst/>
              </a:prstGeom>
              <a:solidFill>
                <a:srgbClr val="FF5E00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Ovál 50">
                <a:extLst>
                  <a:ext uri="{FF2B5EF4-FFF2-40B4-BE49-F238E27FC236}">
                    <a16:creationId xmlns:a16="http://schemas.microsoft.com/office/drawing/2014/main" id="{98BB4F0F-14CD-36CF-727B-CCFB0A4BE45D}"/>
                  </a:ext>
                </a:extLst>
              </p:cNvPr>
              <p:cNvSpPr/>
              <p:nvPr/>
            </p:nvSpPr>
            <p:spPr>
              <a:xfrm>
                <a:off x="8358964" y="7907871"/>
                <a:ext cx="384238" cy="384238"/>
              </a:xfrm>
              <a:prstGeom prst="ellipse">
                <a:avLst/>
              </a:prstGeom>
              <a:solidFill>
                <a:srgbClr val="FF5E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9" name="object 30">
              <a:extLst>
                <a:ext uri="{FF2B5EF4-FFF2-40B4-BE49-F238E27FC236}">
                  <a16:creationId xmlns:a16="http://schemas.microsoft.com/office/drawing/2014/main" id="{FC6684A4-0D0C-3583-1E34-D77637E65C47}"/>
                </a:ext>
              </a:extLst>
            </p:cNvPr>
            <p:cNvSpPr txBox="1"/>
            <p:nvPr/>
          </p:nvSpPr>
          <p:spPr>
            <a:xfrm>
              <a:off x="8144176" y="7945513"/>
              <a:ext cx="583565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20%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52" name="Skupina 51">
            <a:extLst>
              <a:ext uri="{FF2B5EF4-FFF2-40B4-BE49-F238E27FC236}">
                <a16:creationId xmlns:a16="http://schemas.microsoft.com/office/drawing/2014/main" id="{45E902E4-FE8D-10EF-8555-E80322DD8C1A}"/>
              </a:ext>
            </a:extLst>
          </p:cNvPr>
          <p:cNvGrpSpPr/>
          <p:nvPr/>
        </p:nvGrpSpPr>
        <p:grpSpPr>
          <a:xfrm>
            <a:off x="7689494" y="4188938"/>
            <a:ext cx="1422078" cy="279300"/>
            <a:chOff x="6722886" y="8359318"/>
            <a:chExt cx="1956387" cy="384239"/>
          </a:xfrm>
        </p:grpSpPr>
        <p:grpSp>
          <p:nvGrpSpPr>
            <p:cNvPr id="53" name="Skupina 52">
              <a:extLst>
                <a:ext uri="{FF2B5EF4-FFF2-40B4-BE49-F238E27FC236}">
                  <a16:creationId xmlns:a16="http://schemas.microsoft.com/office/drawing/2014/main" id="{E8B71C58-0026-F293-B19B-65BD3C07888D}"/>
                </a:ext>
              </a:extLst>
            </p:cNvPr>
            <p:cNvGrpSpPr/>
            <p:nvPr/>
          </p:nvGrpSpPr>
          <p:grpSpPr>
            <a:xfrm>
              <a:off x="6722886" y="8359318"/>
              <a:ext cx="1956387" cy="384239"/>
              <a:chOff x="6770631" y="8619970"/>
              <a:chExt cx="1956387" cy="384239"/>
            </a:xfrm>
          </p:grpSpPr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3CCCD1A3-4877-540F-F04E-A3366D2C81BA}"/>
                  </a:ext>
                </a:extLst>
              </p:cNvPr>
              <p:cNvSpPr/>
              <p:nvPr/>
            </p:nvSpPr>
            <p:spPr>
              <a:xfrm>
                <a:off x="6770631" y="8619970"/>
                <a:ext cx="1762664" cy="384239"/>
              </a:xfrm>
              <a:prstGeom prst="rect">
                <a:avLst/>
              </a:prstGeom>
              <a:solidFill>
                <a:srgbClr val="F69E1F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Ovál 55">
                <a:extLst>
                  <a:ext uri="{FF2B5EF4-FFF2-40B4-BE49-F238E27FC236}">
                    <a16:creationId xmlns:a16="http://schemas.microsoft.com/office/drawing/2014/main" id="{CACD90DD-C63A-16DF-ED9C-B2EFDD8B6538}"/>
                  </a:ext>
                </a:extLst>
              </p:cNvPr>
              <p:cNvSpPr/>
              <p:nvPr/>
            </p:nvSpPr>
            <p:spPr>
              <a:xfrm>
                <a:off x="8342780" y="8619970"/>
                <a:ext cx="384238" cy="384238"/>
              </a:xfrm>
              <a:prstGeom prst="ellipse">
                <a:avLst/>
              </a:prstGeom>
              <a:solidFill>
                <a:srgbClr val="F69E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object 30">
              <a:extLst>
                <a:ext uri="{FF2B5EF4-FFF2-40B4-BE49-F238E27FC236}">
                  <a16:creationId xmlns:a16="http://schemas.microsoft.com/office/drawing/2014/main" id="{7FDF8DA4-C146-31FD-2400-5A7E90BA30D9}"/>
                </a:ext>
              </a:extLst>
            </p:cNvPr>
            <p:cNvSpPr txBox="1"/>
            <p:nvPr/>
          </p:nvSpPr>
          <p:spPr>
            <a:xfrm>
              <a:off x="8043631" y="8398587"/>
              <a:ext cx="583566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19%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5CD7086A-7209-C713-BD74-A43631E4B7BA}"/>
              </a:ext>
            </a:extLst>
          </p:cNvPr>
          <p:cNvGrpSpPr/>
          <p:nvPr/>
        </p:nvGrpSpPr>
        <p:grpSpPr>
          <a:xfrm>
            <a:off x="7689494" y="4512121"/>
            <a:ext cx="1273151" cy="279300"/>
            <a:chOff x="6722886" y="8805871"/>
            <a:chExt cx="1751504" cy="384239"/>
          </a:xfrm>
        </p:grpSpPr>
        <p:grpSp>
          <p:nvGrpSpPr>
            <p:cNvPr id="58" name="Skupina 57">
              <a:extLst>
                <a:ext uri="{FF2B5EF4-FFF2-40B4-BE49-F238E27FC236}">
                  <a16:creationId xmlns:a16="http://schemas.microsoft.com/office/drawing/2014/main" id="{9DD860DC-6B23-3920-1D85-9005EAF0498B}"/>
                </a:ext>
              </a:extLst>
            </p:cNvPr>
            <p:cNvGrpSpPr/>
            <p:nvPr/>
          </p:nvGrpSpPr>
          <p:grpSpPr>
            <a:xfrm>
              <a:off x="6722886" y="8805871"/>
              <a:ext cx="1751504" cy="384239"/>
              <a:chOff x="6722886" y="8805871"/>
              <a:chExt cx="1751504" cy="384239"/>
            </a:xfrm>
          </p:grpSpPr>
          <p:sp>
            <p:nvSpPr>
              <p:cNvPr id="60" name="Obdélník 59">
                <a:extLst>
                  <a:ext uri="{FF2B5EF4-FFF2-40B4-BE49-F238E27FC236}">
                    <a16:creationId xmlns:a16="http://schemas.microsoft.com/office/drawing/2014/main" id="{CC015E6C-4009-854B-B56F-DEC359B9AD06}"/>
                  </a:ext>
                </a:extLst>
              </p:cNvPr>
              <p:cNvSpPr/>
              <p:nvPr/>
            </p:nvSpPr>
            <p:spPr>
              <a:xfrm>
                <a:off x="6722886" y="8805871"/>
                <a:ext cx="1557781" cy="384239"/>
              </a:xfrm>
              <a:prstGeom prst="rect">
                <a:avLst/>
              </a:prstGeom>
              <a:solidFill>
                <a:srgbClr val="FF5E00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Ovál 60">
                <a:extLst>
                  <a:ext uri="{FF2B5EF4-FFF2-40B4-BE49-F238E27FC236}">
                    <a16:creationId xmlns:a16="http://schemas.microsoft.com/office/drawing/2014/main" id="{E4572BDD-39D4-209A-7A8A-664C833D404A}"/>
                  </a:ext>
                </a:extLst>
              </p:cNvPr>
              <p:cNvSpPr/>
              <p:nvPr/>
            </p:nvSpPr>
            <p:spPr>
              <a:xfrm>
                <a:off x="8090152" y="8805871"/>
                <a:ext cx="384238" cy="384238"/>
              </a:xfrm>
              <a:prstGeom prst="ellipse">
                <a:avLst/>
              </a:prstGeom>
              <a:solidFill>
                <a:srgbClr val="FF5E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9" name="object 30">
              <a:extLst>
                <a:ext uri="{FF2B5EF4-FFF2-40B4-BE49-F238E27FC236}">
                  <a16:creationId xmlns:a16="http://schemas.microsoft.com/office/drawing/2014/main" id="{880623FB-D1AC-52A7-41B9-4F1996390E95}"/>
                </a:ext>
              </a:extLst>
            </p:cNvPr>
            <p:cNvSpPr txBox="1"/>
            <p:nvPr/>
          </p:nvSpPr>
          <p:spPr>
            <a:xfrm>
              <a:off x="7832234" y="8850336"/>
              <a:ext cx="583565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16%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62" name="Skupina 61">
            <a:extLst>
              <a:ext uri="{FF2B5EF4-FFF2-40B4-BE49-F238E27FC236}">
                <a16:creationId xmlns:a16="http://schemas.microsoft.com/office/drawing/2014/main" id="{06D03E45-7AFF-D547-E45E-FDDB2B77FE0A}"/>
              </a:ext>
            </a:extLst>
          </p:cNvPr>
          <p:cNvGrpSpPr/>
          <p:nvPr/>
        </p:nvGrpSpPr>
        <p:grpSpPr>
          <a:xfrm>
            <a:off x="7689494" y="4835304"/>
            <a:ext cx="1192680" cy="279300"/>
            <a:chOff x="6722885" y="9257534"/>
            <a:chExt cx="1640799" cy="384239"/>
          </a:xfrm>
        </p:grpSpPr>
        <p:grpSp>
          <p:nvGrpSpPr>
            <p:cNvPr id="63" name="Skupina 62">
              <a:extLst>
                <a:ext uri="{FF2B5EF4-FFF2-40B4-BE49-F238E27FC236}">
                  <a16:creationId xmlns:a16="http://schemas.microsoft.com/office/drawing/2014/main" id="{3D454A84-F37F-3056-9385-96271BBB9C8E}"/>
                </a:ext>
              </a:extLst>
            </p:cNvPr>
            <p:cNvGrpSpPr/>
            <p:nvPr/>
          </p:nvGrpSpPr>
          <p:grpSpPr>
            <a:xfrm>
              <a:off x="6722885" y="9257534"/>
              <a:ext cx="1640799" cy="384239"/>
              <a:chOff x="6722885" y="9257534"/>
              <a:chExt cx="1640799" cy="384239"/>
            </a:xfrm>
          </p:grpSpPr>
          <p:sp>
            <p:nvSpPr>
              <p:cNvPr id="65" name="Obdélník 64">
                <a:extLst>
                  <a:ext uri="{FF2B5EF4-FFF2-40B4-BE49-F238E27FC236}">
                    <a16:creationId xmlns:a16="http://schemas.microsoft.com/office/drawing/2014/main" id="{9C49CDB8-B4A7-9A82-687C-FAA4395DF169}"/>
                  </a:ext>
                </a:extLst>
              </p:cNvPr>
              <p:cNvSpPr/>
              <p:nvPr/>
            </p:nvSpPr>
            <p:spPr>
              <a:xfrm>
                <a:off x="6722885" y="9257534"/>
                <a:ext cx="1447075" cy="384239"/>
              </a:xfrm>
              <a:prstGeom prst="rect">
                <a:avLst/>
              </a:prstGeom>
              <a:solidFill>
                <a:srgbClr val="F69E1F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Ovál 65">
                <a:extLst>
                  <a:ext uri="{FF2B5EF4-FFF2-40B4-BE49-F238E27FC236}">
                    <a16:creationId xmlns:a16="http://schemas.microsoft.com/office/drawing/2014/main" id="{76ECB5BA-5741-8DB1-AEE0-1D6A3CB85B3C}"/>
                  </a:ext>
                </a:extLst>
              </p:cNvPr>
              <p:cNvSpPr/>
              <p:nvPr/>
            </p:nvSpPr>
            <p:spPr>
              <a:xfrm>
                <a:off x="7979446" y="9257534"/>
                <a:ext cx="384238" cy="384238"/>
              </a:xfrm>
              <a:prstGeom prst="ellipse">
                <a:avLst/>
              </a:prstGeom>
              <a:solidFill>
                <a:srgbClr val="F69E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4" name="object 30">
              <a:extLst>
                <a:ext uri="{FF2B5EF4-FFF2-40B4-BE49-F238E27FC236}">
                  <a16:creationId xmlns:a16="http://schemas.microsoft.com/office/drawing/2014/main" id="{AAED3CF6-6B5D-94C6-292B-D00D4CFAA89D}"/>
                </a:ext>
              </a:extLst>
            </p:cNvPr>
            <p:cNvSpPr txBox="1"/>
            <p:nvPr/>
          </p:nvSpPr>
          <p:spPr>
            <a:xfrm>
              <a:off x="7739796" y="9310937"/>
              <a:ext cx="583564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14%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67" name="Skupina 66">
            <a:extLst>
              <a:ext uri="{FF2B5EF4-FFF2-40B4-BE49-F238E27FC236}">
                <a16:creationId xmlns:a16="http://schemas.microsoft.com/office/drawing/2014/main" id="{36D1733C-7A29-ACA6-26F2-9E344091AF4A}"/>
              </a:ext>
            </a:extLst>
          </p:cNvPr>
          <p:cNvGrpSpPr/>
          <p:nvPr/>
        </p:nvGrpSpPr>
        <p:grpSpPr>
          <a:xfrm>
            <a:off x="7689494" y="5158486"/>
            <a:ext cx="1085673" cy="279300"/>
            <a:chOff x="6722885" y="9714409"/>
            <a:chExt cx="1493586" cy="384239"/>
          </a:xfrm>
        </p:grpSpPr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7853EA5B-6F34-AEDD-5C55-2ED05AED98D4}"/>
                </a:ext>
              </a:extLst>
            </p:cNvPr>
            <p:cNvGrpSpPr/>
            <p:nvPr/>
          </p:nvGrpSpPr>
          <p:grpSpPr>
            <a:xfrm>
              <a:off x="6722885" y="9714409"/>
              <a:ext cx="1493586" cy="384239"/>
              <a:chOff x="6722885" y="9714409"/>
              <a:chExt cx="1493586" cy="384239"/>
            </a:xfrm>
          </p:grpSpPr>
          <p:sp>
            <p:nvSpPr>
              <p:cNvPr id="70" name="Obdélník 69">
                <a:extLst>
                  <a:ext uri="{FF2B5EF4-FFF2-40B4-BE49-F238E27FC236}">
                    <a16:creationId xmlns:a16="http://schemas.microsoft.com/office/drawing/2014/main" id="{6BCF340D-4DC6-BAC3-5A60-DD1FDEE50B53}"/>
                  </a:ext>
                </a:extLst>
              </p:cNvPr>
              <p:cNvSpPr/>
              <p:nvPr/>
            </p:nvSpPr>
            <p:spPr>
              <a:xfrm>
                <a:off x="6722885" y="9714409"/>
                <a:ext cx="1299863" cy="384239"/>
              </a:xfrm>
              <a:prstGeom prst="rect">
                <a:avLst/>
              </a:prstGeom>
              <a:solidFill>
                <a:srgbClr val="FF5E00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Ovál 70">
                <a:extLst>
                  <a:ext uri="{FF2B5EF4-FFF2-40B4-BE49-F238E27FC236}">
                    <a16:creationId xmlns:a16="http://schemas.microsoft.com/office/drawing/2014/main" id="{6776E63F-BBB4-02D9-C331-985A236FD7FF}"/>
                  </a:ext>
                </a:extLst>
              </p:cNvPr>
              <p:cNvSpPr/>
              <p:nvPr/>
            </p:nvSpPr>
            <p:spPr>
              <a:xfrm>
                <a:off x="7832233" y="9714409"/>
                <a:ext cx="384238" cy="384238"/>
              </a:xfrm>
              <a:prstGeom prst="ellipse">
                <a:avLst/>
              </a:prstGeom>
              <a:solidFill>
                <a:srgbClr val="FF5E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9" name="object 30">
              <a:extLst>
                <a:ext uri="{FF2B5EF4-FFF2-40B4-BE49-F238E27FC236}">
                  <a16:creationId xmlns:a16="http://schemas.microsoft.com/office/drawing/2014/main" id="{3BD1ECE8-1883-9788-0A67-2191914264F0}"/>
                </a:ext>
              </a:extLst>
            </p:cNvPr>
            <p:cNvSpPr txBox="1"/>
            <p:nvPr/>
          </p:nvSpPr>
          <p:spPr>
            <a:xfrm>
              <a:off x="7568875" y="9753806"/>
              <a:ext cx="583565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11%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grpSp>
        <p:nvGrpSpPr>
          <p:cNvPr id="72" name="Skupina 71">
            <a:extLst>
              <a:ext uri="{FF2B5EF4-FFF2-40B4-BE49-F238E27FC236}">
                <a16:creationId xmlns:a16="http://schemas.microsoft.com/office/drawing/2014/main" id="{4335206A-D73F-2C44-7960-BC932D0B8CAA}"/>
              </a:ext>
            </a:extLst>
          </p:cNvPr>
          <p:cNvGrpSpPr/>
          <p:nvPr/>
        </p:nvGrpSpPr>
        <p:grpSpPr>
          <a:xfrm>
            <a:off x="7689494" y="5481666"/>
            <a:ext cx="932270" cy="279300"/>
            <a:chOff x="6722885" y="10165738"/>
            <a:chExt cx="1282547" cy="384239"/>
          </a:xfrm>
        </p:grpSpPr>
        <p:grpSp>
          <p:nvGrpSpPr>
            <p:cNvPr id="73" name="Skupina 72">
              <a:extLst>
                <a:ext uri="{FF2B5EF4-FFF2-40B4-BE49-F238E27FC236}">
                  <a16:creationId xmlns:a16="http://schemas.microsoft.com/office/drawing/2014/main" id="{8D75D629-D84A-7D67-E1FE-C9E4D601E42D}"/>
                </a:ext>
              </a:extLst>
            </p:cNvPr>
            <p:cNvGrpSpPr/>
            <p:nvPr/>
          </p:nvGrpSpPr>
          <p:grpSpPr>
            <a:xfrm>
              <a:off x="6722885" y="10165738"/>
              <a:ext cx="1282547" cy="384239"/>
              <a:chOff x="6722885" y="10165738"/>
              <a:chExt cx="1282547" cy="384239"/>
            </a:xfrm>
          </p:grpSpPr>
          <p:sp>
            <p:nvSpPr>
              <p:cNvPr id="75" name="Obdélník 74">
                <a:extLst>
                  <a:ext uri="{FF2B5EF4-FFF2-40B4-BE49-F238E27FC236}">
                    <a16:creationId xmlns:a16="http://schemas.microsoft.com/office/drawing/2014/main" id="{C3502C1D-DB1F-B1A4-4993-827768183B3F}"/>
                  </a:ext>
                </a:extLst>
              </p:cNvPr>
              <p:cNvSpPr/>
              <p:nvPr/>
            </p:nvSpPr>
            <p:spPr>
              <a:xfrm>
                <a:off x="6722885" y="10165738"/>
                <a:ext cx="1088823" cy="384239"/>
              </a:xfrm>
              <a:prstGeom prst="rect">
                <a:avLst/>
              </a:prstGeom>
              <a:solidFill>
                <a:srgbClr val="F69E1F"/>
              </a:solidFill>
              <a:ln w="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Ovál 75">
                <a:extLst>
                  <a:ext uri="{FF2B5EF4-FFF2-40B4-BE49-F238E27FC236}">
                    <a16:creationId xmlns:a16="http://schemas.microsoft.com/office/drawing/2014/main" id="{F11D7AD0-9927-0E62-FF66-60C14DB650A1}"/>
                  </a:ext>
                </a:extLst>
              </p:cNvPr>
              <p:cNvSpPr/>
              <p:nvPr/>
            </p:nvSpPr>
            <p:spPr>
              <a:xfrm>
                <a:off x="7621194" y="10165738"/>
                <a:ext cx="384238" cy="384238"/>
              </a:xfrm>
              <a:prstGeom prst="ellipse">
                <a:avLst/>
              </a:prstGeom>
              <a:solidFill>
                <a:srgbClr val="F69E1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55449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092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4" name="object 30">
              <a:extLst>
                <a:ext uri="{FF2B5EF4-FFF2-40B4-BE49-F238E27FC236}">
                  <a16:creationId xmlns:a16="http://schemas.microsoft.com/office/drawing/2014/main" id="{FF456EF7-9E5E-331B-91D9-3A59A258BE3E}"/>
                </a:ext>
              </a:extLst>
            </p:cNvPr>
            <p:cNvSpPr txBox="1"/>
            <p:nvPr/>
          </p:nvSpPr>
          <p:spPr>
            <a:xfrm>
              <a:off x="7383256" y="10206989"/>
              <a:ext cx="583565" cy="267482"/>
            </a:xfrm>
            <a:prstGeom prst="rect">
              <a:avLst/>
            </a:prstGeom>
          </p:spPr>
          <p:txBody>
            <a:bodyPr vert="horz" wrap="square" lIns="0" tIns="7701" rIns="0" bIns="0" rtlCol="0">
              <a:spAutoFit/>
            </a:bodyPr>
            <a:lstStyle/>
            <a:p>
              <a:pPr marL="7701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61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13" b="1" i="0" u="none" strike="noStrike" kern="0" cap="none" spc="-15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ark Offc For MC"/>
                  <a:ea typeface="+mn-ea"/>
                  <a:cs typeface="Mark Offc For MC"/>
                </a:rPr>
                <a:t>10%</a:t>
              </a:r>
              <a:endParaRPr kumimoji="0" lang="en-GB" sz="121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ark Offc For MC"/>
                <a:ea typeface="+mn-ea"/>
                <a:cs typeface="Mark Offc For MC"/>
              </a:endParaRPr>
            </a:p>
          </p:txBody>
        </p:sp>
      </p:grpSp>
      <p:sp>
        <p:nvSpPr>
          <p:cNvPr id="77" name="object 15">
            <a:extLst>
              <a:ext uri="{FF2B5EF4-FFF2-40B4-BE49-F238E27FC236}">
                <a16:creationId xmlns:a16="http://schemas.microsoft.com/office/drawing/2014/main" id="{A5564CAA-D3FC-6119-EB81-C7C4924A1EB2}"/>
              </a:ext>
            </a:extLst>
          </p:cNvPr>
          <p:cNvSpPr txBox="1"/>
          <p:nvPr/>
        </p:nvSpPr>
        <p:spPr>
          <a:xfrm>
            <a:off x="8848714" y="5231905"/>
            <a:ext cx="2096420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Obecní</a:t>
            </a:r>
            <a:r>
              <a:rPr kumimoji="0" lang="en-GB" sz="940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úřady</a:t>
            </a:r>
            <a:endParaRPr kumimoji="0" lang="en-GB" sz="940" b="1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78" name="object 15">
            <a:extLst>
              <a:ext uri="{FF2B5EF4-FFF2-40B4-BE49-F238E27FC236}">
                <a16:creationId xmlns:a16="http://schemas.microsoft.com/office/drawing/2014/main" id="{33AF3677-F071-A20E-4028-B4B8CAC70AA4}"/>
              </a:ext>
            </a:extLst>
          </p:cNvPr>
          <p:cNvSpPr txBox="1"/>
          <p:nvPr/>
        </p:nvSpPr>
        <p:spPr>
          <a:xfrm>
            <a:off x="8683347" y="5558335"/>
            <a:ext cx="2120620" cy="18410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7701" marR="0" lvl="0" indent="0" algn="l" defTabSz="554492" rtl="0" eaLnBrk="1" fontAlgn="auto" latinLnBrk="0" hangingPunct="1">
              <a:lnSpc>
                <a:spcPct val="100000"/>
              </a:lnSpc>
              <a:spcBef>
                <a:spcPts val="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Pokuty</a:t>
            </a:r>
            <a:r>
              <a:rPr kumimoji="0" lang="en-GB" sz="940" b="1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u </a:t>
            </a:r>
            <a:r>
              <a:rPr kumimoji="0" lang="en-GB" sz="940" b="1" i="0" u="none" strike="noStrike" kern="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policie</a:t>
            </a:r>
            <a:endParaRPr kumimoji="0" lang="en-GB" sz="940" b="1" i="0" u="none" strike="noStrike" kern="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sp>
        <p:nvSpPr>
          <p:cNvPr id="79" name="object 10">
            <a:extLst>
              <a:ext uri="{FF2B5EF4-FFF2-40B4-BE49-F238E27FC236}">
                <a16:creationId xmlns:a16="http://schemas.microsoft.com/office/drawing/2014/main" id="{842BBDE7-863E-9BBB-57F8-167761AAEBCE}"/>
              </a:ext>
            </a:extLst>
          </p:cNvPr>
          <p:cNvSpPr txBox="1"/>
          <p:nvPr/>
        </p:nvSpPr>
        <p:spPr>
          <a:xfrm>
            <a:off x="9331710" y="4871403"/>
            <a:ext cx="2316323" cy="169996"/>
          </a:xfrm>
          <a:prstGeom prst="rect">
            <a:avLst/>
          </a:prstGeom>
        </p:spPr>
        <p:txBody>
          <a:bodyPr vert="horz" wrap="square" lIns="0" tIns="7316" rIns="0" bIns="0" rtlCol="0" anchor="t">
            <a:spAutoFit/>
          </a:bodyPr>
          <a:lstStyle/>
          <a:p>
            <a:pPr marL="7701" marR="3081" lvl="0" indent="0" algn="l" defTabSz="554492" rtl="0" eaLnBrk="1" fontAlgn="auto" latinLnBrk="0" hangingPunct="1">
              <a:lnSpc>
                <a:spcPct val="100800"/>
              </a:lnSpc>
              <a:spcBef>
                <a:spcPts val="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ark Offc For MC Light"/>
              <a:ea typeface="+mn-ea"/>
              <a:cs typeface="Mark Offc For MC Light"/>
            </a:endParaRPr>
          </a:p>
        </p:txBody>
      </p:sp>
      <p:sp>
        <p:nvSpPr>
          <p:cNvPr id="80" name="object 4">
            <a:extLst>
              <a:ext uri="{FF2B5EF4-FFF2-40B4-BE49-F238E27FC236}">
                <a16:creationId xmlns:a16="http://schemas.microsoft.com/office/drawing/2014/main" id="{B2A78778-D9D1-AAF2-D7CB-C839B5D46339}"/>
              </a:ext>
            </a:extLst>
          </p:cNvPr>
          <p:cNvSpPr/>
          <p:nvPr/>
        </p:nvSpPr>
        <p:spPr>
          <a:xfrm>
            <a:off x="7352904" y="1813654"/>
            <a:ext cx="45443" cy="4381389"/>
          </a:xfrm>
          <a:custGeom>
            <a:avLst/>
            <a:gdLst/>
            <a:ahLst/>
            <a:cxnLst/>
            <a:rect l="l" t="t" r="r" b="b"/>
            <a:pathLst>
              <a:path h="8040370">
                <a:moveTo>
                  <a:pt x="0" y="0"/>
                </a:moveTo>
                <a:lnTo>
                  <a:pt x="0" y="8040006"/>
                </a:lnTo>
              </a:path>
            </a:pathLst>
          </a:custGeom>
          <a:ln w="5235">
            <a:solidFill>
              <a:srgbClr val="29292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A183FED5-4FE4-7B17-2F69-2D48022AA366}"/>
              </a:ext>
            </a:extLst>
          </p:cNvPr>
          <p:cNvSpPr/>
          <p:nvPr/>
        </p:nvSpPr>
        <p:spPr>
          <a:xfrm>
            <a:off x="3674057" y="1813654"/>
            <a:ext cx="45443" cy="4381389"/>
          </a:xfrm>
          <a:custGeom>
            <a:avLst/>
            <a:gdLst/>
            <a:ahLst/>
            <a:cxnLst/>
            <a:rect l="l" t="t" r="r" b="b"/>
            <a:pathLst>
              <a:path h="8040370">
                <a:moveTo>
                  <a:pt x="0" y="0"/>
                </a:moveTo>
                <a:lnTo>
                  <a:pt x="0" y="8040006"/>
                </a:lnTo>
              </a:path>
            </a:pathLst>
          </a:custGeom>
          <a:ln w="5235">
            <a:solidFill>
              <a:srgbClr val="29292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92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925DC4-F7E3-FA69-108B-161B4A696FD9}"/>
              </a:ext>
            </a:extLst>
          </p:cNvPr>
          <p:cNvSpPr/>
          <p:nvPr/>
        </p:nvSpPr>
        <p:spPr>
          <a:xfrm>
            <a:off x="7586664" y="5102623"/>
            <a:ext cx="3810566" cy="38250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12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297ED097-2649-8683-CE95-3EC375051AB3}"/>
              </a:ext>
            </a:extLst>
          </p:cNvPr>
          <p:cNvSpPr/>
          <p:nvPr/>
        </p:nvSpPr>
        <p:spPr bwMode="gray">
          <a:xfrm>
            <a:off x="0" y="1495592"/>
            <a:ext cx="12192000" cy="4321008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DF4C0-D68B-D59D-BA9C-277183A59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56" y="540871"/>
            <a:ext cx="11659088" cy="428387"/>
          </a:xfrm>
        </p:spPr>
        <p:txBody>
          <a:bodyPr/>
          <a:lstStyle/>
          <a:p>
            <a:r>
              <a:rPr lang="en-US" dirty="0"/>
              <a:t>Rádi </a:t>
            </a:r>
            <a:r>
              <a:rPr lang="en-US" dirty="0" err="1"/>
              <a:t>vám</a:t>
            </a:r>
            <a:r>
              <a:rPr lang="en-US" dirty="0"/>
              <a:t> </a:t>
            </a:r>
            <a:r>
              <a:rPr lang="en-US" dirty="0" err="1"/>
              <a:t>pomůžeme</a:t>
            </a:r>
            <a:r>
              <a:rPr lang="en-US" dirty="0"/>
              <a:t> </a:t>
            </a:r>
            <a:r>
              <a:rPr lang="en-US" dirty="0" err="1"/>
              <a:t>najít</a:t>
            </a:r>
            <a:r>
              <a:rPr lang="en-US" dirty="0"/>
              <a:t> to </a:t>
            </a:r>
            <a:r>
              <a:rPr lang="en-US" dirty="0" err="1"/>
              <a:t>správné</a:t>
            </a:r>
            <a:r>
              <a:rPr lang="en-US" dirty="0"/>
              <a:t> </a:t>
            </a:r>
            <a:r>
              <a:rPr lang="en-US" dirty="0" err="1"/>
              <a:t>řešení</a:t>
            </a:r>
            <a:r>
              <a:rPr lang="en-US" dirty="0"/>
              <a:t> pro </a:t>
            </a:r>
            <a:r>
              <a:rPr lang="en-US" dirty="0" err="1"/>
              <a:t>váš</a:t>
            </a:r>
            <a:r>
              <a:rPr lang="en-US" dirty="0"/>
              <a:t> </a:t>
            </a:r>
            <a:r>
              <a:rPr lang="en-US" dirty="0" err="1"/>
              <a:t>úřad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CBBDD-E6AD-D4FF-E535-946A0971F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EB6064B-6BC4-CFAC-E0CF-CEB38F04588A}"/>
              </a:ext>
            </a:extLst>
          </p:cNvPr>
          <p:cNvSpPr txBox="1">
            <a:spLocks/>
          </p:cNvSpPr>
          <p:nvPr/>
        </p:nvSpPr>
        <p:spPr>
          <a:xfrm>
            <a:off x="260099" y="60959"/>
            <a:ext cx="4466884" cy="301025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en-US" sz="1070" dirty="0"/>
              <a:t>ZAČÍT PŘIJÍMAT PLATEBNÍ KARTY NEBYLO NIKDY SNAZŠÍ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95506D4-EA8E-497C-248E-661AC076FC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305834"/>
              </p:ext>
            </p:extLst>
          </p:nvPr>
        </p:nvGraphicFramePr>
        <p:xfrm>
          <a:off x="6371465" y="802474"/>
          <a:ext cx="5453473" cy="3309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 descr="A close-up of a card reader&#10;&#10;AI-generated content may be incorrect.">
            <a:extLst>
              <a:ext uri="{FF2B5EF4-FFF2-40B4-BE49-F238E27FC236}">
                <a16:creationId xmlns:a16="http://schemas.microsoft.com/office/drawing/2014/main" id="{DD171710-F401-AD59-A3B8-31D53FA09B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71" b="62354" l="48144" r="61296"/>
                    </a14:imgEffect>
                  </a14:imgLayer>
                </a14:imgProps>
              </a:ext>
            </a:extLst>
          </a:blip>
          <a:srcRect l="46500" t="46286" r="37060" b="35861"/>
          <a:stretch>
            <a:fillRect/>
          </a:stretch>
        </p:blipFill>
        <p:spPr>
          <a:xfrm>
            <a:off x="5949545" y="1524228"/>
            <a:ext cx="1828800" cy="1600201"/>
          </a:xfrm>
          <a:prstGeom prst="rect">
            <a:avLst/>
          </a:prstGeom>
        </p:spPr>
      </p:pic>
      <p:pic>
        <p:nvPicPr>
          <p:cNvPr id="9" name="Picture 4" descr="A close-up of a card reader&#10;&#10;AI-generated content may be incorrect.">
            <a:extLst>
              <a:ext uri="{FF2B5EF4-FFF2-40B4-BE49-F238E27FC236}">
                <a16:creationId xmlns:a16="http://schemas.microsoft.com/office/drawing/2014/main" id="{4CFB16B0-9B77-3D14-515D-22C62DFE9F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643" b="61927" l="70828" r="85031"/>
                    </a14:imgEffect>
                  </a14:imgLayer>
                </a14:imgProps>
              </a:ext>
            </a:extLst>
          </a:blip>
          <a:srcRect l="69053" t="45858" r="13194" b="36288"/>
          <a:stretch>
            <a:fillRect/>
          </a:stretch>
        </p:blipFill>
        <p:spPr>
          <a:xfrm>
            <a:off x="8463349" y="1524227"/>
            <a:ext cx="1974880" cy="1600201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81960D1-405E-5FD9-0CCD-3BA6DF1A0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8769154"/>
              </p:ext>
            </p:extLst>
          </p:nvPr>
        </p:nvGraphicFramePr>
        <p:xfrm>
          <a:off x="6371465" y="2707474"/>
          <a:ext cx="5453473" cy="3309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1" name="Picture 4" descr="A close-up of a card reader&#10;&#10;AI-generated content may be incorrect.">
            <a:extLst>
              <a:ext uri="{FF2B5EF4-FFF2-40B4-BE49-F238E27FC236}">
                <a16:creationId xmlns:a16="http://schemas.microsoft.com/office/drawing/2014/main" id="{DB64009E-1B92-7540-6B91-91AEB66D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474" b="89218" l="47519" r="65876"/>
                    </a14:imgEffect>
                  </a14:imgLayer>
                </a14:imgProps>
              </a:ext>
            </a:extLst>
          </a:blip>
          <a:srcRect l="45224" t="73756" r="31829" b="9064"/>
          <a:stretch>
            <a:fillRect/>
          </a:stretch>
        </p:blipFill>
        <p:spPr>
          <a:xfrm>
            <a:off x="5798555" y="3507574"/>
            <a:ext cx="2552700" cy="1539894"/>
          </a:xfrm>
          <a:prstGeom prst="rect">
            <a:avLst/>
          </a:prstGeom>
        </p:spPr>
      </p:pic>
      <p:pic>
        <p:nvPicPr>
          <p:cNvPr id="5" name="Picture 4" descr="A close-up of a card reader&#10;&#10;AI-generated content may be incorrect.">
            <a:extLst>
              <a:ext uri="{FF2B5EF4-FFF2-40B4-BE49-F238E27FC236}">
                <a16:creationId xmlns:a16="http://schemas.microsoft.com/office/drawing/2014/main" id="{0D2D8762-08D9-2BA1-B81F-9C63FEDA70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5258" b="89954" l="70074" r="85615">
                        <a14:foregroundMark x1="77521" y1="82778" x2="77613" y2="76349"/>
                        <a14:foregroundMark x1="77613" y1="76349" x2="81623" y2="78298"/>
                        <a14:foregroundMark x1="82448" y1="81168" x2="82562" y2="82032"/>
                        <a14:foregroundMark x1="79556" y1="79506" x2="79556" y2="79506"/>
                        <a14:backgroundMark x1="77845" y1="88289" x2="77845" y2="88289"/>
                        <a14:backgroundMark x1="82192" y1="79334" x2="82192" y2="79334"/>
                        <a14:backgroundMark x1="82609" y1="81975" x2="82054" y2="78645"/>
                        <a14:backgroundMark x1="77752" y1="85649" x2="76642" y2="88749"/>
                        <a14:backgroundMark x1="78168" y1="87313" x2="77752" y2="89150"/>
                        <a14:backgroundMark x1="82562" y1="79679" x2="82007" y2="78358"/>
                        <a14:backgroundMark x1="82331" y1="79334" x2="82192" y2="78358"/>
                        <a14:backgroundMark x1="81961" y1="78186" x2="82609" y2="81114"/>
                        <a14:backgroundMark x1="78261" y1="87715" x2="78585" y2="89954"/>
                      </a14:backgroundRemoval>
                    </a14:imgEffect>
                  </a14:imgLayer>
                </a14:imgProps>
              </a:ext>
            </a:extLst>
          </a:blip>
          <a:srcRect l="68162" t="73542" r="12430" b="9278"/>
          <a:stretch>
            <a:fillRect/>
          </a:stretch>
        </p:blipFill>
        <p:spPr>
          <a:xfrm>
            <a:off x="8463349" y="3537727"/>
            <a:ext cx="2159000" cy="153989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60C0A86-448F-A153-BB09-1CFD114BB205}"/>
              </a:ext>
            </a:extLst>
          </p:cNvPr>
          <p:cNvSpPr txBox="1"/>
          <p:nvPr/>
        </p:nvSpPr>
        <p:spPr bwMode="gray">
          <a:xfrm>
            <a:off x="6833469" y="3091012"/>
            <a:ext cx="2159000" cy="48013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bg1"/>
                </a:solidFill>
              </a:rPr>
              <a:t>Dodávaný</a:t>
            </a:r>
            <a:r>
              <a:rPr lang="en-US" sz="1400" dirty="0">
                <a:solidFill>
                  <a:schemeClr val="bg1"/>
                </a:solidFill>
              </a:rPr>
              <a:t> s </a:t>
            </a:r>
            <a:r>
              <a:rPr lang="en-US" sz="1400" dirty="0" err="1">
                <a:solidFill>
                  <a:schemeClr val="bg1"/>
                </a:solidFill>
              </a:rPr>
              <a:t>tiskárnou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nebo</a:t>
            </a:r>
            <a:r>
              <a:rPr lang="en-US" sz="1400" dirty="0">
                <a:solidFill>
                  <a:schemeClr val="bg1"/>
                </a:solidFill>
              </a:rPr>
              <a:t> bez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D44EED1-13E0-A099-FBFC-8A4504CF5824}"/>
              </a:ext>
            </a:extLst>
          </p:cNvPr>
          <p:cNvSpPr txBox="1"/>
          <p:nvPr/>
        </p:nvSpPr>
        <p:spPr bwMode="gray">
          <a:xfrm>
            <a:off x="9677473" y="3124427"/>
            <a:ext cx="2159000" cy="2862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bg1"/>
                </a:solidFill>
              </a:rPr>
              <a:t>Dodávaný</a:t>
            </a:r>
            <a:r>
              <a:rPr lang="en-US" sz="1400" dirty="0">
                <a:solidFill>
                  <a:schemeClr val="bg1"/>
                </a:solidFill>
              </a:rPr>
              <a:t> s </a:t>
            </a:r>
            <a:r>
              <a:rPr lang="en-US" sz="1400" dirty="0" err="1">
                <a:solidFill>
                  <a:schemeClr val="bg1"/>
                </a:solidFill>
              </a:rPr>
              <a:t>tiskárnou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61A844F-DE70-8350-DA75-C6157D7AD6C8}"/>
              </a:ext>
            </a:extLst>
          </p:cNvPr>
          <p:cNvSpPr txBox="1"/>
          <p:nvPr/>
        </p:nvSpPr>
        <p:spPr bwMode="gray">
          <a:xfrm>
            <a:off x="6833469" y="5028972"/>
            <a:ext cx="2159000" cy="286232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bg1"/>
                </a:solidFill>
              </a:rPr>
              <a:t>Kompaktní</a:t>
            </a:r>
            <a:r>
              <a:rPr lang="en-US" sz="1400" dirty="0">
                <a:solidFill>
                  <a:schemeClr val="bg1"/>
                </a:solidFill>
              </a:rPr>
              <a:t> do </a:t>
            </a:r>
            <a:r>
              <a:rPr lang="en-US" sz="1400" dirty="0" err="1">
                <a:solidFill>
                  <a:schemeClr val="bg1"/>
                </a:solidFill>
              </a:rPr>
              <a:t>kapsy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7B61E9E-5B13-5516-8D83-2AEC1235008F}"/>
              </a:ext>
            </a:extLst>
          </p:cNvPr>
          <p:cNvSpPr txBox="1"/>
          <p:nvPr/>
        </p:nvSpPr>
        <p:spPr bwMode="gray">
          <a:xfrm>
            <a:off x="9671706" y="5028972"/>
            <a:ext cx="2159000" cy="48013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err="1">
                <a:solidFill>
                  <a:schemeClr val="bg1"/>
                </a:solidFill>
              </a:rPr>
              <a:t>Jednoduché</a:t>
            </a:r>
            <a:r>
              <a:rPr lang="en-US" sz="1400" dirty="0">
                <a:solidFill>
                  <a:schemeClr val="bg1"/>
                </a:solidFill>
              </a:rPr>
              <a:t> a </a:t>
            </a:r>
            <a:r>
              <a:rPr lang="en-US" sz="1400" dirty="0" err="1">
                <a:solidFill>
                  <a:schemeClr val="bg1"/>
                </a:solidFill>
              </a:rPr>
              <a:t>chytré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řešení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A71B9745-D278-8F54-9876-856C2B76B1DB}"/>
              </a:ext>
            </a:extLst>
          </p:cNvPr>
          <p:cNvSpPr txBox="1"/>
          <p:nvPr/>
        </p:nvSpPr>
        <p:spPr>
          <a:xfrm>
            <a:off x="209991" y="2247064"/>
            <a:ext cx="5886010" cy="3086708"/>
          </a:xfrm>
          <a:prstGeom prst="rect">
            <a:avLst/>
          </a:prstGeom>
        </p:spPr>
        <p:txBody>
          <a:bodyPr vert="horz" wrap="square" lIns="0" tIns="8856" rIns="0" bIns="0" rtlCol="0" anchor="ctr">
            <a:spAutoFit/>
          </a:bodyPr>
          <a:lstStyle/>
          <a:p>
            <a:pPr marL="350601" lvl="0" indent="-342900" defTabSz="554492">
              <a:buFont typeface="Arial" panose="020B0604020202020204" pitchFamily="34" charset="0"/>
              <a:buChar char="•"/>
              <a:defRPr/>
            </a:pP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Vybereme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nejvhodnější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řešení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pro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vaši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obec</a:t>
            </a: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7701" lvl="0" defTabSz="554492">
              <a:defRPr/>
            </a:pP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350601" lvl="0" indent="-342900" defTabSz="554492">
              <a:buFont typeface="Arial" panose="020B0604020202020204" pitchFamily="34" charset="0"/>
              <a:buChar char="•"/>
              <a:defRPr/>
            </a:pP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Zajistíme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instalaci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a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zaškolení</a:t>
            </a: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7701" lvl="0" defTabSz="554492">
              <a:defRPr/>
            </a:pP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350601" lvl="0" indent="-342900" defTabSz="554492">
              <a:buFont typeface="Arial" panose="020B0604020202020204" pitchFamily="34" charset="0"/>
              <a:buChar char="•"/>
              <a:defRPr/>
            </a:pP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Můžete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ihned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přijímat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platby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kartou</a:t>
            </a: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7701" lvl="0" defTabSz="554492">
              <a:defRPr/>
            </a:pP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350601" lvl="0" indent="-342900" defTabSz="554492">
              <a:buFont typeface="Arial" panose="020B0604020202020204" pitchFamily="34" charset="0"/>
              <a:buChar char="•"/>
              <a:defRPr/>
            </a:pP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My se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postaráme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o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technickou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a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administrativní</a:t>
            </a:r>
            <a:r>
              <a:rPr lang="en-US" sz="2000" b="1" kern="0" spc="-27" dirty="0">
                <a:solidFill>
                  <a:srgbClr val="292929"/>
                </a:solidFill>
                <a:latin typeface="Mark Offc For MC Light"/>
              </a:rPr>
              <a:t> </a:t>
            </a:r>
            <a:r>
              <a:rPr lang="en-US" sz="2000" b="1" kern="0" spc="-27" dirty="0" err="1">
                <a:solidFill>
                  <a:srgbClr val="292929"/>
                </a:solidFill>
                <a:latin typeface="Mark Offc For MC Light"/>
              </a:rPr>
              <a:t>podporu</a:t>
            </a: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buFont typeface="Arial" panose="020B0604020202020204" pitchFamily="34" charset="0"/>
              <a:buChar char="•"/>
              <a:defRPr/>
            </a:pP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  <a:p>
            <a:pPr marL="293451" lvl="0" indent="-285750" defTabSz="554492">
              <a:buFont typeface="Arial" panose="020B0604020202020204" pitchFamily="34" charset="0"/>
              <a:buChar char="•"/>
              <a:defRPr/>
            </a:pPr>
            <a:endParaRPr lang="en-US" sz="2000" b="1" kern="0" spc="-27" dirty="0">
              <a:solidFill>
                <a:srgbClr val="292929"/>
              </a:solidFill>
              <a:latin typeface="Mark Offc For MC Light"/>
            </a:endParaRPr>
          </a:p>
        </p:txBody>
      </p:sp>
      <p:pic>
        <p:nvPicPr>
          <p:cNvPr id="23" name="Picture 22" descr="A red letter on a black background&#10;&#10;AI-generated content may be incorrect.">
            <a:extLst>
              <a:ext uri="{FF2B5EF4-FFF2-40B4-BE49-F238E27FC236}">
                <a16:creationId xmlns:a16="http://schemas.microsoft.com/office/drawing/2014/main" id="{15F5902F-D70D-45E4-96F5-D43B985A90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85371" y="6356504"/>
            <a:ext cx="2038611" cy="24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05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black circles&#10;&#10;AI-generated content may be incorrect.">
            <a:extLst>
              <a:ext uri="{FF2B5EF4-FFF2-40B4-BE49-F238E27FC236}">
                <a16:creationId xmlns:a16="http://schemas.microsoft.com/office/drawing/2014/main" id="{8A98454C-58D9-7B6D-FFC0-BC795C650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46" y="1"/>
            <a:ext cx="12787164" cy="7155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FE83AF-A96B-BBCE-0D8C-3AA8679DA678}"/>
              </a:ext>
            </a:extLst>
          </p:cNvPr>
          <p:cNvSpPr/>
          <p:nvPr/>
        </p:nvSpPr>
        <p:spPr>
          <a:xfrm>
            <a:off x="-98581" y="-28751"/>
            <a:ext cx="12787164" cy="7184572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noProof="0" dirty="0">
              <a:solidFill>
                <a:prstClr val="white"/>
              </a:solidFill>
              <a:latin typeface="Calibri" panose="020F0502020204030204"/>
              <a:ea typeface="Helvetica Neue Medium"/>
              <a:cs typeface="Helvetica Neue Medium"/>
              <a:sym typeface="Mark Offc For MC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50626AA-FF61-5399-24A8-83FEDC05BAD3}"/>
                  </a:ext>
                </a:extLst>
              </p14:cNvPr>
              <p14:cNvContentPartPr/>
              <p14:nvPr/>
            </p14:nvContentPartPr>
            <p14:xfrm>
              <a:off x="-707672" y="381225"/>
              <a:ext cx="9584" cy="9584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50626AA-FF61-5399-24A8-83FEDC05BAD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34294" y="351275"/>
                <a:ext cx="62296" cy="68885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he future of payments">
            <a:extLst>
              <a:ext uri="{FF2B5EF4-FFF2-40B4-BE49-F238E27FC236}">
                <a16:creationId xmlns:a16="http://schemas.microsoft.com/office/drawing/2014/main" id="{2B2EF094-51F5-24D6-5A15-73D1DAA3D117}"/>
              </a:ext>
            </a:extLst>
          </p:cNvPr>
          <p:cNvSpPr txBox="1"/>
          <p:nvPr/>
        </p:nvSpPr>
        <p:spPr>
          <a:xfrm>
            <a:off x="4233" y="2948705"/>
            <a:ext cx="12189883" cy="96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>
              <a:defRPr sz="3000">
                <a:solidFill>
                  <a:srgbClr val="FFFFFF"/>
                </a:solidFill>
                <a:latin typeface="Mark Offc For MC Extra Light"/>
                <a:ea typeface="Mark Offc For MC Extra Light"/>
                <a:cs typeface="Mark Offc For MC Extra Light"/>
                <a:sym typeface="Mark Offc For MC Extra Light"/>
              </a:defRPr>
            </a:lvl1pPr>
          </a:lstStyle>
          <a:p>
            <a:pPr algn="ctr" defTabSz="914377" hangingPunct="0">
              <a:defRPr/>
            </a:pPr>
            <a:r>
              <a:rPr lang="cs-CZ" sz="5867" kern="0" dirty="0"/>
              <a:t>Děkuj</a:t>
            </a:r>
            <a:r>
              <a:rPr lang="en-US" sz="5867" kern="0" dirty="0" err="1"/>
              <a:t>eme</a:t>
            </a:r>
            <a:endParaRPr lang="cs-CZ" sz="5867" kern="0" dirty="0"/>
          </a:p>
        </p:txBody>
      </p:sp>
    </p:spTree>
    <p:extLst>
      <p:ext uri="{BB962C8B-B14F-4D97-AF65-F5344CB8AC3E}">
        <p14:creationId xmlns:p14="http://schemas.microsoft.com/office/powerpoint/2010/main" val="355335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A9BC-A938-A1E8-DBB9-B3838F20A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EA93E2-F398-5DC7-DF00-DB8EBC87A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7" y="256034"/>
            <a:ext cx="11217140" cy="646331"/>
          </a:xfrm>
        </p:spPr>
        <p:txBody>
          <a:bodyPr/>
          <a:lstStyle/>
          <a:p>
            <a:r>
              <a:rPr lang="cs-CZ" sz="2000" dirty="0"/>
              <a:t>Účelem studie bylo porozumět postojům občanů, kteří žijí v malých městech, k provádění plateb za místní poplatky kartou. </a:t>
            </a:r>
            <a:endParaRPr lang="en-US" sz="2000" noProof="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690E54-F985-FF39-435A-9CB8BF0FC1C9}"/>
              </a:ext>
            </a:extLst>
          </p:cNvPr>
          <p:cNvSpPr/>
          <p:nvPr>
            <p:custDataLst>
              <p:tags r:id="rId1"/>
            </p:custDataLst>
          </p:nvPr>
        </p:nvSpPr>
        <p:spPr bwMode="gray">
          <a:xfrm>
            <a:off x="281517" y="1097913"/>
            <a:ext cx="11628967" cy="5093009"/>
          </a:xfrm>
          <a:prstGeom prst="roundRect">
            <a:avLst>
              <a:gd name="adj" fmla="val 599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60" tIns="121920" rIns="60960" bIns="121920"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7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A0D47DF-9BA9-E100-CF9B-9956BE04F2C0}"/>
              </a:ext>
            </a:extLst>
          </p:cNvPr>
          <p:cNvGrpSpPr/>
          <p:nvPr/>
        </p:nvGrpSpPr>
        <p:grpSpPr>
          <a:xfrm>
            <a:off x="454720" y="1201273"/>
            <a:ext cx="2298755" cy="354389"/>
            <a:chOff x="431143" y="659811"/>
            <a:chExt cx="1724066" cy="35438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80BAA-CBBE-0541-B45E-E8B96B879CB6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768801" y="721592"/>
              <a:ext cx="0" cy="585216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8CD8EA-70A8-F4ED-185F-A5CF3895F800}"/>
                </a:ext>
              </a:extLst>
            </p:cNvPr>
            <p:cNvSpPr txBox="1"/>
            <p:nvPr/>
          </p:nvSpPr>
          <p:spPr bwMode="gray">
            <a:xfrm>
              <a:off x="431143" y="659811"/>
              <a:ext cx="1724066" cy="313932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1B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Cíle výzkumu</a:t>
              </a:r>
              <a:endPara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D02014-49B3-04E7-D881-7D6AB369E9D7}"/>
              </a:ext>
            </a:extLst>
          </p:cNvPr>
          <p:cNvCxnSpPr>
            <a:cxnSpLocks/>
          </p:cNvCxnSpPr>
          <p:nvPr/>
        </p:nvCxnSpPr>
        <p:spPr bwMode="gray">
          <a:xfrm>
            <a:off x="3821833" y="1627995"/>
            <a:ext cx="0" cy="42672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FF7003-E254-94CC-8FEB-2D2FEEBDAC44}"/>
              </a:ext>
            </a:extLst>
          </p:cNvPr>
          <p:cNvGrpSpPr/>
          <p:nvPr/>
        </p:nvGrpSpPr>
        <p:grpSpPr>
          <a:xfrm>
            <a:off x="3904580" y="1200044"/>
            <a:ext cx="2298759" cy="313932"/>
            <a:chOff x="428788" y="728865"/>
            <a:chExt cx="1724066" cy="31393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E43BF9-C96A-0052-CD8C-2780BE154BEC}"/>
                </a:ext>
              </a:extLst>
            </p:cNvPr>
            <p:cNvCxnSpPr>
              <a:cxnSpLocks/>
            </p:cNvCxnSpPr>
            <p:nvPr/>
          </p:nvCxnSpPr>
          <p:spPr bwMode="gray">
            <a:xfrm rot="5400000">
              <a:off x="768801" y="721592"/>
              <a:ext cx="0" cy="585216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40E806-4293-1462-8409-2494A26B7F83}"/>
                </a:ext>
              </a:extLst>
            </p:cNvPr>
            <p:cNvSpPr txBox="1"/>
            <p:nvPr/>
          </p:nvSpPr>
          <p:spPr bwMode="gray">
            <a:xfrm>
              <a:off x="428788" y="728865"/>
              <a:ext cx="1724066" cy="313932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9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1B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Návrh vzorku</a:t>
              </a:r>
              <a:endPara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079ACC9-4124-279E-83B9-6B08AFBFAEAD}"/>
              </a:ext>
            </a:extLst>
          </p:cNvPr>
          <p:cNvSpPr txBox="1"/>
          <p:nvPr/>
        </p:nvSpPr>
        <p:spPr bwMode="gray">
          <a:xfrm>
            <a:off x="374777" y="1749537"/>
            <a:ext cx="3313243" cy="2866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Cílem je porozumět faktorům, které by občany, kteří platí na obecních úřadech, přiměly k přechodu na platby kartou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+mn-cs"/>
              </a:rPr>
              <a:t> </a:t>
            </a: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zkoumání a kvantitativní ověřování názorů občanů na používání platebních karet.Klíčové oblasti analýzy:</a:t>
            </a: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Preferované způsoby placení v běžném životě a v obcích</a:t>
            </a: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Překážky pro platby kartou v obcích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Hnací síly pro platby kartou v obcích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Očekávání týkající se plateb na obecních úřadech</a:t>
            </a: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  <a:p>
            <a:pPr marL="228594" marR="0" lvl="0" indent="-228594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 Offc For MC Light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71D7CEA-26DC-6234-F217-B9197FF962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161" y="1161038"/>
            <a:ext cx="379840" cy="3798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5FF8C4B-44E6-A2B0-2FC1-0254744800F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1185" y="1194664"/>
            <a:ext cx="385121" cy="385121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690ADE0-60DA-BB6A-9812-47F90C70B1C8}"/>
              </a:ext>
            </a:extLst>
          </p:cNvPr>
          <p:cNvGraphicFramePr>
            <a:graphicFrameLocks noGrp="1"/>
          </p:cNvGraphicFramePr>
          <p:nvPr/>
        </p:nvGraphicFramePr>
        <p:xfrm>
          <a:off x="3967799" y="1729194"/>
          <a:ext cx="7739358" cy="38045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369311">
                  <a:extLst>
                    <a:ext uri="{9D8B030D-6E8A-4147-A177-3AD203B41FA5}">
                      <a16:colId xmlns:a16="http://schemas.microsoft.com/office/drawing/2014/main" val="800792427"/>
                    </a:ext>
                  </a:extLst>
                </a:gridCol>
                <a:gridCol w="3092756">
                  <a:extLst>
                    <a:ext uri="{9D8B030D-6E8A-4147-A177-3AD203B41FA5}">
                      <a16:colId xmlns:a16="http://schemas.microsoft.com/office/drawing/2014/main" val="2878549961"/>
                    </a:ext>
                  </a:extLst>
                </a:gridCol>
                <a:gridCol w="147320">
                  <a:extLst>
                    <a:ext uri="{9D8B030D-6E8A-4147-A177-3AD203B41FA5}">
                      <a16:colId xmlns:a16="http://schemas.microsoft.com/office/drawing/2014/main" val="2999466774"/>
                    </a:ext>
                  </a:extLst>
                </a:gridCol>
                <a:gridCol w="3129971">
                  <a:extLst>
                    <a:ext uri="{9D8B030D-6E8A-4147-A177-3AD203B41FA5}">
                      <a16:colId xmlns:a16="http://schemas.microsoft.com/office/drawing/2014/main" val="3620308929"/>
                    </a:ext>
                  </a:extLst>
                </a:gridCol>
              </a:tblGrid>
              <a:tr h="506167">
                <a:tc>
                  <a:txBody>
                    <a:bodyPr/>
                    <a:lstStyle/>
                    <a:p>
                      <a:pPr marL="0" marR="0" algn="r"/>
                      <a:endParaRPr lang="en-U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200" noProof="0" dirty="0"/>
                        <a:t>Kvalitativní výzkum</a:t>
                      </a:r>
                      <a:br>
                        <a:rPr lang="cs-CZ" sz="1200" noProof="0" dirty="0"/>
                      </a:br>
                      <a:r>
                        <a:rPr lang="cs-CZ" sz="1200" b="0" noProof="0" dirty="0"/>
                        <a:t>2 ohniskové skupiny</a:t>
                      </a:r>
                    </a:p>
                  </a:txBody>
                  <a:tcPr marL="121920" marR="121920" marT="60960" marB="6096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noProof="0" dirty="0"/>
                        <a:t>Kvantitativní výzkum</a:t>
                      </a:r>
                      <a:br>
                        <a:rPr lang="cs-CZ" sz="1200" noProof="0" dirty="0"/>
                      </a:br>
                      <a:r>
                        <a:rPr lang="cs-CZ" sz="1200" b="0" noProof="0" dirty="0"/>
                        <a:t>CAPI průzkum N= 300</a:t>
                      </a:r>
                    </a:p>
                  </a:txBody>
                  <a:tcPr marL="121920" marR="121920" marT="60960" marB="6096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52667"/>
                  </a:ext>
                </a:extLst>
              </a:tr>
              <a:tr h="506167">
                <a:tc>
                  <a:txBody>
                    <a:bodyPr/>
                    <a:lstStyle/>
                    <a:p>
                      <a:pPr marL="0" marR="0" algn="r"/>
                      <a:r>
                        <a:rPr lang="pl-PL" sz="1200" b="1" dirty="0" err="1"/>
                        <a:t>Bydliště</a:t>
                      </a:r>
                      <a:r>
                        <a:rPr lang="pl-PL" sz="1400" b="1" dirty="0"/>
                        <a:t> </a:t>
                      </a:r>
                      <a:r>
                        <a:rPr lang="cs-CZ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buFont typeface="Arial" panose="020B0604020202020204" pitchFamily="34" charset="0"/>
                        <a:buNone/>
                      </a:pPr>
                      <a: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Obyvatelé malých obcí - méně než 3 tis. obyvatel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algn="ctr"/>
                      <a: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Obyvatelé malých obcí - méně než 3 tis. obyvatel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4161800161"/>
                  </a:ext>
                </a:extLst>
              </a:tr>
              <a:tr h="506167">
                <a:tc>
                  <a:txBody>
                    <a:bodyPr/>
                    <a:lstStyle/>
                    <a:p>
                      <a:pPr marL="0" marR="0" algn="r"/>
                      <a:r>
                        <a:rPr lang="cs-CZ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Demografie</a:t>
                      </a:r>
                      <a:endParaRPr lang="en-U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buFont typeface="Arial" panose="020B0604020202020204" pitchFamily="34" charset="0"/>
                        <a:buNone/>
                      </a:pPr>
                      <a: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Dospělí (18-65 let)</a:t>
                      </a:r>
                      <a:b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Rozdělení zkoumané populace podle pohlaví a věku </a:t>
                      </a:r>
                      <a:endParaRPr lang="en-US" sz="12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>
                        <a:buFont typeface="Arial" panose="020B0604020202020204" pitchFamily="34" charset="0"/>
                        <a:buNone/>
                      </a:pPr>
                      <a: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Dospělí (18-65 let)</a:t>
                      </a:r>
                      <a:br>
                        <a:rPr lang="cs-CZ" sz="12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Rozdělení zkoumané populace podle pohlaví a věku </a:t>
                      </a:r>
                      <a:endParaRPr lang="en-US" sz="12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315302671"/>
                  </a:ext>
                </a:extLst>
              </a:tr>
              <a:tr h="552178">
                <a:tc>
                  <a:txBody>
                    <a:bodyPr/>
                    <a:lstStyle/>
                    <a:p>
                      <a:pPr marL="0" marR="0" algn="r"/>
                      <a:r>
                        <a:rPr lang="pl-PL" sz="1200" b="1" dirty="0" err="1"/>
                        <a:t>Využívání</a:t>
                      </a:r>
                      <a:r>
                        <a:rPr lang="pl-PL" sz="1200" b="1" dirty="0"/>
                        <a:t> </a:t>
                      </a:r>
                      <a:r>
                        <a:rPr lang="pl-PL" sz="1200" b="1" dirty="0" err="1"/>
                        <a:t>banky</a:t>
                      </a:r>
                      <a:r>
                        <a:rPr lang="pl-PL" sz="1400" dirty="0"/>
                        <a:t> </a:t>
                      </a:r>
                      <a:endParaRPr lang="en-U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gridSpan="3">
                  <a:txBody>
                    <a:bodyPr/>
                    <a:lstStyle/>
                    <a:p>
                      <a:pPr marL="0" marR="0" algn="l"/>
                      <a:endParaRPr lang="en-U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cs-CZ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Všichni klienti bank</a:t>
                      </a:r>
                    </a:p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21523"/>
                  </a:ext>
                </a:extLst>
              </a:tr>
              <a:tr h="552178">
                <a:tc>
                  <a:txBody>
                    <a:bodyPr/>
                    <a:lstStyle/>
                    <a:p>
                      <a:pPr marL="0" marR="0" algn="r"/>
                      <a:r>
                        <a:rPr lang="cs-CZ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Kritéria pro debitni / kreditní karty</a:t>
                      </a:r>
                      <a:endParaRPr lang="en-US" sz="1200" b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sz="1200" noProof="0" dirty="0">
                          <a:solidFill>
                            <a:schemeClr val="tx1"/>
                          </a:solidFill>
                        </a:rPr>
                        <a:t>Držitelé debetní nebo debitbi / kreditní karty</a:t>
                      </a:r>
                      <a:endParaRPr lang="en-US" sz="120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3999342"/>
                  </a:ext>
                </a:extLst>
              </a:tr>
              <a:tr h="1139210">
                <a:tc>
                  <a:txBody>
                    <a:bodyPr/>
                    <a:lstStyle/>
                    <a:p>
                      <a:pPr marL="0" marR="0" algn="r"/>
                      <a:r>
                        <a:rPr lang="cs-CZ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Další kritéria </a:t>
                      </a:r>
                    </a:p>
                    <a:p>
                      <a:pPr marL="0" marR="0" algn="r"/>
                      <a:r>
                        <a:rPr lang="cs-CZ" sz="1200" b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(pro všechny):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b="1" i="1" noProof="0" dirty="0"/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1" noProof="0" dirty="0"/>
                        <a:t>FGD-1:</a:t>
                      </a:r>
                      <a:r>
                        <a:rPr lang="en-US" sz="1200" i="1" noProof="0" dirty="0"/>
                        <a:t> </a:t>
                      </a:r>
                      <a:r>
                        <a:rPr lang="cs-CZ" sz="1200" i="1" noProof="0" dirty="0"/>
                        <a:t>Jedna skupina z obce, která již přijímá platby kartou</a:t>
                      </a:r>
                      <a:r>
                        <a:rPr lang="en-US" sz="1200" i="1" noProof="0" dirty="0"/>
                        <a:t>.</a:t>
                      </a:r>
                      <a:endParaRPr lang="en-US" sz="1200" b="1" i="1" noProof="0" dirty="0"/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i="1" noProof="0" dirty="0"/>
                        <a:t>FGD-2:</a:t>
                      </a:r>
                      <a:r>
                        <a:rPr lang="en-US" sz="1200" i="1" noProof="0" dirty="0"/>
                        <a:t> </a:t>
                      </a:r>
                      <a:r>
                        <a:rPr lang="cs-CZ" sz="1200" i="1" noProof="0" dirty="0"/>
                        <a:t>jedna skupina z obce, která karty nepřijímá</a:t>
                      </a:r>
                      <a:r>
                        <a:rPr lang="en-US" sz="1200" i="1" noProof="0" dirty="0"/>
                        <a:t>.</a:t>
                      </a:r>
                      <a:endParaRPr lang="en-US" sz="1200" i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gridSpan="2">
                  <a:txBody>
                    <a:bodyPr/>
                    <a:lstStyle/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i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cs-CZ" sz="12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neplatí kartou na obecních úřadech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N=150 </a:t>
                      </a:r>
                      <a:r>
                        <a:rPr lang="cs-CZ" sz="1200" i="1" noProof="0" dirty="0"/>
                        <a:t>z obce, která již přijímá platby kartou</a:t>
                      </a:r>
                      <a:r>
                        <a:rPr lang="en-US" sz="1200" i="1" noProof="0" dirty="0"/>
                        <a:t>.</a:t>
                      </a:r>
                      <a:endParaRPr lang="pl-PL" sz="1200" i="1" noProof="0" dirty="0"/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i="1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N=150 </a:t>
                      </a:r>
                      <a:r>
                        <a:rPr lang="cs-CZ" sz="1200" i="1" noProof="0" dirty="0"/>
                        <a:t>z obce, která karty nepřijímá</a:t>
                      </a:r>
                      <a:endParaRPr lang="en-US" sz="1200" i="1" noProof="0" dirty="0"/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200" i="1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249660"/>
                  </a:ext>
                </a:extLst>
              </a:tr>
            </a:tbl>
          </a:graphicData>
        </a:graphic>
      </p:graphicFrame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D0D7EE69-52F6-5DB6-8683-101A1F323649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t>SOURCE: Mastercard ADVISORS RESEARCH CENTER (ARC)</a:t>
            </a:r>
            <a:endParaRPr kumimoji="0" lang="en-US" sz="700" b="1" i="0" u="none" strike="noStrike" kern="1200" cap="all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 panose="020B0506020201010104" pitchFamily="34" charset="0"/>
              <a:ea typeface="+mn-ea"/>
              <a:cs typeface="+mn-cs"/>
            </a:endParaRPr>
          </a:p>
        </p:txBody>
      </p:sp>
      <p:sp>
        <p:nvSpPr>
          <p:cNvPr id="5" name="Zástupný symbol pro číslo snímku 3">
            <a:extLst>
              <a:ext uri="{FF2B5EF4-FFF2-40B4-BE49-F238E27FC236}">
                <a16:creationId xmlns:a16="http://schemas.microsoft.com/office/drawing/2014/main" id="{722ED030-6704-FEE6-48CE-9371E2600BAD}"/>
              </a:ext>
            </a:extLst>
          </p:cNvPr>
          <p:cNvSpPr txBox="1">
            <a:spLocks/>
          </p:cNvSpPr>
          <p:nvPr/>
        </p:nvSpPr>
        <p:spPr>
          <a:xfrm>
            <a:off x="8778052" y="6377941"/>
            <a:ext cx="3089878" cy="1680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92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92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99DB594F-97A5-315D-67E7-49075290768D}"/>
              </a:ext>
            </a:extLst>
          </p:cNvPr>
          <p:cNvSpPr txBox="1">
            <a:spLocks/>
          </p:cNvSpPr>
          <p:nvPr/>
        </p:nvSpPr>
        <p:spPr>
          <a:xfrm>
            <a:off x="260099" y="60960"/>
            <a:ext cx="373168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070" b="0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 Medium" panose="020B0604020101010102" pitchFamily="34" charset="0"/>
                <a:ea typeface="+mn-ea"/>
                <a:cs typeface="+mn-cs"/>
              </a:rPr>
              <a:t>POZADÍ</a:t>
            </a:r>
            <a:r>
              <a:rPr kumimoji="0" lang="tr-TR" sz="1070" b="0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 Medium" panose="020B0604020101010102" pitchFamily="34" charset="0"/>
                <a:ea typeface="+mn-ea"/>
                <a:cs typeface="+mn-cs"/>
              </a:rPr>
              <a:t> </a:t>
            </a:r>
            <a:r>
              <a:rPr kumimoji="0" lang="cs-CZ" sz="1070" b="0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 Offc For MC Medium" panose="020B0604020101010102" pitchFamily="34" charset="0"/>
                <a:ea typeface="+mn-ea"/>
                <a:cs typeface="+mn-cs"/>
              </a:rPr>
              <a:t>VÝZKUMU</a:t>
            </a:r>
            <a:endParaRPr kumimoji="0" lang="en-US" sz="1070" b="0" i="0" u="none" strike="noStrike" kern="1200" cap="none" spc="0" normalizeH="0" baseline="0" noProof="0" dirty="0">
              <a:ln>
                <a:noFill/>
              </a:ln>
              <a:solidFill>
                <a:srgbClr val="FF5E00"/>
              </a:solidFill>
              <a:effectLst/>
              <a:uLnTx/>
              <a:uFillTx/>
              <a:latin typeface="Mark Offc For MC Medium" panose="020B0604020101010102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86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744A-8DDB-7BBA-ED4E-C2D74153F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33DFDCBE-0AE9-6D2B-E52B-EF0619CCB830}"/>
              </a:ext>
            </a:extLst>
          </p:cNvPr>
          <p:cNvSpPr/>
          <p:nvPr/>
        </p:nvSpPr>
        <p:spPr bwMode="gray">
          <a:xfrm>
            <a:off x="7596560" y="4451198"/>
            <a:ext cx="3981902" cy="15054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E222B1F8-AA29-81AC-819B-2DBFC306D4C8}"/>
              </a:ext>
            </a:extLst>
          </p:cNvPr>
          <p:cNvSpPr/>
          <p:nvPr/>
        </p:nvSpPr>
        <p:spPr bwMode="gray">
          <a:xfrm>
            <a:off x="6507102" y="1395319"/>
            <a:ext cx="2513440" cy="22792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3587640-5958-819C-F129-8B5236B243FC}"/>
              </a:ext>
            </a:extLst>
          </p:cNvPr>
          <p:cNvSpPr/>
          <p:nvPr/>
        </p:nvSpPr>
        <p:spPr bwMode="gray">
          <a:xfrm>
            <a:off x="3555426" y="1395531"/>
            <a:ext cx="2656543" cy="22792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AE62D93-3C66-7136-3AC2-9273371E8148}"/>
              </a:ext>
            </a:extLst>
          </p:cNvPr>
          <p:cNvSpPr/>
          <p:nvPr/>
        </p:nvSpPr>
        <p:spPr bwMode="gray">
          <a:xfrm>
            <a:off x="636842" y="1395531"/>
            <a:ext cx="2656543" cy="22792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9D72A-9C42-07E6-001F-4E90C99954B9}"/>
              </a:ext>
            </a:extLst>
          </p:cNvPr>
          <p:cNvSpPr/>
          <p:nvPr/>
        </p:nvSpPr>
        <p:spPr bwMode="gray">
          <a:xfrm>
            <a:off x="613538" y="4451198"/>
            <a:ext cx="3212011" cy="14971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9EA11D09-8DF3-4C47-79D9-CC57F0336269}"/>
              </a:ext>
            </a:extLst>
          </p:cNvPr>
          <p:cNvGraphicFramePr>
            <a:graphicFrameLocks/>
          </p:cNvGraphicFramePr>
          <p:nvPr/>
        </p:nvGraphicFramePr>
        <p:xfrm>
          <a:off x="1749985" y="1517580"/>
          <a:ext cx="1434513" cy="116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think-cell data - do not delete" hidden="1">
            <a:extLst>
              <a:ext uri="{FF2B5EF4-FFF2-40B4-BE49-F238E27FC236}">
                <a16:creationId xmlns:a16="http://schemas.microsoft.com/office/drawing/2014/main" id="{6EA49B2D-C0A5-CCB1-4AF8-1845E18F12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99" imgH="499" progId="TCLayout.ActiveDocument.1">
                  <p:embed/>
                </p:oleObj>
              </mc:Choice>
              <mc:Fallback>
                <p:oleObj name="think-cell Slide" r:id="rId5" imgW="499" imgH="499" progId="TCLayout.ActiveDocument.1">
                  <p:embed/>
                  <p:pic>
                    <p:nvPicPr>
                      <p:cNvPr id="2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A49B2D-C0A5-CCB1-4AF8-1845E18F12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145BB9D-ED0C-77B9-EB38-34666802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9" y="279196"/>
            <a:ext cx="11972541" cy="369332"/>
          </a:xfrm>
        </p:spPr>
        <p:txBody>
          <a:bodyPr vert="horz"/>
          <a:lstStyle/>
          <a:p>
            <a:r>
              <a:rPr lang="cs-CZ" sz="2000" dirty="0"/>
              <a:t>Češi, kteří neplatí kartou na obecních úřadech, jsou o něco starší než běžná populace </a:t>
            </a:r>
            <a:endParaRPr lang="en-US" sz="2000" noProof="0" dirty="0"/>
          </a:p>
        </p:txBody>
      </p:sp>
      <p:sp>
        <p:nvSpPr>
          <p:cNvPr id="27" name="Slide Number Placeholder 1">
            <a:extLst>
              <a:ext uri="{FF2B5EF4-FFF2-40B4-BE49-F238E27FC236}">
                <a16:creationId xmlns:a16="http://schemas.microsoft.com/office/drawing/2014/main" id="{ACDD67B5-64C0-144C-AC38-92787A2E2B3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09990" y="6414416"/>
            <a:ext cx="30479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B2DB24-5BB4-4F1B-973E-A10FA63DFB9A}" type="slidenum">
              <a:rPr kumimoji="0" lang="en-US" sz="800" b="1" i="0" u="none" strike="noStrike" kern="1200" cap="all" spc="0" normalizeH="0" baseline="0" noProof="0" smtClean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1" i="0" u="none" strike="noStrike" kern="1200" cap="all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0FADC418-420A-3F47-1E21-2D5CAA4CCD24}"/>
              </a:ext>
            </a:extLst>
          </p:cNvPr>
          <p:cNvSpPr/>
          <p:nvPr/>
        </p:nvSpPr>
        <p:spPr bwMode="gray">
          <a:xfrm>
            <a:off x="836103" y="3856499"/>
            <a:ext cx="3372731" cy="36314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ctr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Přijímání platebních karet na obecním úřadě</a:t>
            </a: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D2BC3487-F0B5-991C-C2F8-9127924103B7}"/>
              </a:ext>
            </a:extLst>
          </p:cNvPr>
          <p:cNvGrpSpPr/>
          <p:nvPr/>
        </p:nvGrpSpPr>
        <p:grpSpPr>
          <a:xfrm>
            <a:off x="1845677" y="4633497"/>
            <a:ext cx="698505" cy="365987"/>
            <a:chOff x="9534435" y="3352885"/>
            <a:chExt cx="523879" cy="274490"/>
          </a:xfrm>
        </p:grpSpPr>
        <p:sp>
          <p:nvSpPr>
            <p:cNvPr id="237" name="Subtitle 2">
              <a:extLst>
                <a:ext uri="{FF2B5EF4-FFF2-40B4-BE49-F238E27FC236}">
                  <a16:creationId xmlns:a16="http://schemas.microsoft.com/office/drawing/2014/main" id="{9641FC74-5FEB-E288-6072-268177466A6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552462" y="3352885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50%</a:t>
              </a: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0A34EF2-8896-7BA8-9F8A-268F04584E87}"/>
                </a:ext>
              </a:extLst>
            </p:cNvPr>
            <p:cNvSpPr/>
            <p:nvPr/>
          </p:nvSpPr>
          <p:spPr bwMode="gray">
            <a:xfrm>
              <a:off x="9534435" y="3402283"/>
              <a:ext cx="448513" cy="2250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236" name="Subtitle 2">
            <a:extLst>
              <a:ext uri="{FF2B5EF4-FFF2-40B4-BE49-F238E27FC236}">
                <a16:creationId xmlns:a16="http://schemas.microsoft.com/office/drawing/2014/main" id="{7805BD8D-BA38-FB5E-4D89-03F74AAF653F}"/>
              </a:ext>
            </a:extLst>
          </p:cNvPr>
          <p:cNvSpPr txBox="1">
            <a:spLocks/>
          </p:cNvSpPr>
          <p:nvPr/>
        </p:nvSpPr>
        <p:spPr bwMode="gray">
          <a:xfrm>
            <a:off x="763571" y="4399601"/>
            <a:ext cx="1062566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Akceptováno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sp>
        <p:nvSpPr>
          <p:cNvPr id="241" name="Subtitle 2">
            <a:extLst>
              <a:ext uri="{FF2B5EF4-FFF2-40B4-BE49-F238E27FC236}">
                <a16:creationId xmlns:a16="http://schemas.microsoft.com/office/drawing/2014/main" id="{B9EBC5BB-9CDC-407B-CDC1-9044D77EDA1D}"/>
              </a:ext>
            </a:extLst>
          </p:cNvPr>
          <p:cNvSpPr txBox="1">
            <a:spLocks/>
          </p:cNvSpPr>
          <p:nvPr/>
        </p:nvSpPr>
        <p:spPr bwMode="gray">
          <a:xfrm>
            <a:off x="610717" y="5057694"/>
            <a:ext cx="1401394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Neakceptováno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3BCB470-73A4-4D4E-2ADE-949820D1BCE1}"/>
              </a:ext>
            </a:extLst>
          </p:cNvPr>
          <p:cNvSpPr>
            <a:spLocks noGrp="1"/>
          </p:cNvSpPr>
          <p:nvPr/>
        </p:nvSpPr>
        <p:spPr bwMode="auto">
          <a:xfrm>
            <a:off x="485086" y="6123621"/>
            <a:ext cx="712111" cy="13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8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-18"/>
                <a:ea typeface="+mn-ea"/>
                <a:cs typeface="+mn-cs"/>
              </a:rPr>
              <a:t>Základ</a:t>
            </a:r>
            <a:r>
              <a:rPr kumimoji="0" lang="cs-CZ" sz="800" b="0" i="1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-18"/>
                <a:ea typeface="+mn-ea"/>
                <a:cs typeface="+mn-cs"/>
              </a:rPr>
              <a:t>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: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 300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8CB72C-22D2-6A2D-335C-C85FAA180DD2}"/>
              </a:ext>
            </a:extLst>
          </p:cNvPr>
          <p:cNvGrpSpPr/>
          <p:nvPr/>
        </p:nvGrpSpPr>
        <p:grpSpPr>
          <a:xfrm>
            <a:off x="943471" y="2985315"/>
            <a:ext cx="674469" cy="386819"/>
            <a:chOff x="6980652" y="4390803"/>
            <a:chExt cx="505852" cy="290114"/>
          </a:xfrm>
        </p:grpSpPr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B0D57DBA-650F-7F20-5B1F-A75F3D32071A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80652" y="4390803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67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60%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BCDFC1-212E-CD18-AC1A-FB96DCBA232A}"/>
                </a:ext>
              </a:extLst>
            </p:cNvPr>
            <p:cNvSpPr/>
            <p:nvPr/>
          </p:nvSpPr>
          <p:spPr bwMode="gray">
            <a:xfrm>
              <a:off x="7025593" y="4408556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3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73AF6-CA3C-6A46-3617-375DE87591AD}"/>
              </a:ext>
            </a:extLst>
          </p:cNvPr>
          <p:cNvGrpSpPr/>
          <p:nvPr/>
        </p:nvGrpSpPr>
        <p:grpSpPr>
          <a:xfrm>
            <a:off x="2158807" y="2985315"/>
            <a:ext cx="674469" cy="386819"/>
            <a:chOff x="6980652" y="4390803"/>
            <a:chExt cx="505852" cy="290114"/>
          </a:xfrm>
        </p:grpSpPr>
        <p:sp>
          <p:nvSpPr>
            <p:cNvPr id="15" name="Subtitle 2">
              <a:extLst>
                <a:ext uri="{FF2B5EF4-FFF2-40B4-BE49-F238E27FC236}">
                  <a16:creationId xmlns:a16="http://schemas.microsoft.com/office/drawing/2014/main" id="{E5F1408D-9421-ADD5-8E1D-41E8BF7141E3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980652" y="4390803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67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40%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8F4CE1E-0C79-654C-5784-DF79F9E6074C}"/>
                </a:ext>
              </a:extLst>
            </p:cNvPr>
            <p:cNvSpPr/>
            <p:nvPr/>
          </p:nvSpPr>
          <p:spPr bwMode="gray">
            <a:xfrm>
              <a:off x="7025593" y="4408556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33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aphicFrame>
        <p:nvGraphicFramePr>
          <p:cNvPr id="106" name="Content Placeholder 4">
            <a:extLst>
              <a:ext uri="{FF2B5EF4-FFF2-40B4-BE49-F238E27FC236}">
                <a16:creationId xmlns:a16="http://schemas.microsoft.com/office/drawing/2014/main" id="{C5BD420C-2E4E-3012-EE9B-64EADD703AFE}"/>
              </a:ext>
            </a:extLst>
          </p:cNvPr>
          <p:cNvGraphicFramePr>
            <a:graphicFrameLocks/>
          </p:cNvGraphicFramePr>
          <p:nvPr/>
        </p:nvGraphicFramePr>
        <p:xfrm>
          <a:off x="577598" y="1515905"/>
          <a:ext cx="1434513" cy="1167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7" name="Subtitle 2">
            <a:extLst>
              <a:ext uri="{FF2B5EF4-FFF2-40B4-BE49-F238E27FC236}">
                <a16:creationId xmlns:a16="http://schemas.microsoft.com/office/drawing/2014/main" id="{2E504922-AC34-50AA-5073-BC96FD3A9188}"/>
              </a:ext>
            </a:extLst>
          </p:cNvPr>
          <p:cNvSpPr txBox="1">
            <a:spLocks/>
          </p:cNvSpPr>
          <p:nvPr/>
        </p:nvSpPr>
        <p:spPr bwMode="gray">
          <a:xfrm>
            <a:off x="1920590" y="2283265"/>
            <a:ext cx="1242161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067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Aptos" panose="020B0004020202020204" pitchFamily="34" charset="0"/>
                <a:cs typeface="Arial" panose="020B0604020202020204" pitchFamily="34" charset="0"/>
              </a:rPr>
              <a:t>Ženy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Subtitle 2">
            <a:extLst>
              <a:ext uri="{FF2B5EF4-FFF2-40B4-BE49-F238E27FC236}">
                <a16:creationId xmlns:a16="http://schemas.microsoft.com/office/drawing/2014/main" id="{C185CEAA-9942-4A9B-75E4-56CD6547BB90}"/>
              </a:ext>
            </a:extLst>
          </p:cNvPr>
          <p:cNvSpPr txBox="1">
            <a:spLocks/>
          </p:cNvSpPr>
          <p:nvPr/>
        </p:nvSpPr>
        <p:spPr bwMode="gray">
          <a:xfrm>
            <a:off x="712337" y="2571234"/>
            <a:ext cx="1242161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067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Aptos" panose="020B0004020202020204" pitchFamily="34" charset="0"/>
                <a:cs typeface="Arial" panose="020B0604020202020204" pitchFamily="34" charset="0"/>
              </a:rPr>
              <a:t>Muži</a:t>
            </a:r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920094DF-BDAF-57E3-E006-965EFD83D6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956" y="1875640"/>
            <a:ext cx="482883" cy="482883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A55F94A-2881-FAB8-1762-BAE7441656A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541" y="1854232"/>
            <a:ext cx="487680" cy="487680"/>
          </a:xfrm>
          <a:prstGeom prst="rect">
            <a:avLst/>
          </a:prstGeom>
        </p:spPr>
      </p:pic>
      <p:sp>
        <p:nvSpPr>
          <p:cNvPr id="173" name="Rectangle: Top Corners Rounded 172">
            <a:extLst>
              <a:ext uri="{FF2B5EF4-FFF2-40B4-BE49-F238E27FC236}">
                <a16:creationId xmlns:a16="http://schemas.microsoft.com/office/drawing/2014/main" id="{5DCAA706-B4E1-2FAC-B529-13541D3DD873}"/>
              </a:ext>
            </a:extLst>
          </p:cNvPr>
          <p:cNvSpPr/>
          <p:nvPr/>
        </p:nvSpPr>
        <p:spPr bwMode="gray">
          <a:xfrm>
            <a:off x="718803" y="955111"/>
            <a:ext cx="1172537" cy="363148"/>
          </a:xfrm>
          <a:prstGeom prst="round2Same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ctr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Pohlaví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9FC11234-8F81-1148-6F61-722F961A18AB}"/>
              </a:ext>
            </a:extLst>
          </p:cNvPr>
          <p:cNvSpPr/>
          <p:nvPr/>
        </p:nvSpPr>
        <p:spPr bwMode="gray">
          <a:xfrm>
            <a:off x="4533537" y="3889014"/>
            <a:ext cx="3578936" cy="36314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l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Vlastnictví karty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A67BF1A-C1AF-496C-D61B-A518A62C6BCE}"/>
              </a:ext>
            </a:extLst>
          </p:cNvPr>
          <p:cNvSpPr txBox="1">
            <a:spLocks/>
          </p:cNvSpPr>
          <p:nvPr/>
        </p:nvSpPr>
        <p:spPr>
          <a:xfrm>
            <a:off x="260099" y="60960"/>
            <a:ext cx="3731683" cy="19200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070" b="0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 Offc For MC Medium" panose="020B0604020101010102" pitchFamily="34" charset="0"/>
                <a:ea typeface="+mn-ea"/>
                <a:cs typeface="+mn-cs"/>
              </a:rPr>
              <a:t>KVANTITATIVNÍ NÁVRH VZORKU</a:t>
            </a:r>
            <a:endParaRPr kumimoji="0" lang="pl-PL" sz="1070" b="0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 Offc For MC Medium" panose="020B0604020101010102" pitchFamily="34" charset="0"/>
              <a:ea typeface="+mn-ea"/>
              <a:cs typeface="+mn-cs"/>
            </a:endParaRP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6DBB1B48-EC6B-DA64-9F59-100C79FBD7A5}"/>
              </a:ext>
            </a:extLst>
          </p:cNvPr>
          <p:cNvSpPr txBox="1">
            <a:spLocks/>
          </p:cNvSpPr>
          <p:nvPr/>
        </p:nvSpPr>
        <p:spPr bwMode="gray">
          <a:xfrm>
            <a:off x="2187110" y="5221601"/>
            <a:ext cx="999744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sp>
        <p:nvSpPr>
          <p:cNvPr id="175" name="Rectangle: Top Corners Rounded 174">
            <a:extLst>
              <a:ext uri="{FF2B5EF4-FFF2-40B4-BE49-F238E27FC236}">
                <a16:creationId xmlns:a16="http://schemas.microsoft.com/office/drawing/2014/main" id="{D1F298EC-981B-20C5-02B4-FABFA45DBC22}"/>
              </a:ext>
            </a:extLst>
          </p:cNvPr>
          <p:cNvSpPr/>
          <p:nvPr/>
        </p:nvSpPr>
        <p:spPr bwMode="gray">
          <a:xfrm>
            <a:off x="3649075" y="947045"/>
            <a:ext cx="800859" cy="363148"/>
          </a:xfrm>
          <a:prstGeom prst="round2Same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ctr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Věk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87" name="Subtitle 2">
            <a:extLst>
              <a:ext uri="{FF2B5EF4-FFF2-40B4-BE49-F238E27FC236}">
                <a16:creationId xmlns:a16="http://schemas.microsoft.com/office/drawing/2014/main" id="{9DC3B638-B6DB-4652-9712-C28BE0388F17}"/>
              </a:ext>
            </a:extLst>
          </p:cNvPr>
          <p:cNvSpPr txBox="1">
            <a:spLocks/>
          </p:cNvSpPr>
          <p:nvPr/>
        </p:nvSpPr>
        <p:spPr bwMode="gray">
          <a:xfrm>
            <a:off x="4210868" y="2128453"/>
            <a:ext cx="999744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40-49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7FB2FD31-29F2-438E-936E-53AA4227A9CA}"/>
              </a:ext>
            </a:extLst>
          </p:cNvPr>
          <p:cNvGrpSpPr/>
          <p:nvPr/>
        </p:nvGrpSpPr>
        <p:grpSpPr>
          <a:xfrm>
            <a:off x="5145787" y="1590722"/>
            <a:ext cx="710627" cy="255967"/>
            <a:chOff x="6275645" y="2347885"/>
            <a:chExt cx="532970" cy="309177"/>
          </a:xfrm>
        </p:grpSpPr>
        <p:sp>
          <p:nvSpPr>
            <p:cNvPr id="185" name="Subtitle 2">
              <a:extLst>
                <a:ext uri="{FF2B5EF4-FFF2-40B4-BE49-F238E27FC236}">
                  <a16:creationId xmlns:a16="http://schemas.microsoft.com/office/drawing/2014/main" id="{764E5FC1-456C-001C-624A-A20FBA5C657F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27564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7%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03BA204-5AE6-B295-6C90-7F59D20E90DF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188" name="Subtitle 2">
            <a:extLst>
              <a:ext uri="{FF2B5EF4-FFF2-40B4-BE49-F238E27FC236}">
                <a16:creationId xmlns:a16="http://schemas.microsoft.com/office/drawing/2014/main" id="{92A3A075-7FB4-586F-9A17-B9AE73617D99}"/>
              </a:ext>
            </a:extLst>
          </p:cNvPr>
          <p:cNvSpPr txBox="1">
            <a:spLocks/>
          </p:cNvSpPr>
          <p:nvPr/>
        </p:nvSpPr>
        <p:spPr bwMode="gray">
          <a:xfrm>
            <a:off x="4210868" y="1830850"/>
            <a:ext cx="999744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30-39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1" name="Graphic 190">
            <a:extLst>
              <a:ext uri="{FF2B5EF4-FFF2-40B4-BE49-F238E27FC236}">
                <a16:creationId xmlns:a16="http://schemas.microsoft.com/office/drawing/2014/main" id="{19D5C7BD-001C-7F3D-7DEC-080D154EF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17789"/>
          <a:stretch/>
        </p:blipFill>
        <p:spPr>
          <a:xfrm>
            <a:off x="3952897" y="2308351"/>
            <a:ext cx="211752" cy="493791"/>
          </a:xfrm>
          <a:prstGeom prst="rect">
            <a:avLst/>
          </a:prstGeom>
        </p:spPr>
      </p:pic>
      <p:sp>
        <p:nvSpPr>
          <p:cNvPr id="189" name="Subtitle 2">
            <a:extLst>
              <a:ext uri="{FF2B5EF4-FFF2-40B4-BE49-F238E27FC236}">
                <a16:creationId xmlns:a16="http://schemas.microsoft.com/office/drawing/2014/main" id="{8A92D48C-4C2F-9646-38E2-39B5A8D95673}"/>
              </a:ext>
            </a:extLst>
          </p:cNvPr>
          <p:cNvSpPr txBox="1">
            <a:spLocks/>
          </p:cNvSpPr>
          <p:nvPr/>
        </p:nvSpPr>
        <p:spPr bwMode="gray">
          <a:xfrm>
            <a:off x="4210868" y="1528166"/>
            <a:ext cx="999744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18-29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2" name="Graphic 191">
            <a:extLst>
              <a:ext uri="{FF2B5EF4-FFF2-40B4-BE49-F238E27FC236}">
                <a16:creationId xmlns:a16="http://schemas.microsoft.com/office/drawing/2014/main" id="{85497F55-90CD-2623-DB6B-D3655F523A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8996"/>
          <a:stretch/>
        </p:blipFill>
        <p:spPr>
          <a:xfrm>
            <a:off x="3940007" y="1679930"/>
            <a:ext cx="184773" cy="375455"/>
          </a:xfrm>
          <a:prstGeom prst="rect">
            <a:avLst/>
          </a:prstGeom>
        </p:spPr>
      </p:pic>
      <p:sp>
        <p:nvSpPr>
          <p:cNvPr id="73" name="Subtitle 2">
            <a:extLst>
              <a:ext uri="{FF2B5EF4-FFF2-40B4-BE49-F238E27FC236}">
                <a16:creationId xmlns:a16="http://schemas.microsoft.com/office/drawing/2014/main" id="{F2187E7B-EAF3-215E-36F6-5849ACDCE4EC}"/>
              </a:ext>
            </a:extLst>
          </p:cNvPr>
          <p:cNvSpPr txBox="1">
            <a:spLocks/>
          </p:cNvSpPr>
          <p:nvPr/>
        </p:nvSpPr>
        <p:spPr bwMode="gray">
          <a:xfrm>
            <a:off x="4210868" y="2451699"/>
            <a:ext cx="999744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50-59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Subtitle 2">
            <a:extLst>
              <a:ext uri="{FF2B5EF4-FFF2-40B4-BE49-F238E27FC236}">
                <a16:creationId xmlns:a16="http://schemas.microsoft.com/office/drawing/2014/main" id="{70C074FB-665F-A5AD-DDE1-83FD9B7194B9}"/>
              </a:ext>
            </a:extLst>
          </p:cNvPr>
          <p:cNvSpPr txBox="1">
            <a:spLocks/>
          </p:cNvSpPr>
          <p:nvPr/>
        </p:nvSpPr>
        <p:spPr bwMode="gray">
          <a:xfrm>
            <a:off x="4210868" y="2785104"/>
            <a:ext cx="999744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60-69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ubtitle 2">
            <a:extLst>
              <a:ext uri="{FF2B5EF4-FFF2-40B4-BE49-F238E27FC236}">
                <a16:creationId xmlns:a16="http://schemas.microsoft.com/office/drawing/2014/main" id="{898E997A-B313-D706-273D-6E5DA48C4408}"/>
              </a:ext>
            </a:extLst>
          </p:cNvPr>
          <p:cNvSpPr txBox="1">
            <a:spLocks/>
          </p:cNvSpPr>
          <p:nvPr/>
        </p:nvSpPr>
        <p:spPr bwMode="gray">
          <a:xfrm>
            <a:off x="4210868" y="3108347"/>
            <a:ext cx="999744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70+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let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A127648-4FB6-F4BB-4AE3-8DE3E13F309F}"/>
              </a:ext>
            </a:extLst>
          </p:cNvPr>
          <p:cNvGrpSpPr/>
          <p:nvPr/>
        </p:nvGrpSpPr>
        <p:grpSpPr>
          <a:xfrm>
            <a:off x="5199734" y="1917811"/>
            <a:ext cx="674469" cy="255967"/>
            <a:chOff x="6316105" y="2347885"/>
            <a:chExt cx="505852" cy="309177"/>
          </a:xfrm>
        </p:grpSpPr>
        <p:sp>
          <p:nvSpPr>
            <p:cNvPr id="79" name="Subtitle 2">
              <a:extLst>
                <a:ext uri="{FF2B5EF4-FFF2-40B4-BE49-F238E27FC236}">
                  <a16:creationId xmlns:a16="http://schemas.microsoft.com/office/drawing/2014/main" id="{9F73DB6E-E9DF-743D-D88C-EC08EA9DF986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17%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543933C-E63D-7B74-65E7-A21832DD1012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7C0B288-1474-C87B-5A8A-5A2F0E160F6E}"/>
              </a:ext>
            </a:extLst>
          </p:cNvPr>
          <p:cNvGrpSpPr/>
          <p:nvPr/>
        </p:nvGrpSpPr>
        <p:grpSpPr>
          <a:xfrm>
            <a:off x="5199734" y="2227094"/>
            <a:ext cx="674469" cy="255967"/>
            <a:chOff x="6316105" y="2347885"/>
            <a:chExt cx="505852" cy="309177"/>
          </a:xfrm>
        </p:grpSpPr>
        <p:sp>
          <p:nvSpPr>
            <p:cNvPr id="94" name="Subtitle 2">
              <a:extLst>
                <a:ext uri="{FF2B5EF4-FFF2-40B4-BE49-F238E27FC236}">
                  <a16:creationId xmlns:a16="http://schemas.microsoft.com/office/drawing/2014/main" id="{1AE0E9D1-DDDF-42B1-BF92-4F1D37AB72B2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20%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A1611CBB-D9E5-8544-2EED-468D9592AD5C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2C5CB2A-3D83-6CFF-E9D6-B1A01C968545}"/>
              </a:ext>
            </a:extLst>
          </p:cNvPr>
          <p:cNvGrpSpPr/>
          <p:nvPr/>
        </p:nvGrpSpPr>
        <p:grpSpPr>
          <a:xfrm>
            <a:off x="5199734" y="2887937"/>
            <a:ext cx="674469" cy="255967"/>
            <a:chOff x="6316105" y="2347885"/>
            <a:chExt cx="505852" cy="309177"/>
          </a:xfrm>
        </p:grpSpPr>
        <p:sp>
          <p:nvSpPr>
            <p:cNvPr id="97" name="Subtitle 2">
              <a:extLst>
                <a:ext uri="{FF2B5EF4-FFF2-40B4-BE49-F238E27FC236}">
                  <a16:creationId xmlns:a16="http://schemas.microsoft.com/office/drawing/2014/main" id="{4961F824-A4CF-3518-8C2A-C47FDC142FF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15%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AFD5E35-692C-5964-6119-674D8B8FDEB9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92A6B1F-19AF-88C4-DA1D-6111D2CC7FCF}"/>
              </a:ext>
            </a:extLst>
          </p:cNvPr>
          <p:cNvGrpSpPr/>
          <p:nvPr/>
        </p:nvGrpSpPr>
        <p:grpSpPr>
          <a:xfrm>
            <a:off x="5145787" y="3206582"/>
            <a:ext cx="710627" cy="255967"/>
            <a:chOff x="6275645" y="2347885"/>
            <a:chExt cx="532970" cy="309177"/>
          </a:xfrm>
        </p:grpSpPr>
        <p:sp>
          <p:nvSpPr>
            <p:cNvPr id="100" name="Subtitle 2">
              <a:extLst>
                <a:ext uri="{FF2B5EF4-FFF2-40B4-BE49-F238E27FC236}">
                  <a16:creationId xmlns:a16="http://schemas.microsoft.com/office/drawing/2014/main" id="{444E8F5F-5809-F032-0991-B153EEAAB43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27564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19%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AF12A88-46A5-F661-8235-CE88B305F644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E4E3334-CFD9-99A5-5E80-AF667EE86540}"/>
              </a:ext>
            </a:extLst>
          </p:cNvPr>
          <p:cNvGrpSpPr/>
          <p:nvPr/>
        </p:nvGrpSpPr>
        <p:grpSpPr>
          <a:xfrm>
            <a:off x="5199734" y="2558579"/>
            <a:ext cx="674469" cy="255967"/>
            <a:chOff x="6316105" y="2347885"/>
            <a:chExt cx="505852" cy="309177"/>
          </a:xfrm>
        </p:grpSpPr>
        <p:sp>
          <p:nvSpPr>
            <p:cNvPr id="103" name="Subtitle 2">
              <a:extLst>
                <a:ext uri="{FF2B5EF4-FFF2-40B4-BE49-F238E27FC236}">
                  <a16:creationId xmlns:a16="http://schemas.microsoft.com/office/drawing/2014/main" id="{F46C29B2-7510-4A48-262A-59523B68D1E1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22%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7E3CFEC-380F-A9E8-1EC0-BDADBCBF9C0E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pic>
        <p:nvPicPr>
          <p:cNvPr id="148" name="Graphic 147" descr="Man with cane with solid fill">
            <a:extLst>
              <a:ext uri="{FF2B5EF4-FFF2-40B4-BE49-F238E27FC236}">
                <a16:creationId xmlns:a16="http://schemas.microsoft.com/office/drawing/2014/main" id="{DD6000B6-AD11-8B4F-A70C-329926FD4C2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86173" y="3057712"/>
            <a:ext cx="427323" cy="427323"/>
          </a:xfrm>
          <a:prstGeom prst="rect">
            <a:avLst/>
          </a:prstGeom>
        </p:spPr>
      </p:pic>
      <p:sp>
        <p:nvSpPr>
          <p:cNvPr id="149" name="Rectangle: Top Corners Rounded 148">
            <a:extLst>
              <a:ext uri="{FF2B5EF4-FFF2-40B4-BE49-F238E27FC236}">
                <a16:creationId xmlns:a16="http://schemas.microsoft.com/office/drawing/2014/main" id="{50F33DB1-9C5E-CD76-D70E-B330CDB900B2}"/>
              </a:ext>
            </a:extLst>
          </p:cNvPr>
          <p:cNvSpPr/>
          <p:nvPr/>
        </p:nvSpPr>
        <p:spPr bwMode="gray">
          <a:xfrm>
            <a:off x="6581495" y="953854"/>
            <a:ext cx="2513439" cy="363148"/>
          </a:xfrm>
          <a:prstGeom prst="round2Same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ctr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Profesní situace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 </a:t>
            </a:r>
          </a:p>
        </p:txBody>
      </p:sp>
      <p:sp>
        <p:nvSpPr>
          <p:cNvPr id="151" name="Subtitle 2">
            <a:extLst>
              <a:ext uri="{FF2B5EF4-FFF2-40B4-BE49-F238E27FC236}">
                <a16:creationId xmlns:a16="http://schemas.microsoft.com/office/drawing/2014/main" id="{48EE6ED6-0D3F-D389-94BA-371CF1AC5221}"/>
              </a:ext>
            </a:extLst>
          </p:cNvPr>
          <p:cNvSpPr txBox="1">
            <a:spLocks/>
          </p:cNvSpPr>
          <p:nvPr/>
        </p:nvSpPr>
        <p:spPr bwMode="gray">
          <a:xfrm>
            <a:off x="6763872" y="2380387"/>
            <a:ext cx="1244040" cy="25861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V důchodu</a:t>
            </a:r>
          </a:p>
        </p:txBody>
      </p:sp>
      <p:sp>
        <p:nvSpPr>
          <p:cNvPr id="152" name="Subtitle 2">
            <a:extLst>
              <a:ext uri="{FF2B5EF4-FFF2-40B4-BE49-F238E27FC236}">
                <a16:creationId xmlns:a16="http://schemas.microsoft.com/office/drawing/2014/main" id="{3E82A192-18C1-68D0-FC4D-1612493DF1D4}"/>
              </a:ext>
            </a:extLst>
          </p:cNvPr>
          <p:cNvSpPr txBox="1">
            <a:spLocks/>
          </p:cNvSpPr>
          <p:nvPr/>
        </p:nvSpPr>
        <p:spPr bwMode="gray">
          <a:xfrm>
            <a:off x="6676709" y="1944801"/>
            <a:ext cx="1331203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Práce na plný úvazek</a:t>
            </a:r>
          </a:p>
        </p:txBody>
      </p:sp>
      <p:sp>
        <p:nvSpPr>
          <p:cNvPr id="153" name="Subtitle 2">
            <a:extLst>
              <a:ext uri="{FF2B5EF4-FFF2-40B4-BE49-F238E27FC236}">
                <a16:creationId xmlns:a16="http://schemas.microsoft.com/office/drawing/2014/main" id="{ABD17057-2BEF-397F-482E-FB685E808991}"/>
              </a:ext>
            </a:extLst>
          </p:cNvPr>
          <p:cNvSpPr txBox="1">
            <a:spLocks/>
          </p:cNvSpPr>
          <p:nvPr/>
        </p:nvSpPr>
        <p:spPr bwMode="gray">
          <a:xfrm>
            <a:off x="6780861" y="2744711"/>
            <a:ext cx="1244041" cy="34479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Jiné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sp>
        <p:nvSpPr>
          <p:cNvPr id="159" name="Subtitle 2">
            <a:extLst>
              <a:ext uri="{FF2B5EF4-FFF2-40B4-BE49-F238E27FC236}">
                <a16:creationId xmlns:a16="http://schemas.microsoft.com/office/drawing/2014/main" id="{E91B92D2-3510-92B6-AE6B-7A2B9349F8FE}"/>
              </a:ext>
            </a:extLst>
          </p:cNvPr>
          <p:cNvSpPr txBox="1">
            <a:spLocks/>
          </p:cNvSpPr>
          <p:nvPr/>
        </p:nvSpPr>
        <p:spPr bwMode="gray">
          <a:xfrm>
            <a:off x="7871107" y="1898947"/>
            <a:ext cx="674469" cy="363148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4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56%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CC69733F-9F18-BC18-0F5D-570B120EDB7F}"/>
              </a:ext>
            </a:extLst>
          </p:cNvPr>
          <p:cNvSpPr/>
          <p:nvPr/>
        </p:nvSpPr>
        <p:spPr bwMode="gray">
          <a:xfrm>
            <a:off x="7952610" y="1959455"/>
            <a:ext cx="598017" cy="3001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5D1D5D99-0066-F4FF-6EF9-50B4CE6F3A18}"/>
              </a:ext>
            </a:extLst>
          </p:cNvPr>
          <p:cNvSpPr/>
          <p:nvPr/>
        </p:nvSpPr>
        <p:spPr bwMode="gray">
          <a:xfrm>
            <a:off x="7952609" y="2386864"/>
            <a:ext cx="598017" cy="3001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8F95125E-631A-152E-14B4-243037D3AED4}"/>
              </a:ext>
            </a:extLst>
          </p:cNvPr>
          <p:cNvSpPr/>
          <p:nvPr/>
        </p:nvSpPr>
        <p:spPr bwMode="gray">
          <a:xfrm>
            <a:off x="7951619" y="2835347"/>
            <a:ext cx="598017" cy="30012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1DA4A5CF-0572-913C-E281-A154D3184801}"/>
              </a:ext>
            </a:extLst>
          </p:cNvPr>
          <p:cNvSpPr txBox="1">
            <a:spLocks/>
          </p:cNvSpPr>
          <p:nvPr/>
        </p:nvSpPr>
        <p:spPr bwMode="gray">
          <a:xfrm>
            <a:off x="9653098" y="4689551"/>
            <a:ext cx="460672" cy="248035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0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18%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A50AC67-53B6-6679-99BD-F413B9917B40}"/>
              </a:ext>
            </a:extLst>
          </p:cNvPr>
          <p:cNvSpPr/>
          <p:nvPr/>
        </p:nvSpPr>
        <p:spPr bwMode="gray">
          <a:xfrm>
            <a:off x="9624941" y="5007595"/>
            <a:ext cx="449300" cy="18635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FA8DD8B-5AFC-C315-E920-C1F9AD7CD855}"/>
              </a:ext>
            </a:extLst>
          </p:cNvPr>
          <p:cNvSpPr/>
          <p:nvPr/>
        </p:nvSpPr>
        <p:spPr bwMode="gray">
          <a:xfrm>
            <a:off x="9624941" y="5280666"/>
            <a:ext cx="449300" cy="18635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55" name="Subtitle 2">
            <a:extLst>
              <a:ext uri="{FF2B5EF4-FFF2-40B4-BE49-F238E27FC236}">
                <a16:creationId xmlns:a16="http://schemas.microsoft.com/office/drawing/2014/main" id="{C386287C-6CA4-19CA-444B-24676C6614AE}"/>
              </a:ext>
            </a:extLst>
          </p:cNvPr>
          <p:cNvSpPr txBox="1">
            <a:spLocks/>
          </p:cNvSpPr>
          <p:nvPr/>
        </p:nvSpPr>
        <p:spPr bwMode="gray">
          <a:xfrm>
            <a:off x="9653098" y="4975498"/>
            <a:ext cx="460672" cy="248035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0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29%</a:t>
            </a:r>
          </a:p>
        </p:txBody>
      </p:sp>
      <p:sp>
        <p:nvSpPr>
          <p:cNvPr id="56" name="Subtitle 2">
            <a:extLst>
              <a:ext uri="{FF2B5EF4-FFF2-40B4-BE49-F238E27FC236}">
                <a16:creationId xmlns:a16="http://schemas.microsoft.com/office/drawing/2014/main" id="{77A297FE-BAE6-7E94-08EA-128A94137CFD}"/>
              </a:ext>
            </a:extLst>
          </p:cNvPr>
          <p:cNvSpPr txBox="1">
            <a:spLocks/>
          </p:cNvSpPr>
          <p:nvPr/>
        </p:nvSpPr>
        <p:spPr bwMode="gray">
          <a:xfrm>
            <a:off x="9653098" y="5248569"/>
            <a:ext cx="460672" cy="248035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0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26%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54AF4EAC-3749-9B63-1172-4648BAC88B29}"/>
              </a:ext>
            </a:extLst>
          </p:cNvPr>
          <p:cNvSpPr txBox="1">
            <a:spLocks/>
          </p:cNvSpPr>
          <p:nvPr/>
        </p:nvSpPr>
        <p:spPr bwMode="gray">
          <a:xfrm>
            <a:off x="9649736" y="5512922"/>
            <a:ext cx="460672" cy="248035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0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26%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FA3B4C6-94C7-AE26-B33E-87BF22B2B458}"/>
              </a:ext>
            </a:extLst>
          </p:cNvPr>
          <p:cNvSpPr/>
          <p:nvPr/>
        </p:nvSpPr>
        <p:spPr bwMode="gray">
          <a:xfrm>
            <a:off x="9622120" y="5546964"/>
            <a:ext cx="449300" cy="18635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1945579-10E4-B2C7-2753-391F0ACC350B}"/>
              </a:ext>
            </a:extLst>
          </p:cNvPr>
          <p:cNvSpPr/>
          <p:nvPr/>
        </p:nvSpPr>
        <p:spPr bwMode="gray">
          <a:xfrm>
            <a:off x="9623414" y="4730747"/>
            <a:ext cx="449300" cy="186353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1" i="0" u="none" strike="noStrike" kern="1200" cap="none" spc="0" normalizeH="0" baseline="0" noProof="0" dirty="0">
              <a:ln>
                <a:noFill/>
              </a:ln>
              <a:solidFill>
                <a:srgbClr val="FF671B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B38C3D0-8262-314F-3ECB-D236F674C932}"/>
              </a:ext>
            </a:extLst>
          </p:cNvPr>
          <p:cNvSpPr/>
          <p:nvPr/>
        </p:nvSpPr>
        <p:spPr bwMode="gray">
          <a:xfrm>
            <a:off x="4112433" y="4444953"/>
            <a:ext cx="3369993" cy="150547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7994C0BE-934D-C3A7-BC16-1FE834400B62}"/>
              </a:ext>
            </a:extLst>
          </p:cNvPr>
          <p:cNvCxnSpPr>
            <a:cxnSpLocks/>
          </p:cNvCxnSpPr>
          <p:nvPr/>
        </p:nvCxnSpPr>
        <p:spPr bwMode="gray">
          <a:xfrm flipH="1">
            <a:off x="654334" y="4252162"/>
            <a:ext cx="3171215" cy="20263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7D5DFB26-0DE3-E2ED-F85A-7DEA6291C494}"/>
              </a:ext>
            </a:extLst>
          </p:cNvPr>
          <p:cNvCxnSpPr>
            <a:cxnSpLocks/>
          </p:cNvCxnSpPr>
          <p:nvPr/>
        </p:nvCxnSpPr>
        <p:spPr bwMode="gray">
          <a:xfrm flipH="1">
            <a:off x="680248" y="1300013"/>
            <a:ext cx="1163792" cy="5314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520AF87E-8C7B-D63D-EA34-117D5B3A622F}"/>
              </a:ext>
            </a:extLst>
          </p:cNvPr>
          <p:cNvCxnSpPr>
            <a:cxnSpLocks/>
          </p:cNvCxnSpPr>
          <p:nvPr/>
        </p:nvCxnSpPr>
        <p:spPr bwMode="gray">
          <a:xfrm flipH="1">
            <a:off x="3563895" y="1300013"/>
            <a:ext cx="1112154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4DD04CF5-85D9-3481-6AA3-299E548FDC72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6473220" y="1304860"/>
            <a:ext cx="2388143" cy="8993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16246C2-4479-4E18-519E-84880F239E43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4159234" y="4304859"/>
            <a:ext cx="1941451" cy="102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Rectangle: Top Corners Rounded 177">
            <a:extLst>
              <a:ext uri="{FF2B5EF4-FFF2-40B4-BE49-F238E27FC236}">
                <a16:creationId xmlns:a16="http://schemas.microsoft.com/office/drawing/2014/main" id="{D101366A-3795-7308-5824-73B2FD3D17B7}"/>
              </a:ext>
            </a:extLst>
          </p:cNvPr>
          <p:cNvSpPr/>
          <p:nvPr/>
        </p:nvSpPr>
        <p:spPr bwMode="gray">
          <a:xfrm>
            <a:off x="7843807" y="3897875"/>
            <a:ext cx="3578936" cy="363148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l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Úroveň příjmů</a:t>
            </a:r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479BCC1B-9450-5FC9-B3BE-F7289FB7D980}"/>
              </a:ext>
            </a:extLst>
          </p:cNvPr>
          <p:cNvCxnSpPr>
            <a:cxnSpLocks/>
          </p:cNvCxnSpPr>
          <p:nvPr/>
        </p:nvCxnSpPr>
        <p:spPr bwMode="gray">
          <a:xfrm flipH="1">
            <a:off x="7531100" y="4294562"/>
            <a:ext cx="1528233" cy="0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ubtitle 2">
            <a:extLst>
              <a:ext uri="{FF2B5EF4-FFF2-40B4-BE49-F238E27FC236}">
                <a16:creationId xmlns:a16="http://schemas.microsoft.com/office/drawing/2014/main" id="{1B618F2E-0F06-BD97-5C0C-E31EDB5E0306}"/>
              </a:ext>
            </a:extLst>
          </p:cNvPr>
          <p:cNvSpPr txBox="1">
            <a:spLocks/>
          </p:cNvSpPr>
          <p:nvPr/>
        </p:nvSpPr>
        <p:spPr bwMode="gray">
          <a:xfrm>
            <a:off x="7890888" y="2350302"/>
            <a:ext cx="674469" cy="363148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4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29%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F16D8858-168E-7AE9-70E1-1DCA0FBBDF17}"/>
              </a:ext>
            </a:extLst>
          </p:cNvPr>
          <p:cNvSpPr txBox="1">
            <a:spLocks/>
          </p:cNvSpPr>
          <p:nvPr/>
        </p:nvSpPr>
        <p:spPr bwMode="gray">
          <a:xfrm>
            <a:off x="7884612" y="2791391"/>
            <a:ext cx="674469" cy="363148"/>
          </a:xfrm>
          <a:prstGeom prst="rect">
            <a:avLst/>
          </a:prstGeom>
          <a:ln>
            <a:noFill/>
            <a:prstDash val="dash"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467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15%</a:t>
            </a:r>
          </a:p>
        </p:txBody>
      </p:sp>
      <p:sp>
        <p:nvSpPr>
          <p:cNvPr id="52" name="Footer Placeholder 2">
            <a:extLst>
              <a:ext uri="{FF2B5EF4-FFF2-40B4-BE49-F238E27FC236}">
                <a16:creationId xmlns:a16="http://schemas.microsoft.com/office/drawing/2014/main" id="{D971C033-B24E-73C5-A18A-E17A914E1E9F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all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" panose="020B0504020101010102" pitchFamily="34" charset="0"/>
                <a:ea typeface="+mn-ea"/>
                <a:cs typeface="+mn-cs"/>
              </a:rPr>
              <a:t>SOURCE: Mastercard ADVISORS RESEARCH CENTER (ARC)</a:t>
            </a:r>
            <a:endParaRPr kumimoji="0" lang="en-US" sz="700" b="1" i="0" u="none" strike="noStrike" kern="1200" cap="all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 panose="020B05060202010101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5BA9B4-59AC-8501-5625-AC0F09C7F667}"/>
              </a:ext>
            </a:extLst>
          </p:cNvPr>
          <p:cNvGrpSpPr/>
          <p:nvPr/>
        </p:nvGrpSpPr>
        <p:grpSpPr>
          <a:xfrm>
            <a:off x="5371355" y="4633493"/>
            <a:ext cx="674469" cy="379188"/>
            <a:chOff x="9552462" y="3352885"/>
            <a:chExt cx="505852" cy="284391"/>
          </a:xfrm>
        </p:grpSpPr>
        <p:sp>
          <p:nvSpPr>
            <p:cNvPr id="57" name="Subtitle 2">
              <a:extLst>
                <a:ext uri="{FF2B5EF4-FFF2-40B4-BE49-F238E27FC236}">
                  <a16:creationId xmlns:a16="http://schemas.microsoft.com/office/drawing/2014/main" id="{9D08ABAE-6993-F21E-28DC-6840130C9207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552462" y="3352885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67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27%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B0BC2C4-202F-39AD-5E25-FA56A24924D4}"/>
                </a:ext>
              </a:extLst>
            </p:cNvPr>
            <p:cNvSpPr/>
            <p:nvPr/>
          </p:nvSpPr>
          <p:spPr bwMode="gray">
            <a:xfrm>
              <a:off x="9603447" y="3412184"/>
              <a:ext cx="448513" cy="2250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65" name="Subtitle 2">
            <a:extLst>
              <a:ext uri="{FF2B5EF4-FFF2-40B4-BE49-F238E27FC236}">
                <a16:creationId xmlns:a16="http://schemas.microsoft.com/office/drawing/2014/main" id="{C2DFDEE1-CEDD-030A-6AF8-14801B9857D8}"/>
              </a:ext>
            </a:extLst>
          </p:cNvPr>
          <p:cNvSpPr txBox="1">
            <a:spLocks/>
          </p:cNvSpPr>
          <p:nvPr/>
        </p:nvSpPr>
        <p:spPr bwMode="gray">
          <a:xfrm>
            <a:off x="4484328" y="4399601"/>
            <a:ext cx="999744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Kreditní karta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9AC7FE-00D9-C802-BD18-AE8ED4833A7D}"/>
              </a:ext>
            </a:extLst>
          </p:cNvPr>
          <p:cNvGrpSpPr/>
          <p:nvPr/>
        </p:nvGrpSpPr>
        <p:grpSpPr>
          <a:xfrm>
            <a:off x="5372414" y="5312082"/>
            <a:ext cx="674469" cy="363148"/>
            <a:chOff x="8551921" y="3641560"/>
            <a:chExt cx="505852" cy="272361"/>
          </a:xfrm>
        </p:grpSpPr>
        <p:sp>
          <p:nvSpPr>
            <p:cNvPr id="70" name="Subtitle 2">
              <a:extLst>
                <a:ext uri="{FF2B5EF4-FFF2-40B4-BE49-F238E27FC236}">
                  <a16:creationId xmlns:a16="http://schemas.microsoft.com/office/drawing/2014/main" id="{721F607F-FE4E-2083-AF5D-60F0B273204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8551921" y="3641560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67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95%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6863FDD-7715-2D56-2225-C05E6F652984}"/>
                </a:ext>
              </a:extLst>
            </p:cNvPr>
            <p:cNvSpPr/>
            <p:nvPr/>
          </p:nvSpPr>
          <p:spPr bwMode="gray">
            <a:xfrm>
              <a:off x="8604778" y="3688054"/>
              <a:ext cx="448513" cy="2250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72" name="Subtitle 2">
            <a:extLst>
              <a:ext uri="{FF2B5EF4-FFF2-40B4-BE49-F238E27FC236}">
                <a16:creationId xmlns:a16="http://schemas.microsoft.com/office/drawing/2014/main" id="{1C88123D-D80A-0242-FF10-95DA2BC5CEE9}"/>
              </a:ext>
            </a:extLst>
          </p:cNvPr>
          <p:cNvSpPr txBox="1">
            <a:spLocks/>
          </p:cNvSpPr>
          <p:nvPr/>
        </p:nvSpPr>
        <p:spPr bwMode="gray">
          <a:xfrm>
            <a:off x="4484328" y="5057694"/>
            <a:ext cx="999744" cy="598664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 Offc For MC Light"/>
                <a:ea typeface="+mn-ea"/>
                <a:cs typeface="Arial" panose="020B0604020202020204" pitchFamily="34" charset="0"/>
              </a:rPr>
              <a:t>Debetní karta</a:t>
            </a:r>
          </a:p>
        </p:txBody>
      </p:sp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B83E7204-A792-56FE-CF7B-7087DE5E9CAC}"/>
              </a:ext>
            </a:extLst>
          </p:cNvPr>
          <p:cNvGraphicFramePr>
            <a:graphicFrameLocks noGrp="1"/>
          </p:cNvGraphicFramePr>
          <p:nvPr/>
        </p:nvGraphicFramePr>
        <p:xfrm>
          <a:off x="7835251" y="4672751"/>
          <a:ext cx="1786869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6869">
                  <a:extLst>
                    <a:ext uri="{9D8B030D-6E8A-4147-A177-3AD203B41FA5}">
                      <a16:colId xmlns:a16="http://schemas.microsoft.com/office/drawing/2014/main" val="1546172311"/>
                    </a:ext>
                  </a:extLst>
                </a:gridCol>
              </a:tblGrid>
              <a:tr h="239959">
                <a:tc>
                  <a:txBody>
                    <a:bodyPr/>
                    <a:lstStyle/>
                    <a:p>
                      <a:r>
                        <a:rPr lang="cs-CZ" sz="1200" b="1" noProof="0" dirty="0">
                          <a:solidFill>
                            <a:schemeClr val="tx1"/>
                          </a:solidFill>
                        </a:rPr>
                        <a:t>Až 20 000 Kč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5960888"/>
                  </a:ext>
                </a:extLst>
              </a:tr>
              <a:tr h="146751">
                <a:tc>
                  <a:txBody>
                    <a:bodyPr/>
                    <a:lstStyle/>
                    <a:p>
                      <a:r>
                        <a:rPr lang="cs-CZ" sz="1200" b="1" noProof="0" dirty="0">
                          <a:solidFill>
                            <a:schemeClr val="tx1"/>
                          </a:solidFill>
                        </a:rPr>
                        <a:t>20 001 - 30 000 Kč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374226"/>
                  </a:ext>
                </a:extLst>
              </a:tr>
              <a:tr h="239959">
                <a:tc>
                  <a:txBody>
                    <a:bodyPr/>
                    <a:lstStyle/>
                    <a:p>
                      <a:r>
                        <a:rPr lang="cs-CZ" sz="1200" b="1" noProof="0" dirty="0">
                          <a:solidFill>
                            <a:schemeClr val="tx1"/>
                          </a:solidFill>
                        </a:rPr>
                        <a:t>Nad 30 000 Kč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5973003"/>
                  </a:ext>
                </a:extLst>
              </a:tr>
              <a:tr h="239959">
                <a:tc>
                  <a:txBody>
                    <a:bodyPr/>
                    <a:lstStyle/>
                    <a:p>
                      <a:r>
                        <a:rPr lang="cs-CZ" sz="1200" b="1" noProof="0" dirty="0">
                          <a:solidFill>
                            <a:schemeClr val="tx1"/>
                          </a:solidFill>
                        </a:rPr>
                        <a:t>Raději neodpovím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93929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0B49733-EB34-DFF6-6E90-BC99F62D890D}"/>
              </a:ext>
            </a:extLst>
          </p:cNvPr>
          <p:cNvSpPr/>
          <p:nvPr/>
        </p:nvSpPr>
        <p:spPr bwMode="gray">
          <a:xfrm>
            <a:off x="9294301" y="1395319"/>
            <a:ext cx="2513439" cy="22792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2352B88D-E4E6-CCE6-8489-FACE47BF0DF9}"/>
              </a:ext>
            </a:extLst>
          </p:cNvPr>
          <p:cNvSpPr/>
          <p:nvPr/>
        </p:nvSpPr>
        <p:spPr bwMode="gray">
          <a:xfrm>
            <a:off x="9363435" y="952339"/>
            <a:ext cx="2513439" cy="363148"/>
          </a:xfrm>
          <a:prstGeom prst="round2Same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96000" tIns="96000" rIns="96000" bIns="96000" anchor="ctr"/>
          <a:lstStyle/>
          <a:p>
            <a:pPr marL="0" marR="0" lvl="0" indent="0" algn="ctr" defTabSz="121913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Bankovn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í 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účet</a:t>
            </a:r>
            <a: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rgbClr val="FF5E00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5E00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751CE3-A7B7-0B56-482A-374D834BF2F9}"/>
              </a:ext>
            </a:extLst>
          </p:cNvPr>
          <p:cNvCxnSpPr>
            <a:cxnSpLocks/>
          </p:cNvCxnSpPr>
          <p:nvPr/>
        </p:nvCxnSpPr>
        <p:spPr bwMode="gray">
          <a:xfrm flipH="1" flipV="1">
            <a:off x="9337824" y="1304860"/>
            <a:ext cx="2112430" cy="10627"/>
          </a:xfrm>
          <a:prstGeom prst="line">
            <a:avLst/>
          </a:prstGeom>
          <a:ln w="2857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A0672E13-3396-6F4E-AB04-7E1A1176A9E8}"/>
              </a:ext>
            </a:extLst>
          </p:cNvPr>
          <p:cNvSpPr txBox="1">
            <a:spLocks/>
          </p:cNvSpPr>
          <p:nvPr/>
        </p:nvSpPr>
        <p:spPr bwMode="gray">
          <a:xfrm>
            <a:off x="9402412" y="2128453"/>
            <a:ext cx="1530248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Komerční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banka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0BEA72-384E-4102-F31C-078E3C60F07D}"/>
              </a:ext>
            </a:extLst>
          </p:cNvPr>
          <p:cNvGrpSpPr/>
          <p:nvPr/>
        </p:nvGrpSpPr>
        <p:grpSpPr>
          <a:xfrm>
            <a:off x="10867835" y="1590722"/>
            <a:ext cx="710627" cy="255967"/>
            <a:chOff x="6275645" y="2347885"/>
            <a:chExt cx="532970" cy="309177"/>
          </a:xfrm>
        </p:grpSpPr>
        <p:sp>
          <p:nvSpPr>
            <p:cNvPr id="31" name="Subtitle 2">
              <a:extLst>
                <a:ext uri="{FF2B5EF4-FFF2-40B4-BE49-F238E27FC236}">
                  <a16:creationId xmlns:a16="http://schemas.microsoft.com/office/drawing/2014/main" id="{E2B108A5-6C1E-CE4E-0DE1-0B8154BF5724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27564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37%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8E518C1-7F8A-731F-1443-1EFF85833124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sp>
        <p:nvSpPr>
          <p:cNvPr id="33" name="Subtitle 2">
            <a:extLst>
              <a:ext uri="{FF2B5EF4-FFF2-40B4-BE49-F238E27FC236}">
                <a16:creationId xmlns:a16="http://schemas.microsoft.com/office/drawing/2014/main" id="{FA7289AD-D938-8C30-2611-FF9F16413C4D}"/>
              </a:ext>
            </a:extLst>
          </p:cNvPr>
          <p:cNvSpPr txBox="1">
            <a:spLocks/>
          </p:cNvSpPr>
          <p:nvPr/>
        </p:nvSpPr>
        <p:spPr bwMode="gray">
          <a:xfrm>
            <a:off x="9402412" y="1830850"/>
            <a:ext cx="1530248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ČSOB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CDA440A3-BBC8-4A60-12F7-EB1FF5267E8A}"/>
              </a:ext>
            </a:extLst>
          </p:cNvPr>
          <p:cNvSpPr txBox="1">
            <a:spLocks/>
          </p:cNvSpPr>
          <p:nvPr/>
        </p:nvSpPr>
        <p:spPr bwMode="gray">
          <a:xfrm>
            <a:off x="9402412" y="1528166"/>
            <a:ext cx="1530248" cy="307209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Česká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spořitelna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F22C3554-9D1C-70C2-15AB-9C7DD099A4BA}"/>
              </a:ext>
            </a:extLst>
          </p:cNvPr>
          <p:cNvSpPr txBox="1">
            <a:spLocks/>
          </p:cNvSpPr>
          <p:nvPr/>
        </p:nvSpPr>
        <p:spPr bwMode="gray">
          <a:xfrm>
            <a:off x="9402412" y="2451699"/>
            <a:ext cx="1530248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Moneta Money Bank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7ABA6A9F-6D3E-87D8-5343-A418C6350995}"/>
              </a:ext>
            </a:extLst>
          </p:cNvPr>
          <p:cNvSpPr txBox="1">
            <a:spLocks/>
          </p:cNvSpPr>
          <p:nvPr/>
        </p:nvSpPr>
        <p:spPr bwMode="gray">
          <a:xfrm>
            <a:off x="9402412" y="2785104"/>
            <a:ext cx="1530248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Raiffeisenbank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649B171C-82F9-B026-24C0-07494A3C181D}"/>
              </a:ext>
            </a:extLst>
          </p:cNvPr>
          <p:cNvSpPr txBox="1">
            <a:spLocks/>
          </p:cNvSpPr>
          <p:nvPr/>
        </p:nvSpPr>
        <p:spPr bwMode="gray">
          <a:xfrm>
            <a:off x="9402412" y="3108347"/>
            <a:ext cx="1530248" cy="337931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b">
            <a:noAutofit/>
          </a:bodyPr>
          <a:lstStyle>
            <a:lvl1pPr marL="0" indent="0" algn="l" defTabSz="685783" rtl="0" eaLnBrk="1" latinLnBrk="0" hangingPunct="1">
              <a:lnSpc>
                <a:spcPct val="8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91" indent="0" algn="ctr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4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9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1" indent="0" algn="ctr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8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Mark Offc For MC" panose="020B0504020101010102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arkForMC Nrw O"/>
                <a:ea typeface="+mn-ea"/>
                <a:cs typeface="Arial" panose="020B0604020202020204" pitchFamily="34" charset="0"/>
              </a:rPr>
              <a:t>Air Bank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arkForMC Nrw O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46DF5E-362D-DF85-7257-060AF537BC96}"/>
              </a:ext>
            </a:extLst>
          </p:cNvPr>
          <p:cNvGrpSpPr/>
          <p:nvPr/>
        </p:nvGrpSpPr>
        <p:grpSpPr>
          <a:xfrm>
            <a:off x="10921782" y="1917811"/>
            <a:ext cx="674469" cy="255967"/>
            <a:chOff x="6316105" y="2347885"/>
            <a:chExt cx="505852" cy="309177"/>
          </a:xfrm>
        </p:grpSpPr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C9C4245B-9728-C2C6-CD71-C60B375C1518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23%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5BAE7F0-EDF9-D4AB-6C2D-AC7A0A65E6D1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FA23D6F-160F-E1BF-CFB9-4853A2902756}"/>
              </a:ext>
            </a:extLst>
          </p:cNvPr>
          <p:cNvGrpSpPr/>
          <p:nvPr/>
        </p:nvGrpSpPr>
        <p:grpSpPr>
          <a:xfrm>
            <a:off x="10921782" y="2227094"/>
            <a:ext cx="674469" cy="255967"/>
            <a:chOff x="6316105" y="2347885"/>
            <a:chExt cx="505852" cy="309177"/>
          </a:xfrm>
        </p:grpSpPr>
        <p:sp>
          <p:nvSpPr>
            <p:cNvPr id="45" name="Subtitle 2">
              <a:extLst>
                <a:ext uri="{FF2B5EF4-FFF2-40B4-BE49-F238E27FC236}">
                  <a16:creationId xmlns:a16="http://schemas.microsoft.com/office/drawing/2014/main" id="{AF1593E3-1A2C-1015-465B-D9F2A435E9EC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18%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0E187BD-ADBB-6257-D5BF-7EE279C52B9E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A7F692A-3A30-A9E2-4242-336EE994E143}"/>
              </a:ext>
            </a:extLst>
          </p:cNvPr>
          <p:cNvGrpSpPr/>
          <p:nvPr/>
        </p:nvGrpSpPr>
        <p:grpSpPr>
          <a:xfrm>
            <a:off x="10921782" y="2887937"/>
            <a:ext cx="674469" cy="255967"/>
            <a:chOff x="6316105" y="2347885"/>
            <a:chExt cx="505852" cy="309177"/>
          </a:xfrm>
        </p:grpSpPr>
        <p:sp>
          <p:nvSpPr>
            <p:cNvPr id="48" name="Subtitle 2">
              <a:extLst>
                <a:ext uri="{FF2B5EF4-FFF2-40B4-BE49-F238E27FC236}">
                  <a16:creationId xmlns:a16="http://schemas.microsoft.com/office/drawing/2014/main" id="{79049498-04C0-59DC-ED5E-12404404EC6B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9%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1E39793-F7F7-5BD3-CB19-C3AB155058FA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BA85273-7E40-D7E5-F493-B5C1B19458FF}"/>
              </a:ext>
            </a:extLst>
          </p:cNvPr>
          <p:cNvGrpSpPr/>
          <p:nvPr/>
        </p:nvGrpSpPr>
        <p:grpSpPr>
          <a:xfrm>
            <a:off x="10867835" y="3206582"/>
            <a:ext cx="710627" cy="255967"/>
            <a:chOff x="6275645" y="2347885"/>
            <a:chExt cx="532970" cy="309177"/>
          </a:xfrm>
        </p:grpSpPr>
        <p:sp>
          <p:nvSpPr>
            <p:cNvPr id="58" name="Subtitle 2">
              <a:extLst>
                <a:ext uri="{FF2B5EF4-FFF2-40B4-BE49-F238E27FC236}">
                  <a16:creationId xmlns:a16="http://schemas.microsoft.com/office/drawing/2014/main" id="{4E0DBC7F-529C-063E-83D5-C5ECC15B6F0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27564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9%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BD48D89-09CF-6BED-1CB3-6B20C981E242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24AA827-CF27-57CC-3270-4CD6EFAECECC}"/>
              </a:ext>
            </a:extLst>
          </p:cNvPr>
          <p:cNvGrpSpPr/>
          <p:nvPr/>
        </p:nvGrpSpPr>
        <p:grpSpPr>
          <a:xfrm>
            <a:off x="10921782" y="2558579"/>
            <a:ext cx="674469" cy="255967"/>
            <a:chOff x="6316105" y="2347885"/>
            <a:chExt cx="505852" cy="309177"/>
          </a:xfrm>
        </p:grpSpPr>
        <p:sp>
          <p:nvSpPr>
            <p:cNvPr id="62" name="Subtitle 2">
              <a:extLst>
                <a:ext uri="{FF2B5EF4-FFF2-40B4-BE49-F238E27FC236}">
                  <a16:creationId xmlns:a16="http://schemas.microsoft.com/office/drawing/2014/main" id="{1217E209-CA33-0D2C-A4E7-617AB78E5F1E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6316105" y="2384701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14%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C59DB58-B3C1-D1D3-44E1-CF8AF415100A}"/>
                </a:ext>
              </a:extLst>
            </p:cNvPr>
            <p:cNvSpPr/>
            <p:nvPr/>
          </p:nvSpPr>
          <p:spPr bwMode="gray">
            <a:xfrm>
              <a:off x="6360102" y="2347885"/>
              <a:ext cx="448513" cy="27236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D9FF565-91BC-BF9E-8E1B-B6EEEE09DA0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085" y="3755863"/>
            <a:ext cx="505852" cy="5058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00C03-336E-9C94-C8DC-1C22D6ADDE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21" y="3761071"/>
            <a:ext cx="556437" cy="556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C28EFB-84DB-E913-EEEA-DAA2D3153BD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32" y="3869416"/>
            <a:ext cx="345505" cy="3455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23A0DE-6C07-0DB4-F32A-5F42772DC2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983" y="849055"/>
            <a:ext cx="459865" cy="45986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891AE86-359A-1326-F11B-C21153133A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82" y="839935"/>
            <a:ext cx="556437" cy="55643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64A456A-7E78-8474-CA7A-B70DD1F1D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48020" y="964437"/>
            <a:ext cx="307431" cy="30743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2CB2729-A516-7271-C40C-E13D6E3B1435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916" y="977859"/>
            <a:ext cx="279483" cy="279483"/>
          </a:xfrm>
          <a:prstGeom prst="rect">
            <a:avLst/>
          </a:prstGeom>
        </p:spPr>
      </p:pic>
      <p:sp>
        <p:nvSpPr>
          <p:cNvPr id="109" name="Zástupný symbol pro číslo snímku 3">
            <a:extLst>
              <a:ext uri="{FF2B5EF4-FFF2-40B4-BE49-F238E27FC236}">
                <a16:creationId xmlns:a16="http://schemas.microsoft.com/office/drawing/2014/main" id="{1CC45EB0-8DCA-E352-378A-38CD5ED532AE}"/>
              </a:ext>
            </a:extLst>
          </p:cNvPr>
          <p:cNvSpPr txBox="1">
            <a:spLocks/>
          </p:cNvSpPr>
          <p:nvPr/>
        </p:nvSpPr>
        <p:spPr>
          <a:xfrm>
            <a:off x="8849100" y="6341232"/>
            <a:ext cx="3089878" cy="1680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92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rPr>
              <a:pPr marL="0" marR="0" lvl="0" indent="0" algn="l" defTabSz="5544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92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rkForMC Nrw O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F6C481-F4FA-DE3E-F3BB-F8EFD83636D4}"/>
              </a:ext>
            </a:extLst>
          </p:cNvPr>
          <p:cNvGrpSpPr/>
          <p:nvPr/>
        </p:nvGrpSpPr>
        <p:grpSpPr>
          <a:xfrm>
            <a:off x="1845677" y="5329928"/>
            <a:ext cx="698505" cy="365987"/>
            <a:chOff x="9534435" y="3352885"/>
            <a:chExt cx="523879" cy="274490"/>
          </a:xfrm>
        </p:grpSpPr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40495C05-5337-77C0-6EF2-7C5BB32E53ED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9552462" y="3352885"/>
              <a:ext cx="505852" cy="272361"/>
            </a:xfrm>
            <a:prstGeom prst="rect">
              <a:avLst/>
            </a:prstGeom>
            <a:ln>
              <a:noFill/>
              <a:prstDash val="dash"/>
            </a:ln>
          </p:spPr>
          <p:txBody>
            <a:bodyPr vert="horz" lIns="0" tIns="45720" rIns="91440" bIns="45720" rtlCol="0" anchor="b">
              <a:noAutofit/>
            </a:bodyPr>
            <a:lstStyle>
              <a:lvl1pPr marL="0" indent="0" algn="l" defTabSz="685783" rtl="0" eaLnBrk="1" latinLnBrk="0" hangingPunct="1">
                <a:lnSpc>
                  <a:spcPct val="80000"/>
                </a:lnSpc>
                <a:spcBef>
                  <a:spcPts val="1200"/>
                </a:spcBef>
                <a:buFont typeface="Mark Offc For MC" panose="020B0504020101010102" pitchFamily="34" charset="0"/>
                <a:buNone/>
                <a:defRPr sz="14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342891" indent="0" algn="ctr" defTabSz="685783" rtl="0" eaLnBrk="1" latinLnBrk="0" hangingPunct="1">
                <a:lnSpc>
                  <a:spcPct val="90000"/>
                </a:lnSpc>
                <a:spcBef>
                  <a:spcPts val="200"/>
                </a:spcBef>
                <a:buFont typeface="Mark Offc For MC" panose="020B0504020101010102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783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674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566" indent="0" algn="ctr" defTabSz="685783" rtl="0" eaLnBrk="1" latinLnBrk="0" hangingPunct="1">
                <a:lnSpc>
                  <a:spcPct val="90000"/>
                </a:lnSpc>
                <a:spcBef>
                  <a:spcPts val="300"/>
                </a:spcBef>
                <a:buFont typeface="Mark Offc For MC" panose="020B0504020101010102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457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349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240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131" indent="0" algn="ctr" defTabSz="685783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Mark Offc For MC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Mark Offc For MC" panose="020B0504020101010102" pitchFamily="34" charset="0"/>
                <a:buNone/>
                <a:tabLst/>
                <a:defRPr/>
              </a:pPr>
              <a:r>
                <a:rPr kumimoji="0" lang="pl-PL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rkForMC Nrw O"/>
                  <a:ea typeface="+mn-ea"/>
                  <a:cs typeface="+mn-cs"/>
                </a:rPr>
                <a:t>50%</a:t>
              </a: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26A500-9E39-40E3-5F68-EB34DDB02073}"/>
                </a:ext>
              </a:extLst>
            </p:cNvPr>
            <p:cNvSpPr/>
            <p:nvPr/>
          </p:nvSpPr>
          <p:spPr bwMode="gray">
            <a:xfrm>
              <a:off x="9534435" y="3402283"/>
              <a:ext cx="448513" cy="22509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1" i="0" u="none" strike="noStrike" kern="1200" cap="none" spc="0" normalizeH="0" baseline="0" noProof="0" dirty="0">
                <a:ln>
                  <a:noFill/>
                </a:ln>
                <a:solidFill>
                  <a:srgbClr val="FF671B"/>
                </a:solidFill>
                <a:effectLst/>
                <a:uLnTx/>
                <a:uFillTx/>
                <a:latin typeface="MarkForMC Nrw 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678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85C7A-78D0-1329-5D3D-86771FFEB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755DFBA9-C42F-6AA7-07C9-6B22C1C743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415" imgH="416" progId="TCLayout.ActiveDocument.1">
                  <p:embed/>
                </p:oleObj>
              </mc:Choice>
              <mc:Fallback>
                <p:oleObj name="think-cell Slide" r:id="rId18" imgW="415" imgH="416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55DFBA9-C42F-6AA7-07C9-6B22C1C743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4B5CDC-8BFE-0B73-4790-05A929264E68}"/>
              </a:ext>
            </a:extLst>
          </p:cNvPr>
          <p:cNvSpPr/>
          <p:nvPr/>
        </p:nvSpPr>
        <p:spPr bwMode="gray">
          <a:xfrm>
            <a:off x="3407010" y="1315040"/>
            <a:ext cx="4819533" cy="695773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21920" rtlCol="0" anchor="ctr"/>
          <a:lstStyle/>
          <a:p>
            <a:pPr algn="ctr" defTabSz="914377">
              <a:lnSpc>
                <a:spcPct val="90000"/>
              </a:lnSpc>
              <a:spcBef>
                <a:spcPts val="400"/>
              </a:spcBef>
            </a:pP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Možnost</a:t>
            </a:r>
            <a:r>
              <a:rPr lang="en-US" sz="1867" b="1" dirty="0">
                <a:solidFill>
                  <a:schemeClr val="tx1"/>
                </a:solidFill>
                <a:latin typeface="MarkForMC Nrw O"/>
              </a:rPr>
              <a:t> </a:t>
            </a: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platit</a:t>
            </a:r>
            <a:r>
              <a:rPr lang="en-US" sz="1867" b="1" dirty="0">
                <a:solidFill>
                  <a:schemeClr val="tx1"/>
                </a:solidFill>
                <a:latin typeface="MarkForMC Nrw O"/>
              </a:rPr>
              <a:t> </a:t>
            </a: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kartou</a:t>
            </a:r>
            <a:r>
              <a:rPr lang="en-US" sz="1867" b="1" dirty="0">
                <a:solidFill>
                  <a:schemeClr val="tx1"/>
                </a:solidFill>
                <a:latin typeface="MarkForMC Nrw O"/>
              </a:rPr>
              <a:t> </a:t>
            </a: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na</a:t>
            </a:r>
            <a:r>
              <a:rPr lang="en-US" sz="1867" b="1" dirty="0">
                <a:solidFill>
                  <a:schemeClr val="tx1"/>
                </a:solidFill>
                <a:latin typeface="MarkForMC Nrw O"/>
              </a:rPr>
              <a:t> </a:t>
            </a: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obecních</a:t>
            </a:r>
            <a:r>
              <a:rPr lang="en-US" sz="1867" b="1" dirty="0">
                <a:solidFill>
                  <a:schemeClr val="tx1"/>
                </a:solidFill>
                <a:latin typeface="MarkForMC Nrw O"/>
              </a:rPr>
              <a:t> </a:t>
            </a:r>
            <a:r>
              <a:rPr lang="en-US" sz="1867" b="1" dirty="0" err="1">
                <a:solidFill>
                  <a:schemeClr val="tx1"/>
                </a:solidFill>
                <a:latin typeface="MarkForMC Nrw O"/>
              </a:rPr>
              <a:t>úřadech</a:t>
            </a:r>
            <a:endParaRPr lang="en-US" sz="1867" b="1" dirty="0">
              <a:solidFill>
                <a:schemeClr val="tx1"/>
              </a:solidFill>
              <a:latin typeface="MarkForMC Nrw O"/>
            </a:endParaRPr>
          </a:p>
          <a:p>
            <a:pPr algn="ctr" defTabSz="914377">
              <a:lnSpc>
                <a:spcPct val="90000"/>
              </a:lnSpc>
              <a:spcBef>
                <a:spcPts val="400"/>
              </a:spcBef>
            </a:pPr>
            <a:r>
              <a:rPr lang="en-US" sz="1600" i="1" dirty="0">
                <a:solidFill>
                  <a:schemeClr val="tx1"/>
                </a:solidFill>
                <a:latin typeface="MarkForMC Nrw O"/>
              </a:rPr>
              <a:t>[%]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03B84C-FF30-E6ED-A7ED-FA94E14E692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377"/>
            <a:fld id="{3AB2DB24-5BB4-4F1B-973E-A10FA63DFB9A}" type="slidenum">
              <a:rPr lang="en-US">
                <a:solidFill>
                  <a:srgbClr val="171717"/>
                </a:solidFill>
              </a:rPr>
              <a:pPr defTabSz="914377"/>
              <a:t>3</a:t>
            </a:fld>
            <a:endParaRPr lang="en-US" dirty="0">
              <a:solidFill>
                <a:srgbClr val="171717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C20C63-94F7-0886-B71E-8CE0B3C0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59" y="256034"/>
            <a:ext cx="11217139" cy="757130"/>
          </a:xfrm>
        </p:spPr>
        <p:txBody>
          <a:bodyPr vert="horz"/>
          <a:lstStyle/>
          <a:p>
            <a:r>
              <a:rPr lang="en-US" sz="2400" dirty="0"/>
              <a:t>V </a:t>
            </a:r>
            <a:r>
              <a:rPr lang="en-US" sz="2400" dirty="0" err="1"/>
              <a:t>České</a:t>
            </a:r>
            <a:r>
              <a:rPr lang="en-US" sz="2400" dirty="0"/>
              <a:t> </a:t>
            </a:r>
            <a:r>
              <a:rPr lang="en-US" sz="2400" dirty="0" err="1"/>
              <a:t>republice</a:t>
            </a:r>
            <a:r>
              <a:rPr lang="en-US" sz="2400" dirty="0"/>
              <a:t> </a:t>
            </a:r>
            <a:r>
              <a:rPr lang="en-US" sz="2400" dirty="0" err="1"/>
              <a:t>nelze</a:t>
            </a:r>
            <a:r>
              <a:rPr lang="en-US" sz="2400" dirty="0"/>
              <a:t> </a:t>
            </a:r>
            <a:r>
              <a:rPr lang="en-US" sz="2400" dirty="0" err="1"/>
              <a:t>kartou</a:t>
            </a:r>
            <a:r>
              <a:rPr lang="en-US" sz="2400" dirty="0"/>
              <a:t> </a:t>
            </a:r>
            <a:r>
              <a:rPr lang="en-US" sz="2400" dirty="0" err="1"/>
              <a:t>zaplatit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zhruba</a:t>
            </a:r>
            <a:r>
              <a:rPr lang="en-US" sz="2400" dirty="0"/>
              <a:t> </a:t>
            </a:r>
            <a:r>
              <a:rPr lang="en-US" sz="2400" b="1" dirty="0"/>
              <a:t>5000 </a:t>
            </a:r>
            <a:r>
              <a:rPr lang="en-US" sz="2400" b="1" dirty="0" err="1"/>
              <a:t>obecních</a:t>
            </a:r>
            <a:r>
              <a:rPr lang="en-US" sz="2400" b="1" dirty="0"/>
              <a:t> </a:t>
            </a:r>
            <a:r>
              <a:rPr lang="en-US" sz="2400" b="1" dirty="0" err="1"/>
              <a:t>úřadech</a:t>
            </a:r>
            <a:r>
              <a:rPr lang="en-US" sz="2400" dirty="0"/>
              <a:t>. </a:t>
            </a:r>
            <a:r>
              <a:rPr lang="en-US" sz="2400" dirty="0" err="1"/>
              <a:t>Jde</a:t>
            </a:r>
            <a:r>
              <a:rPr lang="en-US" sz="2400" dirty="0"/>
              <a:t> </a:t>
            </a:r>
            <a:r>
              <a:rPr lang="en-US" sz="2400" dirty="0" err="1"/>
              <a:t>většinou</a:t>
            </a:r>
            <a:r>
              <a:rPr lang="en-US" sz="2400" dirty="0"/>
              <a:t> o </a:t>
            </a:r>
            <a:r>
              <a:rPr lang="en-US" sz="2400" b="1" dirty="0" err="1"/>
              <a:t>menší</a:t>
            </a:r>
            <a:r>
              <a:rPr lang="en-US" sz="2400" b="1" dirty="0"/>
              <a:t> </a:t>
            </a:r>
            <a:r>
              <a:rPr lang="en-US" sz="2400" b="1" dirty="0" err="1"/>
              <a:t>obce</a:t>
            </a:r>
            <a:r>
              <a:rPr lang="en-US" sz="2400" b="1" dirty="0"/>
              <a:t> do 3 000 </a:t>
            </a:r>
            <a:r>
              <a:rPr lang="en-US" sz="2400" b="1" dirty="0" err="1"/>
              <a:t>obyvatel</a:t>
            </a:r>
            <a:r>
              <a:rPr lang="en-US" sz="2400" dirty="0"/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502E889-9EDA-C193-F3C5-8FD9EC8B7985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6526918" y="6143482"/>
            <a:ext cx="334433" cy="2497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 dirty="0">
              <a:solidFill>
                <a:srgbClr val="F7F7F7"/>
              </a:solidFill>
              <a:latin typeface="MarkForMC Nrw O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4455DAA-C474-25EC-CB70-512D02397E9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7519636" y="6143482"/>
            <a:ext cx="334433" cy="249767"/>
          </a:xfrm>
          <a:prstGeom prst="rect">
            <a:avLst/>
          </a:prstGeom>
          <a:solidFill>
            <a:srgbClr val="F79E1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867" dirty="0">
              <a:solidFill>
                <a:srgbClr val="F7F7F7"/>
              </a:solidFill>
              <a:latin typeface="MarkForMC Nrw O"/>
            </a:endParaRP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9842472-9E9D-5F3A-5190-B433B74555FF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6929085" y="6158299"/>
            <a:ext cx="455084" cy="25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426F5ACF-A301-40E1-8A53-DCD5F5056FBA}" type="datetime'''PO''''''S'''''''''''''''''">
              <a:rPr lang="en-US" altLang="en-US" sz="1867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POS</a:t>
            </a:fld>
            <a:endParaRPr lang="en-US" sz="1867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5A39C16-3C19-B9C1-DAAC-BB930A272546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921802" y="6158299"/>
            <a:ext cx="842433" cy="25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FE93F4C2-DF11-4C86-8BA1-AA3DEE11EAEB}" type="datetime'''''E''''''-''''''''''''''''''''''''c''''''''''o''m''''m'''">
              <a:rPr lang="en-US" altLang="en-US" sz="1867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E-comm</a:t>
            </a:fld>
            <a:endParaRPr lang="en-US" sz="1867" b="1" dirty="0">
              <a:solidFill>
                <a:srgbClr val="171717"/>
              </a:solidFill>
              <a:latin typeface="MarkForMC Nrw O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21C6289-E02B-26CF-33DF-74012EA5D1CA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103145770"/>
              </p:ext>
            </p:extLst>
          </p:nvPr>
        </p:nvGraphicFramePr>
        <p:xfrm>
          <a:off x="4022901" y="2159915"/>
          <a:ext cx="3520016" cy="4218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40D4B67A-5321-D3D1-1136-0216CBCA1CEE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2354968" y="2826665"/>
            <a:ext cx="1642533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54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171717"/>
                </a:solidFill>
                <a:latin typeface="MarkForMC Nrw O"/>
              </a:rPr>
              <a:t>3-10 000 </a:t>
            </a:r>
            <a:r>
              <a:rPr lang="en-US" altLang="en-US" b="1" dirty="0" err="1">
                <a:solidFill>
                  <a:srgbClr val="171717"/>
                </a:solidFill>
                <a:latin typeface="MarkForMC Nrw O"/>
              </a:rPr>
              <a:t>obyvatel</a:t>
            </a:r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3AF35155-CAE5-9456-35B1-1AD983B09FAE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2217384" y="4158048"/>
            <a:ext cx="1780117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54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171717"/>
                </a:solidFill>
                <a:latin typeface="MarkForMC Nrw O"/>
              </a:rPr>
              <a:t>1.5 – 3 000 </a:t>
            </a:r>
            <a:r>
              <a:rPr lang="en-US" altLang="en-US" b="1" dirty="0" err="1">
                <a:solidFill>
                  <a:srgbClr val="171717"/>
                </a:solidFill>
                <a:latin typeface="MarkForMC Nrw O"/>
              </a:rPr>
              <a:t>obyvatel</a:t>
            </a:r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05654260-856B-6BFB-39AE-252EB4C1AEBC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2539117" y="5491548"/>
            <a:ext cx="1458384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354"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>
                <a:solidFill>
                  <a:srgbClr val="171717"/>
                </a:solidFill>
                <a:latin typeface="MarkForMC Nrw O"/>
              </a:rPr>
              <a:t>&lt; jak 1 500 </a:t>
            </a:r>
            <a:r>
              <a:rPr lang="en-US" b="1" dirty="0" err="1">
                <a:solidFill>
                  <a:srgbClr val="171717"/>
                </a:solidFill>
                <a:latin typeface="MarkForMC Nrw O"/>
              </a:rPr>
              <a:t>obyvatel</a:t>
            </a:r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EECEA4CC-22D2-565F-775F-D3C5AD7DF3EE}"/>
              </a:ext>
            </a:extLst>
          </p:cNvPr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466718" y="2587481"/>
            <a:ext cx="463551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56CA9050-42A9-4E84-B6A4-92E907FD90E1}" type="datetime'''''''''9''1''''''%''''''''''''''''''''''''''''''''''''''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91%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983E4492-C7CE-B4B0-B6CD-48CAE5913EE9}"/>
              </a:ext>
            </a:extLst>
          </p:cNvPr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4607102" y="3063732"/>
            <a:ext cx="463551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DD333667-0F27-4CBD-8A84-C4471E03739C}" type="datetime'''''''''''''1''''''''''''2''''''''''''''''''''''''%''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12%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F6160B77-F530-86D1-E736-F33B63C9D1E2}"/>
              </a:ext>
            </a:extLst>
          </p:cNvPr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6423202" y="3918865"/>
            <a:ext cx="463551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C29E7B8F-8061-4506-A16E-B8967429477D}" type="datetime'''''''''''''''''''''''''''6''''''''''3''''''''''''''%''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63%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E011990A-97A4-D1A6-BFBA-D1BE9CDE376C}"/>
              </a:ext>
            </a:extLst>
          </p:cNvPr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4194351" y="4395115"/>
            <a:ext cx="351367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29D0F7EC-A405-471D-A6C8-B7402D404C38}" type="datetime'''''1''''%''''''''''''''''''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1%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C89BE707-8A37-ADEB-1225-2B340368BCF6}"/>
              </a:ext>
            </a:extLst>
          </p:cNvPr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4649435" y="5252365"/>
            <a:ext cx="463551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9A1A08AD-47C9-4BFF-A676-3CA2F46108BC}" type="datetime'''''''''''''''''''''''1''''''''''''''''''''''3''''''''''%''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13%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4C88503A-911B-4557-842C-5A63DBD6F343}"/>
              </a:ext>
            </a:extLst>
          </p:cNvPr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4168951" y="5728615"/>
            <a:ext cx="351367" cy="220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9633" tIns="0" rIns="29633" bIns="0" rtlCol="0" anchor="ctr">
            <a:noAutofit/>
          </a:bodyPr>
          <a:lstStyle>
            <a:lvl1pPr marL="115885" indent="-115885" algn="l" defTabSz="685783" rtl="0" eaLnBrk="1" latinLnBrk="0" hangingPunct="1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1" indent="-139697" algn="l" defTabSz="685783" rtl="0" eaLnBrk="1" latinLnBrk="0" hangingPunct="1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3215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8311" indent="-133347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4196" indent="-115885" algn="l" defTabSz="685783" rtl="0" eaLnBrk="1" latinLnBrk="0" hangingPunct="1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54">
              <a:spcBef>
                <a:spcPct val="0"/>
              </a:spcBef>
              <a:spcAft>
                <a:spcPct val="0"/>
              </a:spcAft>
              <a:buNone/>
            </a:pPr>
            <a:fld id="{F003CA40-E695-43C7-A2CB-41D700FC1348}" type="datetime'''''''''''''''''''0''''''''''''''''''%'''">
              <a:rPr lang="en-US" altLang="en-US" b="1">
                <a:solidFill>
                  <a:srgbClr val="171717"/>
                </a:solidFill>
                <a:latin typeface="MarkForMC Nrw O"/>
              </a:rPr>
              <a:pPr marL="0" indent="0" defTabSz="914354">
                <a:spcBef>
                  <a:spcPct val="0"/>
                </a:spcBef>
                <a:spcAft>
                  <a:spcPct val="0"/>
                </a:spcAft>
                <a:buNone/>
              </a:pPr>
              <a:t>0%</a:t>
            </a:fld>
            <a:endParaRPr lang="en-US" b="1" dirty="0">
              <a:solidFill>
                <a:srgbClr val="171717"/>
              </a:solidFill>
              <a:latin typeface="MarkForMC Nrw O"/>
            </a:endParaRPr>
          </a:p>
        </p:txBody>
      </p:sp>
    </p:spTree>
    <p:extLst>
      <p:ext uri="{BB962C8B-B14F-4D97-AF65-F5344CB8AC3E}">
        <p14:creationId xmlns:p14="http://schemas.microsoft.com/office/powerpoint/2010/main" val="347162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F3F72-8BED-4F8F-2676-07D8C74F7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6CA19DA0-A723-C470-377C-6F4108059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4083" y="1467571"/>
            <a:ext cx="4600193" cy="2095140"/>
          </a:xfrm>
        </p:spPr>
        <p:txBody>
          <a:bodyPr/>
          <a:lstStyle/>
          <a:p>
            <a:r>
              <a:rPr lang="en-US" dirty="0"/>
              <a:t>Jak </a:t>
            </a:r>
            <a:r>
              <a:rPr lang="en-US" dirty="0" err="1"/>
              <a:t>lidé</a:t>
            </a:r>
            <a:r>
              <a:rPr lang="en-US" dirty="0"/>
              <a:t> </a:t>
            </a:r>
            <a:r>
              <a:rPr lang="en-US" dirty="0" err="1"/>
              <a:t>platí</a:t>
            </a:r>
            <a:r>
              <a:rPr lang="en-US" dirty="0"/>
              <a:t> v </a:t>
            </a:r>
            <a:r>
              <a:rPr lang="en-US" dirty="0" err="1"/>
              <a:t>menších</a:t>
            </a:r>
            <a:r>
              <a:rPr lang="en-US" dirty="0"/>
              <a:t> </a:t>
            </a:r>
            <a:r>
              <a:rPr lang="en-US" dirty="0" err="1"/>
              <a:t>obcích</a:t>
            </a:r>
            <a:r>
              <a:rPr lang="en-US" dirty="0"/>
              <a:t>?</a:t>
            </a:r>
            <a:endParaRPr lang="en-US" noProof="0" dirty="0"/>
          </a:p>
        </p:txBody>
      </p:sp>
      <p:pic>
        <p:nvPicPr>
          <p:cNvPr id="6" name="Picture Placeholder 5" descr="Wooden houses with one house standing out with its orange and red colour">
            <a:extLst>
              <a:ext uri="{FF2B5EF4-FFF2-40B4-BE49-F238E27FC236}">
                <a16:creationId xmlns:a16="http://schemas.microsoft.com/office/drawing/2014/main" id="{C7813DE9-2BA6-0285-8F05-EA87D987B4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385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4CF8B74-C963-6112-7449-AFCFFE9677B2}"/>
              </a:ext>
            </a:extLst>
          </p:cNvPr>
          <p:cNvSpPr txBox="1">
            <a:spLocks/>
          </p:cNvSpPr>
          <p:nvPr/>
        </p:nvSpPr>
        <p:spPr>
          <a:xfrm>
            <a:off x="244290" y="234696"/>
            <a:ext cx="4865513" cy="82713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en-US" sz="1070" dirty="0"/>
              <a:t>SUMMARY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grpSp>
        <p:nvGrpSpPr>
          <p:cNvPr id="5" name="Group 30">
            <a:extLst>
              <a:ext uri="{FF2B5EF4-FFF2-40B4-BE49-F238E27FC236}">
                <a16:creationId xmlns:a16="http://schemas.microsoft.com/office/drawing/2014/main" id="{8E548F49-7D91-39F2-8A7D-3AD443159CD2}"/>
              </a:ext>
            </a:extLst>
          </p:cNvPr>
          <p:cNvGrpSpPr/>
          <p:nvPr/>
        </p:nvGrpSpPr>
        <p:grpSpPr>
          <a:xfrm>
            <a:off x="2125694" y="710701"/>
            <a:ext cx="3598450" cy="410689"/>
            <a:chOff x="-2184192" y="129860"/>
            <a:chExt cx="2698839" cy="308017"/>
          </a:xfrm>
        </p:grpSpPr>
        <p:cxnSp>
          <p:nvCxnSpPr>
            <p:cNvPr id="8" name="Straight Connector 31">
              <a:extLst>
                <a:ext uri="{FF2B5EF4-FFF2-40B4-BE49-F238E27FC236}">
                  <a16:creationId xmlns:a16="http://schemas.microsoft.com/office/drawing/2014/main" id="{FB987A68-2495-5010-8DCD-A8D23DADDDFD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-2184192" y="437877"/>
              <a:ext cx="2698839" cy="0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32">
              <a:extLst>
                <a:ext uri="{FF2B5EF4-FFF2-40B4-BE49-F238E27FC236}">
                  <a16:creationId xmlns:a16="http://schemas.microsoft.com/office/drawing/2014/main" id="{F647848A-CD9F-C7CF-3EF9-091E85E94B21}"/>
                </a:ext>
              </a:extLst>
            </p:cNvPr>
            <p:cNvSpPr txBox="1"/>
            <p:nvPr/>
          </p:nvSpPr>
          <p:spPr bwMode="gray">
            <a:xfrm>
              <a:off x="-2184192" y="129860"/>
              <a:ext cx="1918223" cy="276999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lvl="0" defTabSz="914377">
                <a:lnSpc>
                  <a:spcPct val="90000"/>
                </a:lnSpc>
                <a:spcBef>
                  <a:spcPts val="800"/>
                </a:spcBef>
                <a:defRPr/>
              </a:pPr>
              <a:r>
                <a:rPr lang="cs-CZ" sz="2000" b="1" dirty="0">
                  <a:solidFill>
                    <a:srgbClr val="FF671B"/>
                  </a:solidFill>
                </a:rPr>
                <a:t>18-49 let</a:t>
              </a:r>
              <a:endParaRPr lang="cs-CZ" sz="2000" dirty="0">
                <a:solidFill>
                  <a:srgbClr val="171717"/>
                </a:solidFill>
              </a:endParaRP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4F73A89-0A9E-94F9-B8EF-C63DD0A0DD57}"/>
              </a:ext>
            </a:extLst>
          </p:cNvPr>
          <p:cNvSpPr txBox="1">
            <a:spLocks/>
          </p:cNvSpPr>
          <p:nvPr/>
        </p:nvSpPr>
        <p:spPr bwMode="gray">
          <a:xfrm>
            <a:off x="2034952" y="1204107"/>
            <a:ext cx="3807048" cy="2077906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12" tIns="60956" rIns="0" bIns="60956" numCol="1" anchor="t" anchorCtr="0" compatLnSpc="1">
            <a:prstTxWarp prst="textNoShape">
              <a:avLst/>
            </a:prstTxWarp>
            <a:normAutofit/>
          </a:bodyPr>
          <a:lstStyle>
            <a:lvl1pPr marL="114300" indent="-114300" algn="l" defTabSz="6842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38113" algn="l" defTabSz="684213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738" indent="-131763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2261">
              <a:spcBef>
                <a:spcPts val="1600"/>
              </a:spcBef>
              <a:buNone/>
              <a:defRPr/>
            </a:pPr>
            <a:r>
              <a:rPr lang="cs-CZ" sz="2000" dirty="0">
                <a:solidFill>
                  <a:srgbClr val="171717"/>
                </a:solidFill>
              </a:rPr>
              <a:t>Obvykle používají v každodenním životě </a:t>
            </a:r>
            <a:r>
              <a:rPr lang="cs-CZ" sz="2000" b="1" dirty="0">
                <a:solidFill>
                  <a:srgbClr val="FF671B"/>
                </a:solidFill>
              </a:rPr>
              <a:t>kartu více než hotovost </a:t>
            </a:r>
            <a:r>
              <a:rPr lang="cs-CZ" sz="2000" dirty="0">
                <a:solidFill>
                  <a:srgbClr val="171717"/>
                </a:solidFill>
              </a:rPr>
              <a:t>a mají zkušenosti s </a:t>
            </a:r>
            <a:r>
              <a:rPr lang="cs-CZ" sz="2000" b="1" dirty="0">
                <a:solidFill>
                  <a:srgbClr val="FF671B"/>
                </a:solidFill>
              </a:rPr>
              <a:t>online platbami</a:t>
            </a:r>
            <a:r>
              <a:rPr lang="en-US" sz="2000" b="1" dirty="0">
                <a:solidFill>
                  <a:srgbClr val="FF671B"/>
                </a:solidFill>
              </a:rPr>
              <a:t>.</a:t>
            </a:r>
            <a:endParaRPr lang="cs-CZ" sz="2000" b="1" dirty="0">
              <a:solidFill>
                <a:srgbClr val="FF671B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642EEBE-02CF-FE7A-1624-FAF1159188F2}"/>
              </a:ext>
            </a:extLst>
          </p:cNvPr>
          <p:cNvSpPr txBox="1">
            <a:spLocks/>
          </p:cNvSpPr>
          <p:nvPr/>
        </p:nvSpPr>
        <p:spPr bwMode="gray">
          <a:xfrm>
            <a:off x="2034952" y="2856132"/>
            <a:ext cx="3689192" cy="1857861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12" tIns="60956" rIns="0" bIns="60956" numCol="1" anchor="t" anchorCtr="0" compatLnSpc="1">
            <a:prstTxWarp prst="textNoShape">
              <a:avLst/>
            </a:prstTxWarp>
            <a:noAutofit/>
          </a:bodyPr>
          <a:lstStyle>
            <a:lvl1pPr marL="114300" indent="-114300" algn="l" defTabSz="6842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38113" algn="l" defTabSz="684213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738" indent="-131763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2261">
              <a:spcBef>
                <a:spcPts val="1600"/>
              </a:spcBef>
              <a:buNone/>
              <a:defRPr/>
            </a:pPr>
            <a:r>
              <a:rPr lang="cs-CZ" sz="2000" dirty="0">
                <a:solidFill>
                  <a:srgbClr val="171717"/>
                </a:solidFill>
              </a:rPr>
              <a:t>Spoléhají se v každodenním životě</a:t>
            </a:r>
            <a:r>
              <a:rPr lang="en-US" sz="2000" dirty="0">
                <a:solidFill>
                  <a:srgbClr val="171717"/>
                </a:solidFill>
              </a:rPr>
              <a:t> </a:t>
            </a:r>
            <a:r>
              <a:rPr lang="en-US" sz="2000" dirty="0" err="1">
                <a:solidFill>
                  <a:srgbClr val="171717"/>
                </a:solidFill>
              </a:rPr>
              <a:t>více</a:t>
            </a:r>
            <a:r>
              <a:rPr lang="cs-CZ" sz="2000" dirty="0">
                <a:solidFill>
                  <a:srgbClr val="171717"/>
                </a:solidFill>
              </a:rPr>
              <a:t> </a:t>
            </a:r>
            <a:r>
              <a:rPr lang="cs-CZ" sz="2000" b="1" dirty="0">
                <a:solidFill>
                  <a:srgbClr val="FF671B"/>
                </a:solidFill>
              </a:rPr>
              <a:t>na hotovost </a:t>
            </a:r>
            <a:r>
              <a:rPr lang="cs-CZ" sz="2000" dirty="0">
                <a:solidFill>
                  <a:srgbClr val="171717"/>
                </a:solidFill>
              </a:rPr>
              <a:t>a téměř polovina z nich </a:t>
            </a:r>
            <a:r>
              <a:rPr lang="cs-CZ" sz="2000" b="1" dirty="0">
                <a:solidFill>
                  <a:srgbClr val="FF671B"/>
                </a:solidFill>
              </a:rPr>
              <a:t>vůbec nepoužívá online platby.</a:t>
            </a:r>
          </a:p>
        </p:txBody>
      </p:sp>
      <p:pic>
        <p:nvPicPr>
          <p:cNvPr id="15" name="Graphic 11" descr="Man with solid fill">
            <a:extLst>
              <a:ext uri="{FF2B5EF4-FFF2-40B4-BE49-F238E27FC236}">
                <a16:creationId xmlns:a16="http://schemas.microsoft.com/office/drawing/2014/main" id="{CACBF9E5-C738-E7BC-5E53-C68A156B1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879" y="936725"/>
            <a:ext cx="953096" cy="953096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:a16="http://schemas.microsoft.com/office/drawing/2014/main" id="{0D9E4F49-A522-25CB-6A3E-0EA370FA358D}"/>
              </a:ext>
            </a:extLst>
          </p:cNvPr>
          <p:cNvSpPr>
            <a:spLocks noChangeAspect="1"/>
          </p:cNvSpPr>
          <p:nvPr/>
        </p:nvSpPr>
        <p:spPr bwMode="gray">
          <a:xfrm>
            <a:off x="586776" y="734529"/>
            <a:ext cx="1283303" cy="1283303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19" name="Graphic 11" descr="Man with solid fill">
            <a:extLst>
              <a:ext uri="{FF2B5EF4-FFF2-40B4-BE49-F238E27FC236}">
                <a16:creationId xmlns:a16="http://schemas.microsoft.com/office/drawing/2014/main" id="{B9C5F524-A370-771F-38E4-EED1A662D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879" y="2493365"/>
            <a:ext cx="953096" cy="953096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6162D622-0DEF-07F6-D31A-AFAF2A17EDF7}"/>
              </a:ext>
            </a:extLst>
          </p:cNvPr>
          <p:cNvSpPr>
            <a:spLocks noChangeAspect="1"/>
          </p:cNvSpPr>
          <p:nvPr/>
        </p:nvSpPr>
        <p:spPr bwMode="gray">
          <a:xfrm>
            <a:off x="586776" y="2291169"/>
            <a:ext cx="1283303" cy="1283303"/>
          </a:xfrm>
          <a:prstGeom prst="ellipse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22" name="Group 30">
            <a:extLst>
              <a:ext uri="{FF2B5EF4-FFF2-40B4-BE49-F238E27FC236}">
                <a16:creationId xmlns:a16="http://schemas.microsoft.com/office/drawing/2014/main" id="{CC607F3E-A316-1F4E-5F66-45850F284CC3}"/>
              </a:ext>
            </a:extLst>
          </p:cNvPr>
          <p:cNvGrpSpPr/>
          <p:nvPr/>
        </p:nvGrpSpPr>
        <p:grpSpPr>
          <a:xfrm>
            <a:off x="2125694" y="2311951"/>
            <a:ext cx="3598450" cy="410689"/>
            <a:chOff x="-2184192" y="129860"/>
            <a:chExt cx="2698839" cy="308017"/>
          </a:xfrm>
        </p:grpSpPr>
        <p:cxnSp>
          <p:nvCxnSpPr>
            <p:cNvPr id="23" name="Straight Connector 31">
              <a:extLst>
                <a:ext uri="{FF2B5EF4-FFF2-40B4-BE49-F238E27FC236}">
                  <a16:creationId xmlns:a16="http://schemas.microsoft.com/office/drawing/2014/main" id="{5538CEF7-5736-FFC6-8EC0-452DE89ED24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-2184192" y="437877"/>
              <a:ext cx="2698839" cy="0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32">
              <a:extLst>
                <a:ext uri="{FF2B5EF4-FFF2-40B4-BE49-F238E27FC236}">
                  <a16:creationId xmlns:a16="http://schemas.microsoft.com/office/drawing/2014/main" id="{8A5DC4D9-B332-A368-87CA-317AC5048D98}"/>
                </a:ext>
              </a:extLst>
            </p:cNvPr>
            <p:cNvSpPr txBox="1"/>
            <p:nvPr/>
          </p:nvSpPr>
          <p:spPr bwMode="gray">
            <a:xfrm>
              <a:off x="-2184192" y="129860"/>
              <a:ext cx="1918223" cy="276999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lvl="0" defTabSz="914377">
                <a:lnSpc>
                  <a:spcPct val="90000"/>
                </a:lnSpc>
                <a:spcBef>
                  <a:spcPts val="800"/>
                </a:spcBef>
                <a:defRPr/>
              </a:pPr>
              <a:r>
                <a:rPr lang="en-US" sz="2000" b="1" dirty="0">
                  <a:solidFill>
                    <a:srgbClr val="FF671B"/>
                  </a:solidFill>
                </a:rPr>
                <a:t>50+ let</a:t>
              </a:r>
              <a:endParaRPr lang="cs-CZ" sz="2000" dirty="0">
                <a:solidFill>
                  <a:srgbClr val="171717"/>
                </a:solidFill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6EC87827-1CBC-AAF4-08BE-6B73C4C032DC}"/>
              </a:ext>
            </a:extLst>
          </p:cNvPr>
          <p:cNvSpPr txBox="1">
            <a:spLocks/>
          </p:cNvSpPr>
          <p:nvPr/>
        </p:nvSpPr>
        <p:spPr bwMode="gray">
          <a:xfrm>
            <a:off x="2034952" y="4765443"/>
            <a:ext cx="3689192" cy="1857861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12" tIns="60956" rIns="0" bIns="60956" numCol="1" anchor="t" anchorCtr="0" compatLnSpc="1">
            <a:prstTxWarp prst="textNoShape">
              <a:avLst/>
            </a:prstTxWarp>
            <a:noAutofit/>
          </a:bodyPr>
          <a:lstStyle>
            <a:lvl1pPr marL="114300" indent="-114300" algn="l" defTabSz="6842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38113" algn="l" defTabSz="684213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738" indent="-131763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2261">
              <a:spcBef>
                <a:spcPts val="1600"/>
              </a:spcBef>
              <a:buNone/>
              <a:defRPr/>
            </a:pPr>
            <a:r>
              <a:rPr lang="en-US" sz="2000" b="1" dirty="0" err="1">
                <a:solidFill>
                  <a:srgbClr val="FF671B"/>
                </a:solidFill>
              </a:rPr>
              <a:t>Pouze</a:t>
            </a:r>
            <a:r>
              <a:rPr lang="en-US" sz="2000" b="1" dirty="0">
                <a:solidFill>
                  <a:srgbClr val="FF671B"/>
                </a:solidFill>
              </a:rPr>
              <a:t> 1 % </a:t>
            </a:r>
            <a:r>
              <a:rPr lang="en-US" sz="2000" dirty="0" err="1">
                <a:solidFill>
                  <a:srgbClr val="171717"/>
                </a:solidFill>
              </a:rPr>
              <a:t>respondentů</a:t>
            </a:r>
            <a:r>
              <a:rPr lang="en-US" sz="2000" dirty="0">
                <a:solidFill>
                  <a:srgbClr val="171717"/>
                </a:solidFill>
              </a:rPr>
              <a:t> </a:t>
            </a:r>
            <a:r>
              <a:rPr lang="en-US" sz="2000" dirty="0" err="1">
                <a:solidFill>
                  <a:srgbClr val="171717"/>
                </a:solidFill>
              </a:rPr>
              <a:t>použilo</a:t>
            </a:r>
            <a:r>
              <a:rPr lang="en-US" sz="2000" dirty="0">
                <a:solidFill>
                  <a:srgbClr val="171717"/>
                </a:solidFill>
              </a:rPr>
              <a:t> QR </a:t>
            </a:r>
            <a:r>
              <a:rPr lang="en-US" sz="2000" dirty="0" err="1">
                <a:solidFill>
                  <a:srgbClr val="171717"/>
                </a:solidFill>
              </a:rPr>
              <a:t>kód</a:t>
            </a:r>
            <a:r>
              <a:rPr lang="en-US" sz="2000" dirty="0">
                <a:solidFill>
                  <a:srgbClr val="171717"/>
                </a:solidFill>
              </a:rPr>
              <a:t>. </a:t>
            </a:r>
            <a:r>
              <a:rPr lang="en-US" sz="2000" dirty="0" err="1">
                <a:solidFill>
                  <a:srgbClr val="171717"/>
                </a:solidFill>
              </a:rPr>
              <a:t>Patří</a:t>
            </a:r>
            <a:r>
              <a:rPr lang="en-US" sz="2000" dirty="0">
                <a:solidFill>
                  <a:srgbClr val="171717"/>
                </a:solidFill>
              </a:rPr>
              <a:t> </a:t>
            </a:r>
            <a:r>
              <a:rPr lang="en-US" sz="2000" dirty="0" err="1">
                <a:solidFill>
                  <a:srgbClr val="171717"/>
                </a:solidFill>
              </a:rPr>
              <a:t>mezi</a:t>
            </a:r>
            <a:r>
              <a:rPr lang="en-US" sz="2000" dirty="0">
                <a:solidFill>
                  <a:srgbClr val="171717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nejméně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oblíbené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způsoby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platby</a:t>
            </a:r>
            <a:r>
              <a:rPr lang="en-US" sz="2000" dirty="0">
                <a:solidFill>
                  <a:srgbClr val="171717"/>
                </a:solidFill>
              </a:rPr>
              <a:t>. </a:t>
            </a:r>
            <a:endParaRPr lang="cs-CZ" sz="2000" dirty="0">
              <a:solidFill>
                <a:srgbClr val="171717"/>
              </a:solidFill>
            </a:endParaRPr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53F2EA11-CD01-D1B5-E71A-9D0A21FA87CB}"/>
              </a:ext>
            </a:extLst>
          </p:cNvPr>
          <p:cNvSpPr>
            <a:spLocks noChangeAspect="1"/>
          </p:cNvSpPr>
          <p:nvPr/>
        </p:nvSpPr>
        <p:spPr bwMode="gray">
          <a:xfrm>
            <a:off x="586776" y="4224710"/>
            <a:ext cx="1283303" cy="1283303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grpSp>
        <p:nvGrpSpPr>
          <p:cNvPr id="29" name="Group 30">
            <a:extLst>
              <a:ext uri="{FF2B5EF4-FFF2-40B4-BE49-F238E27FC236}">
                <a16:creationId xmlns:a16="http://schemas.microsoft.com/office/drawing/2014/main" id="{E36F906C-4DD5-6B3A-CEA2-FE0EFC8CCE93}"/>
              </a:ext>
            </a:extLst>
          </p:cNvPr>
          <p:cNvGrpSpPr/>
          <p:nvPr/>
        </p:nvGrpSpPr>
        <p:grpSpPr>
          <a:xfrm>
            <a:off x="2125694" y="4221262"/>
            <a:ext cx="3598450" cy="410689"/>
            <a:chOff x="-2184192" y="129860"/>
            <a:chExt cx="2698839" cy="308017"/>
          </a:xfrm>
        </p:grpSpPr>
        <p:cxnSp>
          <p:nvCxnSpPr>
            <p:cNvPr id="30" name="Straight Connector 31">
              <a:extLst>
                <a:ext uri="{FF2B5EF4-FFF2-40B4-BE49-F238E27FC236}">
                  <a16:creationId xmlns:a16="http://schemas.microsoft.com/office/drawing/2014/main" id="{933F3C63-9DF7-FFEC-50E8-CDAC854AF7D4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-2184192" y="437877"/>
              <a:ext cx="2698839" cy="0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2">
              <a:extLst>
                <a:ext uri="{FF2B5EF4-FFF2-40B4-BE49-F238E27FC236}">
                  <a16:creationId xmlns:a16="http://schemas.microsoft.com/office/drawing/2014/main" id="{DA73E654-F5D5-8617-9671-F4DBFF80BADF}"/>
                </a:ext>
              </a:extLst>
            </p:cNvPr>
            <p:cNvSpPr txBox="1"/>
            <p:nvPr/>
          </p:nvSpPr>
          <p:spPr bwMode="gray">
            <a:xfrm>
              <a:off x="-2184192" y="129860"/>
              <a:ext cx="1918223" cy="276999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lvl="0" defTabSz="914377">
                <a:lnSpc>
                  <a:spcPct val="90000"/>
                </a:lnSpc>
                <a:spcBef>
                  <a:spcPts val="800"/>
                </a:spcBef>
                <a:defRPr/>
              </a:pPr>
              <a:r>
                <a:rPr lang="en-US" sz="2000" b="1" dirty="0">
                  <a:solidFill>
                    <a:srgbClr val="FF671B"/>
                  </a:solidFill>
                </a:rPr>
                <a:t>QR </a:t>
              </a:r>
              <a:r>
                <a:rPr lang="en-US" sz="2000" b="1" dirty="0" err="1">
                  <a:solidFill>
                    <a:srgbClr val="FF671B"/>
                  </a:solidFill>
                </a:rPr>
                <a:t>platby</a:t>
              </a:r>
              <a:endParaRPr lang="cs-CZ" sz="2000" dirty="0">
                <a:solidFill>
                  <a:srgbClr val="171717"/>
                </a:solidFill>
              </a:endParaRPr>
            </a:p>
          </p:txBody>
        </p:sp>
      </p:grpSp>
      <p:pic>
        <p:nvPicPr>
          <p:cNvPr id="4" name="Picture 48">
            <a:extLst>
              <a:ext uri="{FF2B5EF4-FFF2-40B4-BE49-F238E27FC236}">
                <a16:creationId xmlns:a16="http://schemas.microsoft.com/office/drawing/2014/main" id="{F7EF4730-77D7-9E50-86D9-733E1F73A1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79" y="4347907"/>
            <a:ext cx="1019737" cy="1019737"/>
          </a:xfrm>
          <a:prstGeom prst="rect">
            <a:avLst/>
          </a:prstGeom>
          <a:noFill/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27E87D-C827-5F14-BC07-F334E6E56DB2}"/>
              </a:ext>
            </a:extLst>
          </p:cNvPr>
          <p:cNvSpPr txBox="1">
            <a:spLocks/>
          </p:cNvSpPr>
          <p:nvPr/>
        </p:nvSpPr>
        <p:spPr bwMode="gray">
          <a:xfrm>
            <a:off x="7750929" y="1793709"/>
            <a:ext cx="3689192" cy="1857861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12" tIns="60956" rIns="0" bIns="60956" numCol="1" anchor="t" anchorCtr="0" compatLnSpc="1">
            <a:prstTxWarp prst="textNoShape">
              <a:avLst/>
            </a:prstTxWarp>
            <a:noAutofit/>
          </a:bodyPr>
          <a:lstStyle>
            <a:lvl1pPr marL="114300" indent="-114300" algn="l" defTabSz="6842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38113" algn="l" defTabSz="684213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738" indent="-131763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2261">
              <a:spcBef>
                <a:spcPts val="1600"/>
              </a:spcBef>
              <a:buNone/>
              <a:defRPr/>
            </a:pPr>
            <a:r>
              <a:rPr lang="en-US" sz="2000" dirty="0" err="1">
                <a:solidFill>
                  <a:srgbClr val="FF671B"/>
                </a:solidFill>
              </a:rPr>
              <a:t>Právě</a:t>
            </a:r>
            <a:r>
              <a:rPr lang="en-US" sz="2000" dirty="0">
                <a:solidFill>
                  <a:srgbClr val="FF671B"/>
                </a:solidFill>
              </a:rPr>
              <a:t> </a:t>
            </a:r>
            <a:r>
              <a:rPr lang="en-US" sz="2000" dirty="0" err="1">
                <a:solidFill>
                  <a:srgbClr val="FF671B"/>
                </a:solidFill>
              </a:rPr>
              <a:t>tolik</a:t>
            </a:r>
            <a:r>
              <a:rPr lang="en-US" sz="2000" dirty="0">
                <a:solidFill>
                  <a:srgbClr val="FF671B"/>
                </a:solidFill>
              </a:rPr>
              <a:t> </a:t>
            </a:r>
            <a:r>
              <a:rPr lang="en-US" sz="2000" dirty="0" err="1">
                <a:solidFill>
                  <a:srgbClr val="FF671B"/>
                </a:solidFill>
              </a:rPr>
              <a:t>procent</a:t>
            </a:r>
            <a:r>
              <a:rPr lang="en-US" sz="2000" dirty="0">
                <a:solidFill>
                  <a:srgbClr val="FF671B"/>
                </a:solidFill>
              </a:rPr>
              <a:t> </a:t>
            </a:r>
            <a:r>
              <a:rPr lang="en-US" sz="2000" dirty="0" err="1">
                <a:solidFill>
                  <a:srgbClr val="FF671B"/>
                </a:solidFill>
              </a:rPr>
              <a:t>občanů</a:t>
            </a:r>
            <a:r>
              <a:rPr lang="en-US" sz="2000" dirty="0">
                <a:solidFill>
                  <a:srgbClr val="FF671B"/>
                </a:solidFill>
              </a:rPr>
              <a:t> z </a:t>
            </a:r>
            <a:r>
              <a:rPr lang="en-US" sz="2000" dirty="0" err="1">
                <a:solidFill>
                  <a:srgbClr val="FF671B"/>
                </a:solidFill>
              </a:rPr>
              <a:t>menších</a:t>
            </a:r>
            <a:r>
              <a:rPr lang="en-US" sz="2000" dirty="0">
                <a:solidFill>
                  <a:srgbClr val="FF671B"/>
                </a:solidFill>
              </a:rPr>
              <a:t> </a:t>
            </a:r>
            <a:r>
              <a:rPr lang="en-US" sz="2000" dirty="0" err="1">
                <a:solidFill>
                  <a:srgbClr val="FF671B"/>
                </a:solidFill>
              </a:rPr>
              <a:t>obcí</a:t>
            </a:r>
            <a:r>
              <a:rPr lang="en-US" sz="2000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nemůže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na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svém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úřadě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zaplatit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svoji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preferovanou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platební</a:t>
            </a:r>
            <a:r>
              <a:rPr lang="en-US" sz="2000" b="1" dirty="0">
                <a:solidFill>
                  <a:srgbClr val="FF671B"/>
                </a:solidFill>
              </a:rPr>
              <a:t> </a:t>
            </a:r>
            <a:r>
              <a:rPr lang="en-US" sz="2000" b="1" dirty="0" err="1">
                <a:solidFill>
                  <a:srgbClr val="FF671B"/>
                </a:solidFill>
              </a:rPr>
              <a:t>metodou</a:t>
            </a:r>
            <a:r>
              <a:rPr lang="en-US" sz="2000" dirty="0">
                <a:solidFill>
                  <a:srgbClr val="FF671B"/>
                </a:solidFill>
              </a:rPr>
              <a:t> – </a:t>
            </a:r>
            <a:r>
              <a:rPr lang="en-US" sz="2000" dirty="0" err="1">
                <a:solidFill>
                  <a:srgbClr val="FF671B"/>
                </a:solidFill>
              </a:rPr>
              <a:t>kartou</a:t>
            </a:r>
            <a:r>
              <a:rPr lang="en-US" sz="2000" dirty="0">
                <a:solidFill>
                  <a:srgbClr val="FF671B"/>
                </a:solidFill>
              </a:rPr>
              <a:t>.</a:t>
            </a:r>
            <a:endParaRPr lang="cs-CZ" sz="2000" dirty="0">
              <a:solidFill>
                <a:srgbClr val="171717"/>
              </a:solidFill>
            </a:endParaRPr>
          </a:p>
        </p:txBody>
      </p:sp>
      <p:grpSp>
        <p:nvGrpSpPr>
          <p:cNvPr id="12" name="Group 30">
            <a:extLst>
              <a:ext uri="{FF2B5EF4-FFF2-40B4-BE49-F238E27FC236}">
                <a16:creationId xmlns:a16="http://schemas.microsoft.com/office/drawing/2014/main" id="{D44C344B-E6B1-5734-E840-FA5753A92F66}"/>
              </a:ext>
            </a:extLst>
          </p:cNvPr>
          <p:cNvGrpSpPr/>
          <p:nvPr/>
        </p:nvGrpSpPr>
        <p:grpSpPr>
          <a:xfrm>
            <a:off x="7750928" y="895367"/>
            <a:ext cx="3689193" cy="764850"/>
            <a:chOff x="-2252249" y="-135761"/>
            <a:chExt cx="2766896" cy="573638"/>
          </a:xfrm>
        </p:grpSpPr>
        <p:cxnSp>
          <p:nvCxnSpPr>
            <p:cNvPr id="13" name="Straight Connector 31">
              <a:extLst>
                <a:ext uri="{FF2B5EF4-FFF2-40B4-BE49-F238E27FC236}">
                  <a16:creationId xmlns:a16="http://schemas.microsoft.com/office/drawing/2014/main" id="{BF895B88-C60B-03C0-4C13-3AD2F81E2C92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-2184192" y="437877"/>
              <a:ext cx="2698839" cy="0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2">
              <a:extLst>
                <a:ext uri="{FF2B5EF4-FFF2-40B4-BE49-F238E27FC236}">
                  <a16:creationId xmlns:a16="http://schemas.microsoft.com/office/drawing/2014/main" id="{E68D71A5-3BBA-D103-D828-2011D7817806}"/>
                </a:ext>
              </a:extLst>
            </p:cNvPr>
            <p:cNvSpPr txBox="1"/>
            <p:nvPr/>
          </p:nvSpPr>
          <p:spPr bwMode="gray">
            <a:xfrm>
              <a:off x="-2252249" y="-135761"/>
              <a:ext cx="1918223" cy="567848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lvl="0" defTabSz="914377">
                <a:lnSpc>
                  <a:spcPct val="90000"/>
                </a:lnSpc>
                <a:spcBef>
                  <a:spcPts val="800"/>
                </a:spcBef>
                <a:defRPr/>
              </a:pPr>
              <a:r>
                <a:rPr lang="en-US" sz="4800" b="1" dirty="0">
                  <a:solidFill>
                    <a:srgbClr val="FF671B"/>
                  </a:solidFill>
                </a:rPr>
                <a:t>50 %</a:t>
              </a:r>
              <a:endParaRPr lang="cs-CZ" sz="4800" dirty="0">
                <a:solidFill>
                  <a:srgbClr val="171717"/>
                </a:solidFill>
              </a:endParaRPr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C38D228-2738-28C2-2160-DD1D3829D021}"/>
              </a:ext>
            </a:extLst>
          </p:cNvPr>
          <p:cNvSpPr txBox="1">
            <a:spLocks/>
          </p:cNvSpPr>
          <p:nvPr/>
        </p:nvSpPr>
        <p:spPr bwMode="gray">
          <a:xfrm>
            <a:off x="7750928" y="4713993"/>
            <a:ext cx="3689192" cy="1857861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12" tIns="60956" rIns="0" bIns="60956" numCol="1" anchor="t" anchorCtr="0" compatLnSpc="1">
            <a:prstTxWarp prst="textNoShape">
              <a:avLst/>
            </a:prstTxWarp>
            <a:noAutofit/>
          </a:bodyPr>
          <a:lstStyle>
            <a:lvl1pPr marL="114300" indent="-114300" algn="l" defTabSz="684213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138113" algn="l" defTabSz="684213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6738" indent="-131763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2625" indent="-114300" algn="l" defTabSz="684213" rtl="0" eaLnBrk="0" fontAlgn="base" hangingPunct="0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Font typeface="Mark Offc For MC" panose="020B0504020101010102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4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2261">
              <a:spcBef>
                <a:spcPts val="1600"/>
              </a:spcBef>
              <a:buNone/>
              <a:defRPr/>
            </a:pPr>
            <a:r>
              <a:rPr lang="cs-CZ" sz="2000" dirty="0">
                <a:solidFill>
                  <a:schemeClr val="accent1"/>
                </a:solidFill>
              </a:rPr>
              <a:t>Polovina respondentů si není jistá, </a:t>
            </a:r>
            <a:r>
              <a:rPr lang="cs-CZ" sz="2000" b="1" dirty="0">
                <a:solidFill>
                  <a:schemeClr val="accent1"/>
                </a:solidFill>
              </a:rPr>
              <a:t>zda je na jejich obecním úřadě možné platit kartou</a:t>
            </a:r>
            <a:r>
              <a:rPr lang="cs-CZ" sz="2000" dirty="0">
                <a:solidFill>
                  <a:schemeClr val="accent1"/>
                </a:solidFill>
              </a:rPr>
              <a:t>.</a:t>
            </a:r>
          </a:p>
        </p:txBody>
      </p:sp>
      <p:grpSp>
        <p:nvGrpSpPr>
          <p:cNvPr id="25" name="Group 30">
            <a:extLst>
              <a:ext uri="{FF2B5EF4-FFF2-40B4-BE49-F238E27FC236}">
                <a16:creationId xmlns:a16="http://schemas.microsoft.com/office/drawing/2014/main" id="{BDFFFFCF-EA28-33A0-F5C0-65AD5254D4E5}"/>
              </a:ext>
            </a:extLst>
          </p:cNvPr>
          <p:cNvGrpSpPr/>
          <p:nvPr/>
        </p:nvGrpSpPr>
        <p:grpSpPr>
          <a:xfrm>
            <a:off x="7750927" y="3815651"/>
            <a:ext cx="3689193" cy="764850"/>
            <a:chOff x="-2252249" y="-135761"/>
            <a:chExt cx="2766896" cy="573638"/>
          </a:xfrm>
        </p:grpSpPr>
        <p:cxnSp>
          <p:nvCxnSpPr>
            <p:cNvPr id="27" name="Straight Connector 31">
              <a:extLst>
                <a:ext uri="{FF2B5EF4-FFF2-40B4-BE49-F238E27FC236}">
                  <a16:creationId xmlns:a16="http://schemas.microsoft.com/office/drawing/2014/main" id="{0A49A2BF-CDC2-B407-E336-7A8B2C1DF3FF}"/>
                </a:ext>
              </a:extLst>
            </p:cNvPr>
            <p:cNvCxnSpPr>
              <a:cxnSpLocks/>
            </p:cNvCxnSpPr>
            <p:nvPr/>
          </p:nvCxnSpPr>
          <p:spPr bwMode="gray">
            <a:xfrm flipH="1">
              <a:off x="-2184192" y="437877"/>
              <a:ext cx="2698839" cy="0"/>
            </a:xfrm>
            <a:prstGeom prst="line">
              <a:avLst/>
            </a:prstGeom>
            <a:ln w="28575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B27D5143-DD9A-2494-5D6A-76854C98A5C9}"/>
                </a:ext>
              </a:extLst>
            </p:cNvPr>
            <p:cNvSpPr txBox="1"/>
            <p:nvPr/>
          </p:nvSpPr>
          <p:spPr bwMode="gray">
            <a:xfrm>
              <a:off x="-2252249" y="-135761"/>
              <a:ext cx="1918223" cy="567848"/>
            </a:xfrm>
            <a:prstGeom prst="rect">
              <a:avLst/>
            </a:prstGeom>
            <a:noFill/>
          </p:spPr>
          <p:txBody>
            <a:bodyPr wrap="square" lIns="60960" rIns="60960" rtlCol="0">
              <a:spAutoFit/>
            </a:bodyPr>
            <a:lstStyle/>
            <a:p>
              <a:pPr lvl="0" defTabSz="914377">
                <a:lnSpc>
                  <a:spcPct val="90000"/>
                </a:lnSpc>
                <a:spcBef>
                  <a:spcPts val="800"/>
                </a:spcBef>
                <a:defRPr/>
              </a:pPr>
              <a:r>
                <a:rPr lang="en-US" sz="4800" b="1" dirty="0">
                  <a:solidFill>
                    <a:srgbClr val="FF671B"/>
                  </a:solidFill>
                </a:rPr>
                <a:t>50 %</a:t>
              </a:r>
              <a:endParaRPr lang="cs-CZ" sz="4800" dirty="0">
                <a:solidFill>
                  <a:srgbClr val="171717"/>
                </a:solidFill>
              </a:endParaRPr>
            </a:p>
          </p:txBody>
        </p:sp>
      </p:grpSp>
      <p:cxnSp>
        <p:nvCxnSpPr>
          <p:cNvPr id="33" name="Straight Connector 31">
            <a:extLst>
              <a:ext uri="{FF2B5EF4-FFF2-40B4-BE49-F238E27FC236}">
                <a16:creationId xmlns:a16="http://schemas.microsoft.com/office/drawing/2014/main" id="{E5E74511-2E09-A6B1-ADD6-3BA98940FA48}"/>
              </a:ext>
            </a:extLst>
          </p:cNvPr>
          <p:cNvCxnSpPr>
            <a:cxnSpLocks/>
          </p:cNvCxnSpPr>
          <p:nvPr/>
        </p:nvCxnSpPr>
        <p:spPr bwMode="gray">
          <a:xfrm flipV="1">
            <a:off x="6851737" y="0"/>
            <a:ext cx="0" cy="6858000"/>
          </a:xfrm>
          <a:prstGeom prst="line">
            <a:avLst/>
          </a:prstGeom>
          <a:ln w="28575">
            <a:solidFill>
              <a:schemeClr val="accent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1">
            <a:extLst>
              <a:ext uri="{FF2B5EF4-FFF2-40B4-BE49-F238E27FC236}">
                <a16:creationId xmlns:a16="http://schemas.microsoft.com/office/drawing/2014/main" id="{91D18B54-4DED-5441-2DF3-7EA4E33E35B1}"/>
              </a:ext>
            </a:extLst>
          </p:cNvPr>
          <p:cNvCxnSpPr>
            <a:cxnSpLocks/>
          </p:cNvCxnSpPr>
          <p:nvPr/>
        </p:nvCxnSpPr>
        <p:spPr bwMode="gray">
          <a:xfrm>
            <a:off x="6851737" y="3574472"/>
            <a:ext cx="5340263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825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2C47A-9908-AD52-84F7-9CB404E31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C9B09-8F46-619E-851A-DB9A6A640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456" y="554850"/>
            <a:ext cx="11291136" cy="775597"/>
          </a:xfrm>
        </p:spPr>
        <p:txBody>
          <a:bodyPr/>
          <a:lstStyle/>
          <a:p>
            <a:r>
              <a:rPr lang="cs-CZ" sz="2800" dirty="0"/>
              <a:t>Češi</a:t>
            </a:r>
            <a:r>
              <a:rPr lang="en-US" sz="2800" dirty="0"/>
              <a:t> v </a:t>
            </a:r>
            <a:r>
              <a:rPr lang="en-US" sz="2800" dirty="0" err="1"/>
              <a:t>menších</a:t>
            </a:r>
            <a:r>
              <a:rPr lang="en-US" sz="2800" dirty="0"/>
              <a:t> </a:t>
            </a:r>
            <a:r>
              <a:rPr lang="en-US" sz="2800" dirty="0" err="1"/>
              <a:t>obcích</a:t>
            </a:r>
            <a:r>
              <a:rPr lang="en-US" sz="2800" dirty="0"/>
              <a:t>: </a:t>
            </a:r>
            <a:r>
              <a:rPr lang="en-US" sz="2800" dirty="0" err="1"/>
              <a:t>Při</a:t>
            </a:r>
            <a:r>
              <a:rPr lang="en-US" sz="2800" dirty="0"/>
              <a:t> </a:t>
            </a:r>
            <a:r>
              <a:rPr lang="en-US" sz="2800" dirty="0" err="1"/>
              <a:t>každodenních</a:t>
            </a:r>
            <a:r>
              <a:rPr lang="en-US" sz="2800" dirty="0"/>
              <a:t> </a:t>
            </a:r>
            <a:r>
              <a:rPr lang="en-US" sz="2800" dirty="0" err="1"/>
              <a:t>nákupech</a:t>
            </a:r>
            <a:r>
              <a:rPr lang="en-US" sz="2800" dirty="0"/>
              <a:t> </a:t>
            </a:r>
            <a:r>
              <a:rPr lang="en-US" sz="2800" dirty="0" err="1"/>
              <a:t>volí</a:t>
            </a:r>
            <a:r>
              <a:rPr lang="en-US" sz="2800" dirty="0"/>
              <a:t> </a:t>
            </a:r>
            <a:r>
              <a:rPr lang="en-US" sz="2800" dirty="0" err="1"/>
              <a:t>kartu</a:t>
            </a:r>
            <a:r>
              <a:rPr lang="en-US" sz="2800" dirty="0"/>
              <a:t> </a:t>
            </a:r>
            <a:r>
              <a:rPr lang="en-US" sz="2800" dirty="0" err="1"/>
              <a:t>nejen</a:t>
            </a:r>
            <a:r>
              <a:rPr lang="en-US" sz="2800" dirty="0"/>
              <a:t> offline, ale </a:t>
            </a:r>
            <a:r>
              <a:rPr lang="en-US" sz="2800" dirty="0" err="1"/>
              <a:t>i</a:t>
            </a:r>
            <a:r>
              <a:rPr lang="en-US" sz="2800" dirty="0"/>
              <a:t> online</a:t>
            </a:r>
            <a:endParaRPr lang="en-US" sz="2800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BB39CB-17CE-65C0-0616-C3D32687E57B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85" name="Wykres 42">
            <a:extLst>
              <a:ext uri="{FF2B5EF4-FFF2-40B4-BE49-F238E27FC236}">
                <a16:creationId xmlns:a16="http://schemas.microsoft.com/office/drawing/2014/main" id="{1820E3E1-5E5B-C4D5-05DA-946E0B534D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9360782"/>
              </p:ext>
            </p:extLst>
          </p:nvPr>
        </p:nvGraphicFramePr>
        <p:xfrm>
          <a:off x="3065398" y="2015565"/>
          <a:ext cx="3004065" cy="378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6" name="object 6">
            <a:extLst>
              <a:ext uri="{FF2B5EF4-FFF2-40B4-BE49-F238E27FC236}">
                <a16:creationId xmlns:a16="http://schemas.microsoft.com/office/drawing/2014/main" id="{ABCFED51-1EAF-10A1-6352-A1386B6C8DAD}"/>
              </a:ext>
            </a:extLst>
          </p:cNvPr>
          <p:cNvSpPr txBox="1"/>
          <p:nvPr/>
        </p:nvSpPr>
        <p:spPr>
          <a:xfrm>
            <a:off x="2270407" y="1581880"/>
            <a:ext cx="3741522" cy="304157"/>
          </a:xfrm>
          <a:prstGeom prst="rect">
            <a:avLst/>
          </a:prstGeom>
        </p:spPr>
        <p:txBody>
          <a:bodyPr vert="horz" wrap="square" lIns="0" tIns="57375" rIns="0" bIns="0" rtlCol="0" anchor="t">
            <a:spAutoFit/>
          </a:bodyPr>
          <a:lstStyle/>
          <a:p>
            <a:pPr marL="7701" lvl="0" algn="ctr" defTabSz="554492">
              <a:spcBef>
                <a:spcPts val="452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</a:rPr>
              <a:t>Používání platebních metod - offline </a:t>
            </a: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0EE1F354-F7AB-835B-CB31-8FE99C92F2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835697"/>
              </p:ext>
            </p:extLst>
          </p:nvPr>
        </p:nvGraphicFramePr>
        <p:xfrm>
          <a:off x="1156712" y="2084246"/>
          <a:ext cx="1908685" cy="38019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685">
                  <a:extLst>
                    <a:ext uri="{9D8B030D-6E8A-4147-A177-3AD203B41FA5}">
                      <a16:colId xmlns:a16="http://schemas.microsoft.com/office/drawing/2014/main" val="2069760905"/>
                    </a:ext>
                  </a:extLst>
                </a:gridCol>
              </a:tblGrid>
              <a:tr h="96188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Hotovost</a:t>
                      </a: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203103"/>
                  </a:ext>
                </a:extLst>
              </a:tr>
              <a:tr h="793261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en-US" sz="14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Platební</a:t>
                      </a:r>
                      <a:r>
                        <a:rPr lang="cs-CZ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karta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854870"/>
                  </a:ext>
                </a:extLst>
              </a:tr>
              <a:tr h="1114106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379295"/>
                  </a:ext>
                </a:extLst>
              </a:tr>
              <a:tr h="703486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QR kód</a:t>
                      </a:r>
                      <a:endParaRPr lang="en-US" sz="14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74420"/>
                  </a:ext>
                </a:extLst>
              </a:tr>
            </a:tbl>
          </a:graphicData>
        </a:graphic>
      </p:graphicFrame>
      <p:graphicFrame>
        <p:nvGraphicFramePr>
          <p:cNvPr id="92" name="Wykres 42">
            <a:extLst>
              <a:ext uri="{FF2B5EF4-FFF2-40B4-BE49-F238E27FC236}">
                <a16:creationId xmlns:a16="http://schemas.microsoft.com/office/drawing/2014/main" id="{5E541F46-63EE-4E46-3230-0A3992BB90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1013909"/>
              </p:ext>
            </p:extLst>
          </p:nvPr>
        </p:nvGraphicFramePr>
        <p:xfrm>
          <a:off x="8553527" y="2139135"/>
          <a:ext cx="3004065" cy="378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3" name="object 6">
            <a:extLst>
              <a:ext uri="{FF2B5EF4-FFF2-40B4-BE49-F238E27FC236}">
                <a16:creationId xmlns:a16="http://schemas.microsoft.com/office/drawing/2014/main" id="{F75790C4-0822-ABFB-0BEE-B285B331FD62}"/>
              </a:ext>
            </a:extLst>
          </p:cNvPr>
          <p:cNvSpPr txBox="1"/>
          <p:nvPr/>
        </p:nvSpPr>
        <p:spPr>
          <a:xfrm>
            <a:off x="6607690" y="1571168"/>
            <a:ext cx="3691556" cy="304157"/>
          </a:xfrm>
          <a:prstGeom prst="rect">
            <a:avLst/>
          </a:prstGeom>
        </p:spPr>
        <p:txBody>
          <a:bodyPr vert="horz" wrap="square" lIns="0" tIns="57375" rIns="0" bIns="0" rtlCol="0" anchor="t">
            <a:spAutoFit/>
          </a:bodyPr>
          <a:lstStyle/>
          <a:p>
            <a:pPr marL="7701" lvl="0" algn="ctr" defTabSz="554492">
              <a:spcBef>
                <a:spcPts val="452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</a:rPr>
              <a:t>Použití platební metody - online </a:t>
            </a:r>
          </a:p>
        </p:txBody>
      </p:sp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56425012-EEB5-2D1B-4354-8D077F5F15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864144"/>
              </p:ext>
            </p:extLst>
          </p:nvPr>
        </p:nvGraphicFramePr>
        <p:xfrm>
          <a:off x="6545571" y="2148544"/>
          <a:ext cx="2007956" cy="4954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956">
                  <a:extLst>
                    <a:ext uri="{9D8B030D-6E8A-4147-A177-3AD203B41FA5}">
                      <a16:colId xmlns:a16="http://schemas.microsoft.com/office/drawing/2014/main" val="2069760905"/>
                    </a:ext>
                  </a:extLst>
                </a:gridCol>
              </a:tblGrid>
              <a:tr h="52957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Bankovní převod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203103"/>
                  </a:ext>
                </a:extLst>
              </a:tr>
              <a:tr h="1573206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Online platba kartou (vyplněním všech údajů o kartě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uložené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karty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digitální</a:t>
                      </a:r>
                      <a:r>
                        <a:rPr lang="en-U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peněženka</a:t>
                      </a: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854870"/>
                  </a:ext>
                </a:extLst>
              </a:tr>
              <a:tr h="181703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379295"/>
                  </a:ext>
                </a:extLst>
              </a:tr>
              <a:tr h="181703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74420"/>
                  </a:ext>
                </a:extLst>
              </a:tr>
              <a:tr h="1573206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Nepoužil\a jsem žádný způsob online platby</a:t>
                      </a: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03112"/>
                  </a:ext>
                </a:extLst>
              </a:tr>
            </a:tbl>
          </a:graphicData>
        </a:graphic>
      </p:graphicFrame>
      <p:pic>
        <p:nvPicPr>
          <p:cNvPr id="97" name="Graphic 96" descr="Internet Banking with solid fill">
            <a:extLst>
              <a:ext uri="{FF2B5EF4-FFF2-40B4-BE49-F238E27FC236}">
                <a16:creationId xmlns:a16="http://schemas.microsoft.com/office/drawing/2014/main" id="{393158E5-286C-F9D1-E3F8-5769B8A58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71547" y="1481683"/>
            <a:ext cx="504550" cy="504550"/>
          </a:xfrm>
          <a:prstGeom prst="rect">
            <a:avLst/>
          </a:prstGeom>
        </p:spPr>
      </p:pic>
      <p:pic>
        <p:nvPicPr>
          <p:cNvPr id="99" name="Graphic 98" descr="Wallet with solid fill">
            <a:extLst>
              <a:ext uri="{FF2B5EF4-FFF2-40B4-BE49-F238E27FC236}">
                <a16:creationId xmlns:a16="http://schemas.microsoft.com/office/drawing/2014/main" id="{18F63EB2-3707-C5A4-3A6B-56B2E55A1B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3785" y="1412453"/>
            <a:ext cx="610505" cy="610505"/>
          </a:xfrm>
          <a:prstGeom prst="rect">
            <a:avLst/>
          </a:prstGeom>
        </p:spPr>
      </p:pic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870ED42-64A3-B206-C088-3E1EBF60A757}"/>
              </a:ext>
            </a:extLst>
          </p:cNvPr>
          <p:cNvSpPr txBox="1">
            <a:spLocks/>
          </p:cNvSpPr>
          <p:nvPr/>
        </p:nvSpPr>
        <p:spPr>
          <a:xfrm>
            <a:off x="258453" y="223192"/>
            <a:ext cx="4865513" cy="82713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PLATEBNÍ METODY POUŽÍVANÉ PŘI KAŽDODENNÍCH NÁKUPECH 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grpSp>
        <p:nvGrpSpPr>
          <p:cNvPr id="22" name="Grupa 36">
            <a:extLst>
              <a:ext uri="{FF2B5EF4-FFF2-40B4-BE49-F238E27FC236}">
                <a16:creationId xmlns:a16="http://schemas.microsoft.com/office/drawing/2014/main" id="{BF627152-6162-5472-1A0F-F6C4FA279851}"/>
              </a:ext>
            </a:extLst>
          </p:cNvPr>
          <p:cNvGrpSpPr/>
          <p:nvPr/>
        </p:nvGrpSpPr>
        <p:grpSpPr>
          <a:xfrm>
            <a:off x="4497807" y="5883023"/>
            <a:ext cx="3474944" cy="246221"/>
            <a:chOff x="484697" y="1675050"/>
            <a:chExt cx="3474944" cy="246221"/>
          </a:xfrm>
        </p:grpSpPr>
        <p:sp>
          <p:nvSpPr>
            <p:cNvPr id="23" name="pole tekstowe 23">
              <a:extLst>
                <a:ext uri="{FF2B5EF4-FFF2-40B4-BE49-F238E27FC236}">
                  <a16:creationId xmlns:a16="http://schemas.microsoft.com/office/drawing/2014/main" id="{A5F41466-BC2C-3476-7C6C-4B9ED74D6D7C}"/>
                </a:ext>
              </a:extLst>
            </p:cNvPr>
            <p:cNvSpPr txBox="1"/>
            <p:nvPr/>
          </p:nvSpPr>
          <p:spPr>
            <a:xfrm>
              <a:off x="569792" y="1675050"/>
              <a:ext cx="33898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cs-CZ" sz="1000" dirty="0">
                  <a:solidFill>
                    <a:prstClr val="black"/>
                  </a:solidFill>
                  <a:latin typeface="Mark Offc For MC" panose="020B0504020101010102" pitchFamily="34" charset="-18"/>
                </a:rPr>
                <a:t>Preferovaná metoda        </a:t>
              </a:r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E65EBC1E-5A8C-5B24-7575-461BD443F56C}"/>
                </a:ext>
              </a:extLst>
            </p:cNvPr>
            <p:cNvSpPr/>
            <p:nvPr/>
          </p:nvSpPr>
          <p:spPr>
            <a:xfrm>
              <a:off x="484697" y="1736466"/>
              <a:ext cx="108000" cy="108000"/>
            </a:xfrm>
            <a:prstGeom prst="rect">
              <a:avLst/>
            </a:prstGeom>
            <a:solidFill>
              <a:srgbClr val="FF5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id="{499C052B-618C-FAE1-3FF3-7092CF2A033D}"/>
              </a:ext>
            </a:extLst>
          </p:cNvPr>
          <p:cNvSpPr txBox="1"/>
          <p:nvPr/>
        </p:nvSpPr>
        <p:spPr bwMode="gray">
          <a:xfrm>
            <a:off x="3256236" y="5055988"/>
            <a:ext cx="5705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b="1" dirty="0"/>
              <a:t>1%</a:t>
            </a:r>
          </a:p>
        </p:txBody>
      </p:sp>
      <p:cxnSp>
        <p:nvCxnSpPr>
          <p:cNvPr id="4" name="Straight Connector 12">
            <a:extLst>
              <a:ext uri="{FF2B5EF4-FFF2-40B4-BE49-F238E27FC236}">
                <a16:creationId xmlns:a16="http://schemas.microsoft.com/office/drawing/2014/main" id="{524BE83F-5ABA-41CE-7478-2B012CC2214F}"/>
              </a:ext>
            </a:extLst>
          </p:cNvPr>
          <p:cNvCxnSpPr>
            <a:cxnSpLocks/>
          </p:cNvCxnSpPr>
          <p:nvPr/>
        </p:nvCxnSpPr>
        <p:spPr bwMode="gray">
          <a:xfrm>
            <a:off x="3205382" y="2251710"/>
            <a:ext cx="0" cy="3394710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id="{C1267BD8-1622-0DA4-E924-2B02CD1F4EDA}"/>
              </a:ext>
            </a:extLst>
          </p:cNvPr>
          <p:cNvCxnSpPr>
            <a:cxnSpLocks/>
          </p:cNvCxnSpPr>
          <p:nvPr/>
        </p:nvCxnSpPr>
        <p:spPr bwMode="gray">
          <a:xfrm>
            <a:off x="8691911" y="2350487"/>
            <a:ext cx="0" cy="3394710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51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C6235-25D2-1455-34A3-997E35C4D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39ED2F-19C7-B5D5-A357-1FF6DFF1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99" y="418701"/>
            <a:ext cx="11659088" cy="775597"/>
          </a:xfrm>
        </p:spPr>
        <p:txBody>
          <a:bodyPr/>
          <a:lstStyle/>
          <a:p>
            <a:r>
              <a:rPr lang="en-US" sz="2800" noProof="0" dirty="0" err="1"/>
              <a:t>Generační</a:t>
            </a:r>
            <a:r>
              <a:rPr lang="en-US" sz="2800" noProof="0" dirty="0"/>
              <a:t> </a:t>
            </a:r>
            <a:r>
              <a:rPr lang="en-US" sz="2800" noProof="0" dirty="0" err="1"/>
              <a:t>rozdíly</a:t>
            </a:r>
            <a:r>
              <a:rPr lang="en-US" sz="2800" noProof="0" dirty="0"/>
              <a:t> v offline </a:t>
            </a:r>
            <a:r>
              <a:rPr lang="en-US" sz="2800" noProof="0" dirty="0" err="1"/>
              <a:t>platbách</a:t>
            </a:r>
            <a:r>
              <a:rPr lang="en-US" sz="2800" noProof="0" dirty="0"/>
              <a:t>: </a:t>
            </a:r>
            <a:r>
              <a:rPr lang="en-US" sz="2800" noProof="0" dirty="0" err="1"/>
              <a:t>mladší</a:t>
            </a:r>
            <a:r>
              <a:rPr lang="en-US" sz="2800" noProof="0" dirty="0"/>
              <a:t> </a:t>
            </a:r>
            <a:r>
              <a:rPr lang="en-US" sz="2800" noProof="0" dirty="0" err="1"/>
              <a:t>preferují</a:t>
            </a:r>
            <a:r>
              <a:rPr lang="en-US" sz="2800" noProof="0" dirty="0"/>
              <a:t> </a:t>
            </a:r>
            <a:r>
              <a:rPr lang="en-US" sz="2800" noProof="0" dirty="0" err="1"/>
              <a:t>kartu</a:t>
            </a:r>
            <a:r>
              <a:rPr lang="en-US" sz="2800" noProof="0" dirty="0"/>
              <a:t>, </a:t>
            </a:r>
            <a:r>
              <a:rPr lang="en-US" sz="2800" noProof="0" dirty="0" err="1"/>
              <a:t>starší</a:t>
            </a:r>
            <a:r>
              <a:rPr lang="en-US" sz="2800" noProof="0" dirty="0"/>
              <a:t> </a:t>
            </a:r>
            <a:r>
              <a:rPr lang="en-US" sz="2800" noProof="0" dirty="0" err="1"/>
              <a:t>hotovost</a:t>
            </a:r>
            <a:endParaRPr lang="en-US" sz="2800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3DEBB8-02C0-921F-1A08-763B611F5070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85" name="Wykres 42">
            <a:extLst>
              <a:ext uri="{FF2B5EF4-FFF2-40B4-BE49-F238E27FC236}">
                <a16:creationId xmlns:a16="http://schemas.microsoft.com/office/drawing/2014/main" id="{CFCF6B5E-0795-AF20-30E2-91C5EC94B4CD}"/>
              </a:ext>
            </a:extLst>
          </p:cNvPr>
          <p:cNvGraphicFramePr/>
          <p:nvPr/>
        </p:nvGraphicFramePr>
        <p:xfrm>
          <a:off x="2792027" y="2187134"/>
          <a:ext cx="2624675" cy="354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6" name="object 6">
            <a:extLst>
              <a:ext uri="{FF2B5EF4-FFF2-40B4-BE49-F238E27FC236}">
                <a16:creationId xmlns:a16="http://schemas.microsoft.com/office/drawing/2014/main" id="{F1254781-4FD2-AB45-FB49-7ABB62037F75}"/>
              </a:ext>
            </a:extLst>
          </p:cNvPr>
          <p:cNvSpPr txBox="1"/>
          <p:nvPr/>
        </p:nvSpPr>
        <p:spPr>
          <a:xfrm>
            <a:off x="2730706" y="1427575"/>
            <a:ext cx="3691556" cy="304157"/>
          </a:xfrm>
          <a:prstGeom prst="rect">
            <a:avLst/>
          </a:prstGeom>
        </p:spPr>
        <p:txBody>
          <a:bodyPr vert="horz" wrap="square" lIns="0" tIns="57375" rIns="0" bIns="0" rtlCol="0" anchor="t">
            <a:spAutoFit/>
          </a:bodyPr>
          <a:lstStyle/>
          <a:p>
            <a:pPr marL="7701" lvl="0" algn="ctr" defTabSz="554492">
              <a:spcBef>
                <a:spcPts val="452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</a:rPr>
              <a:t>Používání platebních metod - offline </a:t>
            </a:r>
          </a:p>
        </p:txBody>
      </p:sp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6B965861-4FD7-C565-3ABF-F54A0867E296}"/>
              </a:ext>
            </a:extLst>
          </p:cNvPr>
          <p:cNvGraphicFramePr>
            <a:graphicFrameLocks noGrp="1"/>
          </p:cNvGraphicFramePr>
          <p:nvPr/>
        </p:nvGraphicFramePr>
        <p:xfrm>
          <a:off x="938080" y="2268556"/>
          <a:ext cx="1908685" cy="6051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685">
                  <a:extLst>
                    <a:ext uri="{9D8B030D-6E8A-4147-A177-3AD203B41FA5}">
                      <a16:colId xmlns:a16="http://schemas.microsoft.com/office/drawing/2014/main" val="2069760905"/>
                    </a:ext>
                  </a:extLst>
                </a:gridCol>
              </a:tblGrid>
              <a:tr h="85640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Hotovost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203103"/>
                  </a:ext>
                </a:extLst>
              </a:tr>
              <a:tr h="75383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en-US" sz="1200" b="0" i="0" u="none" strike="noStrike" noProof="0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Platební</a:t>
                      </a: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karta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854870"/>
                  </a:ext>
                </a:extLst>
              </a:tr>
              <a:tr h="105873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379295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QR kód</a:t>
                      </a: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74420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227289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052320"/>
                  </a:ext>
                </a:extLst>
              </a:tr>
              <a:tr h="762872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381474"/>
                  </a:ext>
                </a:extLst>
              </a:tr>
            </a:tbl>
          </a:graphicData>
        </a:graphic>
      </p:graphicFrame>
      <p:pic>
        <p:nvPicPr>
          <p:cNvPr id="99" name="Graphic 98" descr="Wallet with solid fill">
            <a:extLst>
              <a:ext uri="{FF2B5EF4-FFF2-40B4-BE49-F238E27FC236}">
                <a16:creationId xmlns:a16="http://schemas.microsoft.com/office/drawing/2014/main" id="{D8E9FE15-B8FC-1421-CBD7-B08ECF901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8449" y="1212978"/>
            <a:ext cx="671556" cy="671556"/>
          </a:xfrm>
          <a:prstGeom prst="rect">
            <a:avLst/>
          </a:prstGeom>
        </p:spPr>
      </p:pic>
      <p:graphicFrame>
        <p:nvGraphicFramePr>
          <p:cNvPr id="4" name="Wykres 42">
            <a:extLst>
              <a:ext uri="{FF2B5EF4-FFF2-40B4-BE49-F238E27FC236}">
                <a16:creationId xmlns:a16="http://schemas.microsoft.com/office/drawing/2014/main" id="{B2364B30-38F6-CD2F-40EB-414FB956EBC1}"/>
              </a:ext>
            </a:extLst>
          </p:cNvPr>
          <p:cNvGraphicFramePr/>
          <p:nvPr/>
        </p:nvGraphicFramePr>
        <p:xfrm>
          <a:off x="5444444" y="2187134"/>
          <a:ext cx="2624675" cy="354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Wykres 42">
            <a:extLst>
              <a:ext uri="{FF2B5EF4-FFF2-40B4-BE49-F238E27FC236}">
                <a16:creationId xmlns:a16="http://schemas.microsoft.com/office/drawing/2014/main" id="{C0881E97-BC98-06DC-2F9D-627448D93B3C}"/>
              </a:ext>
            </a:extLst>
          </p:cNvPr>
          <p:cNvGraphicFramePr/>
          <p:nvPr/>
        </p:nvGraphicFramePr>
        <p:xfrm>
          <a:off x="8096861" y="2187134"/>
          <a:ext cx="2624675" cy="35481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A940C9E-B77E-11AC-D9E9-7CEBC68EC181}"/>
              </a:ext>
            </a:extLst>
          </p:cNvPr>
          <p:cNvGraphicFramePr>
            <a:graphicFrameLocks noGrp="1"/>
          </p:cNvGraphicFramePr>
          <p:nvPr/>
        </p:nvGraphicFramePr>
        <p:xfrm>
          <a:off x="2333743" y="2012924"/>
          <a:ext cx="78539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975">
                  <a:extLst>
                    <a:ext uri="{9D8B030D-6E8A-4147-A177-3AD203B41FA5}">
                      <a16:colId xmlns:a16="http://schemas.microsoft.com/office/drawing/2014/main" val="2771204585"/>
                    </a:ext>
                  </a:extLst>
                </a:gridCol>
                <a:gridCol w="2617975">
                  <a:extLst>
                    <a:ext uri="{9D8B030D-6E8A-4147-A177-3AD203B41FA5}">
                      <a16:colId xmlns:a16="http://schemas.microsoft.com/office/drawing/2014/main" val="1510180809"/>
                    </a:ext>
                  </a:extLst>
                </a:gridCol>
                <a:gridCol w="2617975">
                  <a:extLst>
                    <a:ext uri="{9D8B030D-6E8A-4147-A177-3AD203B41FA5}">
                      <a16:colId xmlns:a16="http://schemas.microsoft.com/office/drawing/2014/main" val="3817246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18-49 </a:t>
                      </a:r>
                      <a:r>
                        <a:rPr lang="pl-PL" sz="1400" noProof="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let</a:t>
                      </a:r>
                      <a:endParaRPr lang="en-US" sz="1400" noProof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50+ </a:t>
                      </a:r>
                      <a:r>
                        <a:rPr lang="pl-PL" sz="1400" noProof="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let</a:t>
                      </a:r>
                      <a:endParaRPr lang="en-US" sz="1400" noProof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236699"/>
                  </a:ext>
                </a:extLst>
              </a:tr>
            </a:tbl>
          </a:graphicData>
        </a:graphic>
      </p:graphicFrame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FAEF5872-FE9E-58D4-F0BF-093F7F740A4A}"/>
              </a:ext>
            </a:extLst>
          </p:cNvPr>
          <p:cNvSpPr txBox="1">
            <a:spLocks/>
          </p:cNvSpPr>
          <p:nvPr/>
        </p:nvSpPr>
        <p:spPr>
          <a:xfrm>
            <a:off x="246099" y="152749"/>
            <a:ext cx="6909199" cy="130136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70" dirty="0"/>
              <a:t>PLATEBNÍ METODY POUŽÍVANÉ PŘI KAŽDODENNÍCH NÁKUPECH PODLE VĚKU - OFFLINE</a:t>
            </a:r>
            <a:endParaRPr lang="en-US" sz="1070" noProof="0" dirty="0">
              <a:solidFill>
                <a:srgbClr val="FF671B"/>
              </a:solidFill>
            </a:endParaRPr>
          </a:p>
        </p:txBody>
      </p:sp>
      <p:grpSp>
        <p:nvGrpSpPr>
          <p:cNvPr id="26" name="Grupa 36">
            <a:extLst>
              <a:ext uri="{FF2B5EF4-FFF2-40B4-BE49-F238E27FC236}">
                <a16:creationId xmlns:a16="http://schemas.microsoft.com/office/drawing/2014/main" id="{82112797-7538-C820-3902-47226E679FD9}"/>
              </a:ext>
            </a:extLst>
          </p:cNvPr>
          <p:cNvGrpSpPr/>
          <p:nvPr/>
        </p:nvGrpSpPr>
        <p:grpSpPr>
          <a:xfrm>
            <a:off x="4874405" y="5785729"/>
            <a:ext cx="3474944" cy="246221"/>
            <a:chOff x="484697" y="1675050"/>
            <a:chExt cx="3474944" cy="246221"/>
          </a:xfrm>
        </p:grpSpPr>
        <p:sp>
          <p:nvSpPr>
            <p:cNvPr id="27" name="pole tekstowe 23">
              <a:extLst>
                <a:ext uri="{FF2B5EF4-FFF2-40B4-BE49-F238E27FC236}">
                  <a16:creationId xmlns:a16="http://schemas.microsoft.com/office/drawing/2014/main" id="{77ECB8B5-A5C7-FE98-5E11-B54F53B9F4B9}"/>
                </a:ext>
              </a:extLst>
            </p:cNvPr>
            <p:cNvSpPr txBox="1"/>
            <p:nvPr/>
          </p:nvSpPr>
          <p:spPr>
            <a:xfrm>
              <a:off x="569792" y="1675050"/>
              <a:ext cx="33898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cs-CZ" sz="1000" dirty="0">
                  <a:solidFill>
                    <a:prstClr val="black"/>
                  </a:solidFill>
                  <a:latin typeface="Mark Offc For MC" panose="020B0504020101010102" pitchFamily="34" charset="-18"/>
                </a:rPr>
                <a:t>Preferovaná metoda</a:t>
              </a: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46A888D2-25A3-FECA-D746-43D0E536CA08}"/>
                </a:ext>
              </a:extLst>
            </p:cNvPr>
            <p:cNvSpPr/>
            <p:nvPr/>
          </p:nvSpPr>
          <p:spPr>
            <a:xfrm>
              <a:off x="484697" y="1736466"/>
              <a:ext cx="108000" cy="108000"/>
            </a:xfrm>
            <a:prstGeom prst="rect">
              <a:avLst/>
            </a:prstGeom>
            <a:solidFill>
              <a:srgbClr val="FF5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7" name="TextovéPole 6">
            <a:extLst>
              <a:ext uri="{FF2B5EF4-FFF2-40B4-BE49-F238E27FC236}">
                <a16:creationId xmlns:a16="http://schemas.microsoft.com/office/drawing/2014/main" id="{24F4046E-CD40-3D9D-5115-184980C78313}"/>
              </a:ext>
            </a:extLst>
          </p:cNvPr>
          <p:cNvSpPr txBox="1"/>
          <p:nvPr/>
        </p:nvSpPr>
        <p:spPr bwMode="gray">
          <a:xfrm>
            <a:off x="3256236" y="5055988"/>
            <a:ext cx="5705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b="1" dirty="0"/>
              <a:t>1%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D5DC69-9A57-740F-3F92-24983EBE950D}"/>
              </a:ext>
            </a:extLst>
          </p:cNvPr>
          <p:cNvSpPr txBox="1"/>
          <p:nvPr/>
        </p:nvSpPr>
        <p:spPr bwMode="gray">
          <a:xfrm>
            <a:off x="8461899" y="5055988"/>
            <a:ext cx="5705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b="1" dirty="0"/>
              <a:t>1%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8F459C7-93CB-E122-303D-BC3C41294750}"/>
              </a:ext>
            </a:extLst>
          </p:cNvPr>
          <p:cNvSpPr txBox="1"/>
          <p:nvPr/>
        </p:nvSpPr>
        <p:spPr bwMode="gray">
          <a:xfrm>
            <a:off x="5874986" y="5055988"/>
            <a:ext cx="57053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b="1" dirty="0"/>
              <a:t>2%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80474F4-C379-E76E-25FF-62702F2C48CA}"/>
              </a:ext>
            </a:extLst>
          </p:cNvPr>
          <p:cNvSpPr/>
          <p:nvPr/>
        </p:nvSpPr>
        <p:spPr bwMode="gray">
          <a:xfrm>
            <a:off x="4662805" y="2110329"/>
            <a:ext cx="342900" cy="3342129"/>
          </a:xfrm>
          <a:prstGeom prst="rightBrac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61923-CF41-E6FF-802B-B707407595B3}"/>
              </a:ext>
            </a:extLst>
          </p:cNvPr>
          <p:cNvCxnSpPr>
            <a:cxnSpLocks/>
          </p:cNvCxnSpPr>
          <p:nvPr/>
        </p:nvCxnSpPr>
        <p:spPr bwMode="gray">
          <a:xfrm>
            <a:off x="2918205" y="2187134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F0F4E0-866C-D7D4-36D0-8730FC1C729E}"/>
              </a:ext>
            </a:extLst>
          </p:cNvPr>
          <p:cNvCxnSpPr>
            <a:cxnSpLocks/>
          </p:cNvCxnSpPr>
          <p:nvPr/>
        </p:nvCxnSpPr>
        <p:spPr bwMode="gray">
          <a:xfrm>
            <a:off x="5572706" y="2110329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75E227-DF2A-D51D-2336-4F6DF66813BB}"/>
              </a:ext>
            </a:extLst>
          </p:cNvPr>
          <p:cNvCxnSpPr>
            <a:cxnSpLocks/>
          </p:cNvCxnSpPr>
          <p:nvPr/>
        </p:nvCxnSpPr>
        <p:spPr bwMode="gray">
          <a:xfrm>
            <a:off x="8228594" y="2109359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188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F5652-4D65-BE7B-1D05-9BC58FC94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Wykres 42">
            <a:extLst>
              <a:ext uri="{FF2B5EF4-FFF2-40B4-BE49-F238E27FC236}">
                <a16:creationId xmlns:a16="http://schemas.microsoft.com/office/drawing/2014/main" id="{EC11EC46-6277-F9BC-2684-CBFCA0CDC5EF}"/>
              </a:ext>
            </a:extLst>
          </p:cNvPr>
          <p:cNvGraphicFramePr/>
          <p:nvPr/>
        </p:nvGraphicFramePr>
        <p:xfrm>
          <a:off x="6278086" y="2325022"/>
          <a:ext cx="2624675" cy="354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Wykres 42">
            <a:extLst>
              <a:ext uri="{FF2B5EF4-FFF2-40B4-BE49-F238E27FC236}">
                <a16:creationId xmlns:a16="http://schemas.microsoft.com/office/drawing/2014/main" id="{A51A2342-1B8C-E484-D925-D09124F72C9B}"/>
              </a:ext>
            </a:extLst>
          </p:cNvPr>
          <p:cNvGraphicFramePr/>
          <p:nvPr/>
        </p:nvGraphicFramePr>
        <p:xfrm>
          <a:off x="8736742" y="2325022"/>
          <a:ext cx="2624675" cy="354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93E6C6-DE1F-6BFE-B3A6-06BF6022226F}"/>
              </a:ext>
            </a:extLst>
          </p:cNvPr>
          <p:cNvSpPr txBox="1">
            <a:spLocks/>
          </p:cNvSpPr>
          <p:nvPr/>
        </p:nvSpPr>
        <p:spPr bwMode="gray">
          <a:xfrm>
            <a:off x="525091" y="6608240"/>
            <a:ext cx="2911147" cy="182880"/>
          </a:xfrm>
          <a:prstGeom prst="rect">
            <a:avLst/>
          </a:prstGeom>
        </p:spPr>
        <p:txBody>
          <a:bodyPr vert="horz" lIns="91440" tIns="45720" rIns="0" bIns="45720" rtlCol="0" anchor="ctr" anchorCtr="0"/>
          <a:lstStyle>
            <a:defPPr>
              <a:defRPr lang="en-US"/>
            </a:defPPr>
            <a:lvl1pPr marL="0" algn="l" defTabSz="685800" rtl="0" eaLnBrk="1" latinLnBrk="0" hangingPunct="1">
              <a:defRPr sz="600" b="1" kern="1200" cap="all" baseline="0">
                <a:solidFill>
                  <a:schemeClr val="tx1"/>
                </a:solidFill>
                <a:latin typeface="Mark Offc For MC" panose="020B0504020101010102" pitchFamily="34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700" b="1" cap="all" noProof="0" dirty="0">
                <a:solidFill>
                  <a:srgbClr val="171717"/>
                </a:solidFill>
                <a:latin typeface="Mark Offc For MC" panose="020B0504020101010102" pitchFamily="34" charset="0"/>
              </a:rPr>
              <a:t>SOURCE: Mastercard ADVISORS RESEARCH CENTER (ARC)</a:t>
            </a:r>
            <a:endParaRPr lang="en-US" sz="700" b="1" cap="all" noProof="0" dirty="0">
              <a:solidFill>
                <a:srgbClr val="171717"/>
              </a:solidFill>
              <a:latin typeface="MarkForMC Nrw O" panose="020B0506020201010104" pitchFamily="34" charset="0"/>
            </a:endParaRPr>
          </a:p>
        </p:txBody>
      </p:sp>
      <p:graphicFrame>
        <p:nvGraphicFramePr>
          <p:cNvPr id="92" name="Wykres 42">
            <a:extLst>
              <a:ext uri="{FF2B5EF4-FFF2-40B4-BE49-F238E27FC236}">
                <a16:creationId xmlns:a16="http://schemas.microsoft.com/office/drawing/2014/main" id="{F7DB6C5A-5BC2-9E4C-22FD-14D6C07181B8}"/>
              </a:ext>
            </a:extLst>
          </p:cNvPr>
          <p:cNvGraphicFramePr/>
          <p:nvPr/>
        </p:nvGraphicFramePr>
        <p:xfrm>
          <a:off x="4029498" y="2325022"/>
          <a:ext cx="2624675" cy="354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C8C420B2-5A9D-8B46-C3B6-5BE7D206F12D}"/>
              </a:ext>
            </a:extLst>
          </p:cNvPr>
          <p:cNvGraphicFramePr>
            <a:graphicFrameLocks noGrp="1"/>
          </p:cNvGraphicFramePr>
          <p:nvPr/>
        </p:nvGraphicFramePr>
        <p:xfrm>
          <a:off x="2087390" y="2322295"/>
          <a:ext cx="2007956" cy="4409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956">
                  <a:extLst>
                    <a:ext uri="{9D8B030D-6E8A-4147-A177-3AD203B41FA5}">
                      <a16:colId xmlns:a16="http://schemas.microsoft.com/office/drawing/2014/main" val="2069760905"/>
                    </a:ext>
                  </a:extLst>
                </a:gridCol>
              </a:tblGrid>
              <a:tr h="712325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Bankovní převod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203103"/>
                  </a:ext>
                </a:extLst>
              </a:tr>
              <a:tr h="627009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Online platba kartou (vyplnění všech údajů</a:t>
                      </a: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o kartě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uložené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karty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</a:t>
                      </a:r>
                      <a:r>
                        <a:rPr lang="en-US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digitální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peněženky</a:t>
                      </a: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6854870"/>
                  </a:ext>
                </a:extLst>
              </a:tr>
              <a:tr h="347778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5379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endParaRPr lang="cs-CZ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9274420"/>
                  </a:ext>
                </a:extLst>
              </a:tr>
              <a:tr h="634524">
                <a:tc>
                  <a:txBody>
                    <a:bodyPr/>
                    <a:lstStyle/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Nepoužil\a jsem žádný způsob online </a:t>
                      </a:r>
                      <a:r>
                        <a:rPr lang="cs-CZ" sz="12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platb</a:t>
                      </a:r>
                      <a:r>
                        <a:rPr lang="en-US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</a:t>
                      </a: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endParaRPr lang="en-US" sz="1200" b="0" i="0" u="none" strike="noStrike" noProof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r" fontAlgn="ctr">
                        <a:buNone/>
                      </a:pPr>
                      <a:r>
                        <a:rPr lang="cs-CZ" sz="12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303112"/>
                  </a:ext>
                </a:extLst>
              </a:tr>
            </a:tbl>
          </a:graphicData>
        </a:graphic>
      </p:graphicFrame>
      <p:pic>
        <p:nvPicPr>
          <p:cNvPr id="97" name="Graphic 96" descr="Internet Banking with solid fill">
            <a:extLst>
              <a:ext uri="{FF2B5EF4-FFF2-40B4-BE49-F238E27FC236}">
                <a16:creationId xmlns:a16="http://schemas.microsoft.com/office/drawing/2014/main" id="{B98E04BE-8AB7-B689-F170-0E28748A45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65565" y="1433651"/>
            <a:ext cx="547959" cy="54795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C7120E8-5986-1DB0-D2E1-D1CFCA3ED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13" y="510639"/>
            <a:ext cx="11825877" cy="775597"/>
          </a:xfrm>
        </p:spPr>
        <p:txBody>
          <a:bodyPr/>
          <a:lstStyle/>
          <a:p>
            <a:r>
              <a:rPr lang="cs-CZ" sz="2800" dirty="0"/>
              <a:t>Online nakupování je pro lidi do 50 let standardem a preferují kartu. Naopak starší generace online nakupování běžně nevyužívá.</a:t>
            </a:r>
            <a:endParaRPr lang="en-US" sz="2800" dirty="0"/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7BB4ECA-442E-57AA-B9D5-EF29074D72EB}"/>
              </a:ext>
            </a:extLst>
          </p:cNvPr>
          <p:cNvGraphicFramePr>
            <a:graphicFrameLocks noGrp="1"/>
          </p:cNvGraphicFramePr>
          <p:nvPr/>
        </p:nvGraphicFramePr>
        <p:xfrm>
          <a:off x="3034994" y="2015895"/>
          <a:ext cx="785392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975">
                  <a:extLst>
                    <a:ext uri="{9D8B030D-6E8A-4147-A177-3AD203B41FA5}">
                      <a16:colId xmlns:a16="http://schemas.microsoft.com/office/drawing/2014/main" val="2771204585"/>
                    </a:ext>
                  </a:extLst>
                </a:gridCol>
                <a:gridCol w="2617975">
                  <a:extLst>
                    <a:ext uri="{9D8B030D-6E8A-4147-A177-3AD203B41FA5}">
                      <a16:colId xmlns:a16="http://schemas.microsoft.com/office/drawing/2014/main" val="1510180809"/>
                    </a:ext>
                  </a:extLst>
                </a:gridCol>
                <a:gridCol w="2617975">
                  <a:extLst>
                    <a:ext uri="{9D8B030D-6E8A-4147-A177-3AD203B41FA5}">
                      <a16:colId xmlns:a16="http://schemas.microsoft.com/office/drawing/2014/main" val="3817246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Total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18-49 </a:t>
                      </a:r>
                      <a:r>
                        <a:rPr lang="pl-PL" sz="1400" noProof="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let</a:t>
                      </a:r>
                      <a:endParaRPr lang="en-US" sz="1400" noProof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50+ </a:t>
                      </a:r>
                      <a:r>
                        <a:rPr lang="pl-PL" sz="1400" noProof="0" dirty="0" err="1">
                          <a:solidFill>
                            <a:schemeClr val="bg1">
                              <a:lumMod val="25000"/>
                            </a:schemeClr>
                          </a:solidFill>
                        </a:rPr>
                        <a:t>let</a:t>
                      </a:r>
                      <a:endParaRPr lang="en-US" sz="1400" noProof="0" dirty="0">
                        <a:solidFill>
                          <a:schemeClr val="bg1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236699"/>
                  </a:ext>
                </a:extLst>
              </a:tr>
            </a:tbl>
          </a:graphicData>
        </a:graphic>
      </p:graphicFrame>
      <p:sp>
        <p:nvSpPr>
          <p:cNvPr id="28" name="object 6">
            <a:extLst>
              <a:ext uri="{FF2B5EF4-FFF2-40B4-BE49-F238E27FC236}">
                <a16:creationId xmlns:a16="http://schemas.microsoft.com/office/drawing/2014/main" id="{F76C334C-6EC8-7674-7547-26520537A2D8}"/>
              </a:ext>
            </a:extLst>
          </p:cNvPr>
          <p:cNvSpPr txBox="1"/>
          <p:nvPr/>
        </p:nvSpPr>
        <p:spPr>
          <a:xfrm>
            <a:off x="2586530" y="1559369"/>
            <a:ext cx="3691556" cy="304157"/>
          </a:xfrm>
          <a:prstGeom prst="rect">
            <a:avLst/>
          </a:prstGeom>
        </p:spPr>
        <p:txBody>
          <a:bodyPr vert="horz" wrap="square" lIns="0" tIns="57375" rIns="0" bIns="0" rtlCol="0" anchor="t">
            <a:spAutoFit/>
          </a:bodyPr>
          <a:lstStyle/>
          <a:p>
            <a:pPr marL="7701" lvl="0" algn="ctr" defTabSz="554492">
              <a:spcBef>
                <a:spcPts val="452"/>
              </a:spcBef>
              <a:defRPr/>
            </a:pPr>
            <a:r>
              <a:rPr lang="cs-CZ" sz="1600" b="1" kern="0" spc="-15" dirty="0">
                <a:solidFill>
                  <a:srgbClr val="292929"/>
                </a:solidFill>
                <a:latin typeface="Mark Offc For MC Medium"/>
              </a:rPr>
              <a:t>Použití platební metody - online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77847CA3-3CA8-C946-06A3-25A3B5E3C22B}"/>
              </a:ext>
            </a:extLst>
          </p:cNvPr>
          <p:cNvSpPr txBox="1">
            <a:spLocks/>
          </p:cNvSpPr>
          <p:nvPr/>
        </p:nvSpPr>
        <p:spPr>
          <a:xfrm>
            <a:off x="246513" y="60960"/>
            <a:ext cx="6407660" cy="434340"/>
          </a:xfrm>
          <a:prstGeom prst="rect">
            <a:avLst/>
          </a:prstGeom>
        </p:spPr>
        <p:txBody>
          <a:bodyPr vert="horz" lIns="48000" tIns="48000" rIns="48000" bIns="48000" rtlCol="0" anchor="ctr">
            <a:noAutofit/>
          </a:bodyPr>
          <a:lstStyle>
            <a:lvl1pPr indent="0" defTabSz="685783">
              <a:lnSpc>
                <a:spcPct val="90000"/>
              </a:lnSpc>
              <a:spcBef>
                <a:spcPts val="1200"/>
              </a:spcBef>
              <a:buFont typeface="Mark Offc For MC" panose="020B0504020101010102" pitchFamily="34" charset="0"/>
              <a:buNone/>
              <a:defRPr sz="800">
                <a:solidFill>
                  <a:schemeClr val="accent1"/>
                </a:solidFill>
                <a:latin typeface="Mark Offc For MC Medium" panose="020B0604020101010102" pitchFamily="34" charset="0"/>
              </a:defRPr>
            </a:lvl1pPr>
            <a:lvl2pPr marL="147634" indent="0" defTabSz="685783">
              <a:lnSpc>
                <a:spcPct val="90000"/>
              </a:lnSpc>
              <a:spcBef>
                <a:spcPts val="200"/>
              </a:spcBef>
              <a:buFont typeface="Mark Offc For MC" panose="020B0504020101010102" pitchFamily="34" charset="0"/>
              <a:buNone/>
              <a:defRPr sz="1400"/>
            </a:lvl2pPr>
            <a:lvl3pPr marL="287330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3pPr>
            <a:lvl4pPr marL="434964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100"/>
            </a:lvl4pPr>
            <a:lvl5pPr marL="568311" indent="0" defTabSz="685783">
              <a:lnSpc>
                <a:spcPct val="90000"/>
              </a:lnSpc>
              <a:spcBef>
                <a:spcPts val="300"/>
              </a:spcBef>
              <a:buFont typeface="Mark Offc For MC" panose="020B0504020101010102" pitchFamily="34" charset="0"/>
              <a:buNone/>
              <a:defRPr sz="1051"/>
            </a:lvl5pPr>
            <a:lvl6pPr marL="1885904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6pPr>
            <a:lvl7pPr marL="2228795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7pPr>
            <a:lvl8pPr marL="2571686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8pPr>
            <a:lvl9pPr marL="2914578" indent="-171446" defTabSz="685783">
              <a:lnSpc>
                <a:spcPct val="90000"/>
              </a:lnSpc>
              <a:spcBef>
                <a:spcPts val="375"/>
              </a:spcBef>
              <a:buFont typeface="Mark Offc For MC" panose="020B0604020202020204" pitchFamily="34" charset="0"/>
              <a:buChar char="•"/>
              <a:defRPr sz="1351"/>
            </a:lvl9pPr>
          </a:lstStyle>
          <a:p>
            <a:r>
              <a:rPr lang="cs-CZ" sz="1050" dirty="0"/>
              <a:t>PLATEBNÍ METODY POUŽÍVANÉ PŘI KAŽDODENNÍCH NÁKUPECH PODLE VĚKU - ONLINE</a:t>
            </a:r>
            <a:endParaRPr lang="en-US" sz="1050" dirty="0">
              <a:solidFill>
                <a:srgbClr val="FF671B"/>
              </a:solidFill>
            </a:endParaRPr>
          </a:p>
        </p:txBody>
      </p:sp>
      <p:grpSp>
        <p:nvGrpSpPr>
          <p:cNvPr id="24" name="Grupa 36">
            <a:extLst>
              <a:ext uri="{FF2B5EF4-FFF2-40B4-BE49-F238E27FC236}">
                <a16:creationId xmlns:a16="http://schemas.microsoft.com/office/drawing/2014/main" id="{8CEF9315-E13C-E5F6-566A-A5AD605C4B48}"/>
              </a:ext>
            </a:extLst>
          </p:cNvPr>
          <p:cNvGrpSpPr/>
          <p:nvPr/>
        </p:nvGrpSpPr>
        <p:grpSpPr>
          <a:xfrm>
            <a:off x="5217305" y="5902506"/>
            <a:ext cx="3474944" cy="246221"/>
            <a:chOff x="484697" y="1675050"/>
            <a:chExt cx="3474944" cy="246221"/>
          </a:xfrm>
        </p:grpSpPr>
        <p:sp>
          <p:nvSpPr>
            <p:cNvPr id="25" name="pole tekstowe 23">
              <a:extLst>
                <a:ext uri="{FF2B5EF4-FFF2-40B4-BE49-F238E27FC236}">
                  <a16:creationId xmlns:a16="http://schemas.microsoft.com/office/drawing/2014/main" id="{CE0BD309-860E-8459-24C4-16CDF333A0AC}"/>
                </a:ext>
              </a:extLst>
            </p:cNvPr>
            <p:cNvSpPr txBox="1"/>
            <p:nvPr/>
          </p:nvSpPr>
          <p:spPr>
            <a:xfrm>
              <a:off x="569792" y="1675050"/>
              <a:ext cx="338984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cs-CZ" sz="1000" dirty="0">
                  <a:solidFill>
                    <a:prstClr val="black"/>
                  </a:solidFill>
                  <a:latin typeface="Mark Offc For MC" panose="020B0504020101010102" pitchFamily="34" charset="-18"/>
                </a:rPr>
                <a:t>Preferovaná metoda          </a:t>
              </a:r>
            </a:p>
          </p:txBody>
        </p:sp>
        <p:sp>
          <p:nvSpPr>
            <p:cNvPr id="29" name="Rectangle 15">
              <a:extLst>
                <a:ext uri="{FF2B5EF4-FFF2-40B4-BE49-F238E27FC236}">
                  <a16:creationId xmlns:a16="http://schemas.microsoft.com/office/drawing/2014/main" id="{30156160-B8A3-723B-80B4-7CF459AB87F2}"/>
                </a:ext>
              </a:extLst>
            </p:cNvPr>
            <p:cNvSpPr/>
            <p:nvPr/>
          </p:nvSpPr>
          <p:spPr>
            <a:xfrm>
              <a:off x="484697" y="1736466"/>
              <a:ext cx="108000" cy="108000"/>
            </a:xfrm>
            <a:prstGeom prst="rect">
              <a:avLst/>
            </a:prstGeom>
            <a:solidFill>
              <a:srgbClr val="FF5E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" name="Right Brace 3">
            <a:extLst>
              <a:ext uri="{FF2B5EF4-FFF2-40B4-BE49-F238E27FC236}">
                <a16:creationId xmlns:a16="http://schemas.microsoft.com/office/drawing/2014/main" id="{15C7D567-E71D-618D-5916-423109685B77}"/>
              </a:ext>
            </a:extLst>
          </p:cNvPr>
          <p:cNvSpPr/>
          <p:nvPr/>
        </p:nvSpPr>
        <p:spPr bwMode="gray">
          <a:xfrm>
            <a:off x="5443538" y="2178743"/>
            <a:ext cx="385557" cy="3542890"/>
          </a:xfrm>
          <a:prstGeom prst="rightBrace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72B9E5F-C663-A266-BEB7-9A2BED5D0D5B}"/>
              </a:ext>
            </a:extLst>
          </p:cNvPr>
          <p:cNvCxnSpPr>
            <a:cxnSpLocks/>
          </p:cNvCxnSpPr>
          <p:nvPr/>
        </p:nvCxnSpPr>
        <p:spPr bwMode="gray">
          <a:xfrm>
            <a:off x="4152498" y="2415311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F88F710-13A8-9275-9F40-FE1017C89A8C}"/>
              </a:ext>
            </a:extLst>
          </p:cNvPr>
          <p:cNvCxnSpPr>
            <a:cxnSpLocks/>
          </p:cNvCxnSpPr>
          <p:nvPr/>
        </p:nvCxnSpPr>
        <p:spPr bwMode="gray">
          <a:xfrm>
            <a:off x="6405161" y="2378534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D53D6B-784E-F2A2-601B-3C2D637EE56C}"/>
              </a:ext>
            </a:extLst>
          </p:cNvPr>
          <p:cNvCxnSpPr>
            <a:cxnSpLocks/>
          </p:cNvCxnSpPr>
          <p:nvPr/>
        </p:nvCxnSpPr>
        <p:spPr bwMode="gray">
          <a:xfrm>
            <a:off x="8873784" y="2386735"/>
            <a:ext cx="0" cy="3343099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243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1E85C-1FBB-F7AA-D391-B49C07888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6B76F7C-8331-0DC7-49E1-3A7542F38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6831" y="1466651"/>
            <a:ext cx="5820833" cy="2061911"/>
          </a:xfrm>
        </p:spPr>
        <p:txBody>
          <a:bodyPr/>
          <a:lstStyle/>
          <a:p>
            <a:r>
              <a:rPr lang="cs-CZ" dirty="0"/>
              <a:t>Platby na obecních úřadech</a:t>
            </a:r>
            <a:endParaRPr lang="en-US" noProof="0" dirty="0"/>
          </a:p>
        </p:txBody>
      </p:sp>
      <p:pic>
        <p:nvPicPr>
          <p:cNvPr id="9" name="Picture Placeholder 8" descr="A piggybank on an orange background">
            <a:extLst>
              <a:ext uri="{FF2B5EF4-FFF2-40B4-BE49-F238E27FC236}">
                <a16:creationId xmlns:a16="http://schemas.microsoft.com/office/drawing/2014/main" id="{806ED764-6A5E-E10E-DF5D-496544C4F5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450858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_W9zRuRo3kUZuSLFI.a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k4wIJHQidZ1KYPd_Tq0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SAwAe8.ycXlG7wDg75Z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.hDLccshM0_WLv8iT4MX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Iff0H9EiNYaow1Oa7yc3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uaEw3xMKbKTOGyiPX_7k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GKQ35X9.iGnZLPLeQEh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OuP2c2.cwzIeXIhD.0C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kfTzBLw8gbiIY9SXfq0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4kuM1CYQjUM6QCLhi1H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BwhByUYHGyiKX4ykDo9I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rqBQFU0LpLLnOTaVEzg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6Zd2qg3kUaPe4rqyepsw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m7TghxCf4E6kifzduCdB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7ZR_OvDW4YpM1Nv8kZKy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c_template_20190705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5405C9FA-591B-423D-9861-604982ED4834}" vid="{BE2D1D4B-5B21-44CB-8F77-9C461D51DBB5}"/>
    </a:ext>
  </a:extLst>
</a:theme>
</file>

<file path=ppt/theme/theme4.xml><?xml version="1.0" encoding="utf-8"?>
<a:theme xmlns:a="http://schemas.openxmlformats.org/drawingml/2006/main" name="1_mc_template_20190705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5405C9FA-591B-423D-9861-604982ED4834}" vid="{BE2D1D4B-5B21-44CB-8F77-9C461D51DBB5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mc_template_20190705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5">
            <a:lumMod val="75000"/>
            <a:alpha val="50000"/>
          </a:schemeClr>
        </a:solidFill>
        <a:ln>
          <a:noFill/>
        </a:ln>
      </a:spPr>
      <a:bodyPr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5405C9FA-591B-423D-9861-604982ED4834}" vid="{BE2D1D4B-5B21-44CB-8F77-9C461D51DBB5}"/>
    </a:ext>
  </a:extLst>
</a:theme>
</file>

<file path=ppt/theme/theme7.xml><?xml version="1.0" encoding="utf-8"?>
<a:theme xmlns:a="http://schemas.openxmlformats.org/drawingml/2006/main" name="3_mc_template_20190705">
  <a:themeElements>
    <a:clrScheme name="Mastercard 2016 Aug 19">
      <a:dk1>
        <a:srgbClr val="171717"/>
      </a:dk1>
      <a:lt1>
        <a:srgbClr val="F7F7F7"/>
      </a:lt1>
      <a:dk2>
        <a:srgbClr val="171717"/>
      </a:dk2>
      <a:lt2>
        <a:srgbClr val="D22A2F"/>
      </a:lt2>
      <a:accent1>
        <a:srgbClr val="FF671B"/>
      </a:accent1>
      <a:accent2>
        <a:srgbClr val="F38B00"/>
      </a:accent2>
      <a:accent3>
        <a:srgbClr val="FFC81F"/>
      </a:accent3>
      <a:accent4>
        <a:srgbClr val="8DB92E"/>
      </a:accent4>
      <a:accent5>
        <a:srgbClr val="4FCDB0"/>
      </a:accent5>
      <a:accent6>
        <a:srgbClr val="E8E8E8"/>
      </a:accent6>
      <a:hlink>
        <a:srgbClr val="0563C1"/>
      </a:hlink>
      <a:folHlink>
        <a:srgbClr val="E8E8E8"/>
      </a:folHlink>
    </a:clrScheme>
    <a:fontScheme name="Mastercard 2016 Mark Offc Sept12">
      <a:majorFont>
        <a:latin typeface="Mark Offc For MC Light"/>
        <a:ea typeface=""/>
        <a:cs typeface=""/>
      </a:majorFont>
      <a:minorFont>
        <a:latin typeface="MarkForMC Nrw 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2700"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c_template_8ST.potx" id="{5405C9FA-591B-423D-9861-604982ED4834}" vid="{BE2D1D4B-5B21-44CB-8F77-9C461D51DBB5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ustom 429">
    <a:dk1>
      <a:srgbClr val="717171"/>
    </a:dk1>
    <a:lt1>
      <a:srgbClr val="FFFFFF"/>
    </a:lt1>
    <a:dk2>
      <a:srgbClr val="1DB3E8"/>
    </a:dk2>
    <a:lt2>
      <a:srgbClr val="96C11D"/>
    </a:lt2>
    <a:accent1>
      <a:srgbClr val="BD9B08"/>
    </a:accent1>
    <a:accent2>
      <a:srgbClr val="E60D7F"/>
    </a:accent2>
    <a:accent3>
      <a:srgbClr val="A84E97"/>
    </a:accent3>
    <a:accent4>
      <a:srgbClr val="0EADC3"/>
    </a:accent4>
    <a:accent5>
      <a:srgbClr val="F29107"/>
    </a:accent5>
    <a:accent6>
      <a:srgbClr val="FFD81D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29">
    <a:dk1>
      <a:srgbClr val="717171"/>
    </a:dk1>
    <a:lt1>
      <a:srgbClr val="FFFFFF"/>
    </a:lt1>
    <a:dk2>
      <a:srgbClr val="1DB3E8"/>
    </a:dk2>
    <a:lt2>
      <a:srgbClr val="96C11D"/>
    </a:lt2>
    <a:accent1>
      <a:srgbClr val="BD9B08"/>
    </a:accent1>
    <a:accent2>
      <a:srgbClr val="E60D7F"/>
    </a:accent2>
    <a:accent3>
      <a:srgbClr val="A84E97"/>
    </a:accent3>
    <a:accent4>
      <a:srgbClr val="0EADC3"/>
    </a:accent4>
    <a:accent5>
      <a:srgbClr val="F29107"/>
    </a:accent5>
    <a:accent6>
      <a:srgbClr val="FFD81D"/>
    </a:accent6>
    <a:hlink>
      <a:srgbClr val="0563C1"/>
    </a:hlink>
    <a:folHlink>
      <a:srgbClr val="954F72"/>
    </a:folHlink>
  </a:clrScheme>
  <a:fontScheme name="Arial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3149988-f31e-42d6-b850-33e953b9ffe4">
      <Terms xmlns="http://schemas.microsoft.com/office/infopath/2007/PartnerControls"/>
    </lcf76f155ced4ddcb4097134ff3c332f>
    <TaxCatchAll xmlns="b2034912-b9ad-4840-8de1-e7f9a0d2b22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97EFF6F9EB93448B200DAF77AEB5715" ma:contentTypeVersion="16" ma:contentTypeDescription="Utwórz nowy dokument." ma:contentTypeScope="" ma:versionID="e1432b33dbe063112a24db026092e552">
  <xsd:schema xmlns:xsd="http://www.w3.org/2001/XMLSchema" xmlns:xs="http://www.w3.org/2001/XMLSchema" xmlns:p="http://schemas.microsoft.com/office/2006/metadata/properties" xmlns:ns2="63149988-f31e-42d6-b850-33e953b9ffe4" xmlns:ns3="b2034912-b9ad-4840-8de1-e7f9a0d2b222" targetNamespace="http://schemas.microsoft.com/office/2006/metadata/properties" ma:root="true" ma:fieldsID="95c3bbdbdc8c9525780fb1fc0ab48139" ns2:_="" ns3:_="">
    <xsd:import namespace="63149988-f31e-42d6-b850-33e953b9ffe4"/>
    <xsd:import namespace="b2034912-b9ad-4840-8de1-e7f9a0d2b2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49988-f31e-42d6-b850-33e953b9ff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32815c73-c311-477c-83e1-bf8f0d587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034912-b9ad-4840-8de1-e7f9a0d2b2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12eedf6-afe3-45de-a666-f5d25fb2db80}" ma:internalName="TaxCatchAll" ma:showField="CatchAllData" ma:web="b2034912-b9ad-4840-8de1-e7f9a0d2b2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21B739-A1BB-4062-B803-67D2DBF5A2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718160-D834-46E0-BDBF-B49701B0D9D0}">
  <ds:schemaRefs>
    <ds:schemaRef ds:uri="http://purl.org/dc/dcmitype/"/>
    <ds:schemaRef ds:uri="http://purl.org/dc/elements/1.1/"/>
    <ds:schemaRef ds:uri="b2034912-b9ad-4840-8de1-e7f9a0d2b222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63149988-f31e-42d6-b850-33e953b9ffe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88D1DD-86BC-4A07-A64F-45F7D27164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49988-f31e-42d6-b850-33e953b9ffe4"/>
    <ds:schemaRef ds:uri="b2034912-b9ad-4840-8de1-e7f9a0d2b2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cccd100a-077b-4351-b7ea-99b99562cb12}" enabled="1" method="Privileged" siteId="{f06fa858-824b-4a85-aacb-f372cfdc282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9138</TotalTime>
  <Words>2146</Words>
  <Application>Microsoft Macintosh PowerPoint</Application>
  <PresentationFormat>Widescreen</PresentationFormat>
  <Paragraphs>382</Paragraphs>
  <Slides>23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Aptos</vt:lpstr>
      <vt:lpstr>Aptos Display</vt:lpstr>
      <vt:lpstr>Arial</vt:lpstr>
      <vt:lpstr>Calibri</vt:lpstr>
      <vt:lpstr>Mark Offc For MC</vt:lpstr>
      <vt:lpstr>Mark Offc For MC Extra Light</vt:lpstr>
      <vt:lpstr>Mark Offc For MC Heavy</vt:lpstr>
      <vt:lpstr>Mark Offc For MC Light</vt:lpstr>
      <vt:lpstr>Mark Offc For MC Medium</vt:lpstr>
      <vt:lpstr>MarkForMC Nrw</vt:lpstr>
      <vt:lpstr>MarkForMC Nrw O</vt:lpstr>
      <vt:lpstr>Wingdings</vt:lpstr>
      <vt:lpstr>Office Theme</vt:lpstr>
      <vt:lpstr>Vlastní návrh</vt:lpstr>
      <vt:lpstr>mc_template_20190705</vt:lpstr>
      <vt:lpstr>1_mc_template_20190705</vt:lpstr>
      <vt:lpstr>1_Office Theme</vt:lpstr>
      <vt:lpstr>2_mc_template_20190705</vt:lpstr>
      <vt:lpstr>3_mc_template_20190705</vt:lpstr>
      <vt:lpstr>think-cell Slide</vt:lpstr>
      <vt:lpstr>DIGITÁLNÍ PLATBY NA ÚŘADECH: Co opravdu lidé chtějí</vt:lpstr>
      <vt:lpstr>Hotovost ustupuje: Bezhotovostní platby tvoří 59% všech transakcí v Česku</vt:lpstr>
      <vt:lpstr>V České republice nelze kartou zaplatit na zhruba 5000 obecních úřadech. Jde většinou o menší obce do 3 000 obyvatel.</vt:lpstr>
      <vt:lpstr>Jak lidé platí v menších obcích?</vt:lpstr>
      <vt:lpstr>PowerPoint Presentation</vt:lpstr>
      <vt:lpstr>Češi v menších obcích: Při každodenních nákupech volí kartu nejen offline, ale i online</vt:lpstr>
      <vt:lpstr>Generační rozdíly v offline platbách: mladší preferují kartu, starší hotovost</vt:lpstr>
      <vt:lpstr>Online nakupování je pro lidi do 50 let standardem a preferují kartu. Naopak starší generace online nakupování běžně nevyužívá.</vt:lpstr>
      <vt:lpstr>Platby na obecních úřadech</vt:lpstr>
      <vt:lpstr>Hotovost a bankovní převod jsou hlavními způsoby transakcí na obecních úřadech</vt:lpstr>
      <vt:lpstr>Polovina respondentů si není jistá, zda je na jejich obecním úřadě možné platit kartou. Pouze třetina z těch, kteří tuto možnost mají, o ní věděla.</vt:lpstr>
      <vt:lpstr>Jak by lidé v menších obcích chtěli platit na úřadě?</vt:lpstr>
      <vt:lpstr>V obcích bez akceptace karet drží hotovost a bankovní převod silné pozice ze zvyku – přesto vede karta jako preferovaná platební metoda</vt:lpstr>
      <vt:lpstr>Generační rozdíly v preferenci plateb: do 50 let dominuje karta (77%), nad 50 let hotovost (70%)</vt:lpstr>
      <vt:lpstr>Co zavedení plateb kartou přináší obcím?</vt:lpstr>
      <vt:lpstr>Co zavedení plateb kartou přináší obcím?</vt:lpstr>
      <vt:lpstr>Proč je dobré mít na úřadě platební terminál?</vt:lpstr>
      <vt:lpstr>Začít s přijímáním platebních karet na úřadech je jednoduché</vt:lpstr>
      <vt:lpstr>Díky programu Česko platí kartou si můžete na svém úřadu vyzkoušet přijímat platby kartou na 12 měsíců ZDARMA.</vt:lpstr>
      <vt:lpstr>Rádi vám pomůžeme najít to správné řešení pro váš úřad</vt:lpstr>
      <vt:lpstr>PowerPoint Presentation</vt:lpstr>
      <vt:lpstr>Účelem studie bylo porozumět postojům občanů, kteří žijí v malých městech, k provádění plateb za místní poplatky kartou. </vt:lpstr>
      <vt:lpstr>Češi, kteří neplatí kartou na obecních úřadech, jsou o něco starší než běžná populace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Magdaléna Janečková</dc:creator>
  <cp:lastModifiedBy>Magdaléna Janečková</cp:lastModifiedBy>
  <cp:revision>19</cp:revision>
  <dcterms:created xsi:type="dcterms:W3CDTF">2025-04-17T15:21:13Z</dcterms:created>
  <dcterms:modified xsi:type="dcterms:W3CDTF">2025-12-08T08:47:03Z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0x010100197EFF6F9EB93448B200DAF77AEB5715</vt:lpwstr>
  </property>
  <property fmtid="{D5CDD505-2E9C-101B-9397-08002B2CF9AE}" pid="3" name="MediaServiceImageTags">
    <vt:lpwstr/>
  </property>
</Properties>
</file>