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301" r:id="rId5"/>
    <p:sldId id="305" r:id="rId6"/>
    <p:sldId id="307" r:id="rId7"/>
    <p:sldId id="308" r:id="rId8"/>
    <p:sldId id="309" r:id="rId9"/>
    <p:sldId id="310" r:id="rId10"/>
    <p:sldId id="311" r:id="rId11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6E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0ADEB7-457F-874B-88C4-82C026719F50}" v="7" dt="2025-12-08T13:37:58.1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18" autoAdjust="0"/>
    <p:restoredTop sz="71575" autoAdjust="0"/>
  </p:normalViewPr>
  <p:slideViewPr>
    <p:cSldViewPr snapToObjects="1">
      <p:cViewPr varScale="1">
        <p:scale>
          <a:sx n="88" d="100"/>
          <a:sy n="88" d="100"/>
        </p:scale>
        <p:origin x="200" y="2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75" d="100"/>
          <a:sy n="75" d="100"/>
        </p:scale>
        <p:origin x="316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Microsoft_Excelu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ofPieChart>
        <c:ofPieType val="bar"/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Běžné náklady na výstavbu optického internetu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FDF-48E2-84E5-638197F8A67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FDF-48E2-84E5-638197F8A67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FDF-48E2-84E5-638197F8A67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FDF-48E2-84E5-638197F8A67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FDF-48E2-84E5-638197F8A67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FDF-48E2-84E5-638197F8A67C}"/>
              </c:ext>
            </c:extLst>
          </c:dPt>
          <c:dLbls>
            <c:dLbl>
              <c:idx val="0"/>
              <c:layout>
                <c:manualLayout>
                  <c:x val="0.14555103528704438"/>
                  <c:y val="-0.2165547387411839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1B27D6F-4E34-1341-923E-FBB9AE079A3C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/>
                      </a:pPr>
                      <a:t>[NÁZEV KATEGORIE]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
</a:t>
                    </a:r>
                    <a:fld id="{A38B889E-6C46-EB4A-AD11-8C0407E8F4B1}" type="PERCENTAGE">
                      <a:rPr lang="en-US" baseline="0">
                        <a:solidFill>
                          <a:schemeClr val="tx1"/>
                        </a:solidFill>
                      </a:rPr>
                      <a:pPr>
                        <a:defRPr/>
                      </a:pPr>
                      <a:t>[PROCENTO]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FDF-48E2-84E5-638197F8A67C}"/>
                </c:ext>
              </c:extLst>
            </c:dLbl>
            <c:dLbl>
              <c:idx val="1"/>
              <c:layout>
                <c:manualLayout>
                  <c:x val="-3.6114951538233249E-2"/>
                  <c:y val="-1.985327724652240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09D6CAB-0F7A-B54C-9FB0-2E1DBFCBEBCF}" type="CATEGORYNAME">
                      <a:rPr lang="en-US" dirty="0">
                        <a:solidFill>
                          <a:schemeClr val="tx1"/>
                        </a:solidFill>
                      </a:rPr>
                      <a:pPr>
                        <a:defRPr/>
                      </a:pPr>
                      <a:t>[NÁZEV KATEGORIE]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
</a:t>
                    </a:r>
                    <a:fld id="{4D4CB6F6-5580-3649-8105-AF70D620E9E5}" type="PERCENTAGE">
                      <a:rPr lang="en-US" baseline="0" dirty="0">
                        <a:solidFill>
                          <a:schemeClr val="tx1"/>
                        </a:solidFill>
                      </a:rPr>
                      <a:pPr>
                        <a:defRPr/>
                      </a:pPr>
                      <a:t>[PROCENTO]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FDF-48E2-84E5-638197F8A67C}"/>
                </c:ext>
              </c:extLst>
            </c:dLbl>
            <c:dLbl>
              <c:idx val="2"/>
              <c:layout>
                <c:manualLayout>
                  <c:x val="4.7025494481337735E-2"/>
                  <c:y val="-0.1709369090735539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87B5602-24E1-2E4B-8FF8-1C390299AEC6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/>
                      </a:pPr>
                      <a:t>[NÁZEV KATEGORIE]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
</a:t>
                    </a:r>
                    <a:fld id="{688ECDFA-CDB3-1247-A7AF-EDF96CB1C30E}" type="PERCENTAGE">
                      <a:rPr lang="en-US" baseline="0">
                        <a:solidFill>
                          <a:schemeClr val="tx1"/>
                        </a:solidFill>
                      </a:rPr>
                      <a:pPr>
                        <a:defRPr/>
                      </a:pPr>
                      <a:t>[PROCENTO]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FDF-48E2-84E5-638197F8A67C}"/>
                </c:ext>
              </c:extLst>
            </c:dLbl>
            <c:dLbl>
              <c:idx val="3"/>
              <c:layout>
                <c:manualLayout>
                  <c:x val="-8.5360721864140177E-2"/>
                  <c:y val="-1.050252688212682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1ED2C6D-91F6-1941-B76E-CA0255BA04EA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/>
                      </a:pPr>
                      <a:t>[NÁZEV KATEGORIE]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
</a:t>
                    </a:r>
                    <a:fld id="{967FA77A-E62E-E140-8F1D-F888C7B298FE}" type="PERCENTAGE">
                      <a:rPr lang="en-US" baseline="0">
                        <a:solidFill>
                          <a:schemeClr val="tx1"/>
                        </a:solidFill>
                      </a:rPr>
                      <a:pPr>
                        <a:defRPr/>
                      </a:pPr>
                      <a:t>[PROCENTO]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FDF-48E2-84E5-638197F8A67C}"/>
                </c:ext>
              </c:extLst>
            </c:dLbl>
            <c:dLbl>
              <c:idx val="4"/>
              <c:layout>
                <c:manualLayout>
                  <c:x val="-8.5360721864140052E-2"/>
                  <c:y val="-6.091448012711669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5495F4D-C322-1E4F-8DE6-EC101066B42B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/>
                      </a:pPr>
                      <a:t>[NÁZEV KATEGORIE]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
</a:t>
                    </a:r>
                    <a:fld id="{03DA5E7F-E0FC-134D-AB2B-20F40EE1B4CB}" type="PERCENTAGE">
                      <a:rPr lang="en-US" baseline="0">
                        <a:solidFill>
                          <a:schemeClr val="tx1"/>
                        </a:solidFill>
                      </a:rPr>
                      <a:pPr>
                        <a:defRPr/>
                      </a:pPr>
                      <a:t>[PROCENTO]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FFDF-48E2-84E5-638197F8A67C}"/>
                </c:ext>
              </c:extLst>
            </c:dLbl>
            <c:dLbl>
              <c:idx val="5"/>
              <c:layout>
                <c:manualLayout>
                  <c:x val="-0.11214055617445844"/>
                  <c:y val="-1.78601846384481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37AB163-E44E-A74D-A674-C6D4FB79ADD0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/>
                      </a:pPr>
                      <a:t>[NÁZEV KATEGORIE]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
</a:t>
                    </a:r>
                    <a:fld id="{D75A1DFE-FC23-1942-B61A-DEA6100C01E4}" type="PERCENTAG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/>
                      </a:pPr>
                      <a:t>[PROCENTO]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FFDF-48E2-84E5-638197F8A67C}"/>
                </c:ext>
              </c:extLst>
            </c:dLbl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List1!$A$2:$A$6</c:f>
              <c:strCache>
                <c:ptCount val="5"/>
                <c:pt idx="0">
                  <c:v>Výkopové práce a úprava povrchů</c:v>
                </c:pt>
                <c:pt idx="1">
                  <c:v>Instalace kabelů</c:v>
                </c:pt>
                <c:pt idx="2">
                  <c:v>Příprava projektu</c:v>
                </c:pt>
                <c:pt idx="3">
                  <c:v>Věcná břemena a služebnosti</c:v>
                </c:pt>
                <c:pt idx="4">
                  <c:v>Úspora nákladů v Líbeznici</c:v>
                </c:pt>
              </c:strCache>
            </c:strRef>
          </c:cat>
          <c:val>
            <c:numRef>
              <c:f>List1!$B$2:$B$6</c:f>
              <c:numCache>
                <c:formatCode>0%</c:formatCode>
                <c:ptCount val="5"/>
                <c:pt idx="0">
                  <c:v>0.7</c:v>
                </c:pt>
                <c:pt idx="1">
                  <c:v>0.1</c:v>
                </c:pt>
                <c:pt idx="2">
                  <c:v>0.1</c:v>
                </c:pt>
                <c:pt idx="3">
                  <c:v>0.05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59-3841-B348-D0ECA4319E65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CE2879F-85E3-496B-8667-A4EA32411B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black">
          <a:xfrm>
            <a:off x="1614671" y="9262661"/>
            <a:ext cx="3568333" cy="3908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/>
            </a:lvl1pPr>
          </a:lstStyle>
          <a:p>
            <a:pPr algn="ctr"/>
            <a:r>
              <a:rPr lang="en-GB" sz="1100" dirty="0"/>
              <a:t>confidential, internal, open | Author | Presentation Topic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50349B1-E56A-42C1-B0A4-26B687F2FB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black">
          <a:xfrm>
            <a:off x="6039404" y="9262661"/>
            <a:ext cx="285467" cy="3908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/>
            </a:lvl1pPr>
          </a:lstStyle>
          <a:p>
            <a:pPr algn="l"/>
            <a:fld id="{6F450DBC-90BB-49B2-91E4-AABCC1357725}" type="slidenum">
              <a:rPr lang="de-DE" sz="900" smtClean="0"/>
              <a:pPr algn="l"/>
              <a:t>‹#›</a:t>
            </a:fld>
            <a:endParaRPr lang="de-DE" sz="90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E2A2C4-9FAC-4DAF-8CF2-98D0ADF211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456"/>
          <a:stretch/>
        </p:blipFill>
        <p:spPr bwMode="black">
          <a:xfrm>
            <a:off x="384820" y="9211948"/>
            <a:ext cx="682820" cy="4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4272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pos="299" userDrawn="1">
          <p15:clr>
            <a:srgbClr val="F26B43"/>
          </p15:clr>
        </p15:guide>
        <p15:guide id="2" pos="398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06388" y="976313"/>
            <a:ext cx="3830637" cy="2155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black">
          <a:xfrm>
            <a:off x="472804" y="3556395"/>
            <a:ext cx="5846516" cy="5129415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</a:p>
          <a:p>
            <a:pPr lvl="8"/>
            <a:endParaRPr lang="en-GB"/>
          </a:p>
          <a:p>
            <a:pPr lvl="4"/>
            <a:endParaRPr lang="en-GB" dirty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95981BBF-A3AF-4657-B40E-0C891992F7E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black">
          <a:xfrm>
            <a:off x="1614671" y="9262256"/>
            <a:ext cx="3568333" cy="3908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/>
            </a:lvl1pPr>
          </a:lstStyle>
          <a:p>
            <a:pPr algn="ctr"/>
            <a:r>
              <a:rPr lang="en-GB" sz="1100" dirty="0"/>
              <a:t>confidential, internal, open | Author | Presentation Topic | Date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C024CC59-CB8B-404F-82E2-4F59721F4C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black">
          <a:xfrm>
            <a:off x="6039404" y="9262256"/>
            <a:ext cx="285467" cy="3908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/>
            </a:lvl1pPr>
          </a:lstStyle>
          <a:p>
            <a:pPr algn="l"/>
            <a:fld id="{6F450DBC-90BB-49B2-91E4-AABCC1357725}" type="slidenum">
              <a:rPr lang="de-DE" sz="900" smtClean="0"/>
              <a:pPr algn="l"/>
              <a:t>‹#›</a:t>
            </a:fld>
            <a:endParaRPr lang="de-DE" sz="90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EEB4B23-29CF-4DD3-A96B-2B9F09F54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456"/>
          <a:stretch/>
        </p:blipFill>
        <p:spPr bwMode="black">
          <a:xfrm>
            <a:off x="384820" y="9211948"/>
            <a:ext cx="682820" cy="4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5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spcAft>
        <a:spcPts val="900"/>
      </a:spcAft>
      <a:buClr>
        <a:schemeClr val="tx2"/>
      </a:buClr>
      <a:buFont typeface="+mj-lt" panose="05020102010507070707" pitchFamily="18" charset="2"/>
      <a:buNone/>
      <a:defRPr sz="1200" b="0" kern="1200">
        <a:solidFill>
          <a:schemeClr val="tx1"/>
        </a:solidFill>
        <a:latin typeface="+mj-lt"/>
        <a:ea typeface="+mn-ea"/>
        <a:cs typeface="+mn-cs"/>
      </a:defRPr>
    </a:lvl1pPr>
    <a:lvl2pPr marL="0" indent="0" algn="l" defTabSz="914400" rtl="0" eaLnBrk="1" latinLnBrk="0" hangingPunct="1">
      <a:spcAft>
        <a:spcPts val="600"/>
      </a:spcAft>
      <a:buClr>
        <a:schemeClr val="tx2"/>
      </a:buClr>
      <a:buFont typeface="+mj-lt" panose="05020102010507070707" pitchFamily="18" charset="2"/>
      <a:buNone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44000" indent="-144000" algn="l" defTabSz="914400" rtl="0" eaLnBrk="1" latinLnBrk="0" hangingPunct="1">
      <a:spcAft>
        <a:spcPts val="600"/>
      </a:spcAft>
      <a:buClr>
        <a:schemeClr val="tx2"/>
      </a:buClr>
      <a:buFont typeface="TeleNeo Office" panose="020B0504040202090203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288000" indent="-144000" algn="l" defTabSz="914400" rtl="0" eaLnBrk="1" latinLnBrk="0" hangingPunct="1">
      <a:spcAft>
        <a:spcPts val="600"/>
      </a:spcAft>
      <a:buClr>
        <a:schemeClr val="tx2"/>
      </a:buClr>
      <a:buFont typeface="TeleNeo Office" panose="020B0504040202090203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432000" indent="-144000" algn="l" defTabSz="914400" rtl="0" eaLnBrk="1" latinLnBrk="0" hangingPunct="1">
      <a:spcAft>
        <a:spcPts val="600"/>
      </a:spcAft>
      <a:buClr>
        <a:schemeClr val="tx2"/>
      </a:buClr>
      <a:buFont typeface="TeleNeo Office" panose="020B0504040202090203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576000" indent="-144000" algn="l" defTabSz="914400" rtl="0" eaLnBrk="1" latinLnBrk="0" hangingPunct="1">
      <a:spcAft>
        <a:spcPts val="600"/>
      </a:spcAft>
      <a:buClr>
        <a:schemeClr val="tx2"/>
      </a:buClr>
      <a:buFont typeface="TeleNeo Office" panose="020B0504040202090203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720000" indent="-144000" algn="l" defTabSz="914400" rtl="0" eaLnBrk="1" latinLnBrk="0" hangingPunct="1">
      <a:spcAft>
        <a:spcPts val="600"/>
      </a:spcAft>
      <a:buClr>
        <a:schemeClr val="tx2"/>
      </a:buClr>
      <a:buFont typeface="TeleNeo Office" panose="020B0504040202090203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864000" indent="-144000" algn="l" defTabSz="914400" rtl="0" eaLnBrk="1" latinLnBrk="0" hangingPunct="1">
      <a:spcAft>
        <a:spcPts val="600"/>
      </a:spcAft>
      <a:buClr>
        <a:schemeClr val="tx2"/>
      </a:buClr>
      <a:buFont typeface="TeleNeo Office" panose="020B0504040202090203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1008000" indent="-144000" algn="l" defTabSz="914400" rtl="0" eaLnBrk="1" latinLnBrk="0" hangingPunct="1">
      <a:spcAft>
        <a:spcPts val="600"/>
      </a:spcAft>
      <a:buClr>
        <a:schemeClr val="tx2"/>
      </a:buClr>
      <a:buFont typeface="TeleNeo Office" panose="020B0504040202090203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/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Téma: případová studie z Líbeznice – jak obec dosáhla moderní síťové infrastruktury bez dotací </a:t>
            </a:r>
          </a:p>
          <a:p>
            <a:pPr rtl="0" fontAlgn="base"/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Představení – Martin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Orgoník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, T-Mobile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F450DBC-90BB-49B2-91E4-AABCC1357725}" type="slidenum">
              <a:rPr lang="de-DE" sz="900" smtClean="0"/>
              <a:pPr algn="l"/>
              <a:t>1</a:t>
            </a:fld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648167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Počet domácností připojených: </a:t>
            </a:r>
            <a:r>
              <a:rPr lang="cs-CZ" sz="1200" b="1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1 031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přípojek (domácnosti, instituce), tedy 95 % obce </a:t>
            </a:r>
          </a:p>
          <a:p>
            <a:pPr rtl="0" fontAlgn="base"/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Délka výstavby: 3 roky </a:t>
            </a:r>
          </a:p>
          <a:p>
            <a:pPr rtl="0" fontAlgn="base"/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Fun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fact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– délka kabelů v 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Líbeznici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:</a:t>
            </a:r>
            <a:r>
              <a:rPr lang="cs-CZ" sz="1200" b="1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 50 km 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– cca vzdálenost z centra Prahy do centra Mladé Boleslavi vzdušnou čarou </a:t>
            </a:r>
          </a:p>
          <a:p>
            <a:pPr rtl="0" fontAlgn="base"/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Menší obec: cca. 3 301 obyvatel a rozloha cca. 6 km² </a:t>
            </a:r>
          </a:p>
          <a:p>
            <a:pPr rtl="0" fontAlgn="base"/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Obec připravila atraktivní podmínky pro vstup – poslední dotační výzva činila „jen“ 5,5mld Kč OP TAK na optický internet, tedy nedostatek pro pokrytí bílých míst pro gigabitovou infrastrukturu </a:t>
            </a:r>
          </a:p>
          <a:p>
            <a:pPr rtl="0" fontAlgn="base"/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Prodejní úspěšnost 66 % </a:t>
            </a:r>
          </a:p>
          <a:p>
            <a:pPr rtl="0" fontAlgn="base"/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677 zákazníků 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F450DBC-90BB-49B2-91E4-AABCC1357725}" type="slidenum">
              <a:rPr lang="de-DE" sz="900" smtClean="0"/>
              <a:pPr algn="l"/>
              <a:t>2</a:t>
            </a:fld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2281196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Financování &amp; business case </a:t>
            </a:r>
          </a:p>
          <a:p>
            <a:pPr marL="315450" lvl="2" indent="-171450" rtl="0" fontAlgn="base">
              <a:buFont typeface="Arial" panose="020B0604020202020204" pitchFamily="34" charset="0"/>
              <a:buChar char="•"/>
            </a:pP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Celkové investice: cca 60 milionů Kč </a:t>
            </a:r>
          </a:p>
          <a:p>
            <a:pPr marL="315450" lvl="2" indent="-171450" rtl="0" fontAlgn="base">
              <a:buFont typeface="Arial" panose="020B0604020202020204" pitchFamily="34" charset="0"/>
              <a:buChar char="•"/>
            </a:pP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Návratnost: 17 let </a:t>
            </a:r>
          </a:p>
          <a:p>
            <a:pPr marL="315450" lvl="2" indent="-171450" rtl="0" fontAlgn="base">
              <a:buFont typeface="Arial" panose="020B0604020202020204" pitchFamily="34" charset="0"/>
              <a:buChar char="•"/>
            </a:pP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Jak se při stavbě běžně dělí náklady: </a:t>
            </a:r>
          </a:p>
          <a:p>
            <a:pPr marL="459450" lvl="3" indent="-171450" rtl="0" fontAlgn="base">
              <a:buFont typeface="Arial" panose="020B0604020202020204" pitchFamily="34" charset="0"/>
              <a:buChar char="•"/>
            </a:pP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70% výkopové práce a obnova povrchu (zde byla obec vstřícná), pokud jsou náklady více než 70 %, často BC nevychází </a:t>
            </a:r>
          </a:p>
          <a:p>
            <a:pPr marL="459450" lvl="3" indent="-171450" rtl="0" fontAlgn="base">
              <a:buFont typeface="Arial" panose="020B0604020202020204" pitchFamily="34" charset="0"/>
              <a:buChar char="•"/>
            </a:pP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10% instalace kabelů </a:t>
            </a:r>
          </a:p>
          <a:p>
            <a:pPr marL="459450" lvl="3" indent="-171450" rtl="0" fontAlgn="base">
              <a:buFont typeface="Arial" panose="020B0604020202020204" pitchFamily="34" charset="0"/>
              <a:buChar char="•"/>
            </a:pP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10% věcná břemena a služebnosti </a:t>
            </a:r>
          </a:p>
          <a:p>
            <a:pPr marL="459450" lvl="3" indent="-171450" rtl="0" fontAlgn="base">
              <a:buFont typeface="Arial" panose="020B0604020202020204" pitchFamily="34" charset="0"/>
              <a:buChar char="•"/>
            </a:pP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10% projekt a příprava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Obec se podílela na úsporách tím, že poskytla </a:t>
            </a:r>
            <a:r>
              <a:rPr lang="cs-CZ" sz="1200" b="1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služebnosti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 a </a:t>
            </a:r>
            <a:r>
              <a:rPr lang="cs-CZ" sz="1200" b="1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stavební zábory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za </a:t>
            </a:r>
            <a:r>
              <a:rPr lang="cs-CZ" sz="1200" b="1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symbolickou cenu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. Dále trvala na </a:t>
            </a:r>
            <a:r>
              <a:rPr lang="cs-CZ" sz="1200" b="1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opravách chodníků jen v šíři výkopů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, a nikoliv v celé šíři.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Tím se náklady projektu snížily o desítky %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F450DBC-90BB-49B2-91E4-AABCC1357725}" type="slidenum">
              <a:rPr lang="de-DE" sz="900" smtClean="0"/>
              <a:pPr algn="l"/>
              <a:t>3</a:t>
            </a:fld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454406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Proaktivní přístup: Obec si uvědomila, že bez dotací musí být sami iniciátory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Pobídka: Obec předem připravila podmínky a zveřejnila, že je připravena na výstavbu kvalitní infrastruktury. Memorandum mezi obcemi v okolí zahrnulo například: </a:t>
            </a:r>
          </a:p>
          <a:p>
            <a:pPr marL="315450" lvl="2" indent="-171450" rtl="0" fontAlgn="base">
              <a:buFont typeface="Arial" panose="020B0604020202020204" pitchFamily="34" charset="0"/>
              <a:buChar char="•"/>
            </a:pP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Nižší náklady za služebnosti a zábory </a:t>
            </a:r>
          </a:p>
          <a:p>
            <a:pPr marL="315450" lvl="2" indent="-171450" rtl="0" fontAlgn="base">
              <a:buFont typeface="Arial" panose="020B0604020202020204" pitchFamily="34" charset="0"/>
              <a:buChar char="•"/>
            </a:pP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Flexibilní požadavky na opravu veřejného prostoru </a:t>
            </a:r>
          </a:p>
          <a:p>
            <a:pPr marL="315450" lvl="2" indent="-171450" rtl="0" fontAlgn="base">
              <a:buFont typeface="Arial" panose="020B0604020202020204" pitchFamily="34" charset="0"/>
              <a:buChar char="•"/>
            </a:pP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Rychlejší schvalovací procesy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Výsledek: T-Mobile se rozhodl investovat, transparentní podmínky a obec je partnerem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F450DBC-90BB-49B2-91E4-AABCC1357725}" type="slidenum">
              <a:rPr lang="de-DE" sz="900" smtClean="0"/>
              <a:pPr algn="l"/>
              <a:t>4</a:t>
            </a:fld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2582267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Připojení klíčových služeb: Úřady, městské budovy, nově i zdravotnické středisko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COVID &amp;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home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office: Kvalitní internet = připravenost na všechny situace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Atraktivita obce: Moderní infrastruktura = lepší podmínky pro podnikatele a rodiny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Ekonomický rozvoj: Lidé mohou zůstat v obci i během dne – nižší potřeba dojíždějí za prací a také udržení kapitálu v obci 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F450DBC-90BB-49B2-91E4-AABCC1357725}" type="slidenum">
              <a:rPr lang="de-DE" sz="900" smtClean="0"/>
              <a:pPr algn="l"/>
              <a:t>5</a:t>
            </a:fld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3856383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Jak mohou obce snížit náklady na infrastrukturu bez dotací: </a:t>
            </a:r>
          </a:p>
          <a:p>
            <a:pPr marL="315450" lvl="2" indent="-171450" rtl="0" fontAlgn="base">
              <a:buFont typeface="Arial" panose="020B0604020202020204" pitchFamily="34" charset="0"/>
              <a:buChar char="•"/>
            </a:pP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Nižší ceny za služebnosti a zábory (nemusí být plné tržní sazby) </a:t>
            </a:r>
          </a:p>
          <a:p>
            <a:pPr marL="315450" lvl="2" indent="-171450" rtl="0" fontAlgn="base">
              <a:buFont typeface="Arial" panose="020B0604020202020204" pitchFamily="34" charset="0"/>
              <a:buChar char="•"/>
            </a:pP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Příprava transparentních podmínek předem </a:t>
            </a:r>
          </a:p>
          <a:p>
            <a:pPr marL="315450" lvl="2" indent="-171450" rtl="0" fontAlgn="base">
              <a:buFont typeface="Arial" panose="020B0604020202020204" pitchFamily="34" charset="0"/>
              <a:buChar char="•"/>
            </a:pP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Sdílení plánů výstavby infrastruktury (možnosti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přípoloží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a sdílení nákladů za výstavbu s dalším investorem </a:t>
            </a:r>
          </a:p>
          <a:p>
            <a:pPr marL="315450" lvl="2" indent="-171450" rtl="0" fontAlgn="base">
              <a:buFont typeface="Arial" panose="020B0604020202020204" pitchFamily="34" charset="0"/>
              <a:buChar char="•"/>
            </a:pP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Rychlejší výstavba je levnější (prodlužování může ohrozit business case)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Win-win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: obec získá infrastrukturu, operátor zákazníky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F450DBC-90BB-49B2-91E4-AABCC1357725}" type="slidenum">
              <a:rPr lang="de-DE" sz="900" smtClean="0"/>
              <a:pPr algn="l"/>
              <a:t>6</a:t>
            </a:fld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1487985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Líbeznice není ojedinělý případ – připojili jsme již Benešov, Českou Lípu, Tanvald,  </a:t>
            </a:r>
          </a:p>
          <a:p>
            <a:pPr rtl="0" fontAlgn="base"/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T-Mobile investuje do regionů, když jsou partnery </a:t>
            </a:r>
          </a:p>
          <a:p>
            <a:pPr rtl="0" fontAlgn="base"/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Výzva: Nečekejte na dotace – buďte iniciátory + kontaktujte nás</a:t>
            </a: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F450DBC-90BB-49B2-91E4-AABCC1357725}" type="slidenum">
              <a:rPr lang="de-DE" sz="900" smtClean="0"/>
              <a:pPr algn="l"/>
              <a:t>7</a:t>
            </a:fld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238494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ong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0E780C9C-54F2-4355-8844-2AA50F6BC4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5297864" y="0"/>
            <a:ext cx="6894136" cy="6858000"/>
          </a:xfrm>
          <a:custGeom>
            <a:avLst/>
            <a:gdLst>
              <a:gd name="connsiteX0" fmla="*/ 6894136 w 6894136"/>
              <a:gd name="connsiteY0" fmla="*/ 0 h 6858000"/>
              <a:gd name="connsiteX1" fmla="*/ 6894136 w 6894136"/>
              <a:gd name="connsiteY1" fmla="*/ 6858000 h 6858000"/>
              <a:gd name="connsiteX2" fmla="*/ 0 w 6894136"/>
              <a:gd name="connsiteY2" fmla="*/ 6858000 h 6858000"/>
              <a:gd name="connsiteX3" fmla="*/ 1265474 w 6894136"/>
              <a:gd name="connsiteY3" fmla="*/ 1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4136" h="6858000">
                <a:moveTo>
                  <a:pt x="6894136" y="0"/>
                </a:moveTo>
                <a:lnTo>
                  <a:pt x="6894136" y="6858000"/>
                </a:lnTo>
                <a:lnTo>
                  <a:pt x="0" y="6858000"/>
                </a:lnTo>
                <a:lnTo>
                  <a:pt x="1265474" y="19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 baseline="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5DB660-BEA6-4B99-9720-1536CF7D2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79376" y="1484313"/>
            <a:ext cx="4536000" cy="2140911"/>
          </a:xfrm>
        </p:spPr>
        <p:txBody>
          <a:bodyPr lIns="0" bIns="0" anchor="b"/>
          <a:lstStyle>
            <a:lvl1pPr algn="l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presentation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4891937-CC24-41A9-9EB6-06AEE112BE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79376" y="3789096"/>
            <a:ext cx="4536000" cy="5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Subtitle | Author | Place | Date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6F9BAA1A-E911-4D42-917F-05D80DB2F2DB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479424" y="5733256"/>
            <a:ext cx="544302" cy="648000"/>
          </a:xfrm>
          <a:custGeom>
            <a:avLst/>
            <a:gdLst>
              <a:gd name="T0" fmla="*/ 10667 w 14000"/>
              <a:gd name="T1" fmla="*/ 11000 h 16667"/>
              <a:gd name="T2" fmla="*/ 14000 w 14000"/>
              <a:gd name="T3" fmla="*/ 11000 h 16667"/>
              <a:gd name="T4" fmla="*/ 14000 w 14000"/>
              <a:gd name="T5" fmla="*/ 7667 h 16667"/>
              <a:gd name="T6" fmla="*/ 12333 w 14000"/>
              <a:gd name="T7" fmla="*/ 7667 h 16667"/>
              <a:gd name="T8" fmla="*/ 10667 w 14000"/>
              <a:gd name="T9" fmla="*/ 7667 h 16667"/>
              <a:gd name="T10" fmla="*/ 10667 w 14000"/>
              <a:gd name="T11" fmla="*/ 11000 h 16667"/>
              <a:gd name="T12" fmla="*/ 0 w 14000"/>
              <a:gd name="T13" fmla="*/ 0 h 16667"/>
              <a:gd name="T14" fmla="*/ 0 w 14000"/>
              <a:gd name="T15" fmla="*/ 5667 h 16667"/>
              <a:gd name="T16" fmla="*/ 1000 w 14000"/>
              <a:gd name="T17" fmla="*/ 5667 h 16667"/>
              <a:gd name="T18" fmla="*/ 1000 w 14000"/>
              <a:gd name="T19" fmla="*/ 5500 h 16667"/>
              <a:gd name="T20" fmla="*/ 5333 w 14000"/>
              <a:gd name="T21" fmla="*/ 1167 h 16667"/>
              <a:gd name="T22" fmla="*/ 5500 w 14000"/>
              <a:gd name="T23" fmla="*/ 1167 h 16667"/>
              <a:gd name="T24" fmla="*/ 5500 w 14000"/>
              <a:gd name="T25" fmla="*/ 13167 h 16667"/>
              <a:gd name="T26" fmla="*/ 3167 w 14000"/>
              <a:gd name="T27" fmla="*/ 15500 h 16667"/>
              <a:gd name="T28" fmla="*/ 2667 w 14000"/>
              <a:gd name="T29" fmla="*/ 15500 h 16667"/>
              <a:gd name="T30" fmla="*/ 2667 w 14000"/>
              <a:gd name="T31" fmla="*/ 16667 h 16667"/>
              <a:gd name="T32" fmla="*/ 11333 w 14000"/>
              <a:gd name="T33" fmla="*/ 16667 h 16667"/>
              <a:gd name="T34" fmla="*/ 11333 w 14000"/>
              <a:gd name="T35" fmla="*/ 15500 h 16667"/>
              <a:gd name="T36" fmla="*/ 10833 w 14000"/>
              <a:gd name="T37" fmla="*/ 15500 h 16667"/>
              <a:gd name="T38" fmla="*/ 8500 w 14000"/>
              <a:gd name="T39" fmla="*/ 13167 h 16667"/>
              <a:gd name="T40" fmla="*/ 8500 w 14000"/>
              <a:gd name="T41" fmla="*/ 1167 h 16667"/>
              <a:gd name="T42" fmla="*/ 8667 w 14000"/>
              <a:gd name="T43" fmla="*/ 1167 h 16667"/>
              <a:gd name="T44" fmla="*/ 13000 w 14000"/>
              <a:gd name="T45" fmla="*/ 5500 h 16667"/>
              <a:gd name="T46" fmla="*/ 13000 w 14000"/>
              <a:gd name="T47" fmla="*/ 5667 h 16667"/>
              <a:gd name="T48" fmla="*/ 14000 w 14000"/>
              <a:gd name="T49" fmla="*/ 5667 h 16667"/>
              <a:gd name="T50" fmla="*/ 14000 w 14000"/>
              <a:gd name="T51" fmla="*/ 0 h 16667"/>
              <a:gd name="T52" fmla="*/ 0 w 14000"/>
              <a:gd name="T53" fmla="*/ 0 h 16667"/>
              <a:gd name="T54" fmla="*/ 3333 w 14000"/>
              <a:gd name="T55" fmla="*/ 11000 h 16667"/>
              <a:gd name="T56" fmla="*/ 0 w 14000"/>
              <a:gd name="T57" fmla="*/ 11000 h 16667"/>
              <a:gd name="T58" fmla="*/ 0 w 14000"/>
              <a:gd name="T59" fmla="*/ 7667 h 16667"/>
              <a:gd name="T60" fmla="*/ 1667 w 14000"/>
              <a:gd name="T61" fmla="*/ 7667 h 16667"/>
              <a:gd name="T62" fmla="*/ 3333 w 14000"/>
              <a:gd name="T63" fmla="*/ 7667 h 16667"/>
              <a:gd name="T64" fmla="*/ 3333 w 14000"/>
              <a:gd name="T65" fmla="*/ 11000 h 16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00" h="16667">
                <a:moveTo>
                  <a:pt x="10667" y="11000"/>
                </a:moveTo>
                <a:lnTo>
                  <a:pt x="14000" y="11000"/>
                </a:lnTo>
                <a:lnTo>
                  <a:pt x="14000" y="7667"/>
                </a:lnTo>
                <a:lnTo>
                  <a:pt x="12333" y="7667"/>
                </a:lnTo>
                <a:lnTo>
                  <a:pt x="10667" y="7667"/>
                </a:lnTo>
                <a:lnTo>
                  <a:pt x="10667" y="11000"/>
                </a:lnTo>
                <a:close/>
                <a:moveTo>
                  <a:pt x="0" y="0"/>
                </a:moveTo>
                <a:lnTo>
                  <a:pt x="0" y="5667"/>
                </a:lnTo>
                <a:lnTo>
                  <a:pt x="1000" y="5667"/>
                </a:lnTo>
                <a:lnTo>
                  <a:pt x="1000" y="5500"/>
                </a:lnTo>
                <a:cubicBezTo>
                  <a:pt x="1000" y="2833"/>
                  <a:pt x="2500" y="1167"/>
                  <a:pt x="5333" y="1167"/>
                </a:cubicBezTo>
                <a:lnTo>
                  <a:pt x="5500" y="1167"/>
                </a:lnTo>
                <a:lnTo>
                  <a:pt x="5500" y="13167"/>
                </a:lnTo>
                <a:cubicBezTo>
                  <a:pt x="5500" y="14833"/>
                  <a:pt x="4833" y="15500"/>
                  <a:pt x="3167" y="15500"/>
                </a:cubicBezTo>
                <a:lnTo>
                  <a:pt x="2667" y="15500"/>
                </a:lnTo>
                <a:lnTo>
                  <a:pt x="2667" y="16667"/>
                </a:lnTo>
                <a:lnTo>
                  <a:pt x="11333" y="16667"/>
                </a:lnTo>
                <a:lnTo>
                  <a:pt x="11333" y="15500"/>
                </a:lnTo>
                <a:lnTo>
                  <a:pt x="10833" y="15500"/>
                </a:lnTo>
                <a:cubicBezTo>
                  <a:pt x="9167" y="15500"/>
                  <a:pt x="8500" y="14833"/>
                  <a:pt x="8500" y="13167"/>
                </a:cubicBezTo>
                <a:lnTo>
                  <a:pt x="8500" y="1167"/>
                </a:lnTo>
                <a:lnTo>
                  <a:pt x="8667" y="1167"/>
                </a:lnTo>
                <a:cubicBezTo>
                  <a:pt x="11500" y="1167"/>
                  <a:pt x="13000" y="2833"/>
                  <a:pt x="13000" y="5500"/>
                </a:cubicBezTo>
                <a:lnTo>
                  <a:pt x="13000" y="5667"/>
                </a:lnTo>
                <a:lnTo>
                  <a:pt x="14000" y="5667"/>
                </a:lnTo>
                <a:lnTo>
                  <a:pt x="14000" y="0"/>
                </a:lnTo>
                <a:lnTo>
                  <a:pt x="0" y="0"/>
                </a:lnTo>
                <a:close/>
                <a:moveTo>
                  <a:pt x="3333" y="11000"/>
                </a:moveTo>
                <a:lnTo>
                  <a:pt x="0" y="11000"/>
                </a:lnTo>
                <a:lnTo>
                  <a:pt x="0" y="7667"/>
                </a:lnTo>
                <a:lnTo>
                  <a:pt x="1667" y="7667"/>
                </a:lnTo>
                <a:lnTo>
                  <a:pt x="3333" y="7667"/>
                </a:lnTo>
                <a:lnTo>
                  <a:pt x="3333" y="11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3976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21700B-8639-459A-9DB3-8908E70798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5773F91-952B-4027-A509-D0FC05D7D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91FD126-04E4-4103-B3F0-0C5F4BE146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</p:spTree>
    <p:extLst>
      <p:ext uri="{BB962C8B-B14F-4D97-AF65-F5344CB8AC3E}">
        <p14:creationId xmlns:p14="http://schemas.microsoft.com/office/powerpoint/2010/main" val="573451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C5366064-1808-4159-BB7D-81B4B8BCF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460624" y="6459822"/>
            <a:ext cx="252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B1C9843-9CCD-4707-BCAD-91FEBBD1A2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</p:spTree>
    <p:extLst>
      <p:ext uri="{BB962C8B-B14F-4D97-AF65-F5344CB8AC3E}">
        <p14:creationId xmlns:p14="http://schemas.microsoft.com/office/powerpoint/2010/main" val="39527618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3E96A5-93EA-451A-88A2-0C4325907D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5D6AE95-30E2-4E14-9028-628793137D1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376" y="1484313"/>
            <a:ext cx="547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20BABE80-E0D1-46E7-8B60-730D1088E2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6240000" y="1483726"/>
            <a:ext cx="547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5645BF9-9EDA-419B-AB36-7B935620D1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42DE23C-5423-48CE-8882-D6C06C2846C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5918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F5EE6-FFD8-44FD-9C80-95B68F34D2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422070A-7303-4B7F-93D4-191685839B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376" y="1484313"/>
            <a:ext cx="3528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7D9598B6-CEA7-42C6-8376-9C8FFAD9B4C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4296000" y="1484313"/>
            <a:ext cx="3600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508F3AD6-ECB1-46C4-8C4D-7E86183245A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8184624" y="1484313"/>
            <a:ext cx="3528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0889586-28CC-47C6-B178-BBAB317550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D1528BA-A52E-4337-B474-61A6A8DD5E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72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BE4F56-CAAF-476E-A2B9-F1A0D25C8BAC}"/>
              </a:ext>
            </a:extLst>
          </p:cNvPr>
          <p:cNvSpPr>
            <a:spLocks noGrp="1"/>
          </p:cNvSpPr>
          <p:nvPr>
            <p:ph type="title" sz="quarter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4B6057D-AA55-47BF-A331-2E2648C311B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376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D73B4FC-B74D-4CE7-B959-B58A486BFB4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3359696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5C02444F-BCE5-47EE-A8CF-C44F258655A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6240000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747D8B36-797B-4379-B1D3-EFD569BF81E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9120624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BF96E58-B088-4C9A-B95A-5833E90EA5E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43D715B-42D7-4FC5-83D7-9CCA39782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825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with highligh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A968421-13D9-452E-9E1F-D6F5FE4699B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376" y="1484313"/>
            <a:ext cx="3528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61FA861B-DD93-4B8B-8DB8-0BCD738A172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4295800" y="1484313"/>
            <a:ext cx="3600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7BBEDD2-BE9F-4A3C-BB81-2353AC6C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8" name="Freeform: Shape 12">
            <a:extLst>
              <a:ext uri="{FF2B5EF4-FFF2-40B4-BE49-F238E27FC236}">
                <a16:creationId xmlns:a16="http://schemas.microsoft.com/office/drawing/2014/main" id="{9D0862D2-AED8-4E0B-92B3-CB48CC15A0E0}"/>
              </a:ext>
            </a:extLst>
          </p:cNvPr>
          <p:cNvSpPr/>
          <p:nvPr userDrawn="1"/>
        </p:nvSpPr>
        <p:spPr bwMode="gray">
          <a:xfrm>
            <a:off x="7913792" y="1484312"/>
            <a:ext cx="4278208" cy="4897438"/>
          </a:xfrm>
          <a:custGeom>
            <a:avLst/>
            <a:gdLst>
              <a:gd name="connsiteX0" fmla="*/ 3150760 w 4278208"/>
              <a:gd name="connsiteY0" fmla="*/ 0 h 4897438"/>
              <a:gd name="connsiteX1" fmla="*/ 4278208 w 4278208"/>
              <a:gd name="connsiteY1" fmla="*/ 0 h 4897438"/>
              <a:gd name="connsiteX2" fmla="*/ 4278208 w 4278208"/>
              <a:gd name="connsiteY2" fmla="*/ 4897438 h 4897438"/>
              <a:gd name="connsiteX3" fmla="*/ 4089262 w 4278208"/>
              <a:gd name="connsiteY3" fmla="*/ 4897438 h 4897438"/>
              <a:gd name="connsiteX4" fmla="*/ 3150760 w 4278208"/>
              <a:gd name="connsiteY4" fmla="*/ 4897438 h 4897438"/>
              <a:gd name="connsiteX5" fmla="*/ 0 w 4278208"/>
              <a:gd name="connsiteY5" fmla="*/ 4897438 h 4897438"/>
              <a:gd name="connsiteX6" fmla="*/ 163558 w 4278208"/>
              <a:gd name="connsiteY6" fmla="*/ 4029750 h 4897438"/>
              <a:gd name="connsiteX7" fmla="*/ 913209 w 4278208"/>
              <a:gd name="connsiteY7" fmla="*/ 677 h 4897438"/>
              <a:gd name="connsiteX8" fmla="*/ 3150760 w 4278208"/>
              <a:gd name="connsiteY8" fmla="*/ 677 h 48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78208" h="4897438">
                <a:moveTo>
                  <a:pt x="3150760" y="0"/>
                </a:moveTo>
                <a:lnTo>
                  <a:pt x="4278208" y="0"/>
                </a:lnTo>
                <a:lnTo>
                  <a:pt x="4278208" y="4897438"/>
                </a:lnTo>
                <a:lnTo>
                  <a:pt x="4089262" y="4897438"/>
                </a:lnTo>
                <a:lnTo>
                  <a:pt x="3150760" y="4897438"/>
                </a:lnTo>
                <a:lnTo>
                  <a:pt x="0" y="4897438"/>
                </a:lnTo>
                <a:lnTo>
                  <a:pt x="163558" y="4029750"/>
                </a:lnTo>
                <a:cubicBezTo>
                  <a:pt x="413442" y="2686726"/>
                  <a:pt x="655958" y="1343702"/>
                  <a:pt x="913209" y="677"/>
                </a:cubicBezTo>
                <a:lnTo>
                  <a:pt x="3150760" y="677"/>
                </a:lnTo>
                <a:close/>
              </a:path>
            </a:pathLst>
          </a:cu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1D49593-9508-492B-90C5-F09125A9C1D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9C7C8EAF-3E10-43D6-9B69-D139BF64DF5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7961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3F1334-0C30-417F-8C36-14E54C69E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390C6A2-43FF-4452-B80E-84686F69C3A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425" y="1484588"/>
            <a:ext cx="3528000" cy="489716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12A89A98-38F0-4125-B055-9C860DA9FC1A}"/>
              </a:ext>
            </a:extLst>
          </p:cNvPr>
          <p:cNvSpPr/>
          <p:nvPr userDrawn="1"/>
        </p:nvSpPr>
        <p:spPr bwMode="gray">
          <a:xfrm>
            <a:off x="4295800" y="1484312"/>
            <a:ext cx="7896200" cy="4897438"/>
          </a:xfrm>
          <a:custGeom>
            <a:avLst/>
            <a:gdLst>
              <a:gd name="connsiteX0" fmla="*/ 3150760 w 7896200"/>
              <a:gd name="connsiteY0" fmla="*/ 0 h 4897438"/>
              <a:gd name="connsiteX1" fmla="*/ 4278208 w 7896200"/>
              <a:gd name="connsiteY1" fmla="*/ 0 h 4897438"/>
              <a:gd name="connsiteX2" fmla="*/ 4278208 w 7896200"/>
              <a:gd name="connsiteY2" fmla="*/ 816 h 4897438"/>
              <a:gd name="connsiteX3" fmla="*/ 7896200 w 7896200"/>
              <a:gd name="connsiteY3" fmla="*/ 816 h 4897438"/>
              <a:gd name="connsiteX4" fmla="*/ 7896200 w 7896200"/>
              <a:gd name="connsiteY4" fmla="*/ 4897438 h 4897438"/>
              <a:gd name="connsiteX5" fmla="*/ 4278208 w 7896200"/>
              <a:gd name="connsiteY5" fmla="*/ 4897438 h 4897438"/>
              <a:gd name="connsiteX6" fmla="*/ 4089262 w 7896200"/>
              <a:gd name="connsiteY6" fmla="*/ 4897438 h 4897438"/>
              <a:gd name="connsiteX7" fmla="*/ 3150760 w 7896200"/>
              <a:gd name="connsiteY7" fmla="*/ 4897438 h 4897438"/>
              <a:gd name="connsiteX8" fmla="*/ 74220 w 7896200"/>
              <a:gd name="connsiteY8" fmla="*/ 4897438 h 4897438"/>
              <a:gd name="connsiteX9" fmla="*/ 0 w 7896200"/>
              <a:gd name="connsiteY9" fmla="*/ 4897438 h 4897438"/>
              <a:gd name="connsiteX10" fmla="*/ 163558 w 7896200"/>
              <a:gd name="connsiteY10" fmla="*/ 4029750 h 4897438"/>
              <a:gd name="connsiteX11" fmla="*/ 913209 w 7896200"/>
              <a:gd name="connsiteY11" fmla="*/ 677 h 4897438"/>
              <a:gd name="connsiteX12" fmla="*/ 3150760 w 7896200"/>
              <a:gd name="connsiteY12" fmla="*/ 677 h 48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896200" h="4897438">
                <a:moveTo>
                  <a:pt x="3150760" y="0"/>
                </a:moveTo>
                <a:lnTo>
                  <a:pt x="4278208" y="0"/>
                </a:lnTo>
                <a:lnTo>
                  <a:pt x="4278208" y="816"/>
                </a:lnTo>
                <a:lnTo>
                  <a:pt x="7896200" y="816"/>
                </a:lnTo>
                <a:lnTo>
                  <a:pt x="7896200" y="4897438"/>
                </a:lnTo>
                <a:lnTo>
                  <a:pt x="4278208" y="4897438"/>
                </a:lnTo>
                <a:lnTo>
                  <a:pt x="4089262" y="4897438"/>
                </a:lnTo>
                <a:lnTo>
                  <a:pt x="3150760" y="4897438"/>
                </a:lnTo>
                <a:lnTo>
                  <a:pt x="74220" y="4897438"/>
                </a:lnTo>
                <a:lnTo>
                  <a:pt x="0" y="4897438"/>
                </a:lnTo>
                <a:lnTo>
                  <a:pt x="163558" y="4029750"/>
                </a:lnTo>
                <a:cubicBezTo>
                  <a:pt x="413442" y="2686726"/>
                  <a:pt x="655958" y="1343702"/>
                  <a:pt x="913209" y="677"/>
                </a:cubicBezTo>
                <a:lnTo>
                  <a:pt x="3150760" y="677"/>
                </a:lnTo>
                <a:close/>
              </a:path>
            </a:pathLst>
          </a:custGeom>
          <a:solidFill>
            <a:srgbClr val="E20074"/>
          </a:solidFill>
          <a:ln w="301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DFBB1CA-C61D-4A97-B9D5-A805CCF931E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FF85986-C820-4AB9-8209-3195C3E49A4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6295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B38C1338-03E2-479A-84CD-1A9C778CC6C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10920536" y="0"/>
            <a:ext cx="1271464" cy="6858000"/>
          </a:xfrm>
          <a:custGeom>
            <a:avLst/>
            <a:gdLst>
              <a:gd name="connsiteX0" fmla="*/ 1271464 w 1271464"/>
              <a:gd name="connsiteY0" fmla="*/ 0 h 6858000"/>
              <a:gd name="connsiteX1" fmla="*/ 1271464 w 1271464"/>
              <a:gd name="connsiteY1" fmla="*/ 6858000 h 6858000"/>
              <a:gd name="connsiteX2" fmla="*/ 0 w 1271464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1464" h="6858000">
                <a:moveTo>
                  <a:pt x="1271464" y="0"/>
                </a:moveTo>
                <a:lnTo>
                  <a:pt x="127146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504000" tIns="1620000" bIns="0" anchor="ctr">
            <a:noAutofit/>
          </a:bodyPr>
          <a:lstStyle>
            <a:lvl1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White </a:t>
            </a:r>
            <a:br>
              <a:rPr lang="en-US" dirty="0"/>
            </a:br>
            <a:r>
              <a:rPr lang="en-US" dirty="0"/>
              <a:t>background </a:t>
            </a:r>
            <a:br>
              <a:rPr lang="en-US" dirty="0"/>
            </a:br>
            <a:r>
              <a:rPr lang="en-US" dirty="0"/>
              <a:t>or add gradient </a:t>
            </a:r>
            <a:br>
              <a:rPr lang="en-US" dirty="0"/>
            </a:br>
            <a:r>
              <a:rPr lang="en-US" dirty="0"/>
              <a:t>as a picture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8F2A4CF4-F40B-4E8A-9194-82C4992C32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422800" y="2134800"/>
            <a:ext cx="7344000" cy="24480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buFont typeface="+mn-lt" panose="020B0604020202020204" pitchFamily="34" charset="0"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+mn-lt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5pPr>
            <a:lvl6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6pPr>
            <a:lvl7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7pPr>
            <a:lvl8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8pPr>
            <a:lvl9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“Click to insert a powerful quote, multi-lined possible”</a:t>
            </a:r>
          </a:p>
          <a:p>
            <a:pPr lvl="1"/>
            <a:r>
              <a:rPr lang="en-US" dirty="0"/>
              <a:t>– Author</a:t>
            </a:r>
          </a:p>
        </p:txBody>
      </p:sp>
    </p:spTree>
    <p:extLst>
      <p:ext uri="{BB962C8B-B14F-4D97-AF65-F5344CB8AC3E}">
        <p14:creationId xmlns:p14="http://schemas.microsoft.com/office/powerpoint/2010/main" val="17632712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3FB304-618D-40B7-940D-69DE27A219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18C1C1B3-2B43-47F5-9FA0-80C6D4477A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240016" y="1484313"/>
            <a:ext cx="5953200" cy="4896000"/>
          </a:xfrm>
        </p:spPr>
        <p:txBody>
          <a:bodyPr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tabLst>
                <a:tab pos="2687638" algn="l"/>
              </a:tabLst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4"/>
            <a:r>
              <a:rPr lang="en-US" dirty="0"/>
              <a:t>Add picture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B4C7612-0C84-4376-B998-B34EAE1F544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479376" y="1484313"/>
            <a:ext cx="547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CD8C59-AB08-4E68-ABC5-054B8E96A1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1ABB7E4-4C03-4625-A9FD-0653E9CDEE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928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902E79-B5C3-4A51-9C68-88010755DD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9CD48E90-58F3-40B4-B97C-453785FBBAB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8184624" y="1484313"/>
            <a:ext cx="3528000" cy="4896000"/>
          </a:xfrm>
        </p:spPr>
        <p:txBody>
          <a:bodyPr>
            <a:noAutofit/>
          </a:bodyPr>
          <a:lstStyle>
            <a:lvl5pPr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40AE5EC-538A-4BF1-ABC1-3EE1CF9C15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79375" y="1485312"/>
            <a:ext cx="7416000" cy="4896000"/>
          </a:xfrm>
        </p:spPr>
        <p:txBody>
          <a:bodyPr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lvl="4"/>
            <a:r>
              <a:rPr lang="en-US" dirty="0"/>
              <a:t>Add picture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D2B3D04-CC57-411E-8F02-823234E22B1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DE116DD-4D66-41B8-8695-AE80DF78ED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258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ong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19DF1A20-2D08-4001-ACCD-157B201C6B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2"/>
            <a:ext cx="6979050" cy="6857999"/>
          </a:xfrm>
          <a:custGeom>
            <a:avLst/>
            <a:gdLst>
              <a:gd name="connsiteX0" fmla="*/ 0 w 6979050"/>
              <a:gd name="connsiteY0" fmla="*/ 0 h 6857999"/>
              <a:gd name="connsiteX1" fmla="*/ 6979050 w 6979050"/>
              <a:gd name="connsiteY1" fmla="*/ 0 h 6857999"/>
              <a:gd name="connsiteX2" fmla="*/ 5721751 w 6979050"/>
              <a:gd name="connsiteY2" fmla="*/ 6857999 h 6857999"/>
              <a:gd name="connsiteX3" fmla="*/ 5718661 w 6979050"/>
              <a:gd name="connsiteY3" fmla="*/ 6857999 h 6857999"/>
              <a:gd name="connsiteX4" fmla="*/ 0 w 6979050"/>
              <a:gd name="connsiteY4" fmla="*/ 685610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79050" h="6857999">
                <a:moveTo>
                  <a:pt x="0" y="0"/>
                </a:moveTo>
                <a:lnTo>
                  <a:pt x="6979050" y="0"/>
                </a:lnTo>
                <a:lnTo>
                  <a:pt x="5721751" y="6857999"/>
                </a:lnTo>
                <a:lnTo>
                  <a:pt x="5718661" y="6857999"/>
                </a:lnTo>
                <a:lnTo>
                  <a:pt x="0" y="685610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55CF3A-8745-495B-9FFE-CE92A5F4D6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7176113" y="1484313"/>
            <a:ext cx="4536000" cy="2142783"/>
          </a:xfrm>
        </p:spPr>
        <p:txBody>
          <a:bodyPr lIns="0" anchor="b"/>
          <a:lstStyle>
            <a:lvl1pPr algn="l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presentation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31B0A1-8DE4-4F87-9296-AE72B35697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176113" y="3789096"/>
            <a:ext cx="4536000" cy="504000"/>
          </a:xfrm>
        </p:spPr>
        <p:txBody>
          <a:bodyPr lIns="0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dirty="0"/>
              <a:t>Subtitle | Author | Place | Date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8A7530A-F2BE-4960-A13F-DF414D0EA816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1168273" y="5733256"/>
            <a:ext cx="544302" cy="648000"/>
          </a:xfrm>
          <a:custGeom>
            <a:avLst/>
            <a:gdLst>
              <a:gd name="T0" fmla="*/ 10667 w 14000"/>
              <a:gd name="T1" fmla="*/ 11000 h 16667"/>
              <a:gd name="T2" fmla="*/ 14000 w 14000"/>
              <a:gd name="T3" fmla="*/ 11000 h 16667"/>
              <a:gd name="T4" fmla="*/ 14000 w 14000"/>
              <a:gd name="T5" fmla="*/ 7667 h 16667"/>
              <a:gd name="T6" fmla="*/ 12333 w 14000"/>
              <a:gd name="T7" fmla="*/ 7667 h 16667"/>
              <a:gd name="T8" fmla="*/ 10667 w 14000"/>
              <a:gd name="T9" fmla="*/ 7667 h 16667"/>
              <a:gd name="T10" fmla="*/ 10667 w 14000"/>
              <a:gd name="T11" fmla="*/ 11000 h 16667"/>
              <a:gd name="T12" fmla="*/ 0 w 14000"/>
              <a:gd name="T13" fmla="*/ 0 h 16667"/>
              <a:gd name="T14" fmla="*/ 0 w 14000"/>
              <a:gd name="T15" fmla="*/ 5667 h 16667"/>
              <a:gd name="T16" fmla="*/ 1000 w 14000"/>
              <a:gd name="T17" fmla="*/ 5667 h 16667"/>
              <a:gd name="T18" fmla="*/ 1000 w 14000"/>
              <a:gd name="T19" fmla="*/ 5500 h 16667"/>
              <a:gd name="T20" fmla="*/ 5333 w 14000"/>
              <a:gd name="T21" fmla="*/ 1167 h 16667"/>
              <a:gd name="T22" fmla="*/ 5500 w 14000"/>
              <a:gd name="T23" fmla="*/ 1167 h 16667"/>
              <a:gd name="T24" fmla="*/ 5500 w 14000"/>
              <a:gd name="T25" fmla="*/ 13167 h 16667"/>
              <a:gd name="T26" fmla="*/ 3167 w 14000"/>
              <a:gd name="T27" fmla="*/ 15500 h 16667"/>
              <a:gd name="T28" fmla="*/ 2667 w 14000"/>
              <a:gd name="T29" fmla="*/ 15500 h 16667"/>
              <a:gd name="T30" fmla="*/ 2667 w 14000"/>
              <a:gd name="T31" fmla="*/ 16667 h 16667"/>
              <a:gd name="T32" fmla="*/ 11333 w 14000"/>
              <a:gd name="T33" fmla="*/ 16667 h 16667"/>
              <a:gd name="T34" fmla="*/ 11333 w 14000"/>
              <a:gd name="T35" fmla="*/ 15500 h 16667"/>
              <a:gd name="T36" fmla="*/ 10833 w 14000"/>
              <a:gd name="T37" fmla="*/ 15500 h 16667"/>
              <a:gd name="T38" fmla="*/ 8500 w 14000"/>
              <a:gd name="T39" fmla="*/ 13167 h 16667"/>
              <a:gd name="T40" fmla="*/ 8500 w 14000"/>
              <a:gd name="T41" fmla="*/ 1167 h 16667"/>
              <a:gd name="T42" fmla="*/ 8667 w 14000"/>
              <a:gd name="T43" fmla="*/ 1167 h 16667"/>
              <a:gd name="T44" fmla="*/ 13000 w 14000"/>
              <a:gd name="T45" fmla="*/ 5500 h 16667"/>
              <a:gd name="T46" fmla="*/ 13000 w 14000"/>
              <a:gd name="T47" fmla="*/ 5667 h 16667"/>
              <a:gd name="T48" fmla="*/ 14000 w 14000"/>
              <a:gd name="T49" fmla="*/ 5667 h 16667"/>
              <a:gd name="T50" fmla="*/ 14000 w 14000"/>
              <a:gd name="T51" fmla="*/ 0 h 16667"/>
              <a:gd name="T52" fmla="*/ 0 w 14000"/>
              <a:gd name="T53" fmla="*/ 0 h 16667"/>
              <a:gd name="T54" fmla="*/ 3333 w 14000"/>
              <a:gd name="T55" fmla="*/ 11000 h 16667"/>
              <a:gd name="T56" fmla="*/ 0 w 14000"/>
              <a:gd name="T57" fmla="*/ 11000 h 16667"/>
              <a:gd name="T58" fmla="*/ 0 w 14000"/>
              <a:gd name="T59" fmla="*/ 7667 h 16667"/>
              <a:gd name="T60" fmla="*/ 1667 w 14000"/>
              <a:gd name="T61" fmla="*/ 7667 h 16667"/>
              <a:gd name="T62" fmla="*/ 3333 w 14000"/>
              <a:gd name="T63" fmla="*/ 7667 h 16667"/>
              <a:gd name="T64" fmla="*/ 3333 w 14000"/>
              <a:gd name="T65" fmla="*/ 11000 h 16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00" h="16667">
                <a:moveTo>
                  <a:pt x="10667" y="11000"/>
                </a:moveTo>
                <a:lnTo>
                  <a:pt x="14000" y="11000"/>
                </a:lnTo>
                <a:lnTo>
                  <a:pt x="14000" y="7667"/>
                </a:lnTo>
                <a:lnTo>
                  <a:pt x="12333" y="7667"/>
                </a:lnTo>
                <a:lnTo>
                  <a:pt x="10667" y="7667"/>
                </a:lnTo>
                <a:lnTo>
                  <a:pt x="10667" y="11000"/>
                </a:lnTo>
                <a:close/>
                <a:moveTo>
                  <a:pt x="0" y="0"/>
                </a:moveTo>
                <a:lnTo>
                  <a:pt x="0" y="5667"/>
                </a:lnTo>
                <a:lnTo>
                  <a:pt x="1000" y="5667"/>
                </a:lnTo>
                <a:lnTo>
                  <a:pt x="1000" y="5500"/>
                </a:lnTo>
                <a:cubicBezTo>
                  <a:pt x="1000" y="2833"/>
                  <a:pt x="2500" y="1167"/>
                  <a:pt x="5333" y="1167"/>
                </a:cubicBezTo>
                <a:lnTo>
                  <a:pt x="5500" y="1167"/>
                </a:lnTo>
                <a:lnTo>
                  <a:pt x="5500" y="13167"/>
                </a:lnTo>
                <a:cubicBezTo>
                  <a:pt x="5500" y="14833"/>
                  <a:pt x="4833" y="15500"/>
                  <a:pt x="3167" y="15500"/>
                </a:cubicBezTo>
                <a:lnTo>
                  <a:pt x="2667" y="15500"/>
                </a:lnTo>
                <a:lnTo>
                  <a:pt x="2667" y="16667"/>
                </a:lnTo>
                <a:lnTo>
                  <a:pt x="11333" y="16667"/>
                </a:lnTo>
                <a:lnTo>
                  <a:pt x="11333" y="15500"/>
                </a:lnTo>
                <a:lnTo>
                  <a:pt x="10833" y="15500"/>
                </a:lnTo>
                <a:cubicBezTo>
                  <a:pt x="9167" y="15500"/>
                  <a:pt x="8500" y="14833"/>
                  <a:pt x="8500" y="13167"/>
                </a:cubicBezTo>
                <a:lnTo>
                  <a:pt x="8500" y="1167"/>
                </a:lnTo>
                <a:lnTo>
                  <a:pt x="8667" y="1167"/>
                </a:lnTo>
                <a:cubicBezTo>
                  <a:pt x="11500" y="1167"/>
                  <a:pt x="13000" y="2833"/>
                  <a:pt x="13000" y="5500"/>
                </a:cubicBezTo>
                <a:lnTo>
                  <a:pt x="13000" y="5667"/>
                </a:lnTo>
                <a:lnTo>
                  <a:pt x="14000" y="5667"/>
                </a:lnTo>
                <a:lnTo>
                  <a:pt x="14000" y="0"/>
                </a:lnTo>
                <a:lnTo>
                  <a:pt x="0" y="0"/>
                </a:lnTo>
                <a:close/>
                <a:moveTo>
                  <a:pt x="3333" y="11000"/>
                </a:moveTo>
                <a:lnTo>
                  <a:pt x="0" y="11000"/>
                </a:lnTo>
                <a:lnTo>
                  <a:pt x="0" y="7667"/>
                </a:lnTo>
                <a:lnTo>
                  <a:pt x="1667" y="7667"/>
                </a:lnTo>
                <a:lnTo>
                  <a:pt x="3333" y="7667"/>
                </a:lnTo>
                <a:lnTo>
                  <a:pt x="3333" y="11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9645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(fullsca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58364E8-4ECD-4C26-A5E5-021E95A628B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0"/>
            <a:ext cx="12192000" cy="6858000"/>
          </a:xfrm>
        </p:spPr>
        <p:txBody>
          <a:bodyPr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4"/>
            <a:r>
              <a:rPr lang="en-US" dirty="0"/>
              <a:t>Add picture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3C2C57A-9E9C-4D5E-A671-30A26FCD5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F4D60B8-EBC4-4141-8E22-C02E8795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33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58364E8-4ECD-4C26-A5E5-021E95A628B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79425" y="0"/>
            <a:ext cx="11712575" cy="6858000"/>
          </a:xfrm>
        </p:spPr>
        <p:txBody>
          <a:bodyPr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4"/>
            <a:r>
              <a:rPr lang="en-US" dirty="0"/>
              <a:t>Add picture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8DF5307-E60A-4BDF-B8C6-709DBA49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CE5E996-493D-48DC-9368-0094BFC4E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653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hort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7981B2F9-E477-4910-B6C8-B4166311C8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2067877 h 6858000"/>
              <a:gd name="connsiteX1" fmla="*/ 952 w 12192000"/>
              <a:gd name="connsiteY1" fmla="*/ 6858000 h 6858000"/>
              <a:gd name="connsiteX2" fmla="*/ 0 w 12192000"/>
              <a:gd name="connsiteY2" fmla="*/ 6858000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952 w 12192000"/>
              <a:gd name="connsiteY6" fmla="*/ 6858000 h 6858000"/>
              <a:gd name="connsiteX7" fmla="*/ 5554980 w 12192000"/>
              <a:gd name="connsiteY7" fmla="*/ 6857999 h 6858000"/>
              <a:gd name="connsiteX8" fmla="*/ 6454140 w 12192000"/>
              <a:gd name="connsiteY8" fmla="*/ 2067877 h 6858000"/>
              <a:gd name="connsiteX9" fmla="*/ 0 w 12192000"/>
              <a:gd name="connsiteY9" fmla="*/ 20678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2067877"/>
                </a:moveTo>
                <a:cubicBezTo>
                  <a:pt x="317" y="3664585"/>
                  <a:pt x="635" y="5261292"/>
                  <a:pt x="952" y="6858000"/>
                </a:cubicBezTo>
                <a:lnTo>
                  <a:pt x="0" y="685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952" y="6858000"/>
                </a:lnTo>
                <a:lnTo>
                  <a:pt x="5554980" y="6857999"/>
                </a:lnTo>
                <a:lnTo>
                  <a:pt x="6454140" y="2067877"/>
                </a:lnTo>
                <a:lnTo>
                  <a:pt x="0" y="206787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B4DB53C6-4A5C-48C2-AF98-0DC609E20D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79376" y="4676400"/>
            <a:ext cx="5040000" cy="5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Subtitle | Author | Place | Date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2CC7B3-5721-4953-BA56-DB66B35386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79376" y="2349120"/>
            <a:ext cx="5040000" cy="2160000"/>
          </a:xfrm>
        </p:spPr>
        <p:txBody>
          <a:bodyPr lIns="0" bIns="0"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presentation</a:t>
            </a:r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CD1DD9C-F02A-47C8-8743-11F4261A4C3F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479424" y="5733256"/>
            <a:ext cx="544302" cy="648000"/>
          </a:xfrm>
          <a:custGeom>
            <a:avLst/>
            <a:gdLst>
              <a:gd name="T0" fmla="*/ 10667 w 14000"/>
              <a:gd name="T1" fmla="*/ 11000 h 16667"/>
              <a:gd name="T2" fmla="*/ 14000 w 14000"/>
              <a:gd name="T3" fmla="*/ 11000 h 16667"/>
              <a:gd name="T4" fmla="*/ 14000 w 14000"/>
              <a:gd name="T5" fmla="*/ 7667 h 16667"/>
              <a:gd name="T6" fmla="*/ 12333 w 14000"/>
              <a:gd name="T7" fmla="*/ 7667 h 16667"/>
              <a:gd name="T8" fmla="*/ 10667 w 14000"/>
              <a:gd name="T9" fmla="*/ 7667 h 16667"/>
              <a:gd name="T10" fmla="*/ 10667 w 14000"/>
              <a:gd name="T11" fmla="*/ 11000 h 16667"/>
              <a:gd name="T12" fmla="*/ 0 w 14000"/>
              <a:gd name="T13" fmla="*/ 0 h 16667"/>
              <a:gd name="T14" fmla="*/ 0 w 14000"/>
              <a:gd name="T15" fmla="*/ 5667 h 16667"/>
              <a:gd name="T16" fmla="*/ 1000 w 14000"/>
              <a:gd name="T17" fmla="*/ 5667 h 16667"/>
              <a:gd name="T18" fmla="*/ 1000 w 14000"/>
              <a:gd name="T19" fmla="*/ 5500 h 16667"/>
              <a:gd name="T20" fmla="*/ 5333 w 14000"/>
              <a:gd name="T21" fmla="*/ 1167 h 16667"/>
              <a:gd name="T22" fmla="*/ 5500 w 14000"/>
              <a:gd name="T23" fmla="*/ 1167 h 16667"/>
              <a:gd name="T24" fmla="*/ 5500 w 14000"/>
              <a:gd name="T25" fmla="*/ 13167 h 16667"/>
              <a:gd name="T26" fmla="*/ 3167 w 14000"/>
              <a:gd name="T27" fmla="*/ 15500 h 16667"/>
              <a:gd name="T28" fmla="*/ 2667 w 14000"/>
              <a:gd name="T29" fmla="*/ 15500 h 16667"/>
              <a:gd name="T30" fmla="*/ 2667 w 14000"/>
              <a:gd name="T31" fmla="*/ 16667 h 16667"/>
              <a:gd name="T32" fmla="*/ 11333 w 14000"/>
              <a:gd name="T33" fmla="*/ 16667 h 16667"/>
              <a:gd name="T34" fmla="*/ 11333 w 14000"/>
              <a:gd name="T35" fmla="*/ 15500 h 16667"/>
              <a:gd name="T36" fmla="*/ 10833 w 14000"/>
              <a:gd name="T37" fmla="*/ 15500 h 16667"/>
              <a:gd name="T38" fmla="*/ 8500 w 14000"/>
              <a:gd name="T39" fmla="*/ 13167 h 16667"/>
              <a:gd name="T40" fmla="*/ 8500 w 14000"/>
              <a:gd name="T41" fmla="*/ 1167 h 16667"/>
              <a:gd name="T42" fmla="*/ 8667 w 14000"/>
              <a:gd name="T43" fmla="*/ 1167 h 16667"/>
              <a:gd name="T44" fmla="*/ 13000 w 14000"/>
              <a:gd name="T45" fmla="*/ 5500 h 16667"/>
              <a:gd name="T46" fmla="*/ 13000 w 14000"/>
              <a:gd name="T47" fmla="*/ 5667 h 16667"/>
              <a:gd name="T48" fmla="*/ 14000 w 14000"/>
              <a:gd name="T49" fmla="*/ 5667 h 16667"/>
              <a:gd name="T50" fmla="*/ 14000 w 14000"/>
              <a:gd name="T51" fmla="*/ 0 h 16667"/>
              <a:gd name="T52" fmla="*/ 0 w 14000"/>
              <a:gd name="T53" fmla="*/ 0 h 16667"/>
              <a:gd name="T54" fmla="*/ 3333 w 14000"/>
              <a:gd name="T55" fmla="*/ 11000 h 16667"/>
              <a:gd name="T56" fmla="*/ 0 w 14000"/>
              <a:gd name="T57" fmla="*/ 11000 h 16667"/>
              <a:gd name="T58" fmla="*/ 0 w 14000"/>
              <a:gd name="T59" fmla="*/ 7667 h 16667"/>
              <a:gd name="T60" fmla="*/ 1667 w 14000"/>
              <a:gd name="T61" fmla="*/ 7667 h 16667"/>
              <a:gd name="T62" fmla="*/ 3333 w 14000"/>
              <a:gd name="T63" fmla="*/ 7667 h 16667"/>
              <a:gd name="T64" fmla="*/ 3333 w 14000"/>
              <a:gd name="T65" fmla="*/ 11000 h 16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00" h="16667">
                <a:moveTo>
                  <a:pt x="10667" y="11000"/>
                </a:moveTo>
                <a:lnTo>
                  <a:pt x="14000" y="11000"/>
                </a:lnTo>
                <a:lnTo>
                  <a:pt x="14000" y="7667"/>
                </a:lnTo>
                <a:lnTo>
                  <a:pt x="12333" y="7667"/>
                </a:lnTo>
                <a:lnTo>
                  <a:pt x="10667" y="7667"/>
                </a:lnTo>
                <a:lnTo>
                  <a:pt x="10667" y="11000"/>
                </a:lnTo>
                <a:close/>
                <a:moveTo>
                  <a:pt x="0" y="0"/>
                </a:moveTo>
                <a:lnTo>
                  <a:pt x="0" y="5667"/>
                </a:lnTo>
                <a:lnTo>
                  <a:pt x="1000" y="5667"/>
                </a:lnTo>
                <a:lnTo>
                  <a:pt x="1000" y="5500"/>
                </a:lnTo>
                <a:cubicBezTo>
                  <a:pt x="1000" y="2833"/>
                  <a:pt x="2500" y="1167"/>
                  <a:pt x="5333" y="1167"/>
                </a:cubicBezTo>
                <a:lnTo>
                  <a:pt x="5500" y="1167"/>
                </a:lnTo>
                <a:lnTo>
                  <a:pt x="5500" y="13167"/>
                </a:lnTo>
                <a:cubicBezTo>
                  <a:pt x="5500" y="14833"/>
                  <a:pt x="4833" y="15500"/>
                  <a:pt x="3167" y="15500"/>
                </a:cubicBezTo>
                <a:lnTo>
                  <a:pt x="2667" y="15500"/>
                </a:lnTo>
                <a:lnTo>
                  <a:pt x="2667" y="16667"/>
                </a:lnTo>
                <a:lnTo>
                  <a:pt x="11333" y="16667"/>
                </a:lnTo>
                <a:lnTo>
                  <a:pt x="11333" y="15500"/>
                </a:lnTo>
                <a:lnTo>
                  <a:pt x="10833" y="15500"/>
                </a:lnTo>
                <a:cubicBezTo>
                  <a:pt x="9167" y="15500"/>
                  <a:pt x="8500" y="14833"/>
                  <a:pt x="8500" y="13167"/>
                </a:cubicBezTo>
                <a:lnTo>
                  <a:pt x="8500" y="1167"/>
                </a:lnTo>
                <a:lnTo>
                  <a:pt x="8667" y="1167"/>
                </a:lnTo>
                <a:cubicBezTo>
                  <a:pt x="11500" y="1167"/>
                  <a:pt x="13000" y="2833"/>
                  <a:pt x="13000" y="5500"/>
                </a:cubicBezTo>
                <a:lnTo>
                  <a:pt x="13000" y="5667"/>
                </a:lnTo>
                <a:lnTo>
                  <a:pt x="14000" y="5667"/>
                </a:lnTo>
                <a:lnTo>
                  <a:pt x="14000" y="0"/>
                </a:lnTo>
                <a:lnTo>
                  <a:pt x="0" y="0"/>
                </a:lnTo>
                <a:close/>
                <a:moveTo>
                  <a:pt x="3333" y="11000"/>
                </a:moveTo>
                <a:lnTo>
                  <a:pt x="0" y="11000"/>
                </a:lnTo>
                <a:lnTo>
                  <a:pt x="0" y="7667"/>
                </a:lnTo>
                <a:lnTo>
                  <a:pt x="1667" y="7667"/>
                </a:lnTo>
                <a:lnTo>
                  <a:pt x="3333" y="7667"/>
                </a:lnTo>
                <a:lnTo>
                  <a:pt x="3333" y="11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995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hort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4E87C846-8014-43F0-BCFB-649C50CDBD1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2069183 h 6858000"/>
              <a:gd name="connsiteX3" fmla="*/ 6630185 w 12192000"/>
              <a:gd name="connsiteY3" fmla="*/ 2069183 h 6858000"/>
              <a:gd name="connsiteX4" fmla="*/ 5725212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2069183"/>
                </a:lnTo>
                <a:lnTo>
                  <a:pt x="6630185" y="2069183"/>
                </a:lnTo>
                <a:lnTo>
                  <a:pt x="57252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776EA0-9308-4136-9D96-5081DF8610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6744608" y="2348880"/>
            <a:ext cx="4968000" cy="2160000"/>
          </a:xfrm>
        </p:spPr>
        <p:txBody>
          <a:bodyPr lIns="0"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presentation</a:t>
            </a:r>
            <a:endParaRPr lang="en-US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768CC432-56E4-4092-B0F1-5C6FD1847C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744608" y="4672800"/>
            <a:ext cx="4968000" cy="5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Subtitle | Author | Place | Date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1C213A6-316B-4042-A9E0-954B2D89EE86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1168273" y="5733256"/>
            <a:ext cx="544302" cy="648000"/>
          </a:xfrm>
          <a:custGeom>
            <a:avLst/>
            <a:gdLst>
              <a:gd name="T0" fmla="*/ 10667 w 14000"/>
              <a:gd name="T1" fmla="*/ 11000 h 16667"/>
              <a:gd name="T2" fmla="*/ 14000 w 14000"/>
              <a:gd name="T3" fmla="*/ 11000 h 16667"/>
              <a:gd name="T4" fmla="*/ 14000 w 14000"/>
              <a:gd name="T5" fmla="*/ 7667 h 16667"/>
              <a:gd name="T6" fmla="*/ 12333 w 14000"/>
              <a:gd name="T7" fmla="*/ 7667 h 16667"/>
              <a:gd name="T8" fmla="*/ 10667 w 14000"/>
              <a:gd name="T9" fmla="*/ 7667 h 16667"/>
              <a:gd name="T10" fmla="*/ 10667 w 14000"/>
              <a:gd name="T11" fmla="*/ 11000 h 16667"/>
              <a:gd name="T12" fmla="*/ 0 w 14000"/>
              <a:gd name="T13" fmla="*/ 0 h 16667"/>
              <a:gd name="T14" fmla="*/ 0 w 14000"/>
              <a:gd name="T15" fmla="*/ 5667 h 16667"/>
              <a:gd name="T16" fmla="*/ 1000 w 14000"/>
              <a:gd name="T17" fmla="*/ 5667 h 16667"/>
              <a:gd name="T18" fmla="*/ 1000 w 14000"/>
              <a:gd name="T19" fmla="*/ 5500 h 16667"/>
              <a:gd name="T20" fmla="*/ 5333 w 14000"/>
              <a:gd name="T21" fmla="*/ 1167 h 16667"/>
              <a:gd name="T22" fmla="*/ 5500 w 14000"/>
              <a:gd name="T23" fmla="*/ 1167 h 16667"/>
              <a:gd name="T24" fmla="*/ 5500 w 14000"/>
              <a:gd name="T25" fmla="*/ 13167 h 16667"/>
              <a:gd name="T26" fmla="*/ 3167 w 14000"/>
              <a:gd name="T27" fmla="*/ 15500 h 16667"/>
              <a:gd name="T28" fmla="*/ 2667 w 14000"/>
              <a:gd name="T29" fmla="*/ 15500 h 16667"/>
              <a:gd name="T30" fmla="*/ 2667 w 14000"/>
              <a:gd name="T31" fmla="*/ 16667 h 16667"/>
              <a:gd name="T32" fmla="*/ 11333 w 14000"/>
              <a:gd name="T33" fmla="*/ 16667 h 16667"/>
              <a:gd name="T34" fmla="*/ 11333 w 14000"/>
              <a:gd name="T35" fmla="*/ 15500 h 16667"/>
              <a:gd name="T36" fmla="*/ 10833 w 14000"/>
              <a:gd name="T37" fmla="*/ 15500 h 16667"/>
              <a:gd name="T38" fmla="*/ 8500 w 14000"/>
              <a:gd name="T39" fmla="*/ 13167 h 16667"/>
              <a:gd name="T40" fmla="*/ 8500 w 14000"/>
              <a:gd name="T41" fmla="*/ 1167 h 16667"/>
              <a:gd name="T42" fmla="*/ 8667 w 14000"/>
              <a:gd name="T43" fmla="*/ 1167 h 16667"/>
              <a:gd name="T44" fmla="*/ 13000 w 14000"/>
              <a:gd name="T45" fmla="*/ 5500 h 16667"/>
              <a:gd name="T46" fmla="*/ 13000 w 14000"/>
              <a:gd name="T47" fmla="*/ 5667 h 16667"/>
              <a:gd name="T48" fmla="*/ 14000 w 14000"/>
              <a:gd name="T49" fmla="*/ 5667 h 16667"/>
              <a:gd name="T50" fmla="*/ 14000 w 14000"/>
              <a:gd name="T51" fmla="*/ 0 h 16667"/>
              <a:gd name="T52" fmla="*/ 0 w 14000"/>
              <a:gd name="T53" fmla="*/ 0 h 16667"/>
              <a:gd name="T54" fmla="*/ 3333 w 14000"/>
              <a:gd name="T55" fmla="*/ 11000 h 16667"/>
              <a:gd name="T56" fmla="*/ 0 w 14000"/>
              <a:gd name="T57" fmla="*/ 11000 h 16667"/>
              <a:gd name="T58" fmla="*/ 0 w 14000"/>
              <a:gd name="T59" fmla="*/ 7667 h 16667"/>
              <a:gd name="T60" fmla="*/ 1667 w 14000"/>
              <a:gd name="T61" fmla="*/ 7667 h 16667"/>
              <a:gd name="T62" fmla="*/ 3333 w 14000"/>
              <a:gd name="T63" fmla="*/ 7667 h 16667"/>
              <a:gd name="T64" fmla="*/ 3333 w 14000"/>
              <a:gd name="T65" fmla="*/ 11000 h 16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00" h="16667">
                <a:moveTo>
                  <a:pt x="10667" y="11000"/>
                </a:moveTo>
                <a:lnTo>
                  <a:pt x="14000" y="11000"/>
                </a:lnTo>
                <a:lnTo>
                  <a:pt x="14000" y="7667"/>
                </a:lnTo>
                <a:lnTo>
                  <a:pt x="12333" y="7667"/>
                </a:lnTo>
                <a:lnTo>
                  <a:pt x="10667" y="7667"/>
                </a:lnTo>
                <a:lnTo>
                  <a:pt x="10667" y="11000"/>
                </a:lnTo>
                <a:close/>
                <a:moveTo>
                  <a:pt x="0" y="0"/>
                </a:moveTo>
                <a:lnTo>
                  <a:pt x="0" y="5667"/>
                </a:lnTo>
                <a:lnTo>
                  <a:pt x="1000" y="5667"/>
                </a:lnTo>
                <a:lnTo>
                  <a:pt x="1000" y="5500"/>
                </a:lnTo>
                <a:cubicBezTo>
                  <a:pt x="1000" y="2833"/>
                  <a:pt x="2500" y="1167"/>
                  <a:pt x="5333" y="1167"/>
                </a:cubicBezTo>
                <a:lnTo>
                  <a:pt x="5500" y="1167"/>
                </a:lnTo>
                <a:lnTo>
                  <a:pt x="5500" y="13167"/>
                </a:lnTo>
                <a:cubicBezTo>
                  <a:pt x="5500" y="14833"/>
                  <a:pt x="4833" y="15500"/>
                  <a:pt x="3167" y="15500"/>
                </a:cubicBezTo>
                <a:lnTo>
                  <a:pt x="2667" y="15500"/>
                </a:lnTo>
                <a:lnTo>
                  <a:pt x="2667" y="16667"/>
                </a:lnTo>
                <a:lnTo>
                  <a:pt x="11333" y="16667"/>
                </a:lnTo>
                <a:lnTo>
                  <a:pt x="11333" y="15500"/>
                </a:lnTo>
                <a:lnTo>
                  <a:pt x="10833" y="15500"/>
                </a:lnTo>
                <a:cubicBezTo>
                  <a:pt x="9167" y="15500"/>
                  <a:pt x="8500" y="14833"/>
                  <a:pt x="8500" y="13167"/>
                </a:cubicBezTo>
                <a:lnTo>
                  <a:pt x="8500" y="1167"/>
                </a:lnTo>
                <a:lnTo>
                  <a:pt x="8667" y="1167"/>
                </a:lnTo>
                <a:cubicBezTo>
                  <a:pt x="11500" y="1167"/>
                  <a:pt x="13000" y="2833"/>
                  <a:pt x="13000" y="5500"/>
                </a:cubicBezTo>
                <a:lnTo>
                  <a:pt x="13000" y="5667"/>
                </a:lnTo>
                <a:lnTo>
                  <a:pt x="14000" y="5667"/>
                </a:lnTo>
                <a:lnTo>
                  <a:pt x="14000" y="0"/>
                </a:lnTo>
                <a:lnTo>
                  <a:pt x="0" y="0"/>
                </a:lnTo>
                <a:close/>
                <a:moveTo>
                  <a:pt x="3333" y="11000"/>
                </a:moveTo>
                <a:lnTo>
                  <a:pt x="0" y="11000"/>
                </a:lnTo>
                <a:lnTo>
                  <a:pt x="0" y="7667"/>
                </a:lnTo>
                <a:lnTo>
                  <a:pt x="1667" y="7667"/>
                </a:lnTo>
                <a:lnTo>
                  <a:pt x="3333" y="7667"/>
                </a:lnTo>
                <a:lnTo>
                  <a:pt x="3333" y="11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1402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B883D2FF-D647-45CD-A73D-4072E12B26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7248114" y="368"/>
            <a:ext cx="4943886" cy="6857632"/>
          </a:xfrm>
          <a:custGeom>
            <a:avLst/>
            <a:gdLst>
              <a:gd name="connsiteX0" fmla="*/ 4943886 w 4943886"/>
              <a:gd name="connsiteY0" fmla="*/ 0 h 6857632"/>
              <a:gd name="connsiteX1" fmla="*/ 4943886 w 4943886"/>
              <a:gd name="connsiteY1" fmla="*/ 6857632 h 6857632"/>
              <a:gd name="connsiteX2" fmla="*/ 0 w 4943886"/>
              <a:gd name="connsiteY2" fmla="*/ 6857632 h 6857632"/>
              <a:gd name="connsiteX3" fmla="*/ 1277303 w 4943886"/>
              <a:gd name="connsiteY3" fmla="*/ 586 h 6857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3886" h="6857632">
                <a:moveTo>
                  <a:pt x="4943886" y="0"/>
                </a:moveTo>
                <a:lnTo>
                  <a:pt x="4943886" y="6857632"/>
                </a:lnTo>
                <a:lnTo>
                  <a:pt x="0" y="6857632"/>
                </a:lnTo>
                <a:lnTo>
                  <a:pt x="1277303" y="58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5287F2-4C81-49CB-BD75-94BEC6AF1B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705" y="1989160"/>
            <a:ext cx="6624000" cy="504000"/>
          </a:xfrm>
        </p:spPr>
        <p:txBody>
          <a:bodyPr anchor="b"/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4" name="Untertitel 2">
            <a:extLst>
              <a:ext uri="{FF2B5EF4-FFF2-40B4-BE49-F238E27FC236}">
                <a16:creationId xmlns:a16="http://schemas.microsoft.com/office/drawing/2014/main" id="{E3FD7DC8-726A-46D4-A85A-BF1992E821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79376" y="2565160"/>
            <a:ext cx="6624000" cy="23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9pPr>
          </a:lstStyle>
          <a:p>
            <a:pPr lvl="4"/>
            <a:r>
              <a:rPr lang="en-US" dirty="0"/>
              <a:t>Divider slide to separate chapters</a:t>
            </a:r>
          </a:p>
        </p:txBody>
      </p:sp>
    </p:spTree>
    <p:extLst>
      <p:ext uri="{BB962C8B-B14F-4D97-AF65-F5344CB8AC3E}">
        <p14:creationId xmlns:p14="http://schemas.microsoft.com/office/powerpoint/2010/main" val="23375150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C348A62-6FBD-48EB-857E-EA302D879D3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1" y="0"/>
            <a:ext cx="4439815" cy="6858000"/>
          </a:xfrm>
          <a:custGeom>
            <a:avLst/>
            <a:gdLst>
              <a:gd name="connsiteX0" fmla="*/ 0 w 4439815"/>
              <a:gd name="connsiteY0" fmla="*/ 0 h 6858000"/>
              <a:gd name="connsiteX1" fmla="*/ 4439815 w 4439815"/>
              <a:gd name="connsiteY1" fmla="*/ 0 h 6858000"/>
              <a:gd name="connsiteX2" fmla="*/ 3186243 w 4439815"/>
              <a:gd name="connsiteY2" fmla="*/ 6858000 h 6858000"/>
              <a:gd name="connsiteX3" fmla="*/ 0 w 443981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9815" h="6858000">
                <a:moveTo>
                  <a:pt x="0" y="0"/>
                </a:moveTo>
                <a:lnTo>
                  <a:pt x="4439815" y="0"/>
                </a:lnTo>
                <a:lnTo>
                  <a:pt x="318624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4369FD-4569-413B-8637-ED89BF8BE4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72624" y="1988840"/>
            <a:ext cx="6840000" cy="504000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7" name="Untertitel 2">
            <a:extLst>
              <a:ext uri="{FF2B5EF4-FFF2-40B4-BE49-F238E27FC236}">
                <a16:creationId xmlns:a16="http://schemas.microsoft.com/office/drawing/2014/main" id="{A4E67476-8A11-4E03-B57B-AF937AFD8E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2624" y="2564840"/>
            <a:ext cx="6840000" cy="23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9pPr>
          </a:lstStyle>
          <a:p>
            <a:pPr lvl="4"/>
            <a:r>
              <a:rPr lang="en-US" dirty="0"/>
              <a:t>Divider slide to separate chapters</a:t>
            </a:r>
          </a:p>
        </p:txBody>
      </p:sp>
    </p:spTree>
    <p:extLst>
      <p:ext uri="{BB962C8B-B14F-4D97-AF65-F5344CB8AC3E}">
        <p14:creationId xmlns:p14="http://schemas.microsoft.com/office/powerpoint/2010/main" val="454301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B0FE816-662D-4D4A-9BA2-ED66087E5A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2" y="0"/>
            <a:ext cx="7281150" cy="6858000"/>
          </a:xfrm>
          <a:custGeom>
            <a:avLst/>
            <a:gdLst>
              <a:gd name="connsiteX0" fmla="*/ 0 w 7281150"/>
              <a:gd name="connsiteY0" fmla="*/ 0 h 6858000"/>
              <a:gd name="connsiteX1" fmla="*/ 7281150 w 7281150"/>
              <a:gd name="connsiteY1" fmla="*/ 0 h 6858000"/>
              <a:gd name="connsiteX2" fmla="*/ 6011976 w 7281150"/>
              <a:gd name="connsiteY2" fmla="*/ 6858000 h 6858000"/>
              <a:gd name="connsiteX3" fmla="*/ 0 w 72811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1150" h="6858000">
                <a:moveTo>
                  <a:pt x="0" y="0"/>
                </a:moveTo>
                <a:lnTo>
                  <a:pt x="7281150" y="0"/>
                </a:lnTo>
                <a:lnTo>
                  <a:pt x="60119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04B637A3-33C5-4A94-B8A3-0C6F5F53D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248128" y="1988896"/>
            <a:ext cx="4464000" cy="504000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3" name="Untertitel 2">
            <a:extLst>
              <a:ext uri="{FF2B5EF4-FFF2-40B4-BE49-F238E27FC236}">
                <a16:creationId xmlns:a16="http://schemas.microsoft.com/office/drawing/2014/main" id="{E119360A-7028-4033-BE23-C2EE0FCAA9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250400" y="2564904"/>
            <a:ext cx="4464000" cy="23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9pPr>
          </a:lstStyle>
          <a:p>
            <a:pPr lvl="4"/>
            <a:r>
              <a:rPr lang="en-US" dirty="0"/>
              <a:t>Divider slide to separate chapters</a:t>
            </a:r>
          </a:p>
        </p:txBody>
      </p:sp>
    </p:spTree>
    <p:extLst>
      <p:ext uri="{BB962C8B-B14F-4D97-AF65-F5344CB8AC3E}">
        <p14:creationId xmlns:p14="http://schemas.microsoft.com/office/powerpoint/2010/main" val="518306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20769089-5068-4C15-9B22-3B1239886FE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1" y="0"/>
            <a:ext cx="5121825" cy="6858000"/>
          </a:xfrm>
          <a:custGeom>
            <a:avLst/>
            <a:gdLst>
              <a:gd name="connsiteX0" fmla="*/ 0 w 5121825"/>
              <a:gd name="connsiteY0" fmla="*/ 0 h 6858000"/>
              <a:gd name="connsiteX1" fmla="*/ 5121825 w 5121825"/>
              <a:gd name="connsiteY1" fmla="*/ 0 h 6858000"/>
              <a:gd name="connsiteX2" fmla="*/ 3858175 w 5121825"/>
              <a:gd name="connsiteY2" fmla="*/ 6858000 h 6858000"/>
              <a:gd name="connsiteX3" fmla="*/ 0 w 51218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1825" h="6858000">
                <a:moveTo>
                  <a:pt x="0" y="0"/>
                </a:moveTo>
                <a:lnTo>
                  <a:pt x="5121825" y="0"/>
                </a:lnTo>
                <a:lnTo>
                  <a:pt x="38581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830D87-D07A-43A8-A980-AB5EBED7AB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376" y="405000"/>
            <a:ext cx="3528000" cy="72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cxnSp>
        <p:nvCxnSpPr>
          <p:cNvPr id="20" name="Gerader Verbinder 34">
            <a:extLst>
              <a:ext uri="{FF2B5EF4-FFF2-40B4-BE49-F238E27FC236}">
                <a16:creationId xmlns:a16="http://schemas.microsoft.com/office/drawing/2014/main" id="{2B1F3CF2-72B7-458C-91FB-CAC468766B3E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422672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34">
            <a:extLst>
              <a:ext uri="{FF2B5EF4-FFF2-40B4-BE49-F238E27FC236}">
                <a16:creationId xmlns:a16="http://schemas.microsoft.com/office/drawing/2014/main" id="{35B15501-DA39-4405-A501-B808FEEAC7B2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1430712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20E6086C-F980-44D4-8F7B-4091DDC2E9E9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6327328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F60262B2-3FC0-4933-A938-8A3C6B34A7D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5952000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6B585910-715B-4A53-B6DB-D2F11724C83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240000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AD03814F-80B6-4F95-AA09-B575532BCBF4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7896232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78660860-D3F9-4B5A-8FF3-EE882E71090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184232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F3877F4A-7091-4406-9127-67DCF4A164DF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007768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F2A3D405-9365-47F4-B065-FA28F4C28C0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295768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35613885-F031-47F6-9EE6-97B59BF6C8E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07166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0336CE15-2DA5-4767-9E03-49CA6669E5B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35966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2DB14636-94C8-43AE-A018-56FDBB27DB7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83233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E0942DD0-8B7B-4844-8E00-A77A0694FE0C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12033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4">
            <a:extLst>
              <a:ext uri="{FF2B5EF4-FFF2-40B4-BE49-F238E27FC236}">
                <a16:creationId xmlns:a16="http://schemas.microsoft.com/office/drawing/2014/main" id="{EAEB2504-940C-4858-823B-F837809221E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37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7">
            <a:extLst>
              <a:ext uri="{FF2B5EF4-FFF2-40B4-BE49-F238E27FC236}">
                <a16:creationId xmlns:a16="http://schemas.microsoft.com/office/drawing/2014/main" id="{6FDACDB1-F571-4B51-87C2-51B68697CAE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171262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862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351FED-C2FB-40B3-9812-6EDF2B43D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186323F-21B0-414B-B738-0CBC5536F22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425" y="1485024"/>
            <a:ext cx="11233150" cy="4896726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89CEA4-0C81-4360-9410-F4CF7D802D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98AA2BF-B96A-4188-807E-4ACBAECC824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</p:spTree>
    <p:extLst>
      <p:ext uri="{BB962C8B-B14F-4D97-AF65-F5344CB8AC3E}">
        <p14:creationId xmlns:p14="http://schemas.microsoft.com/office/powerpoint/2010/main" val="331428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152CBC3-B660-49EC-8CFF-BDC08B2D060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405000"/>
            <a:ext cx="11233150" cy="72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7DA143-B8D4-4CBA-A16E-07B0484BAAA6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9425" y="1484712"/>
            <a:ext cx="11233150" cy="48970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E0E978-16D5-413F-A203-BAC957010E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79425" y="6459822"/>
            <a:ext cx="8352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00" kern="900" baseline="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90EB52-2700-4288-B91E-A90263E48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460624" y="6459822"/>
            <a:ext cx="252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6ABAA016-7E93-4746-B97E-C5BEEEC441D1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422672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34">
            <a:extLst>
              <a:ext uri="{FF2B5EF4-FFF2-40B4-BE49-F238E27FC236}">
                <a16:creationId xmlns:a16="http://schemas.microsoft.com/office/drawing/2014/main" id="{7552A32A-6F02-474B-9C7E-E0B4CC3582BC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1430712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34">
            <a:extLst>
              <a:ext uri="{FF2B5EF4-FFF2-40B4-BE49-F238E27FC236}">
                <a16:creationId xmlns:a16="http://schemas.microsoft.com/office/drawing/2014/main" id="{D0B16D45-53B5-4DBF-8E57-06CA9A86E703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6327328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178AA04B-918F-4D40-A391-BF3B18F58B4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5952000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8BD96E97-9BA7-4E3E-A9C2-87882CE9B682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240000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9C3B3188-2DFB-4EAE-B916-8338F8959830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7896232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BAF2FA0F-2910-4B07-9AE8-C61BD24F475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184232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E4A84EB4-277B-4B14-9434-662F666B2B2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007768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C2D4A9C3-2A22-4099-A755-D44118620B9F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295768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F88AD17-67FE-4421-81DF-B5630CA12896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07166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F1FE4F92-3BD0-42CE-87DE-F4F39963A3F6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35966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0B915BF1-CC33-48EB-856F-8685951631D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83233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E5FF1E84-FC22-4E3A-9D5B-2B569BB83C5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12033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34">
            <a:extLst>
              <a:ext uri="{FF2B5EF4-FFF2-40B4-BE49-F238E27FC236}">
                <a16:creationId xmlns:a16="http://schemas.microsoft.com/office/drawing/2014/main" id="{446BADBC-7AE7-4AC0-B7B1-FE319EC0CF76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37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37">
            <a:extLst>
              <a:ext uri="{FF2B5EF4-FFF2-40B4-BE49-F238E27FC236}">
                <a16:creationId xmlns:a16="http://schemas.microsoft.com/office/drawing/2014/main" id="{05A70AEF-370F-44FC-B5F2-E6060FF4610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171262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50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74" r:id="rId9"/>
    <p:sldLayoutId id="2147483673" r:id="rId10"/>
    <p:sldLayoutId id="2147483657" r:id="rId11"/>
    <p:sldLayoutId id="2147483659" r:id="rId12"/>
    <p:sldLayoutId id="2147483660" r:id="rId13"/>
    <p:sldLayoutId id="2147483664" r:id="rId14"/>
    <p:sldLayoutId id="2147483661" r:id="rId15"/>
    <p:sldLayoutId id="2147483662" r:id="rId16"/>
    <p:sldLayoutId id="2147483667" r:id="rId17"/>
    <p:sldLayoutId id="2147483663" r:id="rId18"/>
    <p:sldLayoutId id="2147483670" r:id="rId19"/>
    <p:sldLayoutId id="2147483665" r:id="rId20"/>
    <p:sldLayoutId id="2147483666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288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576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86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08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 userDrawn="1">
          <p15:clr>
            <a:srgbClr val="F26B43"/>
          </p15:clr>
        </p15:guide>
        <p15:guide id="2" pos="7378" userDrawn="1">
          <p15:clr>
            <a:srgbClr val="F26B43"/>
          </p15:clr>
        </p15:guide>
        <p15:guide id="4" orient="horz" pos="4020" userDrawn="1">
          <p15:clr>
            <a:srgbClr val="F26B43"/>
          </p15:clr>
        </p15:guide>
        <p15:guide id="6" orient="horz" pos="935" userDrawn="1">
          <p15:clr>
            <a:srgbClr val="F26B43"/>
          </p15:clr>
        </p15:guide>
        <p15:guide id="7" orient="horz" pos="3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svg"/><Relationship Id="rId11" Type="http://schemas.openxmlformats.org/officeDocument/2006/relationships/image" Target="../media/image12.jpe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pokryti@t-mobile.cz?subject=Optik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7" descr="Obsah obrázku venku, obloha, strom, budova&#10;&#10;Obsah generovaný pomocí AI může být nesprávný.">
            <a:extLst>
              <a:ext uri="{FF2B5EF4-FFF2-40B4-BE49-F238E27FC236}">
                <a16:creationId xmlns:a16="http://schemas.microsoft.com/office/drawing/2014/main" id="{9ABB0034-752A-4C4B-2542-5F9EFEA449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6067" r="1606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48E3A77-CA61-AB1B-0E3E-E1DC785D45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>
            <a:normAutofit fontScale="90000"/>
          </a:bodyPr>
          <a:lstStyle/>
          <a:p>
            <a:r>
              <a:rPr lang="cs-CZ" b="1" dirty="0"/>
              <a:t>Když dotace nejsou, kde hledat úspory a jak obstát: </a:t>
            </a:r>
            <a:r>
              <a:rPr lang="cs-CZ" dirty="0"/>
              <a:t>Vysokorychlostní internet v </a:t>
            </a:r>
            <a:r>
              <a:rPr lang="cs-CZ" u="sng" dirty="0" err="1"/>
              <a:t>Líbeznici</a:t>
            </a:r>
            <a:endParaRPr lang="en-CZ" u="sng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E624DBF-6EC8-A4C0-E9A8-F4347DCEC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4293096"/>
            <a:ext cx="4536000" cy="50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Martin </a:t>
            </a:r>
            <a:r>
              <a:rPr lang="cs-CZ" dirty="0" err="1"/>
              <a:t>Orgoník</a:t>
            </a:r>
            <a:r>
              <a:rPr lang="cs-CZ" dirty="0"/>
              <a:t>, T-Mobile</a:t>
            </a:r>
          </a:p>
        </p:txBody>
      </p:sp>
    </p:spTree>
    <p:extLst>
      <p:ext uri="{BB962C8B-B14F-4D97-AF65-F5344CB8AC3E}">
        <p14:creationId xmlns:p14="http://schemas.microsoft.com/office/powerpoint/2010/main" val="2967518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Zástupný symbol obrázku 15">
            <a:extLst>
              <a:ext uri="{FF2B5EF4-FFF2-40B4-BE49-F238E27FC236}">
                <a16:creationId xmlns:a16="http://schemas.microsoft.com/office/drawing/2014/main" id="{6E0B6720-CD49-079F-0533-0F0DF54F28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8418" r="28418"/>
          <a:stretch>
            <a:fillRect/>
          </a:stretch>
        </p:blipFill>
        <p:spPr/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B590102-D03E-4D31-1CC0-306069F57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624" y="404664"/>
            <a:ext cx="6840000" cy="504000"/>
          </a:xfrm>
        </p:spPr>
        <p:txBody>
          <a:bodyPr/>
          <a:lstStyle/>
          <a:p>
            <a:r>
              <a:rPr lang="cs-CZ" dirty="0"/>
              <a:t>Líbeznice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2D1C62A-1142-D730-B49A-CD3FC326558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39588" y="6459538"/>
            <a:ext cx="252412" cy="323850"/>
          </a:xfrm>
        </p:spPr>
        <p:txBody>
          <a:bodyPr/>
          <a:lstStyle/>
          <a:p>
            <a:fld id="{A1A5E10D-79A5-49BA-9648-53481340C65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Grafický objekt 8" descr="Stopky 75% se souvislou výplní">
            <a:extLst>
              <a:ext uri="{FF2B5EF4-FFF2-40B4-BE49-F238E27FC236}">
                <a16:creationId xmlns:a16="http://schemas.microsoft.com/office/drawing/2014/main" id="{6A5B4340-1FAB-CF4E-8505-807103F4B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85339" y="2288695"/>
            <a:ext cx="914400" cy="914400"/>
          </a:xfrm>
          <a:prstGeom prst="rect">
            <a:avLst/>
          </a:prstGeom>
        </p:spPr>
      </p:pic>
      <p:pic>
        <p:nvPicPr>
          <p:cNvPr id="13" name="Grafický objekt 12" descr="Domov se souvislou výplní">
            <a:extLst>
              <a:ext uri="{FF2B5EF4-FFF2-40B4-BE49-F238E27FC236}">
                <a16:creationId xmlns:a16="http://schemas.microsoft.com/office/drawing/2014/main" id="{4B4B3555-A943-A3DF-240A-69FF2CD0AB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00578" y="2288695"/>
            <a:ext cx="914400" cy="914400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6864D971-10BC-C0C6-88B4-3E4A70898CA9}"/>
              </a:ext>
            </a:extLst>
          </p:cNvPr>
          <p:cNvSpPr txBox="1"/>
          <p:nvPr/>
        </p:nvSpPr>
        <p:spPr>
          <a:xfrm>
            <a:off x="6682284" y="3456901"/>
            <a:ext cx="272051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roky</a:t>
            </a:r>
            <a:r>
              <a:rPr lang="cs-CZ" sz="3200" dirty="0">
                <a:solidFill>
                  <a:schemeClr val="bg1"/>
                </a:solidFill>
              </a:rPr>
              <a:t> </a:t>
            </a:r>
            <a:endParaRPr lang="cs-CZ" sz="3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Délka výstavby</a:t>
            </a:r>
          </a:p>
          <a:p>
            <a:pPr algn="ctr"/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(2019-2021)</a:t>
            </a:r>
            <a:endParaRPr lang="cs-CZ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F9E459A-B215-854E-512A-C8DACD74B3CE}"/>
              </a:ext>
            </a:extLst>
          </p:cNvPr>
          <p:cNvSpPr txBox="1"/>
          <p:nvPr/>
        </p:nvSpPr>
        <p:spPr>
          <a:xfrm>
            <a:off x="9253038" y="3514363"/>
            <a:ext cx="293896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1 031 přípojek</a:t>
            </a:r>
            <a:r>
              <a:rPr lang="cs-CZ" sz="3200" dirty="0">
                <a:solidFill>
                  <a:schemeClr val="bg1"/>
                </a:solidFill>
              </a:rPr>
              <a:t> </a:t>
            </a:r>
            <a:endParaRPr lang="cs-CZ" sz="3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Domácnosti, úřad, zdravotní středisko. 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15BF055-8040-08C8-6EA4-437D7C68006D}"/>
              </a:ext>
            </a:extLst>
          </p:cNvPr>
          <p:cNvSpPr txBox="1"/>
          <p:nvPr/>
        </p:nvSpPr>
        <p:spPr>
          <a:xfrm>
            <a:off x="3602724" y="3456901"/>
            <a:ext cx="345395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95 % obce</a:t>
            </a:r>
          </a:p>
          <a:p>
            <a:pPr algn="ctr"/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Pokryto vysokorychlostním</a:t>
            </a:r>
          </a:p>
          <a:p>
            <a:pPr algn="ctr"/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internetem</a:t>
            </a:r>
            <a:endParaRPr lang="cs-CZ" dirty="0"/>
          </a:p>
        </p:txBody>
      </p:sp>
      <p:pic>
        <p:nvPicPr>
          <p:cNvPr id="25" name="Grafický objekt 24" descr="Město obrys">
            <a:extLst>
              <a:ext uri="{FF2B5EF4-FFF2-40B4-BE49-F238E27FC236}">
                <a16:creationId xmlns:a16="http://schemas.microsoft.com/office/drawing/2014/main" id="{79C0D80F-9387-D891-5996-EE8F7A3D80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82737" y="228869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42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A64E66-A88E-D9AB-5333-E763E1257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Struktura nákladů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5E500F3-B8BC-3A5D-BBA1-B22A34BC4B1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1A5E10D-79A5-49BA-9648-53481340C65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0FF7A9FE-47FE-98C5-061A-D10DFB623692}"/>
              </a:ext>
            </a:extLst>
          </p:cNvPr>
          <p:cNvSpPr txBox="1"/>
          <p:nvPr/>
        </p:nvSpPr>
        <p:spPr>
          <a:xfrm>
            <a:off x="1072055" y="179726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cs-CZ" dirty="0"/>
          </a:p>
        </p:txBody>
      </p:sp>
      <p:graphicFrame>
        <p:nvGraphicFramePr>
          <p:cNvPr id="25" name="Graf 24">
            <a:extLst>
              <a:ext uri="{FF2B5EF4-FFF2-40B4-BE49-F238E27FC236}">
                <a16:creationId xmlns:a16="http://schemas.microsoft.com/office/drawing/2014/main" id="{A38D6BF1-A1F4-7CF0-975A-9F6B960F84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0322405"/>
              </p:ext>
            </p:extLst>
          </p:nvPr>
        </p:nvGraphicFramePr>
        <p:xfrm>
          <a:off x="164385" y="980728"/>
          <a:ext cx="7587799" cy="5688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TextovéPole 25">
            <a:extLst>
              <a:ext uri="{FF2B5EF4-FFF2-40B4-BE49-F238E27FC236}">
                <a16:creationId xmlns:a16="http://schemas.microsoft.com/office/drawing/2014/main" id="{EF464664-64D4-DAF9-A2B4-079DA5B09761}"/>
              </a:ext>
            </a:extLst>
          </p:cNvPr>
          <p:cNvSpPr txBox="1"/>
          <p:nvPr/>
        </p:nvSpPr>
        <p:spPr>
          <a:xfrm>
            <a:off x="9120336" y="1870502"/>
            <a:ext cx="2880320" cy="44644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buClr>
                <a:schemeClr val="tx2"/>
              </a:buClr>
              <a:buSzPct val="100000"/>
            </a:pPr>
            <a:r>
              <a:rPr lang="cs-CZ" sz="3200" dirty="0">
                <a:solidFill>
                  <a:schemeClr val="bg1"/>
                </a:solidFill>
              </a:rPr>
              <a:t>60 milionů Kč </a:t>
            </a:r>
          </a:p>
          <a:p>
            <a:pPr algn="ctr">
              <a:buClr>
                <a:schemeClr val="tx2"/>
              </a:buClr>
              <a:buSzPct val="100000"/>
            </a:pPr>
            <a:r>
              <a:rPr lang="cs-CZ" dirty="0">
                <a:solidFill>
                  <a:schemeClr val="bg1"/>
                </a:solidFill>
              </a:rPr>
              <a:t>Celková investice vč. sousedních Hovorčovic</a:t>
            </a:r>
          </a:p>
          <a:p>
            <a:pPr algn="ctr">
              <a:buClr>
                <a:schemeClr val="tx2"/>
              </a:buClr>
              <a:buSzPct val="100000"/>
            </a:pPr>
            <a:endParaRPr lang="cs-CZ" sz="2800" dirty="0">
              <a:solidFill>
                <a:schemeClr val="bg1"/>
              </a:solidFill>
            </a:endParaRPr>
          </a:p>
          <a:p>
            <a:pPr algn="ctr">
              <a:buClr>
                <a:schemeClr val="tx2"/>
              </a:buClr>
              <a:buSzPct val="100000"/>
            </a:pPr>
            <a:r>
              <a:rPr lang="cs-CZ" sz="2800" dirty="0">
                <a:solidFill>
                  <a:schemeClr val="bg1"/>
                </a:solidFill>
              </a:rPr>
              <a:t>17 let</a:t>
            </a:r>
          </a:p>
          <a:p>
            <a:pPr algn="ctr">
              <a:buClr>
                <a:schemeClr val="tx2"/>
              </a:buClr>
              <a:buSzPct val="100000"/>
            </a:pPr>
            <a:r>
              <a:rPr lang="cs-CZ" dirty="0">
                <a:solidFill>
                  <a:schemeClr val="bg1"/>
                </a:solidFill>
              </a:rPr>
              <a:t>Návratnost projektu</a:t>
            </a:r>
          </a:p>
          <a:p>
            <a:pPr algn="ctr">
              <a:buClr>
                <a:schemeClr val="tx2"/>
              </a:buClr>
              <a:buSzPct val="100000"/>
            </a:pPr>
            <a:endParaRPr lang="cs-CZ" sz="2800" dirty="0">
              <a:solidFill>
                <a:schemeClr val="bg1"/>
              </a:solidFill>
            </a:endParaRPr>
          </a:p>
          <a:p>
            <a:pPr algn="ctr">
              <a:buClr>
                <a:schemeClr val="tx2"/>
              </a:buClr>
              <a:buSzPct val="100000"/>
            </a:pPr>
            <a:r>
              <a:rPr lang="cs-CZ" sz="2800" dirty="0">
                <a:solidFill>
                  <a:schemeClr val="bg1"/>
                </a:solidFill>
              </a:rPr>
              <a:t>Úspora: </a:t>
            </a:r>
          </a:p>
          <a:p>
            <a:pPr algn="ctr">
              <a:buClr>
                <a:schemeClr val="tx2"/>
              </a:buClr>
              <a:buSzPct val="100000"/>
            </a:pPr>
            <a:r>
              <a:rPr lang="cs-CZ" dirty="0">
                <a:solidFill>
                  <a:schemeClr val="bg1"/>
                </a:solidFill>
              </a:rPr>
              <a:t>Náklady za služebnosti a zábory + terénní úpravy jen v šíři výkopu</a:t>
            </a:r>
          </a:p>
        </p:txBody>
      </p:sp>
    </p:spTree>
    <p:extLst>
      <p:ext uri="{BB962C8B-B14F-4D97-AF65-F5344CB8AC3E}">
        <p14:creationId xmlns:p14="http://schemas.microsoft.com/office/powerpoint/2010/main" val="135799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86C748-2E17-78C6-12FE-67EF9D1DB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C6ECA"/>
                </a:solidFill>
              </a:rPr>
              <a:t>Pobídka pro zasíťování obce Líbeznice a okolí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D9EB2719-BEC2-2FDA-E03F-FDAEC5C8D5B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9425" y="1485024"/>
            <a:ext cx="11233150" cy="5112328"/>
          </a:xfrm>
        </p:spPr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Snížení nákladů za služebnosti a zábory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Flexibilní požadavky na opravu veřejného prostoru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Rychlejší schvalovací procesy</a:t>
            </a:r>
            <a:endParaRPr lang="cs-CZ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009D4F4-D93D-A015-20C9-C919CE3042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1A5E10D-79A5-49BA-9648-53481340C65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Obrázek 8" descr="Obsah obrázku osoba, oblečení, muž, nářadí&#10;&#10;Obsah generovaný pomocí AI může být nesprávný.">
            <a:extLst>
              <a:ext uri="{FF2B5EF4-FFF2-40B4-BE49-F238E27FC236}">
                <a16:creationId xmlns:a16="http://schemas.microsoft.com/office/drawing/2014/main" id="{8699A8B3-9CA4-0537-1144-4FD1183D17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537" r="12586"/>
          <a:stretch>
            <a:fillRect/>
          </a:stretch>
        </p:blipFill>
        <p:spPr>
          <a:xfrm>
            <a:off x="4639155" y="2708920"/>
            <a:ext cx="3633721" cy="367726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0709319-7E62-723E-4401-3062A1FF97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8357"/>
          <a:stretch>
            <a:fillRect/>
          </a:stretch>
        </p:blipFill>
        <p:spPr>
          <a:xfrm>
            <a:off x="8400256" y="2163016"/>
            <a:ext cx="3312319" cy="421873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78144F9-AF17-97EE-99FE-9E2FB021A2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8536" y="368740"/>
            <a:ext cx="1394039" cy="1512519"/>
          </a:xfrm>
          <a:prstGeom prst="rect">
            <a:avLst/>
          </a:prstGeom>
        </p:spPr>
      </p:pic>
      <p:pic>
        <p:nvPicPr>
          <p:cNvPr id="13" name="Picture 20" descr="A close up of a bunch of wires&#10;&#10;Description automatically generated">
            <a:extLst>
              <a:ext uri="{FF2B5EF4-FFF2-40B4-BE49-F238E27FC236}">
                <a16:creationId xmlns:a16="http://schemas.microsoft.com/office/drawing/2014/main" id="{940B9A7B-0ADC-30DA-64A1-D1B1CBD723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963" r="2555"/>
          <a:stretch>
            <a:fillRect/>
          </a:stretch>
        </p:blipFill>
        <p:spPr>
          <a:xfrm>
            <a:off x="458780" y="2708920"/>
            <a:ext cx="4052996" cy="367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0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0C3948-C43A-2BD0-96FA-3BF6ED60B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C6ECA"/>
                </a:solidFill>
              </a:rPr>
              <a:t>Přínos pro </a:t>
            </a:r>
            <a:r>
              <a:rPr lang="cs-CZ" dirty="0" err="1">
                <a:solidFill>
                  <a:srgbClr val="0C6ECA"/>
                </a:solidFill>
              </a:rPr>
              <a:t>Líbeznici</a:t>
            </a:r>
            <a:endParaRPr lang="cs-CZ" dirty="0">
              <a:solidFill>
                <a:srgbClr val="0C6ECA"/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8F323A9-781E-D279-A97B-DE421CD5C2D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1A5E10D-79A5-49BA-9648-53481340C65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2D0AE0A-3DBE-0C25-F86E-1D7CE3D28B1D}"/>
              </a:ext>
            </a:extLst>
          </p:cNvPr>
          <p:cNvSpPr/>
          <p:nvPr/>
        </p:nvSpPr>
        <p:spPr>
          <a:xfrm>
            <a:off x="292711" y="2095610"/>
            <a:ext cx="11606580" cy="4323870"/>
          </a:xfrm>
          <a:prstGeom prst="rect">
            <a:avLst/>
          </a:prstGeom>
          <a:solidFill>
            <a:srgbClr val="0C6EC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cs-CZ"/>
          </a:p>
        </p:txBody>
      </p:sp>
      <p:pic>
        <p:nvPicPr>
          <p:cNvPr id="9" name="Grafický objekt 8" descr="Kurt obrys">
            <a:extLst>
              <a:ext uri="{FF2B5EF4-FFF2-40B4-BE49-F238E27FC236}">
                <a16:creationId xmlns:a16="http://schemas.microsoft.com/office/drawing/2014/main" id="{31665574-8284-72F7-42A8-FD732E324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90847" y="2678214"/>
            <a:ext cx="914400" cy="914400"/>
          </a:xfrm>
          <a:prstGeom prst="rect">
            <a:avLst/>
          </a:prstGeom>
        </p:spPr>
      </p:pic>
      <p:pic>
        <p:nvPicPr>
          <p:cNvPr id="13" name="Grafický objekt 12" descr="Internet se souvislou výplní">
            <a:extLst>
              <a:ext uri="{FF2B5EF4-FFF2-40B4-BE49-F238E27FC236}">
                <a16:creationId xmlns:a16="http://schemas.microsoft.com/office/drawing/2014/main" id="{44F51840-930F-572C-F346-D049C85F6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04040" y="2678214"/>
            <a:ext cx="914400" cy="914400"/>
          </a:xfrm>
          <a:prstGeom prst="rect">
            <a:avLst/>
          </a:prstGeom>
        </p:spPr>
      </p:pic>
      <p:pic>
        <p:nvPicPr>
          <p:cNvPr id="15" name="Grafický objekt 14" descr="Práce z domácí sítě Wi-Fi se souvislou výplní">
            <a:extLst>
              <a:ext uri="{FF2B5EF4-FFF2-40B4-BE49-F238E27FC236}">
                <a16:creationId xmlns:a16="http://schemas.microsoft.com/office/drawing/2014/main" id="{1278D680-37F7-8259-18F9-8357E801B3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44914" y="2660525"/>
            <a:ext cx="914400" cy="914400"/>
          </a:xfrm>
          <a:prstGeom prst="rect">
            <a:avLst/>
          </a:prstGeom>
        </p:spPr>
      </p:pic>
      <p:pic>
        <p:nvPicPr>
          <p:cNvPr id="19" name="Grafický objekt 18" descr="Mince obrys">
            <a:extLst>
              <a:ext uri="{FF2B5EF4-FFF2-40B4-BE49-F238E27FC236}">
                <a16:creationId xmlns:a16="http://schemas.microsoft.com/office/drawing/2014/main" id="{66FF5E25-1F45-F243-C21A-97ECBCC44D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55393" y="2697678"/>
            <a:ext cx="914400" cy="914400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5177561B-D04D-AB7F-CC9F-3A68540D7C8F}"/>
              </a:ext>
            </a:extLst>
          </p:cNvPr>
          <p:cNvSpPr txBox="1"/>
          <p:nvPr/>
        </p:nvSpPr>
        <p:spPr>
          <a:xfrm>
            <a:off x="292710" y="3969622"/>
            <a:ext cx="290378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Připojení institucí</a:t>
            </a:r>
          </a:p>
          <a:p>
            <a:pPr algn="ctr"/>
            <a:endParaRPr lang="cs-CZ" sz="1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Úřad, zdravotní středisko, školy, školky, obecní byty</a:t>
            </a:r>
            <a:endParaRPr lang="cs-CZ" sz="1200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BC6C8C26-7571-3B0A-B53B-B29337B4B648}"/>
              </a:ext>
            </a:extLst>
          </p:cNvPr>
          <p:cNvSpPr txBox="1"/>
          <p:nvPr/>
        </p:nvSpPr>
        <p:spPr>
          <a:xfrm>
            <a:off x="9080445" y="3969622"/>
            <a:ext cx="266429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Ekonomický rozvoj</a:t>
            </a:r>
          </a:p>
          <a:p>
            <a:pPr algn="ctr"/>
            <a:endParaRPr lang="cs-CZ" sz="1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Lidé mohou využívat místní služby a méně dojíždí za prací např. do Prahy</a:t>
            </a:r>
            <a:endParaRPr lang="cs-CZ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A6820B11-F76E-B2C7-0A3A-BF3B495951D9}"/>
              </a:ext>
            </a:extLst>
          </p:cNvPr>
          <p:cNvSpPr txBox="1"/>
          <p:nvPr/>
        </p:nvSpPr>
        <p:spPr>
          <a:xfrm>
            <a:off x="5834261" y="3965075"/>
            <a:ext cx="34539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Moderní infrastruktura</a:t>
            </a:r>
          </a:p>
          <a:p>
            <a:pPr algn="ctr"/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= lepší podmínky pro podnikatele a rodiny</a:t>
            </a:r>
            <a:endParaRPr lang="cs-CZ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B49C5AAD-9BDD-C2CA-119A-45D28B0A5F13}"/>
              </a:ext>
            </a:extLst>
          </p:cNvPr>
          <p:cNvSpPr txBox="1"/>
          <p:nvPr/>
        </p:nvSpPr>
        <p:spPr>
          <a:xfrm>
            <a:off x="3050223" y="3969622"/>
            <a:ext cx="290378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Připojení rodinných domů</a:t>
            </a:r>
          </a:p>
          <a:p>
            <a:pPr algn="ctr"/>
            <a:endParaRPr lang="cs-CZ" sz="1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= připravenost na všechny situace</a:t>
            </a:r>
            <a:endParaRPr lang="cs-CZ" sz="1200" dirty="0"/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20DAE298-2E44-32C9-3B0D-EE8C40B9B4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18536" y="368740"/>
            <a:ext cx="1394039" cy="1512519"/>
          </a:xfrm>
          <a:prstGeom prst="rect">
            <a:avLst/>
          </a:prstGeom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69F91D81-F024-2481-4371-AC2DF3992462}"/>
              </a:ext>
            </a:extLst>
          </p:cNvPr>
          <p:cNvSpPr txBox="1"/>
          <p:nvPr/>
        </p:nvSpPr>
        <p:spPr>
          <a:xfrm>
            <a:off x="1119352" y="130853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3171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F46CCE-A54E-1C24-9073-1F7517B81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mohou obce snížit náklady na infrastrukturu?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CB1EBD-4821-4C6C-2464-A6ED94E35F4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dirty="0"/>
              <a:t>Příprava podmínek pro výstavbu a připojení k vysokorychlostnímu internetu v předstihu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dirty="0"/>
              <a:t>Sdílení plánů výstavby infrastruktury (možnosti tzv. </a:t>
            </a:r>
            <a:r>
              <a:rPr lang="cs-CZ" dirty="0" err="1"/>
              <a:t>přípoloží</a:t>
            </a:r>
            <a:r>
              <a:rPr lang="cs-CZ" dirty="0"/>
              <a:t> a sdílení nákladů za výstavbu s dalším investorem)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dirty="0"/>
              <a:t>Nižší ceny za služebnosti a zábory (nemusí být plné tržní sazby)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lvl="1"/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2F1CA7A-9FFC-CF4E-EE3D-AAFFF99DDF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1A5E10D-79A5-49BA-9648-53481340C65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6" name="Obrázek 15" descr="Obsah obrázku Elektrické vedení, kabel, Elektronické inženýrství, Síťové kabely&#10;&#10;Obsah generovaný pomocí AI může být nesprávný.">
            <a:extLst>
              <a:ext uri="{FF2B5EF4-FFF2-40B4-BE49-F238E27FC236}">
                <a16:creationId xmlns:a16="http://schemas.microsoft.com/office/drawing/2014/main" id="{C8898E0C-3368-D692-E34C-0E67BE599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30629"/>
            <a:ext cx="5472608" cy="364840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7E13B8CA-5FAE-3F86-1DD5-8D5BDFA69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13" y="2830629"/>
            <a:ext cx="5479670" cy="364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55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oblečení, boty, venku, osoba&#10;&#10;Obsah generovaný pomocí AI může být nesprávný.">
            <a:extLst>
              <a:ext uri="{FF2B5EF4-FFF2-40B4-BE49-F238E27FC236}">
                <a16:creationId xmlns:a16="http://schemas.microsoft.com/office/drawing/2014/main" id="{32208A5B-352C-5311-DD51-E37B74BF6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5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7930B4E-0767-3DBB-55C1-9107E6EDB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7" y="332656"/>
            <a:ext cx="6264647" cy="575728"/>
          </a:xfrm>
          <a:solidFill>
            <a:schemeClr val="tx2"/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Připojení dalších obcí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77B06FC-E833-58A0-40EB-F2AFE1BA367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68208" y="2217307"/>
            <a:ext cx="4051572" cy="4157887"/>
          </a:xfrm>
          <a:solidFill>
            <a:schemeClr val="tx2"/>
          </a:solidFill>
        </p:spPr>
        <p:txBody>
          <a:bodyPr vert="horz" lIns="0" tIns="0" rIns="0" bIns="0" rtlCol="0" anchor="t">
            <a:noAutofit/>
          </a:bodyPr>
          <a:lstStyle/>
          <a:p>
            <a:endParaRPr lang="cs-CZ" sz="2000" b="1" dirty="0">
              <a:solidFill>
                <a:schemeClr val="bg1"/>
              </a:solidFill>
            </a:endParaRPr>
          </a:p>
          <a:p>
            <a:pPr algn="ctr"/>
            <a:r>
              <a:rPr lang="cs-CZ" sz="2400" b="1" dirty="0">
                <a:solidFill>
                  <a:schemeClr val="bg1"/>
                </a:solidFill>
              </a:rPr>
              <a:t>Neratovice</a:t>
            </a:r>
          </a:p>
          <a:p>
            <a:pPr algn="ctr"/>
            <a:r>
              <a:rPr lang="cs-CZ" sz="2000" dirty="0">
                <a:solidFill>
                  <a:schemeClr val="bg1"/>
                </a:solidFill>
              </a:rPr>
              <a:t>Připojení místní polikliniky</a:t>
            </a:r>
          </a:p>
          <a:p>
            <a:pPr algn="ctr"/>
            <a:endParaRPr lang="cs-CZ" sz="2000" b="1" dirty="0">
              <a:solidFill>
                <a:schemeClr val="bg1"/>
              </a:solidFill>
            </a:endParaRPr>
          </a:p>
          <a:p>
            <a:pPr algn="ctr"/>
            <a:r>
              <a:rPr lang="cs-CZ" sz="2400" b="1" dirty="0">
                <a:solidFill>
                  <a:schemeClr val="bg1"/>
                </a:solidFill>
              </a:rPr>
              <a:t>Česká Lípa</a:t>
            </a:r>
          </a:p>
          <a:p>
            <a:pPr algn="ctr"/>
            <a:r>
              <a:rPr lang="cs-CZ" sz="2000" dirty="0">
                <a:solidFill>
                  <a:schemeClr val="bg1"/>
                </a:solidFill>
              </a:rPr>
              <a:t>Připojení místních škol</a:t>
            </a:r>
          </a:p>
          <a:p>
            <a:pPr algn="ctr"/>
            <a:endParaRPr lang="cs-CZ" sz="2000" dirty="0">
              <a:solidFill>
                <a:schemeClr val="bg1"/>
              </a:solidFill>
            </a:endParaRPr>
          </a:p>
          <a:p>
            <a:pPr algn="ctr"/>
            <a:r>
              <a:rPr lang="cs-CZ" sz="2400" b="1" dirty="0">
                <a:solidFill>
                  <a:schemeClr val="bg1"/>
                </a:solidFill>
              </a:rPr>
              <a:t>Tanvald</a:t>
            </a:r>
          </a:p>
          <a:p>
            <a:pPr algn="ctr"/>
            <a:r>
              <a:rPr lang="cs-CZ" sz="2000" dirty="0">
                <a:solidFill>
                  <a:schemeClr val="bg1"/>
                </a:solidFill>
              </a:rPr>
              <a:t>Připojení budovy městské policie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371E7B8-C02D-F9B4-01DB-0AED6F7B416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1A5E10D-79A5-49BA-9648-53481340C65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6AD8743C-5D00-0724-ABA7-31B750250549}"/>
              </a:ext>
            </a:extLst>
          </p:cNvPr>
          <p:cNvSpPr txBox="1">
            <a:spLocks/>
          </p:cNvSpPr>
          <p:nvPr/>
        </p:nvSpPr>
        <p:spPr bwMode="gray">
          <a:xfrm>
            <a:off x="38601" y="5661247"/>
            <a:ext cx="7209527" cy="1097039"/>
          </a:xfrm>
          <a:prstGeom prst="rect">
            <a:avLst/>
          </a:prstGeom>
          <a:solidFill>
            <a:schemeClr val="tx2"/>
          </a:solidFill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>
                <a:solidFill>
                  <a:schemeClr val="bg1"/>
                </a:solidFill>
              </a:rPr>
              <a:t>Chcete optiku do vaší obce? Kontaktujte nás:</a:t>
            </a:r>
          </a:p>
          <a:p>
            <a:r>
              <a:rPr lang="cs-CZ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pokryti@t-mobile.cz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95846"/>
      </p:ext>
    </p:extLst>
  </p:cSld>
  <p:clrMapOvr>
    <a:masterClrMapping/>
  </p:clrMapOvr>
</p:sld>
</file>

<file path=ppt/theme/theme1.xml><?xml version="1.0" encoding="utf-8"?>
<a:theme xmlns:a="http://schemas.openxmlformats.org/drawingml/2006/main" name="Telekom – Angle (06/2021) EN">
  <a:themeElements>
    <a:clrScheme name="Telekom Liquid Master">
      <a:dk1>
        <a:sysClr val="windowText" lastClr="000000"/>
      </a:dk1>
      <a:lt1>
        <a:sysClr val="window" lastClr="FFFFFF"/>
      </a:lt1>
      <a:dk2>
        <a:srgbClr val="E20074"/>
      </a:dk2>
      <a:lt2>
        <a:srgbClr val="A3A3A3"/>
      </a:lt2>
      <a:accent1>
        <a:srgbClr val="32B9AF"/>
      </a:accent1>
      <a:accent2>
        <a:srgbClr val="A4DEEE"/>
      </a:accent2>
      <a:accent3>
        <a:srgbClr val="ECCCBF"/>
      </a:accent3>
      <a:accent4>
        <a:srgbClr val="F0E68C"/>
      </a:accent4>
      <a:accent5>
        <a:srgbClr val="00A8E6"/>
      </a:accent5>
      <a:accent6>
        <a:srgbClr val="6E648C"/>
      </a:accent6>
      <a:hlink>
        <a:srgbClr val="00739F"/>
      </a:hlink>
      <a:folHlink>
        <a:srgbClr val="00739F"/>
      </a:folHlink>
    </a:clrScheme>
    <a:fontScheme name="Deutsche Telekom Liquid Master">
      <a:majorFont>
        <a:latin typeface="TeleNeo Office ExtraBold"/>
        <a:ea typeface=""/>
        <a:cs typeface=""/>
      </a:majorFont>
      <a:minorFont>
        <a:latin typeface="TeleNeo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12700">
          <a:noFill/>
        </a:ln>
      </a:spPr>
      <a:bodyPr lIns="72000" tIns="72000" rIns="72000" bIns="72000"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44000" indent="-144000" algn="l">
          <a:buClr>
            <a:schemeClr val="tx2"/>
          </a:buClr>
          <a:buSzPct val="100000"/>
          <a:buFont typeface="TeleNeo Office" panose="020B0504040202090203" pitchFamily="34" charset="0"/>
          <a:buChar char="•"/>
          <a:defRPr smtClean="0"/>
        </a:defPPr>
      </a:lstStyle>
    </a:txDef>
  </a:objectDefaults>
  <a:extraClrSchemeLst/>
  <a:custClrLst>
    <a:custClr name="Smaragd">
      <a:srgbClr val="078C82"/>
    </a:custClr>
    <a:custClr name="Ozean">
      <a:srgbClr val="5AB4C8"/>
    </a:custClr>
    <a:custClr name="Cappuccino">
      <a:srgbClr val="BD968C"/>
    </a:custClr>
    <a:custClr name="Curry">
      <a:srgbClr val="C8B45A"/>
    </a:custClr>
    <a:custClr name="Jeans">
      <a:srgbClr val="0478BE"/>
    </a:custClr>
    <a:custClr name="Aubergine">
      <a:srgbClr val="3C325A"/>
    </a:custClr>
    <a:custClr name="Leer">
      <a:srgbClr val="FFFFFF"/>
    </a:custClr>
    <a:custClr name="Leer">
      <a:srgbClr val="FFFFFF"/>
    </a:custClr>
    <a:custClr name="Leer">
      <a:srgbClr val="FFFFFF"/>
    </a:custClr>
    <a:custClr name="Leer">
      <a:srgbClr val="FFFFFF"/>
    </a:custClr>
    <a:custClr name="Mint">
      <a:srgbClr val="86CBC4"/>
    </a:custClr>
    <a:custClr name="Himmel">
      <a:srgbClr val="CBE8F4"/>
    </a:custClr>
    <a:custClr name="Pfirsich">
      <a:srgbClr val="FAE2D8"/>
    </a:custClr>
    <a:custClr name="Vanille">
      <a:srgbClr val="F5EBAF"/>
    </a:custClr>
    <a:custClr name="Azur">
      <a:srgbClr val="45C1F1"/>
    </a:custClr>
    <a:custClr name="Flieder">
      <a:srgbClr val="9C9BB9"/>
    </a:custClr>
    <a:custClr name="Leer">
      <a:srgbClr val="FFFFFF"/>
    </a:custClr>
    <a:custClr name="Leer">
      <a:srgbClr val="FFFFFF"/>
    </a:custClr>
    <a:custClr name="Leer">
      <a:srgbClr val="FFFFFF"/>
    </a:custClr>
    <a:custClr name="Leer">
      <a:srgbClr val="FFFFFF"/>
    </a:custClr>
    <a:custClr name="Grau 38">
      <a:srgbClr val="262626"/>
    </a:custClr>
    <a:custClr name="Grau 75">
      <a:srgbClr val="4B4B4B"/>
    </a:custClr>
    <a:custClr name="Grau 115">
      <a:srgbClr val="737373"/>
    </a:custClr>
    <a:custClr name="Grau 178">
      <a:srgbClr val="B2B2B2"/>
    </a:custClr>
    <a:custClr name="Grau 220">
      <a:srgbClr val="DCDCDC"/>
    </a:custClr>
    <a:custClr name="Leer">
      <a:srgbClr val="FFFFFF"/>
    </a:custClr>
    <a:custClr name="Leer">
      <a:srgbClr val="FFFFFF"/>
    </a:custClr>
    <a:custClr name="Rot">
      <a:srgbClr val="D90000"/>
    </a:custClr>
    <a:custClr name="Gelb">
      <a:srgbClr val="FECB00"/>
    </a:custClr>
    <a:custClr name="Grün">
      <a:srgbClr val="46A800"/>
    </a:custClr>
  </a:custClrLst>
  <a:extLst>
    <a:ext uri="{05A4C25C-085E-4340-85A3-A5531E510DB2}">
      <thm15:themeFamily xmlns:thm15="http://schemas.microsoft.com/office/thememl/2012/main" name="Telekom_Master_Angle_Shape_022122_EN_V01.potx" id="{2168C2DE-E3A3-4FF9-9CC8-9026361AF137}" vid="{CCF0060F-1119-4963-994F-081CFA1A5451}"/>
    </a:ext>
  </a:extLst>
</a:theme>
</file>

<file path=ppt/theme/theme2.xml><?xml version="1.0" encoding="utf-8"?>
<a:theme xmlns:a="http://schemas.openxmlformats.org/drawingml/2006/main" name="Office">
  <a:themeElements>
    <a:clrScheme name="Telekom Liquid Master">
      <a:dk1>
        <a:sysClr val="windowText" lastClr="000000"/>
      </a:dk1>
      <a:lt1>
        <a:sysClr val="window" lastClr="FFFFFF"/>
      </a:lt1>
      <a:dk2>
        <a:srgbClr val="E20074"/>
      </a:dk2>
      <a:lt2>
        <a:srgbClr val="A3A3A3"/>
      </a:lt2>
      <a:accent1>
        <a:srgbClr val="32B9AF"/>
      </a:accent1>
      <a:accent2>
        <a:srgbClr val="A4DEEE"/>
      </a:accent2>
      <a:accent3>
        <a:srgbClr val="ECCCBF"/>
      </a:accent3>
      <a:accent4>
        <a:srgbClr val="F0E68C"/>
      </a:accent4>
      <a:accent5>
        <a:srgbClr val="00A8E6"/>
      </a:accent5>
      <a:accent6>
        <a:srgbClr val="6E648C"/>
      </a:accent6>
      <a:hlink>
        <a:srgbClr val="00739F"/>
      </a:hlink>
      <a:folHlink>
        <a:srgbClr val="00739F"/>
      </a:folHlink>
    </a:clrScheme>
    <a:fontScheme name="Deutsche Telekom Liquid Master">
      <a:majorFont>
        <a:latin typeface="TeleNeo Office ExtraBold"/>
        <a:ea typeface=""/>
        <a:cs typeface=""/>
      </a:majorFont>
      <a:minorFont>
        <a:latin typeface="TeleNeo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0" tIns="0" rIns="0" bIns="0"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44000" indent="-144000" algn="l">
          <a:buClr>
            <a:schemeClr val="tx2"/>
          </a:buClr>
          <a:buSzPct val="100000"/>
          <a:buFont typeface="TeleNeo Office" panose="020B0504040202090203" pitchFamily="34" charset="0"/>
          <a:buChar char="•"/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Telekom Liquid Master">
      <a:dk1>
        <a:sysClr val="windowText" lastClr="000000"/>
      </a:dk1>
      <a:lt1>
        <a:sysClr val="window" lastClr="FFFFFF"/>
      </a:lt1>
      <a:dk2>
        <a:srgbClr val="E20074"/>
      </a:dk2>
      <a:lt2>
        <a:srgbClr val="A3A3A3"/>
      </a:lt2>
      <a:accent1>
        <a:srgbClr val="32B9AF"/>
      </a:accent1>
      <a:accent2>
        <a:srgbClr val="A4DEEE"/>
      </a:accent2>
      <a:accent3>
        <a:srgbClr val="ECCCBF"/>
      </a:accent3>
      <a:accent4>
        <a:srgbClr val="F0E68C"/>
      </a:accent4>
      <a:accent5>
        <a:srgbClr val="00A8E6"/>
      </a:accent5>
      <a:accent6>
        <a:srgbClr val="6E648C"/>
      </a:accent6>
      <a:hlink>
        <a:srgbClr val="00739F"/>
      </a:hlink>
      <a:folHlink>
        <a:srgbClr val="00739F"/>
      </a:folHlink>
    </a:clrScheme>
    <a:fontScheme name="Deutsche Telekom Liquid Master">
      <a:majorFont>
        <a:latin typeface="TeleNeo Office ExtraBold"/>
        <a:ea typeface=""/>
        <a:cs typeface=""/>
      </a:majorFont>
      <a:minorFont>
        <a:latin typeface="TeleNeo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0" tIns="0" rIns="0" bIns="0"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44000" indent="-144000" algn="l">
          <a:buClr>
            <a:schemeClr val="tx2"/>
          </a:buClr>
          <a:buSzPct val="100000"/>
          <a:buFont typeface="TeleNeo Office" panose="020B0504040202090203" pitchFamily="34" charset="0"/>
          <a:buChar char="•"/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1d4edba-4510-4842-8ac5-6421d17f9d88" xsi:nil="true"/>
    <lcf76f155ced4ddcb4097134ff3c332f xmlns="f0344b2a-ebb0-4405-80ef-03e828f2e051">
      <Terms xmlns="http://schemas.microsoft.com/office/infopath/2007/PartnerControls"/>
    </lcf76f155ced4ddcb4097134ff3c332f>
    <Datum xmlns="f0344b2a-ebb0-4405-80ef-03e828f2e05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7178CE1C59E6844A21D0B5770256CEE" ma:contentTypeVersion="24" ma:contentTypeDescription="Vytvoří nový dokument" ma:contentTypeScope="" ma:versionID="e51dc40cc0a0fcad6c52af7bd851616c">
  <xsd:schema xmlns:xsd="http://www.w3.org/2001/XMLSchema" xmlns:xs="http://www.w3.org/2001/XMLSchema" xmlns:p="http://schemas.microsoft.com/office/2006/metadata/properties" xmlns:ns2="f0344b2a-ebb0-4405-80ef-03e828f2e051" xmlns:ns3="11d4edba-4510-4842-8ac5-6421d17f9d88" targetNamespace="http://schemas.microsoft.com/office/2006/metadata/properties" ma:root="true" ma:fieldsID="57129834f477cf2030c2965de4f59262" ns2:_="" ns3:_="">
    <xsd:import namespace="f0344b2a-ebb0-4405-80ef-03e828f2e051"/>
    <xsd:import namespace="11d4edba-4510-4842-8ac5-6421d17f9d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Datum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344b2a-ebb0-4405-80ef-03e828f2e0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Značky obrázků" ma:readOnly="false" ma:fieldId="{5cf76f15-5ced-4ddc-b409-7134ff3c332f}" ma:taxonomyMulti="true" ma:sspId="e9ecb780-25a8-4441-a56d-d002479974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Datum" ma:index="25" nillable="true" ma:displayName="Datum" ma:format="DateOnly" ma:internalName="Datum">
      <xsd:simpleType>
        <xsd:restriction base="dms:DateTime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d4edba-4510-4842-8ac5-6421d17f9d88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c59983a-0c04-4151-ad47-958e4737b4ca}" ma:internalName="TaxCatchAll" ma:showField="CatchAllData" ma:web="11d4edba-4510-4842-8ac5-6421d17f9d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65B26F-FAFA-482A-8413-7E046BEB933B}">
  <ds:schemaRefs>
    <ds:schemaRef ds:uri="f0344b2a-ebb0-4405-80ef-03e828f2e051"/>
    <ds:schemaRef ds:uri="http://purl.org/dc/dcmitype/"/>
    <ds:schemaRef ds:uri="http://www.w3.org/XML/1998/namespace"/>
    <ds:schemaRef ds:uri="11d4edba-4510-4842-8ac5-6421d17f9d88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4DE43E1-4D62-498D-B1BE-B2047D33EA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72551B-0BBB-4160-B66A-92866C25CF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344b2a-ebb0-4405-80ef-03e828f2e051"/>
    <ds:schemaRef ds:uri="11d4edba-4510-4842-8ac5-6421d17f9d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e3e41b38-373c-4b3a-9137-5c0b023d0bef}" enabled="1" method="Standard" siteId="{b213b057-1008-4204-8c53-8147bc602a29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2021) EN</Template>
  <TotalTime>567</TotalTime>
  <Words>692</Words>
  <Application>Microsoft Macintosh PowerPoint</Application>
  <PresentationFormat>Širokoúhlá obrazovka</PresentationFormat>
  <Paragraphs>114</Paragraphs>
  <Slides>7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2" baseType="lpstr">
      <vt:lpstr>Arial</vt:lpstr>
      <vt:lpstr>Calibri</vt:lpstr>
      <vt:lpstr>TeleNeo Office</vt:lpstr>
      <vt:lpstr>TeleNeo Office ExtraBold</vt:lpstr>
      <vt:lpstr>Telekom – Angle (06/2021) EN</vt:lpstr>
      <vt:lpstr>Když dotace nejsou, kde hledat úspory a jak obstát: Vysokorychlostní internet v Líbeznici</vt:lpstr>
      <vt:lpstr>Líbeznice</vt:lpstr>
      <vt:lpstr>Struktura nákladů</vt:lpstr>
      <vt:lpstr>Pobídka pro zasíťování obce Líbeznice a okolí</vt:lpstr>
      <vt:lpstr>Přínos pro Líbeznici</vt:lpstr>
      <vt:lpstr>Jak mohou obce snížit náklady na infrastrukturu?</vt:lpstr>
      <vt:lpstr>Připojení dalších obcí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Alexander Mareček | FYI Prague</dc:creator>
  <dc:description>Optimized for Office 365</dc:description>
  <cp:lastModifiedBy>Alexander Mareček | FYI Prague</cp:lastModifiedBy>
  <cp:revision>23</cp:revision>
  <cp:lastPrinted>2020-08-27T09:01:38Z</cp:lastPrinted>
  <dcterms:created xsi:type="dcterms:W3CDTF">2024-11-22T11:56:02Z</dcterms:created>
  <dcterms:modified xsi:type="dcterms:W3CDTF">2025-12-08T13:38:08Z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0x010100D7178CE1C59E6844A21D0B5770256CEE</vt:lpwstr>
  </property>
  <property fmtid="{D5CDD505-2E9C-101B-9397-08002B2CF9AE}" pid="3" name="MediaServiceImageTags">
    <vt:lpwstr/>
  </property>
</Properties>
</file>