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8F9_A3D2C374.xml" ContentType="application/vnd.ms-powerpoint.comments+xml"/>
  <Override PartName="/ppt/comments/modernComment_7FFFD8F7_7032DB1A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D8FE_D36EA894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147473657" r:id="rId3"/>
    <p:sldId id="2147473655" r:id="rId4"/>
    <p:sldId id="2147473659" r:id="rId5"/>
    <p:sldId id="2147473662" r:id="rId6"/>
    <p:sldId id="2147473660" r:id="rId7"/>
    <p:sldId id="2147473656" r:id="rId8"/>
    <p:sldId id="2147473559" r:id="rId9"/>
    <p:sldId id="2147473658" r:id="rId10"/>
    <p:sldId id="292" r:id="rId11"/>
    <p:sldId id="2147473663" r:id="rId12"/>
    <p:sldId id="2147473535" r:id="rId13"/>
  </p:sldIdLst>
  <p:sldSz cx="12192000" cy="6858000"/>
  <p:notesSz cx="6797675" cy="9928225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C8A7603-EE2F-45EA-BD35-CB1D5FD22566}">
          <p14:sldIdLst>
            <p14:sldId id="259"/>
            <p14:sldId id="2147473657"/>
            <p14:sldId id="2147473655"/>
            <p14:sldId id="2147473659"/>
            <p14:sldId id="2147473662"/>
            <p14:sldId id="2147473660"/>
            <p14:sldId id="2147473656"/>
            <p14:sldId id="2147473559"/>
            <p14:sldId id="2147473658"/>
            <p14:sldId id="292"/>
            <p14:sldId id="2147473663"/>
            <p14:sldId id="21474735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2842" userDrawn="1">
          <p15:clr>
            <a:srgbClr val="A4A3A4"/>
          </p15:clr>
        </p15:guide>
        <p15:guide id="3" orient="horz" pos="1933" userDrawn="1">
          <p15:clr>
            <a:srgbClr val="A4A3A4"/>
          </p15:clr>
        </p15:guide>
        <p15:guide id="4" pos="5836" userDrawn="1">
          <p15:clr>
            <a:srgbClr val="A4A3A4"/>
          </p15:clr>
        </p15:guide>
        <p15:guide id="5" orient="horz" pos="2931" userDrawn="1">
          <p15:clr>
            <a:srgbClr val="A4A3A4"/>
          </p15:clr>
        </p15:guide>
        <p15:guide id="6" orient="horz" pos="17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BC3BBA-84E5-F661-14CA-6A0B27AAE544}" name="Malsa Jaroslav" initials="JM" userId="S::jaroslav.malsa@cez.cz::7a513c66-794c-4421-a533-a4f50439d4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árová Zuzana" initials="BZ" lastIdx="2" clrIdx="0">
    <p:extLst>
      <p:ext uri="{19B8F6BF-5375-455C-9EA6-DF929625EA0E}">
        <p15:presenceInfo xmlns:p15="http://schemas.microsoft.com/office/powerpoint/2012/main" userId="S::zuzana.barova@cez.cz::ed880e10-ca88-46c7-8348-5dae8d8e13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751"/>
    <a:srgbClr val="BFC1C3"/>
    <a:srgbClr val="A0A3A7"/>
    <a:srgbClr val="00C271"/>
    <a:srgbClr val="000000"/>
    <a:srgbClr val="00C752"/>
    <a:srgbClr val="FFCC00"/>
    <a:srgbClr val="F24F00"/>
    <a:srgbClr val="E6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6" autoAdjust="0"/>
    <p:restoredTop sz="92832" autoAdjust="0"/>
  </p:normalViewPr>
  <p:slideViewPr>
    <p:cSldViewPr>
      <p:cViewPr varScale="1">
        <p:scale>
          <a:sx n="103" d="100"/>
          <a:sy n="103" d="100"/>
        </p:scale>
        <p:origin x="936" y="96"/>
      </p:cViewPr>
      <p:guideLst>
        <p:guide orient="horz" pos="210"/>
        <p:guide pos="2842"/>
        <p:guide orient="horz" pos="1933"/>
        <p:guide pos="5836"/>
        <p:guide orient="horz" pos="2931"/>
        <p:guide orient="horz" pos="17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modernComment_7FFFD8F7_7032DB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F5A9FC-83B4-45FB-92AB-510AB431CB33}" authorId="{88BC3BBA-84E5-F661-14CA-6A0B27AAE544}" created="2025-11-24T14:10:23.54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82381082" sldId="2147473655"/>
      <ac:spMk id="8" creationId="{A613C3AA-563C-D91F-B70B-6ACF44BDAE55}"/>
      <ac:txMk cp="0" len="64">
        <ac:context len="65" hash="1278239384"/>
      </ac:txMk>
    </ac:txMkLst>
    <p188:pos x="4100129" y="261776"/>
    <p188:txBody>
      <a:bodyPr/>
      <a:lstStyle/>
      <a:p>
        <a:r>
          <a:rPr lang="cs-CZ"/>
          <a:t>stavební povolení vydává stavební úřad, ne investor ani ČEZ.
Doporučuju přepsat na:
„Spolupráce při přípravě dokumentace k územnímu a stavebnímu řízení, včetně sdílení dat, podkladů a expertízy.“</a:t>
        </a:r>
      </a:p>
    </p188:txBody>
  </p188:cm>
</p188:cmLst>
</file>

<file path=ppt/comments/modernComment_7FFFD8F9_A3D2C3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C14CE6-6D1C-4715-B28D-E24D1CBF5D7C}" authorId="{88BC3BBA-84E5-F661-14CA-6A0B27AAE544}" created="2025-11-24T14:09:27.61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48498804" sldId="2147473657"/>
      <ac:spMk id="19" creationId="{29006797-E62D-F471-6336-386130A84842}"/>
      <ac:txMk cp="0" len="18">
        <ac:context len="19" hash="2991148038"/>
      </ac:txMk>
    </ac:txMkLst>
    <p188:pos x="2581767" y="262550"/>
    <p188:txBody>
      <a:bodyPr/>
      <a:lstStyle/>
      <a:p>
        <a:r>
          <a:rPr lang="cs-CZ"/>
          <a:t>Navrhuji zvážit jiný, konkrétnější bod  např. "Skupina ČEZ je největším provozovatelem OZE v ČR z pohledu celkového  instalovaného výkonu."
(jelikož "kdo jsme" /nejsme "60 tisíc domácností"),
Případně upřesnit:
zda jde o současné portfolio FVE ČEZ OZE,
zda se jedná o výrobu v jednom konkrétním roce, nebo dlouhodobý průměr,
průměrná domácnost = cca 2,7–3,2 MWh/rok → uvést metodiku.
</a:t>
        </a:r>
      </a:p>
    </p188:txBody>
  </p188:cm>
</p188:cmLst>
</file>

<file path=ppt/comments/modernComment_7FFFD8FE_D36EA8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B850F0-73A2-4E6F-BF9D-7D967005FBB9}" authorId="{88BC3BBA-84E5-F661-14CA-6A0B27AAE544}" created="2025-11-24T14:13:53.82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47244692" sldId="2147473662"/>
      <ac:spMk id="2" creationId="{470A92C4-A492-3980-40BA-F2F0CF51C6BB}"/>
      <ac:txMk cp="120" len="7">
        <ac:context len="178" hash="931815450"/>
      </ac:txMk>
    </ac:txMkLst>
    <p188:pos x="6339549" y="538692"/>
    <p188:txBody>
      <a:bodyPr/>
      <a:lstStyle/>
      <a:p>
        <a:r>
          <a:rPr lang="cs-CZ"/>
          <a:t>Možno doplnit: "v souladu s § 130 a násl. zákona č. 283/2021 Sb., stavební zákon"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BE80751-BBE0-4329-A2AB-401EF00DC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7705"/>
          </a:xfrm>
          <a:prstGeom prst="rect">
            <a:avLst/>
          </a:prstGeom>
        </p:spPr>
        <p:txBody>
          <a:bodyPr vert="horz" lIns="88194" tIns="44098" rIns="88194" bIns="44098" rtlCol="0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5D53E-6827-4470-BE07-4C3B4798B1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7705"/>
          </a:xfrm>
          <a:prstGeom prst="rect">
            <a:avLst/>
          </a:prstGeom>
        </p:spPr>
        <p:txBody>
          <a:bodyPr vert="horz" lIns="88194" tIns="44098" rIns="88194" bIns="44098" rtlCol="0"/>
          <a:lstStyle>
            <a:lvl1pPr algn="r">
              <a:defRPr sz="1200"/>
            </a:lvl1pPr>
          </a:lstStyle>
          <a:p>
            <a:fld id="{6FC95109-D335-4CCA-8A41-F9547080F4F8}" type="datetime1">
              <a:rPr lang="cs-CZ" smtClean="0">
                <a:latin typeface="Arial" panose="020B0604020202020204" pitchFamily="34" charset="0"/>
              </a:rPr>
              <a:t>26.11.2025</a:t>
            </a:fld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92A8F0-8777-43F8-A6AB-5D7748B29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30523"/>
            <a:ext cx="2945659" cy="497704"/>
          </a:xfrm>
          <a:prstGeom prst="rect">
            <a:avLst/>
          </a:prstGeom>
        </p:spPr>
        <p:txBody>
          <a:bodyPr vert="horz" lIns="88194" tIns="44098" rIns="88194" bIns="44098" rtlCol="0" anchor="b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DC2334-DDFD-485D-9E74-984A23508C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5" y="9430523"/>
            <a:ext cx="2945659" cy="497704"/>
          </a:xfrm>
          <a:prstGeom prst="rect">
            <a:avLst/>
          </a:prstGeom>
        </p:spPr>
        <p:txBody>
          <a:bodyPr vert="horz" lIns="88194" tIns="44098" rIns="88194" bIns="44098" rtlCol="0" anchor="b"/>
          <a:lstStyle>
            <a:lvl1pPr algn="r">
              <a:defRPr sz="1200"/>
            </a:lvl1pPr>
          </a:lstStyle>
          <a:p>
            <a:fld id="{A2C66247-A2D2-4E8B-96A6-7D17B4375B38}" type="slidenum">
              <a:rPr lang="cs-CZ" smtClean="0">
                <a:latin typeface="Arial" panose="020B0604020202020204" pitchFamily="34" charset="0"/>
              </a:rPr>
              <a:t>‹#›</a:t>
            </a:fld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5973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710"/>
          </a:xfrm>
          <a:prstGeom prst="rect">
            <a:avLst/>
          </a:prstGeom>
        </p:spPr>
        <p:txBody>
          <a:bodyPr vert="horz" lIns="88194" tIns="44098" rIns="88194" bIns="4409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8" y="2"/>
            <a:ext cx="2945659" cy="498710"/>
          </a:xfrm>
          <a:prstGeom prst="rect">
            <a:avLst/>
          </a:prstGeom>
        </p:spPr>
        <p:txBody>
          <a:bodyPr vert="horz" lIns="88194" tIns="44098" rIns="88194" bIns="4409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21F406-E578-4CF4-A4F6-EE4E80F6A346}" type="datetime1">
              <a:rPr lang="cs-CZ" smtClean="0"/>
              <a:pPr/>
              <a:t>26.11.2025</a:t>
            </a:fld>
            <a:endParaRPr lang="en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4" tIns="44098" rIns="88194" bIns="44098" rtlCol="0" anchor="ctr"/>
          <a:lstStyle/>
          <a:p>
            <a:endParaRPr lang="en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61"/>
            <a:ext cx="5438140" cy="3909238"/>
          </a:xfrm>
          <a:prstGeom prst="rect">
            <a:avLst/>
          </a:prstGeom>
        </p:spPr>
        <p:txBody>
          <a:bodyPr vert="horz" lIns="88194" tIns="44098" rIns="88194" bIns="44098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9521"/>
            <a:ext cx="2945659" cy="498709"/>
          </a:xfrm>
          <a:prstGeom prst="rect">
            <a:avLst/>
          </a:prstGeom>
        </p:spPr>
        <p:txBody>
          <a:bodyPr vert="horz" lIns="88194" tIns="44098" rIns="88194" bIns="4409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8" y="9429521"/>
            <a:ext cx="2945659" cy="498709"/>
          </a:xfrm>
          <a:prstGeom prst="rect">
            <a:avLst/>
          </a:prstGeom>
        </p:spPr>
        <p:txBody>
          <a:bodyPr vert="horz" lIns="88194" tIns="44098" rIns="88194" bIns="4409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AE673D0-23DB-BD43-ACA1-43CD0E2954D3}" type="slidenum">
              <a:rPr lang="en-CZ" smtClean="0"/>
              <a:pPr/>
              <a:t>‹#›</a:t>
            </a:fld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421F406-E578-4CF4-A4F6-EE4E80F6A346}" type="datetime1">
              <a:rPr lang="cs-CZ" smtClean="0"/>
              <a:t>26.11.2025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2863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17DE1-923D-5532-999A-F8C63F0F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5AE930E-4AD0-E92F-2F93-AB311B0F3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495575-1457-7154-0992-D8D6624B7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cs-CZ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E83B2C-8F00-E5EA-CEF8-CDB76A0BA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2</a:t>
            </a:fld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103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421F406-E578-4CF4-A4F6-EE4E80F6A346}" type="datetime1">
              <a:rPr lang="cs-CZ" smtClean="0"/>
              <a:pPr/>
              <a:t>26.11.2025</a:t>
            </a:fld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48678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04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9</a:t>
            </a:fld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83668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12</a:t>
            </a:fld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82297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Roobert CEZ" pitchFamily="2" charset="-18"/>
                <a:cs typeface="Roobert CEZ" pitchFamily="2" charset="-18"/>
              </a:defRPr>
            </a:lvl1pPr>
          </a:lstStyle>
          <a:p>
            <a:pPr lvl="0"/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 dirty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7D9004-A755-001A-6CC9-458F8341E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2699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</p:sldLayoutIdLst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8F9_A3D2C374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microsoft.com/office/2018/10/relationships/comments" Target="../comments/modernComment_7FFFD8F7_7032DB1A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18/10/relationships/comments" Target="../comments/modernComment_7FFFD8FE_D36EA894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40868"/>
            <a:ext cx="7560840" cy="1872208"/>
          </a:xfrm>
        </p:spPr>
        <p:txBody>
          <a:bodyPr/>
          <a:lstStyle/>
          <a:p>
            <a:r>
              <a:rPr lang="cs-CZ" dirty="0">
                <a:latin typeface="+mn-lt"/>
                <a:cs typeface="Arial" panose="020B0604020202020204" pitchFamily="34" charset="0"/>
              </a:rPr>
              <a:t>Větrné elektrárny a příležitost pro spolupráci s obcemi</a:t>
            </a:r>
          </a:p>
          <a:p>
            <a:endParaRPr lang="en-GB" sz="5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221088"/>
            <a:ext cx="3960812" cy="18722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Stanislav Cetkovský</a:t>
            </a:r>
            <a:endParaRPr lang="cs-CZ" sz="2000" i="0" dirty="0">
              <a:solidFill>
                <a:srgbClr val="212529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212529"/>
                </a:solidFill>
                <a:latin typeface="+mn-lt"/>
                <a:cs typeface="Arial" panose="020B0604020202020204" pitchFamily="34" charset="0"/>
              </a:rPr>
              <a:t>9. 12. 2025</a:t>
            </a:r>
          </a:p>
          <a:p>
            <a:pPr>
              <a:spcBef>
                <a:spcPts val="600"/>
              </a:spcBef>
            </a:pPr>
            <a:r>
              <a:rPr lang="cs-CZ" sz="2000" i="0" dirty="0">
                <a:solidFill>
                  <a:srgbClr val="212529"/>
                </a:solidFill>
                <a:effectLst/>
                <a:latin typeface="+mn-lt"/>
                <a:cs typeface="Arial" panose="020B0604020202020204" pitchFamily="34" charset="0"/>
              </a:rPr>
              <a:t>ČEZ Obnovitelné zdroje, s.r.o.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23382CD-3154-414A-B74B-781716464CB8}"/>
              </a:ext>
            </a:extLst>
          </p:cNvPr>
          <p:cNvSpPr/>
          <p:nvPr/>
        </p:nvSpPr>
        <p:spPr>
          <a:xfrm>
            <a:off x="10328132" y="44624"/>
            <a:ext cx="1800200" cy="43400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5B316-6E1F-F040-85E0-979FE0371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496" y="2783704"/>
            <a:ext cx="6192837" cy="143986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Děkuji</a:t>
            </a: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0917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5561215-CAFA-EEA3-4E4F-90254B68C8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err="1"/>
              <a:t>Back</a:t>
            </a:r>
            <a:r>
              <a:rPr lang="cs-CZ" dirty="0"/>
              <a:t>-up</a:t>
            </a:r>
          </a:p>
        </p:txBody>
      </p:sp>
    </p:spTree>
    <p:extLst>
      <p:ext uri="{BB962C8B-B14F-4D97-AF65-F5344CB8AC3E}">
        <p14:creationId xmlns:p14="http://schemas.microsoft.com/office/powerpoint/2010/main" val="233542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Zástupný text 1">
            <a:extLst>
              <a:ext uri="{FF2B5EF4-FFF2-40B4-BE49-F238E27FC236}">
                <a16:creationId xmlns:a16="http://schemas.microsoft.com/office/drawing/2014/main" id="{F76ECD6A-DAC9-424B-8CCB-83F098F560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400" y="351295"/>
            <a:ext cx="10081120" cy="1055382"/>
          </a:xfrm>
        </p:spPr>
        <p:txBody>
          <a:bodyPr/>
          <a:lstStyle/>
          <a:p>
            <a:r>
              <a:rPr lang="cs-CZ" dirty="0"/>
              <a:t>Při developmentu je pro nás zásadní spolupráce s obcemi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9E2F85A-7C99-4621-93BD-53247BC0D43F}"/>
              </a:ext>
            </a:extLst>
          </p:cNvPr>
          <p:cNvGrpSpPr/>
          <p:nvPr/>
        </p:nvGrpSpPr>
        <p:grpSpPr>
          <a:xfrm>
            <a:off x="5047966" y="2803874"/>
            <a:ext cx="2300366" cy="2300364"/>
            <a:chOff x="4621612" y="3142786"/>
            <a:chExt cx="2300366" cy="2300364"/>
          </a:xfrm>
        </p:grpSpPr>
        <p:sp>
          <p:nvSpPr>
            <p:cNvPr id="109" name="Volný tvar: obrazec 108">
              <a:extLst>
                <a:ext uri="{FF2B5EF4-FFF2-40B4-BE49-F238E27FC236}">
                  <a16:creationId xmlns:a16="http://schemas.microsoft.com/office/drawing/2014/main" id="{C3F5C418-21A9-4824-A1B1-DFDBA161543B}"/>
                </a:ext>
              </a:extLst>
            </p:cNvPr>
            <p:cNvSpPr/>
            <p:nvPr/>
          </p:nvSpPr>
          <p:spPr>
            <a:xfrm rot="16200000">
              <a:off x="5735792" y="4256964"/>
              <a:ext cx="21091" cy="21091"/>
            </a:xfrm>
            <a:custGeom>
              <a:avLst/>
              <a:gdLst>
                <a:gd name="connsiteX0" fmla="*/ 21091 w 21091"/>
                <a:gd name="connsiteY0" fmla="*/ 0 h 21091"/>
                <a:gd name="connsiteX1" fmla="*/ 21091 w 21091"/>
                <a:gd name="connsiteY1" fmla="*/ 21091 h 21091"/>
                <a:gd name="connsiteX2" fmla="*/ 0 w 21091"/>
                <a:gd name="connsiteY2" fmla="*/ 0 h 21091"/>
                <a:gd name="connsiteX3" fmla="*/ 21091 w 21091"/>
                <a:gd name="connsiteY3" fmla="*/ 0 h 2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91" h="21091">
                  <a:moveTo>
                    <a:pt x="21091" y="0"/>
                  </a:moveTo>
                  <a:lnTo>
                    <a:pt x="21091" y="21091"/>
                  </a:lnTo>
                  <a:lnTo>
                    <a:pt x="0" y="0"/>
                  </a:lnTo>
                  <a:lnTo>
                    <a:pt x="210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6" name="Volný tvar: obrazec 105">
              <a:extLst>
                <a:ext uri="{FF2B5EF4-FFF2-40B4-BE49-F238E27FC236}">
                  <a16:creationId xmlns:a16="http://schemas.microsoft.com/office/drawing/2014/main" id="{4A5FC1D2-081F-47CE-9597-3D66EE2E20B1}"/>
                </a:ext>
              </a:extLst>
            </p:cNvPr>
            <p:cNvSpPr/>
            <p:nvPr/>
          </p:nvSpPr>
          <p:spPr>
            <a:xfrm rot="16200000">
              <a:off x="5800142" y="4284907"/>
              <a:ext cx="30631" cy="15316"/>
            </a:xfrm>
            <a:custGeom>
              <a:avLst/>
              <a:gdLst>
                <a:gd name="connsiteX0" fmla="*/ 30631 w 30631"/>
                <a:gd name="connsiteY0" fmla="*/ 0 h 15316"/>
                <a:gd name="connsiteX1" fmla="*/ 15315 w 30631"/>
                <a:gd name="connsiteY1" fmla="*/ 15316 h 15316"/>
                <a:gd name="connsiteX2" fmla="*/ 0 w 30631"/>
                <a:gd name="connsiteY2" fmla="*/ 0 h 15316"/>
                <a:gd name="connsiteX3" fmla="*/ 30631 w 30631"/>
                <a:gd name="connsiteY3" fmla="*/ 0 h 1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31" h="15316">
                  <a:moveTo>
                    <a:pt x="30631" y="0"/>
                  </a:moveTo>
                  <a:lnTo>
                    <a:pt x="15315" y="15316"/>
                  </a:lnTo>
                  <a:lnTo>
                    <a:pt x="0" y="0"/>
                  </a:lnTo>
                  <a:lnTo>
                    <a:pt x="3063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5" name="Volný tvar: obrazec 104">
              <a:extLst>
                <a:ext uri="{FF2B5EF4-FFF2-40B4-BE49-F238E27FC236}">
                  <a16:creationId xmlns:a16="http://schemas.microsoft.com/office/drawing/2014/main" id="{F5585037-E893-48B5-B78F-2FD62C2582A1}"/>
                </a:ext>
              </a:extLst>
            </p:cNvPr>
            <p:cNvSpPr/>
            <p:nvPr/>
          </p:nvSpPr>
          <p:spPr>
            <a:xfrm rot="16200000">
              <a:off x="5714025" y="4285311"/>
              <a:ext cx="29022" cy="14511"/>
            </a:xfrm>
            <a:custGeom>
              <a:avLst/>
              <a:gdLst>
                <a:gd name="connsiteX0" fmla="*/ 29022 w 29022"/>
                <a:gd name="connsiteY0" fmla="*/ 14511 h 14511"/>
                <a:gd name="connsiteX1" fmla="*/ 0 w 29022"/>
                <a:gd name="connsiteY1" fmla="*/ 14511 h 14511"/>
                <a:gd name="connsiteX2" fmla="*/ 14511 w 29022"/>
                <a:gd name="connsiteY2" fmla="*/ 0 h 14511"/>
                <a:gd name="connsiteX3" fmla="*/ 29022 w 29022"/>
                <a:gd name="connsiteY3" fmla="*/ 14511 h 1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22" h="14511">
                  <a:moveTo>
                    <a:pt x="29022" y="14511"/>
                  </a:moveTo>
                  <a:lnTo>
                    <a:pt x="0" y="14511"/>
                  </a:lnTo>
                  <a:lnTo>
                    <a:pt x="14511" y="0"/>
                  </a:lnTo>
                  <a:lnTo>
                    <a:pt x="29022" y="1451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4" name="Volný tvar: obrazec 103">
              <a:extLst>
                <a:ext uri="{FF2B5EF4-FFF2-40B4-BE49-F238E27FC236}">
                  <a16:creationId xmlns:a16="http://schemas.microsoft.com/office/drawing/2014/main" id="{162BF646-25B1-4333-B3EC-4B32A16E9C24}"/>
                </a:ext>
              </a:extLst>
            </p:cNvPr>
            <p:cNvSpPr/>
            <p:nvPr/>
          </p:nvSpPr>
          <p:spPr>
            <a:xfrm rot="16200000">
              <a:off x="5735792" y="4307077"/>
              <a:ext cx="21895" cy="21895"/>
            </a:xfrm>
            <a:custGeom>
              <a:avLst/>
              <a:gdLst>
                <a:gd name="connsiteX0" fmla="*/ 21895 w 21895"/>
                <a:gd name="connsiteY0" fmla="*/ 0 h 21895"/>
                <a:gd name="connsiteX1" fmla="*/ 0 w 21895"/>
                <a:gd name="connsiteY1" fmla="*/ 21895 h 21895"/>
                <a:gd name="connsiteX2" fmla="*/ 0 w 21895"/>
                <a:gd name="connsiteY2" fmla="*/ 0 h 21895"/>
                <a:gd name="connsiteX3" fmla="*/ 21895 w 21895"/>
                <a:gd name="connsiteY3" fmla="*/ 0 h 2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5" h="21895">
                  <a:moveTo>
                    <a:pt x="21895" y="0"/>
                  </a:moveTo>
                  <a:lnTo>
                    <a:pt x="0" y="21895"/>
                  </a:lnTo>
                  <a:lnTo>
                    <a:pt x="0" y="0"/>
                  </a:lnTo>
                  <a:lnTo>
                    <a:pt x="2189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3" name="Volný tvar: obrazec 102">
              <a:extLst>
                <a:ext uri="{FF2B5EF4-FFF2-40B4-BE49-F238E27FC236}">
                  <a16:creationId xmlns:a16="http://schemas.microsoft.com/office/drawing/2014/main" id="{97A6D652-C557-4025-BC33-8F9B767C50D9}"/>
                </a:ext>
              </a:extLst>
            </p:cNvPr>
            <p:cNvSpPr/>
            <p:nvPr/>
          </p:nvSpPr>
          <p:spPr>
            <a:xfrm rot="16200000">
              <a:off x="5786709" y="4307881"/>
              <a:ext cx="21091" cy="21090"/>
            </a:xfrm>
            <a:custGeom>
              <a:avLst/>
              <a:gdLst>
                <a:gd name="connsiteX0" fmla="*/ 21091 w 21091"/>
                <a:gd name="connsiteY0" fmla="*/ 21090 h 21090"/>
                <a:gd name="connsiteX1" fmla="*/ 0 w 21091"/>
                <a:gd name="connsiteY1" fmla="*/ 21090 h 21090"/>
                <a:gd name="connsiteX2" fmla="*/ 0 w 21091"/>
                <a:gd name="connsiteY2" fmla="*/ 0 h 21090"/>
                <a:gd name="connsiteX3" fmla="*/ 21091 w 21091"/>
                <a:gd name="connsiteY3" fmla="*/ 21090 h 2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91" h="21090">
                  <a:moveTo>
                    <a:pt x="21091" y="21090"/>
                  </a:moveTo>
                  <a:lnTo>
                    <a:pt x="0" y="21090"/>
                  </a:lnTo>
                  <a:lnTo>
                    <a:pt x="0" y="0"/>
                  </a:lnTo>
                  <a:lnTo>
                    <a:pt x="21091" y="210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1" name="Volný tvar: obrazec 100">
              <a:extLst>
                <a:ext uri="{FF2B5EF4-FFF2-40B4-BE49-F238E27FC236}">
                  <a16:creationId xmlns:a16="http://schemas.microsoft.com/office/drawing/2014/main" id="{A4E1C698-020A-4C42-9015-382C713AE8F0}"/>
                </a:ext>
              </a:extLst>
            </p:cNvPr>
            <p:cNvSpPr/>
            <p:nvPr/>
          </p:nvSpPr>
          <p:spPr>
            <a:xfrm rot="16200000">
              <a:off x="5764943" y="4321716"/>
              <a:ext cx="14511" cy="29023"/>
            </a:xfrm>
            <a:custGeom>
              <a:avLst/>
              <a:gdLst>
                <a:gd name="connsiteX0" fmla="*/ 14511 w 14511"/>
                <a:gd name="connsiteY0" fmla="*/ 0 h 29023"/>
                <a:gd name="connsiteX1" fmla="*/ 14511 w 14511"/>
                <a:gd name="connsiteY1" fmla="*/ 29023 h 29023"/>
                <a:gd name="connsiteX2" fmla="*/ 0 w 14511"/>
                <a:gd name="connsiteY2" fmla="*/ 14512 h 29023"/>
                <a:gd name="connsiteX3" fmla="*/ 14511 w 14511"/>
                <a:gd name="connsiteY3" fmla="*/ 0 h 2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1" h="29023">
                  <a:moveTo>
                    <a:pt x="14511" y="0"/>
                  </a:moveTo>
                  <a:lnTo>
                    <a:pt x="14511" y="29023"/>
                  </a:lnTo>
                  <a:lnTo>
                    <a:pt x="0" y="14512"/>
                  </a:lnTo>
                  <a:lnTo>
                    <a:pt x="1451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5" name="Volný tvar: obrazec 94">
              <a:extLst>
                <a:ext uri="{FF2B5EF4-FFF2-40B4-BE49-F238E27FC236}">
                  <a16:creationId xmlns:a16="http://schemas.microsoft.com/office/drawing/2014/main" id="{9679C3CB-37EA-4BFD-93DB-925622627A9D}"/>
                </a:ext>
              </a:extLst>
            </p:cNvPr>
            <p:cNvSpPr/>
            <p:nvPr/>
          </p:nvSpPr>
          <p:spPr>
            <a:xfrm rot="16200000">
              <a:off x="4828819" y="3298270"/>
              <a:ext cx="1062456" cy="751488"/>
            </a:xfrm>
            <a:custGeom>
              <a:avLst/>
              <a:gdLst>
                <a:gd name="connsiteX0" fmla="*/ 1062456 w 1062456"/>
                <a:gd name="connsiteY0" fmla="*/ 751488 h 751488"/>
                <a:gd name="connsiteX1" fmla="*/ 0 w 1062456"/>
                <a:gd name="connsiteY1" fmla="*/ 751488 h 751488"/>
                <a:gd name="connsiteX2" fmla="*/ 751487 w 1062456"/>
                <a:gd name="connsiteY2" fmla="*/ 0 h 751488"/>
                <a:gd name="connsiteX3" fmla="*/ 801213 w 1062456"/>
                <a:gd name="connsiteY3" fmla="*/ 54713 h 751488"/>
                <a:gd name="connsiteX4" fmla="*/ 1058326 w 1062456"/>
                <a:gd name="connsiteY4" fmla="*/ 669707 h 751488"/>
                <a:gd name="connsiteX5" fmla="*/ 1062456 w 1062456"/>
                <a:gd name="connsiteY5" fmla="*/ 751488 h 75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456" h="751488">
                  <a:moveTo>
                    <a:pt x="1062456" y="751488"/>
                  </a:moveTo>
                  <a:lnTo>
                    <a:pt x="0" y="751488"/>
                  </a:lnTo>
                  <a:lnTo>
                    <a:pt x="751487" y="0"/>
                  </a:lnTo>
                  <a:lnTo>
                    <a:pt x="801213" y="54713"/>
                  </a:lnTo>
                  <a:cubicBezTo>
                    <a:pt x="942076" y="225399"/>
                    <a:pt x="1034729" y="437345"/>
                    <a:pt x="1058326" y="669707"/>
                  </a:cubicBezTo>
                  <a:lnTo>
                    <a:pt x="1062456" y="751488"/>
                  </a:lnTo>
                  <a:close/>
                </a:path>
              </a:pathLst>
            </a:custGeom>
            <a:solidFill>
              <a:srgbClr val="CCF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4" name="Volný tvar: obrazec 93">
              <a:extLst>
                <a:ext uri="{FF2B5EF4-FFF2-40B4-BE49-F238E27FC236}">
                  <a16:creationId xmlns:a16="http://schemas.microsoft.com/office/drawing/2014/main" id="{F1BE6302-9AA8-4BA4-A450-19FE3E03BA28}"/>
                </a:ext>
              </a:extLst>
            </p:cNvPr>
            <p:cNvSpPr/>
            <p:nvPr/>
          </p:nvSpPr>
          <p:spPr>
            <a:xfrm rot="16200000">
              <a:off x="5652123" y="3298462"/>
              <a:ext cx="1063261" cy="751909"/>
            </a:xfrm>
            <a:custGeom>
              <a:avLst/>
              <a:gdLst>
                <a:gd name="connsiteX0" fmla="*/ 1063261 w 1063261"/>
                <a:gd name="connsiteY0" fmla="*/ 0 h 751909"/>
                <a:gd name="connsiteX1" fmla="*/ 1059131 w 1063261"/>
                <a:gd name="connsiteY1" fmla="*/ 81781 h 751909"/>
                <a:gd name="connsiteX2" fmla="*/ 802018 w 1063261"/>
                <a:gd name="connsiteY2" fmla="*/ 696775 h 751909"/>
                <a:gd name="connsiteX3" fmla="*/ 751909 w 1063261"/>
                <a:gd name="connsiteY3" fmla="*/ 751909 h 751909"/>
                <a:gd name="connsiteX4" fmla="*/ 0 w 1063261"/>
                <a:gd name="connsiteY4" fmla="*/ 0 h 751909"/>
                <a:gd name="connsiteX5" fmla="*/ 1063261 w 1063261"/>
                <a:gd name="connsiteY5" fmla="*/ 0 h 75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3261" h="751909">
                  <a:moveTo>
                    <a:pt x="1063261" y="0"/>
                  </a:moveTo>
                  <a:lnTo>
                    <a:pt x="1059131" y="81781"/>
                  </a:lnTo>
                  <a:cubicBezTo>
                    <a:pt x="1035534" y="314143"/>
                    <a:pt x="942881" y="526089"/>
                    <a:pt x="802018" y="696775"/>
                  </a:cubicBezTo>
                  <a:lnTo>
                    <a:pt x="751909" y="751909"/>
                  </a:lnTo>
                  <a:lnTo>
                    <a:pt x="0" y="0"/>
                  </a:lnTo>
                  <a:lnTo>
                    <a:pt x="1063261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3" name="Volný tvar: obrazec 92">
              <a:extLst>
                <a:ext uri="{FF2B5EF4-FFF2-40B4-BE49-F238E27FC236}">
                  <a16:creationId xmlns:a16="http://schemas.microsoft.com/office/drawing/2014/main" id="{C54D28FC-F0F1-424D-82A7-78545DFF62DE}"/>
                </a:ext>
              </a:extLst>
            </p:cNvPr>
            <p:cNvSpPr/>
            <p:nvPr/>
          </p:nvSpPr>
          <p:spPr>
            <a:xfrm rot="16200000">
              <a:off x="4777480" y="3348767"/>
              <a:ext cx="752330" cy="1064065"/>
            </a:xfrm>
            <a:custGeom>
              <a:avLst/>
              <a:gdLst>
                <a:gd name="connsiteX0" fmla="*/ 752330 w 752330"/>
                <a:gd name="connsiteY0" fmla="*/ 311735 h 1064065"/>
                <a:gd name="connsiteX1" fmla="*/ 0 w 752330"/>
                <a:gd name="connsiteY1" fmla="*/ 1064065 h 1064065"/>
                <a:gd name="connsiteX2" fmla="*/ 0 w 752330"/>
                <a:gd name="connsiteY2" fmla="*/ 0 h 1064065"/>
                <a:gd name="connsiteX3" fmla="*/ 81781 w 752330"/>
                <a:gd name="connsiteY3" fmla="*/ 4130 h 1064065"/>
                <a:gd name="connsiteX4" fmla="*/ 696775 w 752330"/>
                <a:gd name="connsiteY4" fmla="*/ 261243 h 1064065"/>
                <a:gd name="connsiteX5" fmla="*/ 752330 w 752330"/>
                <a:gd name="connsiteY5" fmla="*/ 311735 h 10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330" h="1064065">
                  <a:moveTo>
                    <a:pt x="752330" y="311735"/>
                  </a:moveTo>
                  <a:lnTo>
                    <a:pt x="0" y="1064065"/>
                  </a:lnTo>
                  <a:lnTo>
                    <a:pt x="0" y="0"/>
                  </a:lnTo>
                  <a:lnTo>
                    <a:pt x="81781" y="4130"/>
                  </a:lnTo>
                  <a:cubicBezTo>
                    <a:pt x="314143" y="27727"/>
                    <a:pt x="526089" y="120380"/>
                    <a:pt x="696775" y="261243"/>
                  </a:cubicBezTo>
                  <a:lnTo>
                    <a:pt x="752330" y="311735"/>
                  </a:lnTo>
                  <a:close/>
                </a:path>
              </a:pathLst>
            </a:custGeom>
            <a:solidFill>
              <a:srgbClr val="B2E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2" name="Volný tvar: obrazec 91">
              <a:extLst>
                <a:ext uri="{FF2B5EF4-FFF2-40B4-BE49-F238E27FC236}">
                  <a16:creationId xmlns:a16="http://schemas.microsoft.com/office/drawing/2014/main" id="{A42DAB5B-B22D-4959-8D17-67E991493BA0}"/>
                </a:ext>
              </a:extLst>
            </p:cNvPr>
            <p:cNvSpPr/>
            <p:nvPr/>
          </p:nvSpPr>
          <p:spPr>
            <a:xfrm rot="16200000">
              <a:off x="6014393" y="3349379"/>
              <a:ext cx="751909" cy="1063260"/>
            </a:xfrm>
            <a:custGeom>
              <a:avLst/>
              <a:gdLst>
                <a:gd name="connsiteX0" fmla="*/ 751909 w 751909"/>
                <a:gd name="connsiteY0" fmla="*/ 751908 h 1063260"/>
                <a:gd name="connsiteX1" fmla="*/ 696775 w 751909"/>
                <a:gd name="connsiteY1" fmla="*/ 802017 h 1063260"/>
                <a:gd name="connsiteX2" fmla="*/ 81781 w 751909"/>
                <a:gd name="connsiteY2" fmla="*/ 1059130 h 1063260"/>
                <a:gd name="connsiteX3" fmla="*/ 0 w 751909"/>
                <a:gd name="connsiteY3" fmla="*/ 1063260 h 1063260"/>
                <a:gd name="connsiteX4" fmla="*/ 0 w 751909"/>
                <a:gd name="connsiteY4" fmla="*/ 0 h 1063260"/>
                <a:gd name="connsiteX5" fmla="*/ 751909 w 751909"/>
                <a:gd name="connsiteY5" fmla="*/ 751908 h 106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909" h="1063260">
                  <a:moveTo>
                    <a:pt x="751909" y="751908"/>
                  </a:moveTo>
                  <a:lnTo>
                    <a:pt x="696775" y="802017"/>
                  </a:lnTo>
                  <a:cubicBezTo>
                    <a:pt x="526089" y="942880"/>
                    <a:pt x="314142" y="1035533"/>
                    <a:pt x="81781" y="1059130"/>
                  </a:cubicBezTo>
                  <a:lnTo>
                    <a:pt x="0" y="1063260"/>
                  </a:lnTo>
                  <a:lnTo>
                    <a:pt x="0" y="0"/>
                  </a:lnTo>
                  <a:lnTo>
                    <a:pt x="751909" y="751908"/>
                  </a:lnTo>
                  <a:close/>
                </a:path>
              </a:pathLst>
            </a:custGeom>
            <a:solidFill>
              <a:schemeClr val="accent5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1" name="Volný tvar: obrazec 90">
              <a:extLst>
                <a:ext uri="{FF2B5EF4-FFF2-40B4-BE49-F238E27FC236}">
                  <a16:creationId xmlns:a16="http://schemas.microsoft.com/office/drawing/2014/main" id="{48C696A0-FDF9-4714-A6CC-CA92B9F3C053}"/>
                </a:ext>
              </a:extLst>
            </p:cNvPr>
            <p:cNvSpPr/>
            <p:nvPr/>
          </p:nvSpPr>
          <p:spPr>
            <a:xfrm rot="16200000">
              <a:off x="5728134" y="4212900"/>
              <a:ext cx="51722" cy="36407"/>
            </a:xfrm>
            <a:custGeom>
              <a:avLst/>
              <a:gdLst>
                <a:gd name="connsiteX0" fmla="*/ 51722 w 51722"/>
                <a:gd name="connsiteY0" fmla="*/ 0 h 36407"/>
                <a:gd name="connsiteX1" fmla="*/ 15316 w 51722"/>
                <a:gd name="connsiteY1" fmla="*/ 36407 h 36407"/>
                <a:gd name="connsiteX2" fmla="*/ 0 w 51722"/>
                <a:gd name="connsiteY2" fmla="*/ 21091 h 36407"/>
                <a:gd name="connsiteX3" fmla="*/ 0 w 51722"/>
                <a:gd name="connsiteY3" fmla="*/ 0 h 36407"/>
                <a:gd name="connsiteX4" fmla="*/ 51722 w 51722"/>
                <a:gd name="connsiteY4" fmla="*/ 0 h 3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2" h="36407">
                  <a:moveTo>
                    <a:pt x="51722" y="0"/>
                  </a:moveTo>
                  <a:lnTo>
                    <a:pt x="15316" y="36407"/>
                  </a:lnTo>
                  <a:lnTo>
                    <a:pt x="0" y="21091"/>
                  </a:lnTo>
                  <a:lnTo>
                    <a:pt x="0" y="0"/>
                  </a:lnTo>
                  <a:lnTo>
                    <a:pt x="5172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0" name="Volný tvar: obrazec 89">
              <a:extLst>
                <a:ext uri="{FF2B5EF4-FFF2-40B4-BE49-F238E27FC236}">
                  <a16:creationId xmlns:a16="http://schemas.microsoft.com/office/drawing/2014/main" id="{F82E56FE-21EB-4476-8AEF-F0A48A35EA7F}"/>
                </a:ext>
              </a:extLst>
            </p:cNvPr>
            <p:cNvSpPr/>
            <p:nvPr/>
          </p:nvSpPr>
          <p:spPr>
            <a:xfrm rot="16200000">
              <a:off x="5764541" y="4213705"/>
              <a:ext cx="50917" cy="35601"/>
            </a:xfrm>
            <a:custGeom>
              <a:avLst/>
              <a:gdLst>
                <a:gd name="connsiteX0" fmla="*/ 50917 w 50917"/>
                <a:gd name="connsiteY0" fmla="*/ 35601 h 35601"/>
                <a:gd name="connsiteX1" fmla="*/ 0 w 50917"/>
                <a:gd name="connsiteY1" fmla="*/ 35601 h 35601"/>
                <a:gd name="connsiteX2" fmla="*/ 0 w 50917"/>
                <a:gd name="connsiteY2" fmla="*/ 15315 h 35601"/>
                <a:gd name="connsiteX3" fmla="*/ 15316 w 50917"/>
                <a:gd name="connsiteY3" fmla="*/ 0 h 35601"/>
                <a:gd name="connsiteX4" fmla="*/ 50917 w 50917"/>
                <a:gd name="connsiteY4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7" h="35601">
                  <a:moveTo>
                    <a:pt x="50917" y="35601"/>
                  </a:moveTo>
                  <a:lnTo>
                    <a:pt x="0" y="35601"/>
                  </a:lnTo>
                  <a:lnTo>
                    <a:pt x="0" y="15315"/>
                  </a:lnTo>
                  <a:lnTo>
                    <a:pt x="15316" y="0"/>
                  </a:lnTo>
                  <a:lnTo>
                    <a:pt x="50917" y="356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8" name="Volný tvar: obrazec 87">
              <a:extLst>
                <a:ext uri="{FF2B5EF4-FFF2-40B4-BE49-F238E27FC236}">
                  <a16:creationId xmlns:a16="http://schemas.microsoft.com/office/drawing/2014/main" id="{AA1DB6A2-CFE8-472E-B28E-CDD650A64AB5}"/>
                </a:ext>
              </a:extLst>
            </p:cNvPr>
            <p:cNvSpPr/>
            <p:nvPr/>
          </p:nvSpPr>
          <p:spPr>
            <a:xfrm rot="16200000">
              <a:off x="5692934" y="4249709"/>
              <a:ext cx="35602" cy="50113"/>
            </a:xfrm>
            <a:custGeom>
              <a:avLst/>
              <a:gdLst>
                <a:gd name="connsiteX0" fmla="*/ 35602 w 35602"/>
                <a:gd name="connsiteY0" fmla="*/ 0 h 50113"/>
                <a:gd name="connsiteX1" fmla="*/ 35602 w 35602"/>
                <a:gd name="connsiteY1" fmla="*/ 50113 h 50113"/>
                <a:gd name="connsiteX2" fmla="*/ 14511 w 35602"/>
                <a:gd name="connsiteY2" fmla="*/ 50113 h 50113"/>
                <a:gd name="connsiteX3" fmla="*/ 0 w 35602"/>
                <a:gd name="connsiteY3" fmla="*/ 35602 h 50113"/>
                <a:gd name="connsiteX4" fmla="*/ 35602 w 35602"/>
                <a:gd name="connsiteY4" fmla="*/ 0 h 5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02" h="50113">
                  <a:moveTo>
                    <a:pt x="35602" y="0"/>
                  </a:moveTo>
                  <a:lnTo>
                    <a:pt x="35602" y="50113"/>
                  </a:lnTo>
                  <a:lnTo>
                    <a:pt x="14511" y="50113"/>
                  </a:lnTo>
                  <a:lnTo>
                    <a:pt x="0" y="35602"/>
                  </a:lnTo>
                  <a:lnTo>
                    <a:pt x="3560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3" name="Volný tvar: obrazec 82">
              <a:extLst>
                <a:ext uri="{FF2B5EF4-FFF2-40B4-BE49-F238E27FC236}">
                  <a16:creationId xmlns:a16="http://schemas.microsoft.com/office/drawing/2014/main" id="{B4CD371E-A353-4007-96C0-A304F71A3610}"/>
                </a:ext>
              </a:extLst>
            </p:cNvPr>
            <p:cNvSpPr/>
            <p:nvPr/>
          </p:nvSpPr>
          <p:spPr>
            <a:xfrm rot="16200000">
              <a:off x="5692130" y="4285311"/>
              <a:ext cx="36406" cy="50917"/>
            </a:xfrm>
            <a:custGeom>
              <a:avLst/>
              <a:gdLst>
                <a:gd name="connsiteX0" fmla="*/ 36406 w 36406"/>
                <a:gd name="connsiteY0" fmla="*/ 36406 h 50917"/>
                <a:gd name="connsiteX1" fmla="*/ 21895 w 36406"/>
                <a:gd name="connsiteY1" fmla="*/ 50917 h 50917"/>
                <a:gd name="connsiteX2" fmla="*/ 0 w 36406"/>
                <a:gd name="connsiteY2" fmla="*/ 50917 h 50917"/>
                <a:gd name="connsiteX3" fmla="*/ 0 w 36406"/>
                <a:gd name="connsiteY3" fmla="*/ 0 h 50917"/>
                <a:gd name="connsiteX4" fmla="*/ 36406 w 36406"/>
                <a:gd name="connsiteY4" fmla="*/ 36406 h 5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6" h="50917">
                  <a:moveTo>
                    <a:pt x="36406" y="36406"/>
                  </a:moveTo>
                  <a:lnTo>
                    <a:pt x="21895" y="50917"/>
                  </a:lnTo>
                  <a:lnTo>
                    <a:pt x="0" y="50917"/>
                  </a:lnTo>
                  <a:lnTo>
                    <a:pt x="0" y="0"/>
                  </a:lnTo>
                  <a:lnTo>
                    <a:pt x="36406" y="364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2" name="Volný tvar: obrazec 81">
              <a:extLst>
                <a:ext uri="{FF2B5EF4-FFF2-40B4-BE49-F238E27FC236}">
                  <a16:creationId xmlns:a16="http://schemas.microsoft.com/office/drawing/2014/main" id="{FA99188C-D72A-48A4-9784-8FCC631C0D52}"/>
                </a:ext>
              </a:extLst>
            </p:cNvPr>
            <p:cNvSpPr/>
            <p:nvPr/>
          </p:nvSpPr>
          <p:spPr>
            <a:xfrm rot="16200000">
              <a:off x="4777289" y="4173296"/>
              <a:ext cx="751909" cy="1063261"/>
            </a:xfrm>
            <a:custGeom>
              <a:avLst/>
              <a:gdLst>
                <a:gd name="connsiteX0" fmla="*/ 751909 w 751909"/>
                <a:gd name="connsiteY0" fmla="*/ 0 h 1063261"/>
                <a:gd name="connsiteX1" fmla="*/ 751909 w 751909"/>
                <a:gd name="connsiteY1" fmla="*/ 1063261 h 1063261"/>
                <a:gd name="connsiteX2" fmla="*/ 0 w 751909"/>
                <a:gd name="connsiteY2" fmla="*/ 311352 h 1063261"/>
                <a:gd name="connsiteX3" fmla="*/ 55134 w 751909"/>
                <a:gd name="connsiteY3" fmla="*/ 261243 h 1063261"/>
                <a:gd name="connsiteX4" fmla="*/ 670128 w 751909"/>
                <a:gd name="connsiteY4" fmla="*/ 4130 h 1063261"/>
                <a:gd name="connsiteX5" fmla="*/ 751909 w 751909"/>
                <a:gd name="connsiteY5" fmla="*/ 0 h 106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909" h="1063261">
                  <a:moveTo>
                    <a:pt x="751909" y="0"/>
                  </a:moveTo>
                  <a:lnTo>
                    <a:pt x="751909" y="1063261"/>
                  </a:lnTo>
                  <a:lnTo>
                    <a:pt x="0" y="311352"/>
                  </a:lnTo>
                  <a:lnTo>
                    <a:pt x="55134" y="261243"/>
                  </a:lnTo>
                  <a:cubicBezTo>
                    <a:pt x="225820" y="120380"/>
                    <a:pt x="437767" y="27727"/>
                    <a:pt x="670128" y="4130"/>
                  </a:cubicBezTo>
                  <a:lnTo>
                    <a:pt x="751909" y="0"/>
                  </a:lnTo>
                  <a:close/>
                </a:path>
              </a:pathLst>
            </a:custGeom>
            <a:solidFill>
              <a:srgbClr val="7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1" name="Volný tvar: obrazec 80">
              <a:extLst>
                <a:ext uri="{FF2B5EF4-FFF2-40B4-BE49-F238E27FC236}">
                  <a16:creationId xmlns:a16="http://schemas.microsoft.com/office/drawing/2014/main" id="{DE1C5EA1-DCA9-4E56-BA15-4D1088DC873E}"/>
                </a:ext>
              </a:extLst>
            </p:cNvPr>
            <p:cNvSpPr/>
            <p:nvPr/>
          </p:nvSpPr>
          <p:spPr>
            <a:xfrm rot="16200000">
              <a:off x="5728537" y="4336227"/>
              <a:ext cx="50917" cy="36407"/>
            </a:xfrm>
            <a:custGeom>
              <a:avLst/>
              <a:gdLst>
                <a:gd name="connsiteX0" fmla="*/ 50917 w 50917"/>
                <a:gd name="connsiteY0" fmla="*/ 0 h 36407"/>
                <a:gd name="connsiteX1" fmla="*/ 50917 w 50917"/>
                <a:gd name="connsiteY1" fmla="*/ 21895 h 36407"/>
                <a:gd name="connsiteX2" fmla="*/ 36406 w 50917"/>
                <a:gd name="connsiteY2" fmla="*/ 36407 h 36407"/>
                <a:gd name="connsiteX3" fmla="*/ 0 w 50917"/>
                <a:gd name="connsiteY3" fmla="*/ 0 h 36407"/>
                <a:gd name="connsiteX4" fmla="*/ 50917 w 50917"/>
                <a:gd name="connsiteY4" fmla="*/ 0 h 3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7" h="36407">
                  <a:moveTo>
                    <a:pt x="50917" y="0"/>
                  </a:moveTo>
                  <a:lnTo>
                    <a:pt x="50917" y="21895"/>
                  </a:lnTo>
                  <a:lnTo>
                    <a:pt x="36406" y="36407"/>
                  </a:lnTo>
                  <a:lnTo>
                    <a:pt x="0" y="0"/>
                  </a:lnTo>
                  <a:lnTo>
                    <a:pt x="5091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0" name="Volný tvar: obrazec 79">
              <a:extLst>
                <a:ext uri="{FF2B5EF4-FFF2-40B4-BE49-F238E27FC236}">
                  <a16:creationId xmlns:a16="http://schemas.microsoft.com/office/drawing/2014/main" id="{56119F85-3800-4ACD-8D31-4CDDD570E299}"/>
                </a:ext>
              </a:extLst>
            </p:cNvPr>
            <p:cNvSpPr/>
            <p:nvPr/>
          </p:nvSpPr>
          <p:spPr>
            <a:xfrm rot="16200000">
              <a:off x="5764943" y="4336228"/>
              <a:ext cx="50113" cy="35601"/>
            </a:xfrm>
            <a:custGeom>
              <a:avLst/>
              <a:gdLst>
                <a:gd name="connsiteX0" fmla="*/ 50113 w 50113"/>
                <a:gd name="connsiteY0" fmla="*/ 14511 h 35601"/>
                <a:gd name="connsiteX1" fmla="*/ 50113 w 50113"/>
                <a:gd name="connsiteY1" fmla="*/ 35601 h 35601"/>
                <a:gd name="connsiteX2" fmla="*/ 0 w 50113"/>
                <a:gd name="connsiteY2" fmla="*/ 35601 h 35601"/>
                <a:gd name="connsiteX3" fmla="*/ 35602 w 50113"/>
                <a:gd name="connsiteY3" fmla="*/ 0 h 35601"/>
                <a:gd name="connsiteX4" fmla="*/ 50113 w 50113"/>
                <a:gd name="connsiteY4" fmla="*/ 1451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13" h="35601">
                  <a:moveTo>
                    <a:pt x="50113" y="14511"/>
                  </a:moveTo>
                  <a:lnTo>
                    <a:pt x="50113" y="35601"/>
                  </a:lnTo>
                  <a:lnTo>
                    <a:pt x="0" y="35601"/>
                  </a:lnTo>
                  <a:lnTo>
                    <a:pt x="35602" y="0"/>
                  </a:lnTo>
                  <a:lnTo>
                    <a:pt x="50113" y="1451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9" name="Volný tvar: obrazec 78">
              <a:extLst>
                <a:ext uri="{FF2B5EF4-FFF2-40B4-BE49-F238E27FC236}">
                  <a16:creationId xmlns:a16="http://schemas.microsoft.com/office/drawing/2014/main" id="{43D3E486-8509-4001-8297-EBEE1828D816}"/>
                </a:ext>
              </a:extLst>
            </p:cNvPr>
            <p:cNvSpPr/>
            <p:nvPr/>
          </p:nvSpPr>
          <p:spPr>
            <a:xfrm rot="16200000">
              <a:off x="6015006" y="4173487"/>
              <a:ext cx="751487" cy="1062456"/>
            </a:xfrm>
            <a:custGeom>
              <a:avLst/>
              <a:gdLst>
                <a:gd name="connsiteX0" fmla="*/ 751487 w 751487"/>
                <a:gd name="connsiteY0" fmla="*/ 0 h 1062456"/>
                <a:gd name="connsiteX1" fmla="*/ 751487 w 751487"/>
                <a:gd name="connsiteY1" fmla="*/ 1062456 h 1062456"/>
                <a:gd name="connsiteX2" fmla="*/ 669706 w 751487"/>
                <a:gd name="connsiteY2" fmla="*/ 1058326 h 1062456"/>
                <a:gd name="connsiteX3" fmla="*/ 54712 w 751487"/>
                <a:gd name="connsiteY3" fmla="*/ 801213 h 1062456"/>
                <a:gd name="connsiteX4" fmla="*/ 0 w 751487"/>
                <a:gd name="connsiteY4" fmla="*/ 751487 h 1062456"/>
                <a:gd name="connsiteX5" fmla="*/ 751487 w 751487"/>
                <a:gd name="connsiteY5" fmla="*/ 0 h 106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487" h="1062456">
                  <a:moveTo>
                    <a:pt x="751487" y="0"/>
                  </a:moveTo>
                  <a:lnTo>
                    <a:pt x="751487" y="1062456"/>
                  </a:lnTo>
                  <a:lnTo>
                    <a:pt x="669706" y="1058326"/>
                  </a:lnTo>
                  <a:cubicBezTo>
                    <a:pt x="437345" y="1034729"/>
                    <a:pt x="225398" y="942076"/>
                    <a:pt x="54712" y="801213"/>
                  </a:cubicBezTo>
                  <a:lnTo>
                    <a:pt x="0" y="751487"/>
                  </a:lnTo>
                  <a:lnTo>
                    <a:pt x="75148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8" name="Volný tvar: obrazec 77">
              <a:extLst>
                <a:ext uri="{FF2B5EF4-FFF2-40B4-BE49-F238E27FC236}">
                  <a16:creationId xmlns:a16="http://schemas.microsoft.com/office/drawing/2014/main" id="{0091FF27-5474-4F3C-AC30-8E95E4BA8CA1}"/>
                </a:ext>
              </a:extLst>
            </p:cNvPr>
            <p:cNvSpPr/>
            <p:nvPr/>
          </p:nvSpPr>
          <p:spPr>
            <a:xfrm rot="16200000">
              <a:off x="5651932" y="4534952"/>
              <a:ext cx="1064065" cy="752330"/>
            </a:xfrm>
            <a:custGeom>
              <a:avLst/>
              <a:gdLst>
                <a:gd name="connsiteX0" fmla="*/ 1064065 w 1064065"/>
                <a:gd name="connsiteY0" fmla="*/ 0 h 752330"/>
                <a:gd name="connsiteX1" fmla="*/ 311735 w 1064065"/>
                <a:gd name="connsiteY1" fmla="*/ 752330 h 752330"/>
                <a:gd name="connsiteX2" fmla="*/ 261243 w 1064065"/>
                <a:gd name="connsiteY2" fmla="*/ 696775 h 752330"/>
                <a:gd name="connsiteX3" fmla="*/ 4130 w 1064065"/>
                <a:gd name="connsiteY3" fmla="*/ 81781 h 752330"/>
                <a:gd name="connsiteX4" fmla="*/ 0 w 1064065"/>
                <a:gd name="connsiteY4" fmla="*/ 0 h 752330"/>
                <a:gd name="connsiteX5" fmla="*/ 1064065 w 1064065"/>
                <a:gd name="connsiteY5" fmla="*/ 0 h 75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065" h="752330">
                  <a:moveTo>
                    <a:pt x="1064065" y="0"/>
                  </a:moveTo>
                  <a:lnTo>
                    <a:pt x="311735" y="752330"/>
                  </a:lnTo>
                  <a:lnTo>
                    <a:pt x="261243" y="696775"/>
                  </a:lnTo>
                  <a:cubicBezTo>
                    <a:pt x="120381" y="526089"/>
                    <a:pt x="27727" y="314143"/>
                    <a:pt x="4130" y="81781"/>
                  </a:cubicBezTo>
                  <a:lnTo>
                    <a:pt x="0" y="0"/>
                  </a:lnTo>
                  <a:lnTo>
                    <a:pt x="1064065" y="0"/>
                  </a:lnTo>
                  <a:close/>
                </a:path>
              </a:pathLst>
            </a:custGeom>
            <a:solidFill>
              <a:srgbClr val="00C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7" name="Volný tvar: obrazec 76">
              <a:extLst>
                <a:ext uri="{FF2B5EF4-FFF2-40B4-BE49-F238E27FC236}">
                  <a16:creationId xmlns:a16="http://schemas.microsoft.com/office/drawing/2014/main" id="{BA48B8D4-AF3C-4324-AE93-730259C5C523}"/>
                </a:ext>
              </a:extLst>
            </p:cNvPr>
            <p:cNvSpPr/>
            <p:nvPr/>
          </p:nvSpPr>
          <p:spPr>
            <a:xfrm rot="16200000">
              <a:off x="4828206" y="4535565"/>
              <a:ext cx="1063261" cy="751909"/>
            </a:xfrm>
            <a:custGeom>
              <a:avLst/>
              <a:gdLst>
                <a:gd name="connsiteX0" fmla="*/ 1063261 w 1063261"/>
                <a:gd name="connsiteY0" fmla="*/ 751909 h 751909"/>
                <a:gd name="connsiteX1" fmla="*/ 0 w 1063261"/>
                <a:gd name="connsiteY1" fmla="*/ 751909 h 751909"/>
                <a:gd name="connsiteX2" fmla="*/ 4130 w 1063261"/>
                <a:gd name="connsiteY2" fmla="*/ 670128 h 751909"/>
                <a:gd name="connsiteX3" fmla="*/ 261243 w 1063261"/>
                <a:gd name="connsiteY3" fmla="*/ 55134 h 751909"/>
                <a:gd name="connsiteX4" fmla="*/ 311352 w 1063261"/>
                <a:gd name="connsiteY4" fmla="*/ 0 h 751909"/>
                <a:gd name="connsiteX5" fmla="*/ 1063261 w 1063261"/>
                <a:gd name="connsiteY5" fmla="*/ 751909 h 75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3261" h="751909">
                  <a:moveTo>
                    <a:pt x="1063261" y="751909"/>
                  </a:moveTo>
                  <a:lnTo>
                    <a:pt x="0" y="751909"/>
                  </a:lnTo>
                  <a:lnTo>
                    <a:pt x="4130" y="670128"/>
                  </a:lnTo>
                  <a:cubicBezTo>
                    <a:pt x="27727" y="437766"/>
                    <a:pt x="120381" y="225820"/>
                    <a:pt x="261243" y="55134"/>
                  </a:cubicBezTo>
                  <a:lnTo>
                    <a:pt x="311352" y="0"/>
                  </a:lnTo>
                  <a:lnTo>
                    <a:pt x="1063261" y="751909"/>
                  </a:lnTo>
                  <a:close/>
                </a:path>
              </a:pathLst>
            </a:custGeom>
            <a:solidFill>
              <a:srgbClr val="3BC8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78A4E280-AF5B-48DB-B03D-C0E960520D4E}"/>
                </a:ext>
              </a:extLst>
            </p:cNvPr>
            <p:cNvSpPr/>
            <p:nvPr/>
          </p:nvSpPr>
          <p:spPr>
            <a:xfrm>
              <a:off x="4765421" y="3284984"/>
              <a:ext cx="2013554" cy="2013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7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Podpora projektu</a:t>
              </a: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751E834-E67E-43F3-BF11-D5469853E10D}"/>
              </a:ext>
            </a:extLst>
          </p:cNvPr>
          <p:cNvGrpSpPr/>
          <p:nvPr/>
        </p:nvGrpSpPr>
        <p:grpSpPr>
          <a:xfrm>
            <a:off x="7104112" y="1556792"/>
            <a:ext cx="3276000" cy="1055382"/>
            <a:chOff x="6778974" y="2004829"/>
            <a:chExt cx="3276000" cy="1055382"/>
          </a:xfrm>
        </p:grpSpPr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E6DB39BB-1E1F-4F45-95A4-4852770440B0}"/>
                </a:ext>
              </a:extLst>
            </p:cNvPr>
            <p:cNvSpPr/>
            <p:nvPr/>
          </p:nvSpPr>
          <p:spPr>
            <a:xfrm>
              <a:off x="6778974" y="2004829"/>
              <a:ext cx="3276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A5F43441-01F0-42C5-A560-51D57B03C7DE}"/>
                </a:ext>
              </a:extLst>
            </p:cNvPr>
            <p:cNvSpPr/>
            <p:nvPr/>
          </p:nvSpPr>
          <p:spPr>
            <a:xfrm>
              <a:off x="6909578" y="2132975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sp>
        <p:nvSpPr>
          <p:cNvPr id="25" name="Ovál 24">
            <a:extLst>
              <a:ext uri="{FF2B5EF4-FFF2-40B4-BE49-F238E27FC236}">
                <a16:creationId xmlns:a16="http://schemas.microsoft.com/office/drawing/2014/main" id="{00E151D2-4EDD-42D2-92E8-5B3DA4646391}"/>
              </a:ext>
            </a:extLst>
          </p:cNvPr>
          <p:cNvSpPr/>
          <p:nvPr/>
        </p:nvSpPr>
        <p:spPr>
          <a:xfrm flipH="1" flipV="1">
            <a:off x="6853450" y="2507807"/>
            <a:ext cx="132612" cy="1326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319F9913-B703-4F5A-91D7-7365833B0AEB}"/>
              </a:ext>
            </a:extLst>
          </p:cNvPr>
          <p:cNvGrpSpPr/>
          <p:nvPr/>
        </p:nvGrpSpPr>
        <p:grpSpPr>
          <a:xfrm>
            <a:off x="7952305" y="2823815"/>
            <a:ext cx="3240000" cy="1055382"/>
            <a:chOff x="7534213" y="3346175"/>
            <a:chExt cx="3240000" cy="1055382"/>
          </a:xfrm>
        </p:grpSpPr>
        <p:sp>
          <p:nvSpPr>
            <p:cNvPr id="121" name="Obdélník: se zakulacenými rohy 120">
              <a:extLst>
                <a:ext uri="{FF2B5EF4-FFF2-40B4-BE49-F238E27FC236}">
                  <a16:creationId xmlns:a16="http://schemas.microsoft.com/office/drawing/2014/main" id="{32E2A490-C4DF-41F1-B735-205A729B4EE5}"/>
                </a:ext>
              </a:extLst>
            </p:cNvPr>
            <p:cNvSpPr/>
            <p:nvPr/>
          </p:nvSpPr>
          <p:spPr>
            <a:xfrm>
              <a:off x="7534213" y="3346175"/>
              <a:ext cx="3240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2" name="Ovál 121">
              <a:extLst>
                <a:ext uri="{FF2B5EF4-FFF2-40B4-BE49-F238E27FC236}">
                  <a16:creationId xmlns:a16="http://schemas.microsoft.com/office/drawing/2014/main" id="{F6666AA7-6DF7-45C6-A6BE-990E85565687}"/>
                </a:ext>
              </a:extLst>
            </p:cNvPr>
            <p:cNvSpPr/>
            <p:nvPr/>
          </p:nvSpPr>
          <p:spPr>
            <a:xfrm>
              <a:off x="7664818" y="3474321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sp>
        <p:nvSpPr>
          <p:cNvPr id="123" name="Ovál 122">
            <a:extLst>
              <a:ext uri="{FF2B5EF4-FFF2-40B4-BE49-F238E27FC236}">
                <a16:creationId xmlns:a16="http://schemas.microsoft.com/office/drawing/2014/main" id="{DC741352-EF8C-47C7-9A9D-E604E056EE7E}"/>
              </a:ext>
            </a:extLst>
          </p:cNvPr>
          <p:cNvSpPr/>
          <p:nvPr/>
        </p:nvSpPr>
        <p:spPr>
          <a:xfrm flipH="1" flipV="1">
            <a:off x="7567955" y="3296388"/>
            <a:ext cx="132612" cy="1326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26" name="Ovál 125">
            <a:extLst>
              <a:ext uri="{FF2B5EF4-FFF2-40B4-BE49-F238E27FC236}">
                <a16:creationId xmlns:a16="http://schemas.microsoft.com/office/drawing/2014/main" id="{51A62D0B-5326-46A2-9C9B-C96DD98674F2}"/>
              </a:ext>
            </a:extLst>
          </p:cNvPr>
          <p:cNvSpPr/>
          <p:nvPr/>
        </p:nvSpPr>
        <p:spPr>
          <a:xfrm flipH="1" flipV="1">
            <a:off x="7567955" y="4534495"/>
            <a:ext cx="132612" cy="132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F7406CE1-B50B-4247-9DAA-CF33A3D4E28F}"/>
              </a:ext>
            </a:extLst>
          </p:cNvPr>
          <p:cNvGrpSpPr/>
          <p:nvPr/>
        </p:nvGrpSpPr>
        <p:grpSpPr>
          <a:xfrm>
            <a:off x="7952305" y="4139416"/>
            <a:ext cx="3240000" cy="1055382"/>
            <a:chOff x="7448249" y="4003307"/>
            <a:chExt cx="3240000" cy="1055382"/>
          </a:xfrm>
        </p:grpSpPr>
        <p:sp>
          <p:nvSpPr>
            <p:cNvPr id="124" name="Obdélník: se zakulacenými rohy 123">
              <a:extLst>
                <a:ext uri="{FF2B5EF4-FFF2-40B4-BE49-F238E27FC236}">
                  <a16:creationId xmlns:a16="http://schemas.microsoft.com/office/drawing/2014/main" id="{4E55C47E-530B-4176-9F4E-A8904179B434}"/>
                </a:ext>
              </a:extLst>
            </p:cNvPr>
            <p:cNvSpPr/>
            <p:nvPr/>
          </p:nvSpPr>
          <p:spPr>
            <a:xfrm>
              <a:off x="7448249" y="4003307"/>
              <a:ext cx="3240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7" name="Ovál 126">
              <a:extLst>
                <a:ext uri="{FF2B5EF4-FFF2-40B4-BE49-F238E27FC236}">
                  <a16:creationId xmlns:a16="http://schemas.microsoft.com/office/drawing/2014/main" id="{228E0AD7-0B55-4EBF-9A6E-8780CDE02C8E}"/>
                </a:ext>
              </a:extLst>
            </p:cNvPr>
            <p:cNvSpPr/>
            <p:nvPr/>
          </p:nvSpPr>
          <p:spPr>
            <a:xfrm>
              <a:off x="7586976" y="4131453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2" name="Skupina 131">
            <a:extLst>
              <a:ext uri="{FF2B5EF4-FFF2-40B4-BE49-F238E27FC236}">
                <a16:creationId xmlns:a16="http://schemas.microsoft.com/office/drawing/2014/main" id="{0A59C33F-6020-487B-966F-A76416632B12}"/>
              </a:ext>
            </a:extLst>
          </p:cNvPr>
          <p:cNvGrpSpPr/>
          <p:nvPr/>
        </p:nvGrpSpPr>
        <p:grpSpPr>
          <a:xfrm>
            <a:off x="7104112" y="5372391"/>
            <a:ext cx="3276000" cy="1055382"/>
            <a:chOff x="6778974" y="2004829"/>
            <a:chExt cx="3276000" cy="1055382"/>
          </a:xfrm>
        </p:grpSpPr>
        <p:sp>
          <p:nvSpPr>
            <p:cNvPr id="133" name="Obdélník: se zakulacenými rohy 132">
              <a:extLst>
                <a:ext uri="{FF2B5EF4-FFF2-40B4-BE49-F238E27FC236}">
                  <a16:creationId xmlns:a16="http://schemas.microsoft.com/office/drawing/2014/main" id="{EE7C8D28-637B-4F80-9EE8-8DBEC2AFDD88}"/>
                </a:ext>
              </a:extLst>
            </p:cNvPr>
            <p:cNvSpPr/>
            <p:nvPr/>
          </p:nvSpPr>
          <p:spPr>
            <a:xfrm>
              <a:off x="6778974" y="2004829"/>
              <a:ext cx="3276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4" name="Ovál 133">
              <a:extLst>
                <a:ext uri="{FF2B5EF4-FFF2-40B4-BE49-F238E27FC236}">
                  <a16:creationId xmlns:a16="http://schemas.microsoft.com/office/drawing/2014/main" id="{A45B0ABF-0FA6-4CB6-9CC2-3895A5966101}"/>
                </a:ext>
              </a:extLst>
            </p:cNvPr>
            <p:cNvSpPr/>
            <p:nvPr/>
          </p:nvSpPr>
          <p:spPr>
            <a:xfrm>
              <a:off x="6909578" y="2132975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sp>
        <p:nvSpPr>
          <p:cNvPr id="135" name="Ovál 134">
            <a:extLst>
              <a:ext uri="{FF2B5EF4-FFF2-40B4-BE49-F238E27FC236}">
                <a16:creationId xmlns:a16="http://schemas.microsoft.com/office/drawing/2014/main" id="{B387984F-2A30-4CBC-AB7B-97BEBC5B4CD9}"/>
              </a:ext>
            </a:extLst>
          </p:cNvPr>
          <p:cNvSpPr/>
          <p:nvPr/>
        </p:nvSpPr>
        <p:spPr>
          <a:xfrm flipH="1" flipV="1">
            <a:off x="6816701" y="5355484"/>
            <a:ext cx="132612" cy="132612"/>
          </a:xfrm>
          <a:prstGeom prst="ellipse">
            <a:avLst/>
          </a:prstGeom>
          <a:solidFill>
            <a:srgbClr val="00C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36" name="Ovál 135">
            <a:extLst>
              <a:ext uri="{FF2B5EF4-FFF2-40B4-BE49-F238E27FC236}">
                <a16:creationId xmlns:a16="http://schemas.microsoft.com/office/drawing/2014/main" id="{BEC520DC-D506-453E-9201-04C9883296C6}"/>
              </a:ext>
            </a:extLst>
          </p:cNvPr>
          <p:cNvSpPr/>
          <p:nvPr/>
        </p:nvSpPr>
        <p:spPr>
          <a:xfrm flipH="1" flipV="1">
            <a:off x="5510786" y="5355484"/>
            <a:ext cx="132612" cy="132612"/>
          </a:xfrm>
          <a:prstGeom prst="ellipse">
            <a:avLst/>
          </a:prstGeom>
          <a:solidFill>
            <a:srgbClr val="3BC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37" name="Ovál 136">
            <a:extLst>
              <a:ext uri="{FF2B5EF4-FFF2-40B4-BE49-F238E27FC236}">
                <a16:creationId xmlns:a16="http://schemas.microsoft.com/office/drawing/2014/main" id="{E0525954-EDF6-4279-B8F3-E748E5BD903C}"/>
              </a:ext>
            </a:extLst>
          </p:cNvPr>
          <p:cNvSpPr/>
          <p:nvPr/>
        </p:nvSpPr>
        <p:spPr>
          <a:xfrm flipH="1" flipV="1">
            <a:off x="4600657" y="4528337"/>
            <a:ext cx="132612" cy="132612"/>
          </a:xfrm>
          <a:prstGeom prst="ellipse">
            <a:avLst/>
          </a:prstGeom>
          <a:solidFill>
            <a:srgbClr val="7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38" name="Ovál 137">
            <a:extLst>
              <a:ext uri="{FF2B5EF4-FFF2-40B4-BE49-F238E27FC236}">
                <a16:creationId xmlns:a16="http://schemas.microsoft.com/office/drawing/2014/main" id="{6AC89531-2F53-43C9-B0A6-3992267EB58C}"/>
              </a:ext>
            </a:extLst>
          </p:cNvPr>
          <p:cNvSpPr/>
          <p:nvPr/>
        </p:nvSpPr>
        <p:spPr>
          <a:xfrm flipH="1" flipV="1">
            <a:off x="4601128" y="3306364"/>
            <a:ext cx="132612" cy="132612"/>
          </a:xfrm>
          <a:prstGeom prst="ellipse">
            <a:avLst/>
          </a:prstGeom>
          <a:solidFill>
            <a:srgbClr val="B2E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39" name="Ovál 138">
            <a:extLst>
              <a:ext uri="{FF2B5EF4-FFF2-40B4-BE49-F238E27FC236}">
                <a16:creationId xmlns:a16="http://schemas.microsoft.com/office/drawing/2014/main" id="{50E17045-C2D7-4F78-B963-8DC4C221F26A}"/>
              </a:ext>
            </a:extLst>
          </p:cNvPr>
          <p:cNvSpPr/>
          <p:nvPr/>
        </p:nvSpPr>
        <p:spPr>
          <a:xfrm flipH="1" flipV="1">
            <a:off x="5510786" y="2503904"/>
            <a:ext cx="132612" cy="132612"/>
          </a:xfrm>
          <a:prstGeom prst="ellipse">
            <a:avLst/>
          </a:prstGeom>
          <a:solidFill>
            <a:srgbClr val="CCF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grpSp>
        <p:nvGrpSpPr>
          <p:cNvPr id="140" name="Skupina 139">
            <a:extLst>
              <a:ext uri="{FF2B5EF4-FFF2-40B4-BE49-F238E27FC236}">
                <a16:creationId xmlns:a16="http://schemas.microsoft.com/office/drawing/2014/main" id="{2D55782F-DE9E-4BB3-95E0-586D57307AFF}"/>
              </a:ext>
            </a:extLst>
          </p:cNvPr>
          <p:cNvGrpSpPr/>
          <p:nvPr/>
        </p:nvGrpSpPr>
        <p:grpSpPr>
          <a:xfrm flipH="1">
            <a:off x="2116736" y="1556792"/>
            <a:ext cx="3276000" cy="1055382"/>
            <a:chOff x="6778974" y="2004829"/>
            <a:chExt cx="3276000" cy="1055382"/>
          </a:xfrm>
        </p:grpSpPr>
        <p:sp>
          <p:nvSpPr>
            <p:cNvPr id="141" name="Obdélník: se zakulacenými rohy 140">
              <a:extLst>
                <a:ext uri="{FF2B5EF4-FFF2-40B4-BE49-F238E27FC236}">
                  <a16:creationId xmlns:a16="http://schemas.microsoft.com/office/drawing/2014/main" id="{1BFDC931-9C9A-45D4-ABBE-DEDA1EFDB62E}"/>
                </a:ext>
              </a:extLst>
            </p:cNvPr>
            <p:cNvSpPr/>
            <p:nvPr/>
          </p:nvSpPr>
          <p:spPr>
            <a:xfrm>
              <a:off x="6778974" y="2004829"/>
              <a:ext cx="3276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2" name="Ovál 141">
              <a:extLst>
                <a:ext uri="{FF2B5EF4-FFF2-40B4-BE49-F238E27FC236}">
                  <a16:creationId xmlns:a16="http://schemas.microsoft.com/office/drawing/2014/main" id="{D3A63427-6918-4484-B844-CDD7A641A6DB}"/>
                </a:ext>
              </a:extLst>
            </p:cNvPr>
            <p:cNvSpPr/>
            <p:nvPr/>
          </p:nvSpPr>
          <p:spPr>
            <a:xfrm>
              <a:off x="6909578" y="2132975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3" name="Skupina 142">
            <a:extLst>
              <a:ext uri="{FF2B5EF4-FFF2-40B4-BE49-F238E27FC236}">
                <a16:creationId xmlns:a16="http://schemas.microsoft.com/office/drawing/2014/main" id="{41C907F9-12FF-47D2-B034-7C4BA6795DBD}"/>
              </a:ext>
            </a:extLst>
          </p:cNvPr>
          <p:cNvGrpSpPr/>
          <p:nvPr/>
        </p:nvGrpSpPr>
        <p:grpSpPr>
          <a:xfrm flipH="1">
            <a:off x="1071282" y="2840869"/>
            <a:ext cx="3276000" cy="1055382"/>
            <a:chOff x="6778974" y="2004829"/>
            <a:chExt cx="3276000" cy="1055382"/>
          </a:xfrm>
        </p:grpSpPr>
        <p:sp>
          <p:nvSpPr>
            <p:cNvPr id="144" name="Obdélník: se zakulacenými rohy 143">
              <a:extLst>
                <a:ext uri="{FF2B5EF4-FFF2-40B4-BE49-F238E27FC236}">
                  <a16:creationId xmlns:a16="http://schemas.microsoft.com/office/drawing/2014/main" id="{140989A9-F0AA-4E9A-9F33-501F0F60A142}"/>
                </a:ext>
              </a:extLst>
            </p:cNvPr>
            <p:cNvSpPr/>
            <p:nvPr/>
          </p:nvSpPr>
          <p:spPr>
            <a:xfrm>
              <a:off x="6778974" y="2004829"/>
              <a:ext cx="3276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5" name="Ovál 144">
              <a:extLst>
                <a:ext uri="{FF2B5EF4-FFF2-40B4-BE49-F238E27FC236}">
                  <a16:creationId xmlns:a16="http://schemas.microsoft.com/office/drawing/2014/main" id="{92846DAF-D612-4B41-83B7-FF70457AE2B5}"/>
                </a:ext>
              </a:extLst>
            </p:cNvPr>
            <p:cNvSpPr/>
            <p:nvPr/>
          </p:nvSpPr>
          <p:spPr>
            <a:xfrm>
              <a:off x="6909578" y="2132975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6" name="Skupina 145">
            <a:extLst>
              <a:ext uri="{FF2B5EF4-FFF2-40B4-BE49-F238E27FC236}">
                <a16:creationId xmlns:a16="http://schemas.microsoft.com/office/drawing/2014/main" id="{AB67C38E-D3BB-4596-8FA8-E7B927AC630F}"/>
              </a:ext>
            </a:extLst>
          </p:cNvPr>
          <p:cNvGrpSpPr/>
          <p:nvPr/>
        </p:nvGrpSpPr>
        <p:grpSpPr>
          <a:xfrm flipH="1">
            <a:off x="1064904" y="4128490"/>
            <a:ext cx="3276000" cy="1055382"/>
            <a:chOff x="6778974" y="2004829"/>
            <a:chExt cx="3276000" cy="1055382"/>
          </a:xfrm>
        </p:grpSpPr>
        <p:sp>
          <p:nvSpPr>
            <p:cNvPr id="147" name="Obdélník: se zakulacenými rohy 146">
              <a:extLst>
                <a:ext uri="{FF2B5EF4-FFF2-40B4-BE49-F238E27FC236}">
                  <a16:creationId xmlns:a16="http://schemas.microsoft.com/office/drawing/2014/main" id="{2EE4A48B-320E-4101-9566-794A4B5ABA9E}"/>
                </a:ext>
              </a:extLst>
            </p:cNvPr>
            <p:cNvSpPr/>
            <p:nvPr/>
          </p:nvSpPr>
          <p:spPr>
            <a:xfrm>
              <a:off x="6778974" y="2004829"/>
              <a:ext cx="3276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8" name="Ovál 147">
              <a:extLst>
                <a:ext uri="{FF2B5EF4-FFF2-40B4-BE49-F238E27FC236}">
                  <a16:creationId xmlns:a16="http://schemas.microsoft.com/office/drawing/2014/main" id="{8D317873-2614-4C9C-99B7-03E632E549D4}"/>
                </a:ext>
              </a:extLst>
            </p:cNvPr>
            <p:cNvSpPr/>
            <p:nvPr/>
          </p:nvSpPr>
          <p:spPr>
            <a:xfrm>
              <a:off x="6909578" y="2132975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2D79F67B-40F8-44BF-8731-FF59E0E5AE59}"/>
              </a:ext>
            </a:extLst>
          </p:cNvPr>
          <p:cNvGrpSpPr/>
          <p:nvPr/>
        </p:nvGrpSpPr>
        <p:grpSpPr>
          <a:xfrm flipH="1">
            <a:off x="2112713" y="5367505"/>
            <a:ext cx="3276000" cy="1055382"/>
            <a:chOff x="6778974" y="2004829"/>
            <a:chExt cx="3276000" cy="1055382"/>
          </a:xfrm>
        </p:grpSpPr>
        <p:sp>
          <p:nvSpPr>
            <p:cNvPr id="150" name="Obdélník: se zakulacenými rohy 149">
              <a:extLst>
                <a:ext uri="{FF2B5EF4-FFF2-40B4-BE49-F238E27FC236}">
                  <a16:creationId xmlns:a16="http://schemas.microsoft.com/office/drawing/2014/main" id="{CDC37735-3A7E-461D-AA9D-6BA50BE76CBF}"/>
                </a:ext>
              </a:extLst>
            </p:cNvPr>
            <p:cNvSpPr/>
            <p:nvPr/>
          </p:nvSpPr>
          <p:spPr>
            <a:xfrm>
              <a:off x="6778974" y="2004829"/>
              <a:ext cx="3276000" cy="1055382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1" name="Ovál 150">
              <a:extLst>
                <a:ext uri="{FF2B5EF4-FFF2-40B4-BE49-F238E27FC236}">
                  <a16:creationId xmlns:a16="http://schemas.microsoft.com/office/drawing/2014/main" id="{47B2FC42-D60C-4F08-A183-8CA682353BCC}"/>
                </a:ext>
              </a:extLst>
            </p:cNvPr>
            <p:cNvSpPr/>
            <p:nvPr/>
          </p:nvSpPr>
          <p:spPr>
            <a:xfrm>
              <a:off x="6909578" y="2132975"/>
              <a:ext cx="799090" cy="799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pic>
        <p:nvPicPr>
          <p:cNvPr id="152" name="Grafický objekt 151" descr="Potřesení rukou se souvislou výplní">
            <a:extLst>
              <a:ext uri="{FF2B5EF4-FFF2-40B4-BE49-F238E27FC236}">
                <a16:creationId xmlns:a16="http://schemas.microsoft.com/office/drawing/2014/main" id="{5D56E752-964D-4259-BDF7-CB6CF0F1F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58623" y="1832027"/>
            <a:ext cx="540000" cy="540000"/>
          </a:xfrm>
          <a:prstGeom prst="rect">
            <a:avLst/>
          </a:prstGeom>
        </p:spPr>
      </p:pic>
      <p:pic>
        <p:nvPicPr>
          <p:cNvPr id="180" name="Grafický objekt 179" descr="Smlouva se souvislou výplní">
            <a:extLst>
              <a:ext uri="{FF2B5EF4-FFF2-40B4-BE49-F238E27FC236}">
                <a16:creationId xmlns:a16="http://schemas.microsoft.com/office/drawing/2014/main" id="{E368A6DE-82D2-404A-9AE5-7CF45C3D1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90867" y="1799811"/>
            <a:ext cx="540000" cy="540000"/>
          </a:xfrm>
          <a:prstGeom prst="rect">
            <a:avLst/>
          </a:prstGeom>
        </p:spPr>
      </p:pic>
      <p:pic>
        <p:nvPicPr>
          <p:cNvPr id="181" name="Grafický objekt 180" descr="Skupina se souvislou výplní">
            <a:extLst>
              <a:ext uri="{FF2B5EF4-FFF2-40B4-BE49-F238E27FC236}">
                <a16:creationId xmlns:a16="http://schemas.microsoft.com/office/drawing/2014/main" id="{F370AE47-42C2-440C-8D5F-1AB24B28C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12455" y="3083412"/>
            <a:ext cx="540000" cy="540000"/>
          </a:xfrm>
          <a:prstGeom prst="rect">
            <a:avLst/>
          </a:prstGeom>
        </p:spPr>
      </p:pic>
      <p:pic>
        <p:nvPicPr>
          <p:cNvPr id="182" name="Grafický objekt 181" descr="Peníze se souvislou výplní">
            <a:extLst>
              <a:ext uri="{FF2B5EF4-FFF2-40B4-BE49-F238E27FC236}">
                <a16:creationId xmlns:a16="http://schemas.microsoft.com/office/drawing/2014/main" id="{3D3C4121-EAFD-4B2D-98CB-24E4D905EF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61810" y="5625195"/>
            <a:ext cx="540000" cy="540000"/>
          </a:xfrm>
          <a:prstGeom prst="rect">
            <a:avLst/>
          </a:prstGeom>
        </p:spPr>
      </p:pic>
      <p:pic>
        <p:nvPicPr>
          <p:cNvPr id="183" name="Grafický objekt 182" descr="Udržitelnost se souvislou výplní">
            <a:extLst>
              <a:ext uri="{FF2B5EF4-FFF2-40B4-BE49-F238E27FC236}">
                <a16:creationId xmlns:a16="http://schemas.microsoft.com/office/drawing/2014/main" id="{CCAFCD5D-8480-4375-A95D-40C1052E5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47133" y="4393641"/>
            <a:ext cx="540000" cy="540000"/>
          </a:xfrm>
          <a:prstGeom prst="rect">
            <a:avLst/>
          </a:prstGeom>
        </p:spPr>
      </p:pic>
      <p:pic>
        <p:nvPicPr>
          <p:cNvPr id="184" name="Grafický objekt 183" descr="Schůzka se souvislou výplní">
            <a:extLst>
              <a:ext uri="{FF2B5EF4-FFF2-40B4-BE49-F238E27FC236}">
                <a16:creationId xmlns:a16="http://schemas.microsoft.com/office/drawing/2014/main" id="{EC4819AD-4E90-43FE-A55F-8BD6408B7C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535212" y="3108625"/>
            <a:ext cx="540000" cy="540000"/>
          </a:xfrm>
          <a:prstGeom prst="rect">
            <a:avLst/>
          </a:prstGeom>
        </p:spPr>
      </p:pic>
      <p:pic>
        <p:nvPicPr>
          <p:cNvPr id="185" name="Grafický objekt 184" descr="Ozubená kola se souvislou výplní">
            <a:extLst>
              <a:ext uri="{FF2B5EF4-FFF2-40B4-BE49-F238E27FC236}">
                <a16:creationId xmlns:a16="http://schemas.microsoft.com/office/drawing/2014/main" id="{B49321CD-72BD-476F-A636-CF5289D3A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588564" y="5614138"/>
            <a:ext cx="540000" cy="540000"/>
          </a:xfrm>
          <a:prstGeom prst="rect">
            <a:avLst/>
          </a:prstGeom>
        </p:spPr>
      </p:pic>
      <p:pic>
        <p:nvPicPr>
          <p:cNvPr id="190" name="Grafický objekt 189" descr="Elektromobil se souvislou výplní">
            <a:extLst>
              <a:ext uri="{FF2B5EF4-FFF2-40B4-BE49-F238E27FC236}">
                <a16:creationId xmlns:a16="http://schemas.microsoft.com/office/drawing/2014/main" id="{70CC4F5B-110B-46C7-9391-D3FE9712BB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220577" y="4386940"/>
            <a:ext cx="540000" cy="540000"/>
          </a:xfrm>
          <a:prstGeom prst="rect">
            <a:avLst/>
          </a:prstGeom>
        </p:spPr>
      </p:pic>
      <p:sp>
        <p:nvSpPr>
          <p:cNvPr id="191" name="TextovéPole 190">
            <a:extLst>
              <a:ext uri="{FF2B5EF4-FFF2-40B4-BE49-F238E27FC236}">
                <a16:creationId xmlns:a16="http://schemas.microsoft.com/office/drawing/2014/main" id="{EA7360BD-F1A8-4775-AF82-4002CE2DBF4B}"/>
              </a:ext>
            </a:extLst>
          </p:cNvPr>
          <p:cNvSpPr txBox="1"/>
          <p:nvPr/>
        </p:nvSpPr>
        <p:spPr>
          <a:xfrm>
            <a:off x="8311276" y="1771445"/>
            <a:ext cx="165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Reklamní partnerství</a:t>
            </a:r>
          </a:p>
        </p:txBody>
      </p:sp>
      <p:sp>
        <p:nvSpPr>
          <p:cNvPr id="192" name="TextovéPole 191">
            <a:extLst>
              <a:ext uri="{FF2B5EF4-FFF2-40B4-BE49-F238E27FC236}">
                <a16:creationId xmlns:a16="http://schemas.microsoft.com/office/drawing/2014/main" id="{D2DDE2B1-A98A-487E-A258-9480865E4DEA}"/>
              </a:ext>
            </a:extLst>
          </p:cNvPr>
          <p:cNvSpPr txBox="1"/>
          <p:nvPr/>
        </p:nvSpPr>
        <p:spPr>
          <a:xfrm>
            <a:off x="2804552" y="1781233"/>
            <a:ext cx="1365478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Plánovací smlouva</a:t>
            </a:r>
          </a:p>
        </p:txBody>
      </p:sp>
      <p:sp>
        <p:nvSpPr>
          <p:cNvPr id="193" name="TextovéPole 192">
            <a:extLst>
              <a:ext uri="{FF2B5EF4-FFF2-40B4-BE49-F238E27FC236}">
                <a16:creationId xmlns:a16="http://schemas.microsoft.com/office/drawing/2014/main" id="{A0DD1ABF-2629-44F7-8674-E0A583F36648}"/>
              </a:ext>
            </a:extLst>
          </p:cNvPr>
          <p:cNvSpPr txBox="1"/>
          <p:nvPr/>
        </p:nvSpPr>
        <p:spPr>
          <a:xfrm>
            <a:off x="9262537" y="3070306"/>
            <a:ext cx="1271622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Nadační projekty</a:t>
            </a:r>
          </a:p>
        </p:txBody>
      </p:sp>
      <p:sp>
        <p:nvSpPr>
          <p:cNvPr id="194" name="TextovéPole 193">
            <a:extLst>
              <a:ext uri="{FF2B5EF4-FFF2-40B4-BE49-F238E27FC236}">
                <a16:creationId xmlns:a16="http://schemas.microsoft.com/office/drawing/2014/main" id="{80F2A3CF-ED0C-4493-93DE-E163EC7F625F}"/>
              </a:ext>
            </a:extLst>
          </p:cNvPr>
          <p:cNvSpPr txBox="1"/>
          <p:nvPr/>
        </p:nvSpPr>
        <p:spPr>
          <a:xfrm>
            <a:off x="8100752" y="5602808"/>
            <a:ext cx="1931605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Plnění formou nájmu</a:t>
            </a:r>
          </a:p>
        </p:txBody>
      </p:sp>
      <p:sp>
        <p:nvSpPr>
          <p:cNvPr id="195" name="TextovéPole 194">
            <a:extLst>
              <a:ext uri="{FF2B5EF4-FFF2-40B4-BE49-F238E27FC236}">
                <a16:creationId xmlns:a16="http://schemas.microsoft.com/office/drawing/2014/main" id="{119382DA-B006-445C-A02A-ECBA73990F20}"/>
              </a:ext>
            </a:extLst>
          </p:cNvPr>
          <p:cNvSpPr txBox="1"/>
          <p:nvPr/>
        </p:nvSpPr>
        <p:spPr>
          <a:xfrm>
            <a:off x="1353819" y="4248503"/>
            <a:ext cx="2152692" cy="83099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Technická podpora projektů OZE</a:t>
            </a:r>
          </a:p>
        </p:txBody>
      </p:sp>
      <p:sp>
        <p:nvSpPr>
          <p:cNvPr id="196" name="TextovéPole 195">
            <a:extLst>
              <a:ext uri="{FF2B5EF4-FFF2-40B4-BE49-F238E27FC236}">
                <a16:creationId xmlns:a16="http://schemas.microsoft.com/office/drawing/2014/main" id="{3F558F6E-2D72-4D72-AB9A-1E94F590197F}"/>
              </a:ext>
            </a:extLst>
          </p:cNvPr>
          <p:cNvSpPr txBox="1"/>
          <p:nvPr/>
        </p:nvSpPr>
        <p:spPr>
          <a:xfrm>
            <a:off x="1247394" y="3203393"/>
            <a:ext cx="2198905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Co-development</a:t>
            </a:r>
          </a:p>
        </p:txBody>
      </p:sp>
      <p:sp>
        <p:nvSpPr>
          <p:cNvPr id="197" name="TextovéPole 196">
            <a:extLst>
              <a:ext uri="{FF2B5EF4-FFF2-40B4-BE49-F238E27FC236}">
                <a16:creationId xmlns:a16="http://schemas.microsoft.com/office/drawing/2014/main" id="{4A72D103-D8E6-4EE5-81EB-D0D0FB7DDB65}"/>
              </a:ext>
            </a:extLst>
          </p:cNvPr>
          <p:cNvSpPr txBox="1"/>
          <p:nvPr/>
        </p:nvSpPr>
        <p:spPr>
          <a:xfrm>
            <a:off x="2506517" y="5591751"/>
            <a:ext cx="176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Nákup služeb od obce</a:t>
            </a:r>
          </a:p>
        </p:txBody>
      </p:sp>
      <p:sp>
        <p:nvSpPr>
          <p:cNvPr id="198" name="TextovéPole 197">
            <a:extLst>
              <a:ext uri="{FF2B5EF4-FFF2-40B4-BE49-F238E27FC236}">
                <a16:creationId xmlns:a16="http://schemas.microsoft.com/office/drawing/2014/main" id="{B2FFA93E-3AC4-4D91-BDB1-DBACDABC6F67}"/>
              </a:ext>
            </a:extLst>
          </p:cNvPr>
          <p:cNvSpPr txBox="1"/>
          <p:nvPr/>
        </p:nvSpPr>
        <p:spPr>
          <a:xfrm>
            <a:off x="9188847" y="4491672"/>
            <a:ext cx="1450803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cs-CZ" sz="1600" cap="all" dirty="0">
                <a:latin typeface="Arial" panose="020B0604020202020204" pitchFamily="34" charset="0"/>
                <a:cs typeface="Arial" panose="020B0604020202020204" pitchFamily="34" charset="0"/>
              </a:rPr>
              <a:t>Nabíječky</a:t>
            </a:r>
          </a:p>
        </p:txBody>
      </p:sp>
    </p:spTree>
    <p:extLst>
      <p:ext uri="{BB962C8B-B14F-4D97-AF65-F5344CB8AC3E}">
        <p14:creationId xmlns:p14="http://schemas.microsoft.com/office/powerpoint/2010/main" val="278219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47123-9A1C-B44E-297E-12D033F1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28A5500-268B-4879-EC10-DBE9B2AB06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8382" y="337026"/>
            <a:ext cx="2448272" cy="522000"/>
          </a:xfrm>
        </p:spPr>
        <p:txBody>
          <a:bodyPr anchor="ctr"/>
          <a:lstStyle/>
          <a:p>
            <a:r>
              <a:rPr lang="cs-CZ" dirty="0">
                <a:latin typeface="+mn-lt"/>
              </a:rPr>
              <a:t>Kdo jsme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A35CE11-9372-200F-E68D-1DDA7C57AFA3}"/>
              </a:ext>
            </a:extLst>
          </p:cNvPr>
          <p:cNvSpPr txBox="1"/>
          <p:nvPr/>
        </p:nvSpPr>
        <p:spPr>
          <a:xfrm>
            <a:off x="5517204" y="3067749"/>
            <a:ext cx="3819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Téměř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let zkušeností</a:t>
            </a:r>
            <a:endParaRPr lang="cs-CZ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3B81080-0785-0645-AE0E-4C1F9EEA61B4}"/>
              </a:ext>
            </a:extLst>
          </p:cNvPr>
          <p:cNvSpPr/>
          <p:nvPr/>
        </p:nvSpPr>
        <p:spPr>
          <a:xfrm>
            <a:off x="5179583" y="1420128"/>
            <a:ext cx="90000" cy="13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0189BA-F994-AC0F-B910-99D8800AD589}"/>
              </a:ext>
            </a:extLst>
          </p:cNvPr>
          <p:cNvSpPr txBox="1"/>
          <p:nvPr/>
        </p:nvSpPr>
        <p:spPr>
          <a:xfrm>
            <a:off x="5508866" y="1357285"/>
            <a:ext cx="37554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ČEZ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Obnovitelné zdroje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50105F-48B7-FA2D-0D90-7E3F40362512}"/>
              </a:ext>
            </a:extLst>
          </p:cNvPr>
          <p:cNvSpPr txBox="1"/>
          <p:nvPr/>
        </p:nvSpPr>
        <p:spPr>
          <a:xfrm>
            <a:off x="5505371" y="2099538"/>
            <a:ext cx="5276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ozvíjíme projekty obnovitelných zdrojů  </a:t>
            </a:r>
            <a:br>
              <a:rPr lang="cs-CZ" sz="2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ČR i v zahraničí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7DD3544-EDA8-92D1-AEFD-6C8AD2A52EF3}"/>
              </a:ext>
            </a:extLst>
          </p:cNvPr>
          <p:cNvSpPr txBox="1"/>
          <p:nvPr/>
        </p:nvSpPr>
        <p:spPr>
          <a:xfrm>
            <a:off x="5517204" y="3843658"/>
            <a:ext cx="583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rozvojem a provozem obnovitelných zdrojů </a:t>
            </a:r>
            <a:br>
              <a:rPr lang="cs-CZ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rámci Skupiny ČEZ v ČR</a:t>
            </a:r>
            <a:endParaRPr lang="cs-CZ" sz="20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9006797-E62D-F471-6336-386130A84842}"/>
              </a:ext>
            </a:extLst>
          </p:cNvPr>
          <p:cNvSpPr txBox="1"/>
          <p:nvPr/>
        </p:nvSpPr>
        <p:spPr>
          <a:xfrm>
            <a:off x="5517204" y="4757319"/>
            <a:ext cx="3319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tis. domácností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E5B411-BF7D-9889-988E-03ED58E21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00" y="0"/>
            <a:ext cx="2716223" cy="6858000"/>
          </a:xfrm>
          <a:prstGeom prst="rect">
            <a:avLst/>
          </a:prstGeom>
        </p:spPr>
      </p:pic>
      <p:pic>
        <p:nvPicPr>
          <p:cNvPr id="7" name="Obrázek 6" descr="Obsah obrázku venku, Solární energie, obloha, strom&#10;&#10;Obsah vygenerovaný umělou inteligencí může být nesprávný.">
            <a:extLst>
              <a:ext uri="{FF2B5EF4-FFF2-40B4-BE49-F238E27FC236}">
                <a16:creationId xmlns:a16="http://schemas.microsoft.com/office/drawing/2014/main" id="{BD79E8D1-309B-E802-77AF-6EDC62300D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050" y="3159057"/>
            <a:ext cx="1368000" cy="1368000"/>
          </a:xfrm>
          <a:prstGeom prst="roundRect">
            <a:avLst>
              <a:gd name="adj" fmla="val 9164"/>
            </a:avLst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A0C1723-7751-935A-B623-9D50B832BB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050" y="1422430"/>
            <a:ext cx="1368000" cy="1368000"/>
          </a:xfrm>
          <a:prstGeom prst="roundRect">
            <a:avLst>
              <a:gd name="adj" fmla="val 7561"/>
            </a:avLst>
          </a:prstGeom>
        </p:spPr>
      </p:pic>
      <p:pic>
        <p:nvPicPr>
          <p:cNvPr id="23" name="Obrázek 22" descr="Obsah obrázku budova, venku, obloha, okno&#10;&#10;Obsah vygenerovaný umělou inteligencí může být nesprávný.">
            <a:extLst>
              <a:ext uri="{FF2B5EF4-FFF2-40B4-BE49-F238E27FC236}">
                <a16:creationId xmlns:a16="http://schemas.microsoft.com/office/drawing/2014/main" id="{6CBA32A2-0BB5-D41B-E779-E940CB9D35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050" y="4885828"/>
            <a:ext cx="1368000" cy="1368000"/>
          </a:xfrm>
          <a:prstGeom prst="roundRect">
            <a:avLst>
              <a:gd name="adj" fmla="val 5072"/>
            </a:avLst>
          </a:prstGeom>
        </p:spPr>
      </p:pic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0ED4F719-A911-851F-48BF-1A3C499A275D}"/>
              </a:ext>
            </a:extLst>
          </p:cNvPr>
          <p:cNvSpPr/>
          <p:nvPr/>
        </p:nvSpPr>
        <p:spPr>
          <a:xfrm>
            <a:off x="5179583" y="3140500"/>
            <a:ext cx="90000" cy="13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468ABF2-1EF1-715D-F268-12CCBB6549EE}"/>
              </a:ext>
            </a:extLst>
          </p:cNvPr>
          <p:cNvSpPr/>
          <p:nvPr/>
        </p:nvSpPr>
        <p:spPr>
          <a:xfrm>
            <a:off x="5179583" y="4885828"/>
            <a:ext cx="90000" cy="13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ástupný text 4">
            <a:extLst>
              <a:ext uri="{FF2B5EF4-FFF2-40B4-BE49-F238E27FC236}">
                <a16:creationId xmlns:a16="http://schemas.microsoft.com/office/drawing/2014/main" id="{D20827C3-C8A8-6B40-BA07-B1D18AAFFE39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5517204" y="5503753"/>
            <a:ext cx="6140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Tx/>
              <a:tabLst/>
              <a:defRPr/>
            </a:pPr>
            <a:r>
              <a:rPr lang="cs-CZ" sz="2000" b="1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 roční spotřebu elektřiny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pokryjí FVE skupiny ČEZ díky své výrobě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988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3471FF03-FF78-1259-8A19-D60508AD4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 b="14175"/>
          <a:stretch/>
        </p:blipFill>
        <p:spPr>
          <a:xfrm>
            <a:off x="9048325" y="3694451"/>
            <a:ext cx="2531122" cy="2126206"/>
          </a:xfrm>
          <a:prstGeom prst="roundRect">
            <a:avLst>
              <a:gd name="adj" fmla="val 5403"/>
            </a:avLst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DD07042-A42D-4334-BD81-9D1906830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6184" y="344629"/>
            <a:ext cx="10298111" cy="576866"/>
          </a:xfrm>
        </p:spPr>
        <p:txBody>
          <a:bodyPr/>
          <a:lstStyle/>
          <a:p>
            <a:r>
              <a:rPr lang="cs-CZ" dirty="0">
                <a:latin typeface="+mn-lt"/>
              </a:rPr>
              <a:t>Jak přistupuje Skupina ČEZ ke spolupráci s obcemi? 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A294A7F7-5236-47FE-956A-858588FF8E30}"/>
              </a:ext>
            </a:extLst>
          </p:cNvPr>
          <p:cNvSpPr/>
          <p:nvPr/>
        </p:nvSpPr>
        <p:spPr>
          <a:xfrm>
            <a:off x="792281" y="1435444"/>
            <a:ext cx="5379421" cy="4395496"/>
          </a:xfrm>
          <a:prstGeom prst="roundRect">
            <a:avLst>
              <a:gd name="adj" fmla="val 33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18213C-6804-424C-B695-F7772ED6B9B6}"/>
              </a:ext>
            </a:extLst>
          </p:cNvPr>
          <p:cNvSpPr txBox="1"/>
          <p:nvPr/>
        </p:nvSpPr>
        <p:spPr>
          <a:xfrm>
            <a:off x="915714" y="1530531"/>
            <a:ext cx="44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Co nabízíme obcím?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38C833DB-27CD-4A02-B01B-52120796D3E2}"/>
              </a:ext>
            </a:extLst>
          </p:cNvPr>
          <p:cNvGrpSpPr/>
          <p:nvPr/>
        </p:nvGrpSpPr>
        <p:grpSpPr>
          <a:xfrm>
            <a:off x="780457" y="2179614"/>
            <a:ext cx="5177543" cy="2553367"/>
            <a:chOff x="970196" y="2466180"/>
            <a:chExt cx="5177543" cy="2553367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1960B1BD-FA6D-4EC8-8A50-8242452AE767}"/>
                </a:ext>
              </a:extLst>
            </p:cNvPr>
            <p:cNvSpPr txBox="1"/>
            <p:nvPr/>
          </p:nvSpPr>
          <p:spPr>
            <a:xfrm>
              <a:off x="1977816" y="2579280"/>
              <a:ext cx="41254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C271"/>
                </a:buClr>
              </a:pPr>
              <a:r>
                <a:rPr lang="cs-CZ" dirty="0"/>
                <a:t>5% majetkový podíl ve větrné elektrárně </a:t>
              </a:r>
              <a:r>
                <a:rPr lang="cs-CZ" sz="2000" b="1" dirty="0">
                  <a:solidFill>
                    <a:srgbClr val="00C752"/>
                  </a:solidFill>
                  <a:latin typeface="Arial" panose="020B0604020202020204" pitchFamily="34" charset="0"/>
                </a:rPr>
                <a:t>→</a:t>
              </a:r>
              <a:r>
                <a:rPr lang="cs-CZ" dirty="0">
                  <a:solidFill>
                    <a:srgbClr val="00C752"/>
                  </a:solidFill>
                </a:rPr>
                <a:t> </a:t>
              </a:r>
              <a:r>
                <a:rPr lang="cs-CZ" dirty="0"/>
                <a:t>podíl na zisku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D1B04C5A-14BB-48A1-A508-8CA242737C78}"/>
                </a:ext>
              </a:extLst>
            </p:cNvPr>
            <p:cNvSpPr txBox="1"/>
            <p:nvPr/>
          </p:nvSpPr>
          <p:spPr>
            <a:xfrm>
              <a:off x="970196" y="2466180"/>
              <a:ext cx="1008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rgbClr val="03C751"/>
                  </a:solidFill>
                </a:rPr>
                <a:t>1.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0E5CDDD-0C93-49C3-AA8C-38586EF6BE25}"/>
                </a:ext>
              </a:extLst>
            </p:cNvPr>
            <p:cNvSpPr txBox="1"/>
            <p:nvPr/>
          </p:nvSpPr>
          <p:spPr>
            <a:xfrm>
              <a:off x="993842" y="3357553"/>
              <a:ext cx="1008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rgbClr val="03C751"/>
                  </a:solidFill>
                </a:rPr>
                <a:t>2.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CBCAB727-933A-4B7A-8363-166E6AECA848}"/>
                </a:ext>
              </a:extLst>
            </p:cNvPr>
            <p:cNvSpPr txBox="1"/>
            <p:nvPr/>
          </p:nvSpPr>
          <p:spPr>
            <a:xfrm>
              <a:off x="1990741" y="3611685"/>
              <a:ext cx="4156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C271"/>
                </a:buClr>
              </a:pPr>
              <a:r>
                <a:rPr lang="cs-CZ" dirty="0"/>
                <a:t>Roční platba obci ve výši 4 % z tržeb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B5043986-0AB7-4FC2-8904-6DD1971572AE}"/>
                </a:ext>
              </a:extLst>
            </p:cNvPr>
            <p:cNvSpPr txBox="1"/>
            <p:nvPr/>
          </p:nvSpPr>
          <p:spPr>
            <a:xfrm>
              <a:off x="970196" y="4188550"/>
              <a:ext cx="1008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rgbClr val="03C751"/>
                  </a:solidFill>
                </a:rPr>
                <a:t>3.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BFCFFC00-9C4B-4455-A05E-63C25895FB99}"/>
                </a:ext>
              </a:extLst>
            </p:cNvPr>
            <p:cNvSpPr txBox="1"/>
            <p:nvPr/>
          </p:nvSpPr>
          <p:spPr>
            <a:xfrm>
              <a:off x="1991357" y="4303451"/>
              <a:ext cx="4156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C271"/>
                </a:buClr>
              </a:pPr>
              <a:r>
                <a:rPr lang="cs-CZ" dirty="0"/>
                <a:t>Paušální roční platba za každou větrnou elektrárnu </a:t>
              </a:r>
            </a:p>
          </p:txBody>
        </p:sp>
      </p:grpSp>
      <p:pic>
        <p:nvPicPr>
          <p:cNvPr id="24" name="Obrázek 23">
            <a:extLst>
              <a:ext uri="{FF2B5EF4-FFF2-40B4-BE49-F238E27FC236}">
                <a16:creationId xmlns:a16="http://schemas.microsoft.com/office/drawing/2014/main" id="{35411292-1EF4-48D2-8EA7-E7C08F86F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101" y="3694451"/>
            <a:ext cx="2520280" cy="2136489"/>
          </a:xfrm>
          <a:prstGeom prst="roundRect">
            <a:avLst>
              <a:gd name="adj" fmla="val 5967"/>
            </a:avLst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582E6EB-3504-4AC5-A41D-CE1CBAE8650E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101" y="1437355"/>
            <a:ext cx="2520280" cy="2136488"/>
          </a:xfrm>
          <a:prstGeom prst="roundRect">
            <a:avLst>
              <a:gd name="adj" fmla="val 5458"/>
            </a:avLst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C0ECFC24-DBA2-462D-B708-29493DBC4F93}"/>
              </a:ext>
            </a:extLst>
          </p:cNvPr>
          <p:cNvSpPr txBox="1"/>
          <p:nvPr/>
        </p:nvSpPr>
        <p:spPr>
          <a:xfrm>
            <a:off x="6441839" y="3721096"/>
            <a:ext cx="241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Dbáme na ochranu životního prostředí</a:t>
            </a:r>
            <a:endParaRPr lang="cs-CZ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BBE1AE2-1D9B-4ECD-B8D3-D6CA753E57E4}"/>
              </a:ext>
            </a:extLst>
          </p:cNvPr>
          <p:cNvSpPr txBox="1"/>
          <p:nvPr/>
        </p:nvSpPr>
        <p:spPr>
          <a:xfrm>
            <a:off x="6439845" y="1487347"/>
            <a:ext cx="25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Neslibujeme co nemůžeme splnit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2DFC23-F002-8E32-52FC-622A9C3CCB1D}"/>
              </a:ext>
            </a:extLst>
          </p:cNvPr>
          <p:cNvSpPr txBox="1"/>
          <p:nvPr/>
        </p:nvSpPr>
        <p:spPr>
          <a:xfrm>
            <a:off x="9059165" y="3721096"/>
            <a:ext cx="2448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Chceme projekty stavět i provozovat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21B0B4-2219-9541-1B33-05DA0AB0FBF2}"/>
              </a:ext>
            </a:extLst>
          </p:cNvPr>
          <p:cNvSpPr txBox="1"/>
          <p:nvPr/>
        </p:nvSpPr>
        <p:spPr>
          <a:xfrm>
            <a:off x="804103" y="4800110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rgbClr val="03C751"/>
                </a:solidFill>
              </a:rPr>
              <a:t>4.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13C3AA-563C-D91F-B70B-6ACF44BDAE55}"/>
              </a:ext>
            </a:extLst>
          </p:cNvPr>
          <p:cNvSpPr txBox="1"/>
          <p:nvPr/>
        </p:nvSpPr>
        <p:spPr>
          <a:xfrm>
            <a:off x="1787487" y="4926044"/>
            <a:ext cx="41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C271"/>
              </a:buClr>
            </a:pPr>
            <a:r>
              <a:rPr lang="cs-CZ" dirty="0"/>
              <a:t>Co-development: stavební povolení na větrnou elektrárnu pro obec</a:t>
            </a:r>
          </a:p>
        </p:txBody>
      </p:sp>
      <p:pic>
        <p:nvPicPr>
          <p:cNvPr id="11" name="Obrázek 10" descr="Obsah obrázku venku, větrný mlýn, generátor,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24F7DA4A-6568-DA11-083C-D23E2B461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r="20691"/>
          <a:stretch/>
        </p:blipFill>
        <p:spPr>
          <a:xfrm>
            <a:off x="9059165" y="1435443"/>
            <a:ext cx="2520282" cy="2138400"/>
          </a:xfrm>
          <a:prstGeom prst="roundRect">
            <a:avLst>
              <a:gd name="adj" fmla="val 4959"/>
            </a:avLst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216D11C9-6459-474E-B07D-FCB4D4A7739A}"/>
              </a:ext>
            </a:extLst>
          </p:cNvPr>
          <p:cNvSpPr txBox="1"/>
          <p:nvPr/>
        </p:nvSpPr>
        <p:spPr>
          <a:xfrm>
            <a:off x="9084332" y="1487348"/>
            <a:ext cx="2484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Mluvíme o pozitivech </a:t>
            </a:r>
            <a:b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 negativech</a:t>
            </a:r>
          </a:p>
        </p:txBody>
      </p:sp>
    </p:spTree>
    <p:extLst>
      <p:ext uri="{BB962C8B-B14F-4D97-AF65-F5344CB8AC3E}">
        <p14:creationId xmlns:p14="http://schemas.microsoft.com/office/powerpoint/2010/main" val="18823810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AE1F04E4-BD68-F673-46DB-37D2C387EB1A}"/>
              </a:ext>
            </a:extLst>
          </p:cNvPr>
          <p:cNvSpPr/>
          <p:nvPr/>
        </p:nvSpPr>
        <p:spPr>
          <a:xfrm>
            <a:off x="6912616" y="1538891"/>
            <a:ext cx="4466453" cy="711613"/>
          </a:xfrm>
          <a:prstGeom prst="roundRect">
            <a:avLst>
              <a:gd name="adj" fmla="val 6005"/>
            </a:avLst>
          </a:prstGeom>
          <a:gradFill flip="none" rotWithShape="1">
            <a:gsLst>
              <a:gs pos="50000">
                <a:schemeClr val="tx2">
                  <a:lumMod val="20000"/>
                  <a:lumOff val="80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BD045CD-8C22-D527-95EE-D9B73D03C8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763" y="357120"/>
            <a:ext cx="10082210" cy="954107"/>
          </a:xfrm>
        </p:spPr>
        <p:txBody>
          <a:bodyPr/>
          <a:lstStyle/>
          <a:p>
            <a:r>
              <a:rPr lang="cs-CZ" dirty="0"/>
              <a:t>Pro spolupráci nabízíme společný podnik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A0F4CA53-A169-1AEF-C7B4-9F7F2E3D0CB8}"/>
              </a:ext>
            </a:extLst>
          </p:cNvPr>
          <p:cNvSpPr/>
          <p:nvPr/>
        </p:nvSpPr>
        <p:spPr>
          <a:xfrm>
            <a:off x="1479930" y="1530658"/>
            <a:ext cx="4205424" cy="719999"/>
          </a:xfrm>
          <a:prstGeom prst="roundRect">
            <a:avLst>
              <a:gd name="adj" fmla="val 6122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6AB1F3-5DC1-DD3E-CD8F-A9D078C27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1391" y="1570942"/>
            <a:ext cx="3995524" cy="646331"/>
          </a:xfrm>
        </p:spPr>
        <p:txBody>
          <a:bodyPr anchor="ctr"/>
          <a:lstStyle/>
          <a:p>
            <a:r>
              <a:rPr lang="cs-CZ" sz="2000" b="1" dirty="0"/>
              <a:t>Výhody společného podniku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16EB23-F3F5-44A3-A086-B58D206EC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5275" y="2343371"/>
            <a:ext cx="4486429" cy="196071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sz="1600" dirty="0"/>
              <a:t>Transparentnost</a:t>
            </a:r>
          </a:p>
          <a:p>
            <a:pPr>
              <a:spcAft>
                <a:spcPts val="1200"/>
              </a:spcAft>
            </a:pPr>
            <a:r>
              <a:rPr lang="cs-CZ" sz="1600" dirty="0"/>
              <a:t>Vhled do procesu developmentu a fungování od samotného počátku</a:t>
            </a:r>
          </a:p>
          <a:p>
            <a:pPr>
              <a:spcAft>
                <a:spcPts val="1200"/>
              </a:spcAft>
            </a:pPr>
            <a:r>
              <a:rPr lang="cs-CZ" sz="1600" dirty="0"/>
              <a:t>Minimální rizika</a:t>
            </a:r>
          </a:p>
          <a:p>
            <a:pPr>
              <a:spcAft>
                <a:spcPts val="1200"/>
              </a:spcAft>
            </a:pPr>
            <a:r>
              <a:rPr lang="cs-CZ" sz="1600" dirty="0"/>
              <a:t>Finanční a nefinanční přínosy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81155FF5-A23F-5D29-3D15-B827CB3DDBDE}"/>
              </a:ext>
            </a:extLst>
          </p:cNvPr>
          <p:cNvSpPr txBox="1">
            <a:spLocks/>
          </p:cNvSpPr>
          <p:nvPr/>
        </p:nvSpPr>
        <p:spPr>
          <a:xfrm>
            <a:off x="766763" y="4745177"/>
            <a:ext cx="10690683" cy="477832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kern="0" dirty="0"/>
              <a:t>Fáze spolupráce</a:t>
            </a:r>
          </a:p>
        </p:txBody>
      </p:sp>
      <p:sp>
        <p:nvSpPr>
          <p:cNvPr id="55" name="Obdélník: se zakulacenými rohy 54">
            <a:extLst>
              <a:ext uri="{FF2B5EF4-FFF2-40B4-BE49-F238E27FC236}">
                <a16:creationId xmlns:a16="http://schemas.microsoft.com/office/drawing/2014/main" id="{0F91F09E-AF89-F4B4-0B7D-5FF3A7A27114}"/>
              </a:ext>
            </a:extLst>
          </p:cNvPr>
          <p:cNvSpPr/>
          <p:nvPr/>
        </p:nvSpPr>
        <p:spPr>
          <a:xfrm>
            <a:off x="6456041" y="1054829"/>
            <a:ext cx="4752528" cy="3819129"/>
          </a:xfrm>
          <a:prstGeom prst="roundRect">
            <a:avLst>
              <a:gd name="adj" fmla="val 4945"/>
            </a:avLst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BD68D7-C517-421F-74E2-7B67BCF1235E}"/>
              </a:ext>
            </a:extLst>
          </p:cNvPr>
          <p:cNvSpPr txBox="1"/>
          <p:nvPr/>
        </p:nvSpPr>
        <p:spPr>
          <a:xfrm>
            <a:off x="1501473" y="5231453"/>
            <a:ext cx="2100767" cy="720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44000" algn="l"/>
            <a:r>
              <a:rPr lang="cs-CZ" dirty="0"/>
              <a:t>Smlouva </a:t>
            </a:r>
            <a:br>
              <a:rPr lang="cs-CZ" dirty="0"/>
            </a:br>
            <a:r>
              <a:rPr lang="cs-CZ" dirty="0"/>
              <a:t>o spolupráci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2F2DC86-FCDC-D84D-703E-2C677AD7E82A}"/>
              </a:ext>
            </a:extLst>
          </p:cNvPr>
          <p:cNvSpPr txBox="1"/>
          <p:nvPr/>
        </p:nvSpPr>
        <p:spPr>
          <a:xfrm>
            <a:off x="4699187" y="5233506"/>
            <a:ext cx="2536490" cy="7211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144000">
              <a:defRPr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dirty="0"/>
              <a:t>Založení projektové společnosti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59FE59A-577D-CFB7-F811-57FD7436CF44}"/>
              </a:ext>
            </a:extLst>
          </p:cNvPr>
          <p:cNvSpPr txBox="1"/>
          <p:nvPr/>
        </p:nvSpPr>
        <p:spPr>
          <a:xfrm>
            <a:off x="8512594" y="5201799"/>
            <a:ext cx="1510853" cy="720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144000">
              <a:defRPr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dirty="0"/>
              <a:t>Provoz</a:t>
            </a:r>
          </a:p>
        </p:txBody>
      </p:sp>
      <p:pic>
        <p:nvPicPr>
          <p:cNvPr id="38" name="Obrázek 37" descr="Obsah obrázku řada/pruh, diagram, design&#10;&#10;Obsah vygenerovaný umělou inteligencí může být nesprávný.">
            <a:extLst>
              <a:ext uri="{FF2B5EF4-FFF2-40B4-BE49-F238E27FC236}">
                <a16:creationId xmlns:a16="http://schemas.microsoft.com/office/drawing/2014/main" id="{8C5B38B5-6792-E666-6EF8-8F96F6A54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29" y="1636371"/>
            <a:ext cx="514458" cy="504000"/>
          </a:xfrm>
          <a:prstGeom prst="rect">
            <a:avLst/>
          </a:prstGeom>
        </p:spPr>
      </p:pic>
      <p:pic>
        <p:nvPicPr>
          <p:cNvPr id="41" name="Obrázek 40" descr="Obsah obrázku snímek obrazovky, čtverec, Barevnost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9E4A9CE3-D186-6084-86FB-832D3676F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169" y="1636371"/>
            <a:ext cx="514458" cy="504000"/>
          </a:xfrm>
          <a:prstGeom prst="rect">
            <a:avLst/>
          </a:prstGeom>
        </p:spPr>
      </p:pic>
      <p:sp>
        <p:nvSpPr>
          <p:cNvPr id="45" name="Zástupný text 2">
            <a:extLst>
              <a:ext uri="{FF2B5EF4-FFF2-40B4-BE49-F238E27FC236}">
                <a16:creationId xmlns:a16="http://schemas.microsoft.com/office/drawing/2014/main" id="{1281A064-DD34-AD13-B496-CB092543BA43}"/>
              </a:ext>
            </a:extLst>
          </p:cNvPr>
          <p:cNvSpPr txBox="1">
            <a:spLocks/>
          </p:cNvSpPr>
          <p:nvPr/>
        </p:nvSpPr>
        <p:spPr>
          <a:xfrm>
            <a:off x="6907108" y="2537171"/>
            <a:ext cx="4522051" cy="2239815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72800" indent="-172800">
              <a:spcAft>
                <a:spcPts val="600"/>
              </a:spcAft>
              <a:buClr>
                <a:srgbClr val="03C751"/>
              </a:buClr>
              <a:buFont typeface="Wingdings" panose="05000000000000000000" pitchFamily="2" charset="2"/>
              <a:buChar char="§"/>
            </a:pPr>
            <a:r>
              <a:rPr lang="cs-CZ" sz="1600" b="1" kern="0" dirty="0"/>
              <a:t>Podíl na zisku</a:t>
            </a:r>
          </a:p>
          <a:p>
            <a:pPr marL="172800" indent="-172800">
              <a:spcAft>
                <a:spcPts val="600"/>
              </a:spcAft>
              <a:buClr>
                <a:srgbClr val="03C751"/>
              </a:buClr>
              <a:buFont typeface="Wingdings" panose="05000000000000000000" pitchFamily="2" charset="2"/>
              <a:buChar char="§"/>
            </a:pPr>
            <a:r>
              <a:rPr lang="cs-CZ" sz="1600" b="1" kern="0" dirty="0"/>
              <a:t>Nájemné</a:t>
            </a:r>
          </a:p>
          <a:p>
            <a:pPr marL="172800" indent="-172800">
              <a:spcAft>
                <a:spcPts val="600"/>
              </a:spcAft>
              <a:buClr>
                <a:srgbClr val="03C751"/>
              </a:buClr>
              <a:buFont typeface="Wingdings" panose="05000000000000000000" pitchFamily="2" charset="2"/>
              <a:buChar char="§"/>
            </a:pPr>
            <a:r>
              <a:rPr lang="cs-CZ" sz="1600" kern="0" dirty="0"/>
              <a:t>Spolupráce s dceřinými společnostmi skupiny ČEZ</a:t>
            </a:r>
          </a:p>
          <a:p>
            <a:pPr marL="172800" indent="-172800">
              <a:spcAft>
                <a:spcPts val="600"/>
              </a:spcAft>
              <a:buClr>
                <a:srgbClr val="03C751"/>
              </a:buClr>
              <a:buFont typeface="Wingdings" panose="05000000000000000000" pitchFamily="2" charset="2"/>
              <a:buChar char="§"/>
            </a:pPr>
            <a:r>
              <a:rPr lang="cs-CZ" sz="1600" kern="0" dirty="0"/>
              <a:t>Možná podpora obecních aktivit a spolků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32135DB-980F-D6F2-6DE0-7BFA5515E419}"/>
              </a:ext>
            </a:extLst>
          </p:cNvPr>
          <p:cNvGrpSpPr/>
          <p:nvPr/>
        </p:nvGrpSpPr>
        <p:grpSpPr>
          <a:xfrm>
            <a:off x="864185" y="1530124"/>
            <a:ext cx="720000" cy="720000"/>
            <a:chOff x="3514731" y="2140462"/>
            <a:chExt cx="864000" cy="864000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329F1080-CAA6-9750-DD38-25DF773E4D7D}"/>
                </a:ext>
              </a:extLst>
            </p:cNvPr>
            <p:cNvSpPr/>
            <p:nvPr/>
          </p:nvSpPr>
          <p:spPr>
            <a:xfrm>
              <a:off x="3514731" y="2140462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737CEAF6-B698-583B-5196-40BBB5882169}"/>
                </a:ext>
              </a:extLst>
            </p:cNvPr>
            <p:cNvSpPr/>
            <p:nvPr/>
          </p:nvSpPr>
          <p:spPr>
            <a:xfrm>
              <a:off x="3604731" y="2230462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2C8D8DB3-DF88-3315-4EEE-1A530278B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257" y="1653273"/>
            <a:ext cx="504000" cy="504000"/>
          </a:xfrm>
          <a:prstGeom prst="rect">
            <a:avLst/>
          </a:prstGeom>
        </p:spPr>
      </p:pic>
      <p:pic>
        <p:nvPicPr>
          <p:cNvPr id="35" name="Obrázek 34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80ECB391-700E-193C-E817-5CCC1DCA6E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50" y="1545905"/>
            <a:ext cx="1067125" cy="671368"/>
          </a:xfrm>
          <a:prstGeom prst="rect">
            <a:avLst/>
          </a:prstGeom>
        </p:spPr>
      </p:pic>
      <p:sp>
        <p:nvSpPr>
          <p:cNvPr id="37" name="Rovnoramenný trojúhelník 36">
            <a:extLst>
              <a:ext uri="{FF2B5EF4-FFF2-40B4-BE49-F238E27FC236}">
                <a16:creationId xmlns:a16="http://schemas.microsoft.com/office/drawing/2014/main" id="{2B8132DA-AF73-2568-64C0-820D3504607D}"/>
              </a:ext>
            </a:extLst>
          </p:cNvPr>
          <p:cNvSpPr/>
          <p:nvPr/>
        </p:nvSpPr>
        <p:spPr>
          <a:xfrm rot="5400000">
            <a:off x="5411828" y="2721569"/>
            <a:ext cx="1728192" cy="56649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Znak plus 38">
            <a:extLst>
              <a:ext uri="{FF2B5EF4-FFF2-40B4-BE49-F238E27FC236}">
                <a16:creationId xmlns:a16="http://schemas.microsoft.com/office/drawing/2014/main" id="{AC672D50-9CEF-7CE7-6E81-5227FA888AC2}"/>
              </a:ext>
            </a:extLst>
          </p:cNvPr>
          <p:cNvSpPr/>
          <p:nvPr/>
        </p:nvSpPr>
        <p:spPr>
          <a:xfrm>
            <a:off x="8890146" y="1735453"/>
            <a:ext cx="360000" cy="360000"/>
          </a:xfrm>
          <a:prstGeom prst="mathPlus">
            <a:avLst/>
          </a:prstGeom>
          <a:solidFill>
            <a:srgbClr val="03C7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EC5CFC3B-0DD0-C3AF-421C-D999C33C2079}"/>
              </a:ext>
            </a:extLst>
          </p:cNvPr>
          <p:cNvGrpSpPr/>
          <p:nvPr/>
        </p:nvGrpSpPr>
        <p:grpSpPr>
          <a:xfrm>
            <a:off x="864185" y="5232210"/>
            <a:ext cx="720000" cy="720000"/>
            <a:chOff x="2993597" y="1561875"/>
            <a:chExt cx="864000" cy="864000"/>
          </a:xfrm>
        </p:grpSpPr>
        <p:sp>
          <p:nvSpPr>
            <p:cNvPr id="49" name="Obdélník: se zakulacenými rohy 48">
              <a:extLst>
                <a:ext uri="{FF2B5EF4-FFF2-40B4-BE49-F238E27FC236}">
                  <a16:creationId xmlns:a16="http://schemas.microsoft.com/office/drawing/2014/main" id="{059206B5-9707-6890-D97D-3DD06CFA343E}"/>
                </a:ext>
              </a:extLst>
            </p:cNvPr>
            <p:cNvSpPr/>
            <p:nvPr/>
          </p:nvSpPr>
          <p:spPr>
            <a:xfrm>
              <a:off x="2993597" y="1561875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0" name="Obdélník: se zakulacenými rohy 49">
              <a:extLst>
                <a:ext uri="{FF2B5EF4-FFF2-40B4-BE49-F238E27FC236}">
                  <a16:creationId xmlns:a16="http://schemas.microsoft.com/office/drawing/2014/main" id="{D2E55557-6321-51D7-9B6E-CF2E17F3F221}"/>
                </a:ext>
              </a:extLst>
            </p:cNvPr>
            <p:cNvSpPr/>
            <p:nvPr/>
          </p:nvSpPr>
          <p:spPr>
            <a:xfrm>
              <a:off x="3083597" y="1651875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2" name="Rovnoramenný trojúhelník 51">
            <a:extLst>
              <a:ext uri="{FF2B5EF4-FFF2-40B4-BE49-F238E27FC236}">
                <a16:creationId xmlns:a16="http://schemas.microsoft.com/office/drawing/2014/main" id="{F3355157-2356-28C8-C560-8A5235D7E7E9}"/>
              </a:ext>
            </a:extLst>
          </p:cNvPr>
          <p:cNvSpPr/>
          <p:nvPr/>
        </p:nvSpPr>
        <p:spPr>
          <a:xfrm rot="5400000">
            <a:off x="3357511" y="5490701"/>
            <a:ext cx="705481" cy="2160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C5C2D44C-FFE5-AE7F-09EB-8D4DC9DBE906}"/>
              </a:ext>
            </a:extLst>
          </p:cNvPr>
          <p:cNvGrpSpPr/>
          <p:nvPr/>
        </p:nvGrpSpPr>
        <p:grpSpPr>
          <a:xfrm>
            <a:off x="4062710" y="5232209"/>
            <a:ext cx="720000" cy="720000"/>
            <a:chOff x="2993597" y="1561875"/>
            <a:chExt cx="864000" cy="864000"/>
          </a:xfrm>
        </p:grpSpPr>
        <p:sp>
          <p:nvSpPr>
            <p:cNvPr id="56" name="Obdélník: se zakulacenými rohy 55">
              <a:extLst>
                <a:ext uri="{FF2B5EF4-FFF2-40B4-BE49-F238E27FC236}">
                  <a16:creationId xmlns:a16="http://schemas.microsoft.com/office/drawing/2014/main" id="{86033E0A-1A41-DE1F-E758-6345B380C858}"/>
                </a:ext>
              </a:extLst>
            </p:cNvPr>
            <p:cNvSpPr/>
            <p:nvPr/>
          </p:nvSpPr>
          <p:spPr>
            <a:xfrm>
              <a:off x="2993597" y="1561875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7" name="Obdélník: se zakulacenými rohy 56">
              <a:extLst>
                <a:ext uri="{FF2B5EF4-FFF2-40B4-BE49-F238E27FC236}">
                  <a16:creationId xmlns:a16="http://schemas.microsoft.com/office/drawing/2014/main" id="{DFA753F3-5E78-3B96-9D69-ACF901A81FAC}"/>
                </a:ext>
              </a:extLst>
            </p:cNvPr>
            <p:cNvSpPr/>
            <p:nvPr/>
          </p:nvSpPr>
          <p:spPr>
            <a:xfrm>
              <a:off x="3083597" y="1651875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8" name="Rovnoramenný trojúhelník 57">
            <a:extLst>
              <a:ext uri="{FF2B5EF4-FFF2-40B4-BE49-F238E27FC236}">
                <a16:creationId xmlns:a16="http://schemas.microsoft.com/office/drawing/2014/main" id="{1CD0EB4A-46AA-4580-9A1D-AFDD219D8BC8}"/>
              </a:ext>
            </a:extLst>
          </p:cNvPr>
          <p:cNvSpPr/>
          <p:nvPr/>
        </p:nvSpPr>
        <p:spPr>
          <a:xfrm rot="5400000">
            <a:off x="7115649" y="5490701"/>
            <a:ext cx="705481" cy="2160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E6B4176-D93D-EAE8-0788-0CE4926B8457}"/>
              </a:ext>
            </a:extLst>
          </p:cNvPr>
          <p:cNvGrpSpPr/>
          <p:nvPr/>
        </p:nvGrpSpPr>
        <p:grpSpPr>
          <a:xfrm>
            <a:off x="7859786" y="5201799"/>
            <a:ext cx="720000" cy="720000"/>
            <a:chOff x="2993597" y="1561875"/>
            <a:chExt cx="864000" cy="864000"/>
          </a:xfrm>
        </p:grpSpPr>
        <p:sp>
          <p:nvSpPr>
            <p:cNvPr id="60" name="Obdélník: se zakulacenými rohy 59">
              <a:extLst>
                <a:ext uri="{FF2B5EF4-FFF2-40B4-BE49-F238E27FC236}">
                  <a16:creationId xmlns:a16="http://schemas.microsoft.com/office/drawing/2014/main" id="{7549D804-95F7-941E-00E7-FEC20C8FD55B}"/>
                </a:ext>
              </a:extLst>
            </p:cNvPr>
            <p:cNvSpPr/>
            <p:nvPr/>
          </p:nvSpPr>
          <p:spPr>
            <a:xfrm>
              <a:off x="2993597" y="1561875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1" name="Obdélník: se zakulacenými rohy 60">
              <a:extLst>
                <a:ext uri="{FF2B5EF4-FFF2-40B4-BE49-F238E27FC236}">
                  <a16:creationId xmlns:a16="http://schemas.microsoft.com/office/drawing/2014/main" id="{D5977162-85EC-6515-7E98-359BBFE61B0D}"/>
                </a:ext>
              </a:extLst>
            </p:cNvPr>
            <p:cNvSpPr/>
            <p:nvPr/>
          </p:nvSpPr>
          <p:spPr>
            <a:xfrm>
              <a:off x="3083597" y="1651875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latin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A150C1CC-3ED3-8A32-2981-867BE2038817}"/>
              </a:ext>
            </a:extLst>
          </p:cNvPr>
          <p:cNvCxnSpPr/>
          <p:nvPr/>
        </p:nvCxnSpPr>
        <p:spPr>
          <a:xfrm>
            <a:off x="867567" y="4653136"/>
            <a:ext cx="10861402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16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66E8EBC-BA7F-9F71-D6FD-C3FCC0F33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711450" cy="6858000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43FF5E77-B011-81C1-0821-A574C75AF9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3612" y="333375"/>
            <a:ext cx="6696843" cy="936774"/>
          </a:xfrm>
        </p:spPr>
        <p:txBody>
          <a:bodyPr/>
          <a:lstStyle/>
          <a:p>
            <a:r>
              <a:rPr lang="cs-CZ" dirty="0"/>
              <a:t>S obcemi uzavíráme plánovací smlouvy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70A92C4-A492-3980-40BA-F2F0CF51C6BB}"/>
              </a:ext>
            </a:extLst>
          </p:cNvPr>
          <p:cNvSpPr txBox="1"/>
          <p:nvPr/>
        </p:nvSpPr>
        <p:spPr>
          <a:xfrm>
            <a:off x="3681529" y="1392745"/>
            <a:ext cx="787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Plánovací smlouva je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dohoda mezi obcí a investorem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(např. právě stavitelem větrné nebo fotovoltaické elektrárny), která stanoví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jasné podmínky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za kterých může projekt vzniknout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4B076D0A-ADC1-35E8-1F7A-C4AAC305C362}"/>
              </a:ext>
            </a:extLst>
          </p:cNvPr>
          <p:cNvSpPr/>
          <p:nvPr/>
        </p:nvSpPr>
        <p:spPr>
          <a:xfrm>
            <a:off x="4120185" y="3098876"/>
            <a:ext cx="6992859" cy="720000"/>
          </a:xfrm>
          <a:prstGeom prst="roundRect">
            <a:avLst>
              <a:gd name="adj" fmla="val 6122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735D8BC-A701-B1F3-6BF1-09336FFDD9E0}"/>
              </a:ext>
            </a:extLst>
          </p:cNvPr>
          <p:cNvSpPr txBox="1"/>
          <p:nvPr/>
        </p:nvSpPr>
        <p:spPr>
          <a:xfrm>
            <a:off x="4274313" y="3278135"/>
            <a:ext cx="3621887" cy="360789"/>
          </a:xfrm>
          <a:prstGeom prst="roundRect">
            <a:avLst>
              <a:gd name="adj" fmla="val 4337"/>
            </a:avLst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Přímý </a:t>
            </a:r>
            <a:r>
              <a:rPr lang="cs-CZ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přínos pro obecní rozpočet</a:t>
            </a:r>
            <a:endParaRPr lang="cs-CZ" sz="17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333B02EE-1241-9989-8693-25D532D672D8}"/>
              </a:ext>
            </a:extLst>
          </p:cNvPr>
          <p:cNvGrpSpPr/>
          <p:nvPr/>
        </p:nvGrpSpPr>
        <p:grpSpPr>
          <a:xfrm>
            <a:off x="3508617" y="3098876"/>
            <a:ext cx="720000" cy="720000"/>
            <a:chOff x="3514731" y="2140462"/>
            <a:chExt cx="864000" cy="864000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A0659EC3-3138-C705-C640-8585794D0EBC}"/>
                </a:ext>
              </a:extLst>
            </p:cNvPr>
            <p:cNvSpPr/>
            <p:nvPr/>
          </p:nvSpPr>
          <p:spPr>
            <a:xfrm>
              <a:off x="3514731" y="2140462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B6F54EFE-F294-4896-3734-F7D760CA7264}"/>
                </a:ext>
              </a:extLst>
            </p:cNvPr>
            <p:cNvSpPr/>
            <p:nvPr/>
          </p:nvSpPr>
          <p:spPr>
            <a:xfrm>
              <a:off x="3604731" y="2230462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9201D3-2DBC-ACB3-ABD0-10F515070416}"/>
              </a:ext>
            </a:extLst>
          </p:cNvPr>
          <p:cNvSpPr txBox="1"/>
          <p:nvPr/>
        </p:nvSpPr>
        <p:spPr>
          <a:xfrm>
            <a:off x="3431704" y="2564904"/>
            <a:ext cx="8110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Výhody plánovací smlouvy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EDC2779C-958D-539C-9A2A-D22118DBEFD6}"/>
              </a:ext>
            </a:extLst>
          </p:cNvPr>
          <p:cNvSpPr/>
          <p:nvPr/>
        </p:nvSpPr>
        <p:spPr>
          <a:xfrm>
            <a:off x="3506789" y="1341438"/>
            <a:ext cx="90000" cy="100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AC8A1610-03E3-1F03-8D7D-F88BC93F8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1213" y="3242876"/>
            <a:ext cx="432000" cy="432000"/>
          </a:xfrm>
          <a:prstGeom prst="rect">
            <a:avLst/>
          </a:prstGeom>
        </p:spPr>
      </p:pic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F1051E0A-F1CA-6C05-6E4F-B455C33F2BE9}"/>
              </a:ext>
            </a:extLst>
          </p:cNvPr>
          <p:cNvSpPr/>
          <p:nvPr/>
        </p:nvSpPr>
        <p:spPr>
          <a:xfrm>
            <a:off x="4120185" y="3923135"/>
            <a:ext cx="6992859" cy="720000"/>
          </a:xfrm>
          <a:prstGeom prst="roundRect">
            <a:avLst>
              <a:gd name="adj" fmla="val 6122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BAF3321-7B08-0E70-83A9-F0609C9251DD}"/>
              </a:ext>
            </a:extLst>
          </p:cNvPr>
          <p:cNvSpPr txBox="1"/>
          <p:nvPr/>
        </p:nvSpPr>
        <p:spPr>
          <a:xfrm>
            <a:off x="4274313" y="4102394"/>
            <a:ext cx="4341967" cy="360789"/>
          </a:xfrm>
          <a:prstGeom prst="roundRect">
            <a:avLst>
              <a:gd name="adj" fmla="val 4337"/>
            </a:avLst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Možnost </a:t>
            </a:r>
            <a:r>
              <a:rPr lang="cs-CZ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ovlivnit podobu projektu</a:t>
            </a:r>
            <a:endParaRPr lang="cs-CZ" sz="17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C6E700C-11D8-0ADF-D3BB-1C07ABA707AA}"/>
              </a:ext>
            </a:extLst>
          </p:cNvPr>
          <p:cNvGrpSpPr/>
          <p:nvPr/>
        </p:nvGrpSpPr>
        <p:grpSpPr>
          <a:xfrm>
            <a:off x="3508617" y="3923135"/>
            <a:ext cx="720000" cy="720000"/>
            <a:chOff x="3514731" y="2140462"/>
            <a:chExt cx="864000" cy="864000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E758F81B-DC33-D111-38E3-DA063B09E7CE}"/>
                </a:ext>
              </a:extLst>
            </p:cNvPr>
            <p:cNvSpPr/>
            <p:nvPr/>
          </p:nvSpPr>
          <p:spPr>
            <a:xfrm>
              <a:off x="3514731" y="2140462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B9BBA492-EF4E-40D6-B62A-A2BFF7076BF5}"/>
                </a:ext>
              </a:extLst>
            </p:cNvPr>
            <p:cNvSpPr/>
            <p:nvPr/>
          </p:nvSpPr>
          <p:spPr>
            <a:xfrm>
              <a:off x="3604731" y="2230462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5974B780-E620-2DCA-0E7A-383AC66F8F7E}"/>
              </a:ext>
            </a:extLst>
          </p:cNvPr>
          <p:cNvSpPr/>
          <p:nvPr/>
        </p:nvSpPr>
        <p:spPr>
          <a:xfrm>
            <a:off x="4123421" y="4743694"/>
            <a:ext cx="6992859" cy="720000"/>
          </a:xfrm>
          <a:prstGeom prst="roundRect">
            <a:avLst>
              <a:gd name="adj" fmla="val 6122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E6305BB6-7C56-0D9B-A086-BC40B671BAF1}"/>
              </a:ext>
            </a:extLst>
          </p:cNvPr>
          <p:cNvSpPr txBox="1"/>
          <p:nvPr/>
        </p:nvSpPr>
        <p:spPr>
          <a:xfrm>
            <a:off x="4277549" y="4922953"/>
            <a:ext cx="3906683" cy="360789"/>
          </a:xfrm>
          <a:prstGeom prst="roundRect">
            <a:avLst>
              <a:gd name="adj" fmla="val 4337"/>
            </a:avLst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Posílení </a:t>
            </a:r>
            <a:r>
              <a:rPr lang="cs-CZ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transparentnosti</a:t>
            </a:r>
            <a:endParaRPr lang="cs-CZ" sz="17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9DBC8273-19B7-EB21-EB87-EB55A8DA1A90}"/>
              </a:ext>
            </a:extLst>
          </p:cNvPr>
          <p:cNvGrpSpPr/>
          <p:nvPr/>
        </p:nvGrpSpPr>
        <p:grpSpPr>
          <a:xfrm>
            <a:off x="3511853" y="4743694"/>
            <a:ext cx="720000" cy="720000"/>
            <a:chOff x="3514731" y="2140462"/>
            <a:chExt cx="864000" cy="864000"/>
          </a:xfrm>
        </p:grpSpPr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1692C79B-1F35-9CA3-654D-88CB27A3C4E7}"/>
                </a:ext>
              </a:extLst>
            </p:cNvPr>
            <p:cNvSpPr/>
            <p:nvPr/>
          </p:nvSpPr>
          <p:spPr>
            <a:xfrm>
              <a:off x="3514731" y="2140462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99E40653-60FB-1E00-D536-813D574D70B9}"/>
                </a:ext>
              </a:extLst>
            </p:cNvPr>
            <p:cNvSpPr/>
            <p:nvPr/>
          </p:nvSpPr>
          <p:spPr>
            <a:xfrm>
              <a:off x="3604731" y="2230462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9FC23C06-A47E-8227-D669-FFAB73978898}"/>
              </a:ext>
            </a:extLst>
          </p:cNvPr>
          <p:cNvSpPr/>
          <p:nvPr/>
        </p:nvSpPr>
        <p:spPr>
          <a:xfrm>
            <a:off x="4150809" y="5569936"/>
            <a:ext cx="6992859" cy="720000"/>
          </a:xfrm>
          <a:prstGeom prst="roundRect">
            <a:avLst>
              <a:gd name="adj" fmla="val 6122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DCCFC7D2-6990-079B-DD0D-53FAFADED70D}"/>
              </a:ext>
            </a:extLst>
          </p:cNvPr>
          <p:cNvSpPr txBox="1"/>
          <p:nvPr/>
        </p:nvSpPr>
        <p:spPr>
          <a:xfrm>
            <a:off x="4274313" y="5742723"/>
            <a:ext cx="4053935" cy="360789"/>
          </a:xfrm>
          <a:prstGeom prst="roundRect">
            <a:avLst>
              <a:gd name="adj" fmla="val 4337"/>
            </a:avLst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Zvýšení </a:t>
            </a:r>
            <a:r>
              <a:rPr lang="cs-CZ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 jistoty</a:t>
            </a:r>
            <a:endParaRPr lang="cs-CZ" sz="17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58A467EC-979B-5FE9-8962-4268B6716860}"/>
              </a:ext>
            </a:extLst>
          </p:cNvPr>
          <p:cNvGrpSpPr/>
          <p:nvPr/>
        </p:nvGrpSpPr>
        <p:grpSpPr>
          <a:xfrm>
            <a:off x="3512188" y="5569936"/>
            <a:ext cx="720000" cy="720000"/>
            <a:chOff x="3514731" y="2140462"/>
            <a:chExt cx="864000" cy="864000"/>
          </a:xfrm>
        </p:grpSpPr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2A955DD7-DC97-CB0F-1F88-6B38F42B7534}"/>
                </a:ext>
              </a:extLst>
            </p:cNvPr>
            <p:cNvSpPr/>
            <p:nvPr/>
          </p:nvSpPr>
          <p:spPr>
            <a:xfrm>
              <a:off x="3514731" y="2140462"/>
              <a:ext cx="864000" cy="864000"/>
            </a:xfrm>
            <a:prstGeom prst="roundRect">
              <a:avLst>
                <a:gd name="adj" fmla="val 11267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0" name="Obdélník: se zakulacenými rohy 39">
              <a:extLst>
                <a:ext uri="{FF2B5EF4-FFF2-40B4-BE49-F238E27FC236}">
                  <a16:creationId xmlns:a16="http://schemas.microsoft.com/office/drawing/2014/main" id="{6C9CC4F4-972C-A753-E801-D960C8707290}"/>
                </a:ext>
              </a:extLst>
            </p:cNvPr>
            <p:cNvSpPr/>
            <p:nvPr/>
          </p:nvSpPr>
          <p:spPr>
            <a:xfrm>
              <a:off x="3600446" y="2230462"/>
              <a:ext cx="684000" cy="684000"/>
            </a:xfrm>
            <a:prstGeom prst="roundRect">
              <a:avLst>
                <a:gd name="adj" fmla="val 7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Arial" panose="020B0604020202020204" pitchFamily="34" charset="0"/>
              </a:endParaRPr>
            </a:p>
          </p:txBody>
        </p:sp>
      </p:grpSp>
      <p:pic>
        <p:nvPicPr>
          <p:cNvPr id="43" name="Grafický objekt 42">
            <a:extLst>
              <a:ext uri="{FF2B5EF4-FFF2-40B4-BE49-F238E27FC236}">
                <a16:creationId xmlns:a16="http://schemas.microsoft.com/office/drawing/2014/main" id="{80AFD7A5-1E51-C8CD-4FA5-B40BA6F4D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9137" y="4887299"/>
            <a:ext cx="432000" cy="432000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D9A9E92A-6ABF-0ED4-2342-705AE310E8A1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1213" y="5718943"/>
            <a:ext cx="432000" cy="432000"/>
          </a:xfrm>
          <a:prstGeom prst="rect">
            <a:avLst/>
          </a:prstGeom>
        </p:spPr>
      </p:pic>
      <p:pic>
        <p:nvPicPr>
          <p:cNvPr id="3" name="Obrázek 2" descr="Obsah obrázku větrný mlýn&#10;&#10;Obsah vygenerovaný umělou inteligencí může být nesprávný.">
            <a:extLst>
              <a:ext uri="{FF2B5EF4-FFF2-40B4-BE49-F238E27FC236}">
                <a16:creationId xmlns:a16="http://schemas.microsoft.com/office/drawing/2014/main" id="{D8F80F00-3E20-A4CD-3F4A-5B0DAA57FB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47" y="406678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446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5DCB984-DB70-9BF0-FF37-ACE8AEABF64A}"/>
              </a:ext>
            </a:extLst>
          </p:cNvPr>
          <p:cNvGrpSpPr/>
          <p:nvPr/>
        </p:nvGrpSpPr>
        <p:grpSpPr>
          <a:xfrm>
            <a:off x="8129124" y="3860584"/>
            <a:ext cx="792000" cy="792000"/>
            <a:chOff x="6937028" y="4655785"/>
            <a:chExt cx="1872208" cy="1872001"/>
          </a:xfrm>
        </p:grpSpPr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6BE3C5CA-933D-D5B3-889A-1A2183E7AB96}"/>
                </a:ext>
              </a:extLst>
            </p:cNvPr>
            <p:cNvSpPr/>
            <p:nvPr/>
          </p:nvSpPr>
          <p:spPr>
            <a:xfrm>
              <a:off x="6937028" y="4655785"/>
              <a:ext cx="1872208" cy="1872001"/>
            </a:xfrm>
            <a:prstGeom prst="roundRect">
              <a:avLst>
                <a:gd name="adj" fmla="val 8194"/>
              </a:avLst>
            </a:prstGeom>
            <a:solidFill>
              <a:srgbClr val="03C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8068958F-40A5-3C29-61D9-E39B1C6F6D08}"/>
                </a:ext>
              </a:extLst>
            </p:cNvPr>
            <p:cNvSpPr/>
            <p:nvPr/>
          </p:nvSpPr>
          <p:spPr>
            <a:xfrm>
              <a:off x="7099132" y="4817058"/>
              <a:ext cx="1547999" cy="1548001"/>
            </a:xfrm>
            <a:prstGeom prst="roundRect">
              <a:avLst>
                <a:gd name="adj" fmla="val 28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272A3AD-9B9F-B4E7-B117-4C16E05AD26A}"/>
              </a:ext>
            </a:extLst>
          </p:cNvPr>
          <p:cNvGrpSpPr/>
          <p:nvPr/>
        </p:nvGrpSpPr>
        <p:grpSpPr>
          <a:xfrm>
            <a:off x="8129124" y="2765856"/>
            <a:ext cx="792000" cy="792000"/>
            <a:chOff x="6937028" y="4655785"/>
            <a:chExt cx="1872208" cy="1872001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1414C39E-5B2C-8D5A-F6EA-D4734E687F40}"/>
                </a:ext>
              </a:extLst>
            </p:cNvPr>
            <p:cNvSpPr/>
            <p:nvPr/>
          </p:nvSpPr>
          <p:spPr>
            <a:xfrm>
              <a:off x="6937028" y="4655785"/>
              <a:ext cx="1872208" cy="1872001"/>
            </a:xfrm>
            <a:prstGeom prst="roundRect">
              <a:avLst>
                <a:gd name="adj" fmla="val 8194"/>
              </a:avLst>
            </a:prstGeom>
            <a:solidFill>
              <a:srgbClr val="03C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973EC41D-51A1-B030-6BA9-8C0383144335}"/>
                </a:ext>
              </a:extLst>
            </p:cNvPr>
            <p:cNvSpPr/>
            <p:nvPr/>
          </p:nvSpPr>
          <p:spPr>
            <a:xfrm>
              <a:off x="7099132" y="4817058"/>
              <a:ext cx="1547999" cy="1548001"/>
            </a:xfrm>
            <a:prstGeom prst="roundRect">
              <a:avLst>
                <a:gd name="adj" fmla="val 28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2" name="Obrázek 21" descr="Obsah obrázku snímek obrazovky, Grafika, design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DAAFB183-1E02-70F3-F1A9-BC54DEE5B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75" y="3993434"/>
            <a:ext cx="576000" cy="576000"/>
          </a:xfrm>
          <a:prstGeom prst="rect">
            <a:avLst/>
          </a:prstGeom>
        </p:spPr>
      </p:pic>
      <p:pic>
        <p:nvPicPr>
          <p:cNvPr id="31" name="Obrázek 30" descr="Obsah obrázku klipart, Grafika, grafický design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FE5AB9A3-C598-7A69-DF60-32AEC547A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92" y="2873549"/>
            <a:ext cx="576000" cy="576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7BF9F8A-E1C2-7407-7A7E-88DEF52B5DA4}"/>
              </a:ext>
            </a:extLst>
          </p:cNvPr>
          <p:cNvSpPr/>
          <p:nvPr/>
        </p:nvSpPr>
        <p:spPr>
          <a:xfrm>
            <a:off x="7968208" y="2612753"/>
            <a:ext cx="3356152" cy="10982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1668444-1854-3025-AE46-CCE4AEB093DA}"/>
              </a:ext>
            </a:extLst>
          </p:cNvPr>
          <p:cNvSpPr/>
          <p:nvPr/>
        </p:nvSpPr>
        <p:spPr>
          <a:xfrm>
            <a:off x="8048770" y="3736788"/>
            <a:ext cx="3434318" cy="10982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190A7E7-14F5-9093-80BC-6521107B4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357120"/>
            <a:ext cx="10153648" cy="954107"/>
          </a:xfrm>
        </p:spPr>
        <p:txBody>
          <a:bodyPr/>
          <a:lstStyle/>
          <a:p>
            <a:r>
              <a:rPr lang="cs-CZ" dirty="0"/>
              <a:t>Čerpání podpory v rámci plánovacích smluv pro VTE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134692B-6353-64AD-BE81-ECC51C994230}"/>
              </a:ext>
            </a:extLst>
          </p:cNvPr>
          <p:cNvSpPr/>
          <p:nvPr/>
        </p:nvSpPr>
        <p:spPr>
          <a:xfrm>
            <a:off x="1106586" y="2784798"/>
            <a:ext cx="1872208" cy="1872001"/>
          </a:xfrm>
          <a:prstGeom prst="roundRect">
            <a:avLst>
              <a:gd name="adj" fmla="val 8194"/>
            </a:avLst>
          </a:prstGeom>
          <a:solidFill>
            <a:srgbClr val="03C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1DE4F72-3C29-3FBF-C404-1DD22A8EFF32}"/>
              </a:ext>
            </a:extLst>
          </p:cNvPr>
          <p:cNvSpPr/>
          <p:nvPr/>
        </p:nvSpPr>
        <p:spPr>
          <a:xfrm>
            <a:off x="1278333" y="2946074"/>
            <a:ext cx="1548000" cy="1548000"/>
          </a:xfrm>
          <a:prstGeom prst="roundRect">
            <a:avLst>
              <a:gd name="adj" fmla="val 28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168A4B-64F8-67AE-F730-442F599E6FEC}"/>
              </a:ext>
            </a:extLst>
          </p:cNvPr>
          <p:cNvSpPr txBox="1"/>
          <p:nvPr/>
        </p:nvSpPr>
        <p:spPr>
          <a:xfrm>
            <a:off x="3372005" y="1700380"/>
            <a:ext cx="509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cs typeface="Arial" panose="020B0604020202020204" pitchFamily="34" charset="0"/>
              </a:rPr>
              <a:t>Pravidelná podpora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F90FA3-64E6-2201-9113-0A21D027D431}"/>
              </a:ext>
            </a:extLst>
          </p:cNvPr>
          <p:cNvSpPr txBox="1"/>
          <p:nvPr/>
        </p:nvSpPr>
        <p:spPr>
          <a:xfrm>
            <a:off x="4042130" y="3169606"/>
            <a:ext cx="3225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cs typeface="Arial" panose="020B0604020202020204" pitchFamily="34" charset="0"/>
              </a:rPr>
              <a:t>Roční finanční plnění po dobu provozu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EE5397A-7899-D0EC-DB39-097F19C6624B}"/>
              </a:ext>
            </a:extLst>
          </p:cNvPr>
          <p:cNvSpPr txBox="1"/>
          <p:nvPr/>
        </p:nvSpPr>
        <p:spPr>
          <a:xfrm>
            <a:off x="8672396" y="2695618"/>
            <a:ext cx="2619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cs typeface="Arial" panose="020B0604020202020204" pitchFamily="34" charset="0"/>
              </a:rPr>
              <a:t>Fixní částka </a:t>
            </a:r>
            <a:br>
              <a:rPr lang="cs-CZ" sz="2000" b="1" dirty="0">
                <a:cs typeface="Arial" panose="020B0604020202020204" pitchFamily="34" charset="0"/>
              </a:rPr>
            </a:br>
            <a:r>
              <a:rPr lang="cs-CZ" sz="2000" b="1" dirty="0">
                <a:cs typeface="Arial" panose="020B0604020202020204" pitchFamily="34" charset="0"/>
              </a:rPr>
              <a:t>800 000 Kč</a:t>
            </a:r>
          </a:p>
          <a:p>
            <a:pPr algn="ctr"/>
            <a:r>
              <a:rPr lang="cs-CZ" sz="1400" b="1" dirty="0">
                <a:solidFill>
                  <a:schemeClr val="tx2"/>
                </a:solidFill>
                <a:cs typeface="Arial" panose="020B0604020202020204" pitchFamily="34" charset="0"/>
              </a:rPr>
              <a:t>vč. inflační doložky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50969CF-B41A-3300-6871-15B3065A48A8}"/>
              </a:ext>
            </a:extLst>
          </p:cNvPr>
          <p:cNvSpPr txBox="1"/>
          <p:nvPr/>
        </p:nvSpPr>
        <p:spPr>
          <a:xfrm>
            <a:off x="9083205" y="4093964"/>
            <a:ext cx="1708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cs typeface="Arial" panose="020B0604020202020204" pitchFamily="34" charset="0"/>
              </a:rPr>
              <a:t>4 % z tržeb</a:t>
            </a:r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7B0C8440-BD85-5073-CA53-865FAD6FD979}"/>
              </a:ext>
            </a:extLst>
          </p:cNvPr>
          <p:cNvSpPr/>
          <p:nvPr/>
        </p:nvSpPr>
        <p:spPr>
          <a:xfrm rot="5400000">
            <a:off x="2747271" y="3436829"/>
            <a:ext cx="1728192" cy="56649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ovnoramenný trojúhelník 17">
            <a:extLst>
              <a:ext uri="{FF2B5EF4-FFF2-40B4-BE49-F238E27FC236}">
                <a16:creationId xmlns:a16="http://schemas.microsoft.com/office/drawing/2014/main" id="{DC7FE711-6CA4-04E2-638B-E8A4F971750E}"/>
              </a:ext>
            </a:extLst>
          </p:cNvPr>
          <p:cNvSpPr/>
          <p:nvPr/>
        </p:nvSpPr>
        <p:spPr>
          <a:xfrm rot="5400000">
            <a:off x="7318588" y="2988692"/>
            <a:ext cx="742299" cy="299171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ovnoramenný trojúhelník 19">
            <a:extLst>
              <a:ext uri="{FF2B5EF4-FFF2-40B4-BE49-F238E27FC236}">
                <a16:creationId xmlns:a16="http://schemas.microsoft.com/office/drawing/2014/main" id="{8FD8E060-61E7-3843-969B-D221F448BC03}"/>
              </a:ext>
            </a:extLst>
          </p:cNvPr>
          <p:cNvSpPr/>
          <p:nvPr/>
        </p:nvSpPr>
        <p:spPr>
          <a:xfrm rot="5400000">
            <a:off x="7318588" y="4131849"/>
            <a:ext cx="742299" cy="299171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60A30C48-5A8B-212B-D56C-72398E5C4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2333" y="320589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3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A97E0A7D-2A8F-A0D6-578B-3530D0CA4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9649" y="4482425"/>
            <a:ext cx="8064896" cy="2664296"/>
          </a:xfrm>
        </p:spPr>
        <p:txBody>
          <a:bodyPr/>
          <a:lstStyle/>
          <a:p>
            <a:pPr marL="285750" indent="-285750">
              <a:buClr>
                <a:srgbClr val="00C752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sz="900" dirty="0">
              <a:solidFill>
                <a:srgbClr val="FF0000"/>
              </a:solidFill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DD07042-A42D-4334-BD81-9D1906830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3712" y="332656"/>
            <a:ext cx="7272808" cy="95410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Zapojení provozovatelů větrných elektráren do energetických komunit podle Lex OZE 2</a:t>
            </a:r>
          </a:p>
        </p:txBody>
      </p:sp>
      <p:pic>
        <p:nvPicPr>
          <p:cNvPr id="6" name="Obrázek 5" descr="Obsah obrázku strom, venku, tráva, mrak&#10;&#10;Obsah vygenerovaný umělou inteligencí může být nesprávný.">
            <a:extLst>
              <a:ext uri="{FF2B5EF4-FFF2-40B4-BE49-F238E27FC236}">
                <a16:creationId xmlns:a16="http://schemas.microsoft.com/office/drawing/2014/main" id="{095505AA-61FA-C4F7-F4BC-5F1CBD24E7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2"/>
          <a:stretch/>
        </p:blipFill>
        <p:spPr>
          <a:xfrm>
            <a:off x="1" y="0"/>
            <a:ext cx="2711450" cy="6858000"/>
          </a:xfrm>
          <a:prstGeom prst="rect">
            <a:avLst/>
          </a:prstGeom>
        </p:spPr>
      </p:pic>
      <p:pic>
        <p:nvPicPr>
          <p:cNvPr id="11" name="Obrázek 10" descr="Obsah obrázku větrný mlýn&#10;&#10;Obsah vygenerovaný umělou inteligencí může být nesprávný.">
            <a:extLst>
              <a:ext uri="{FF2B5EF4-FFF2-40B4-BE49-F238E27FC236}">
                <a16:creationId xmlns:a16="http://schemas.microsoft.com/office/drawing/2014/main" id="{52216052-05C2-D7E6-08B6-8E47A0478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52" y="4797161"/>
            <a:ext cx="1512168" cy="151216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9D84A2F-5AB1-6E5A-DF91-D3F66C06E9D8}"/>
              </a:ext>
            </a:extLst>
          </p:cNvPr>
          <p:cNvSpPr txBox="1"/>
          <p:nvPr/>
        </p:nvSpPr>
        <p:spPr>
          <a:xfrm>
            <a:off x="3673320" y="163841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C752"/>
              </a:buClr>
            </a:pPr>
            <a:r>
              <a:rPr lang="cs-CZ" dirty="0"/>
              <a:t>Vyplatí se to provozovatelům více než garantovaná výkupní cena od státu?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02E402F-070A-CE98-2AEE-B9A388826904}"/>
              </a:ext>
            </a:extLst>
          </p:cNvPr>
          <p:cNvSpPr/>
          <p:nvPr/>
        </p:nvSpPr>
        <p:spPr>
          <a:xfrm>
            <a:off x="3511225" y="1547576"/>
            <a:ext cx="90000" cy="82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DB7B0E6-FF0E-9CF6-7DBB-C3A9B86EEF2A}"/>
              </a:ext>
            </a:extLst>
          </p:cNvPr>
          <p:cNvSpPr/>
          <p:nvPr/>
        </p:nvSpPr>
        <p:spPr>
          <a:xfrm>
            <a:off x="3511225" y="2636390"/>
            <a:ext cx="90000" cy="82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95F607-383D-28EA-5904-A596DC519778}"/>
              </a:ext>
            </a:extLst>
          </p:cNvPr>
          <p:cNvSpPr txBox="1"/>
          <p:nvPr/>
        </p:nvSpPr>
        <p:spPr>
          <a:xfrm>
            <a:off x="3673320" y="285729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Lze na takový projekt sehnat bankovní financování?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D9EE0BB-D959-B463-1D3C-535911D0EA50}"/>
              </a:ext>
            </a:extLst>
          </p:cNvPr>
          <p:cNvSpPr txBox="1"/>
          <p:nvPr/>
        </p:nvSpPr>
        <p:spPr>
          <a:xfrm>
            <a:off x="3673320" y="381603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Současná právní úprava je šitá na míru pro sdílení mezi domácnostmi </a:t>
            </a:r>
            <a:br>
              <a:rPr lang="cs-CZ" dirty="0"/>
            </a:br>
            <a:r>
              <a:rPr lang="cs-CZ" dirty="0"/>
              <a:t>a pro menší zdroje (střešní FVE)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202F82D9-7752-45F8-8BF6-CB3BFBDA9C90}"/>
              </a:ext>
            </a:extLst>
          </p:cNvPr>
          <p:cNvSpPr/>
          <p:nvPr/>
        </p:nvSpPr>
        <p:spPr>
          <a:xfrm>
            <a:off x="3511225" y="3725204"/>
            <a:ext cx="90000" cy="82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17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2E11-9E84-D9BD-F82A-E1712192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F960D9EF-352B-F48A-3388-4355BC1893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3392" y="6429659"/>
            <a:ext cx="860365" cy="307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2B8E210-8485-8ADE-777B-6D6D34BD764B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662485" y="349948"/>
            <a:ext cx="10225087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Limity využití území pro umisťování OZE </a:t>
            </a:r>
            <a:endParaRPr lang="cs-CZ" kern="0" dirty="0">
              <a:highlight>
                <a:srgbClr val="FFFF00"/>
              </a:highlight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92C4EA56-B736-C901-9B05-09B39A93EAED}"/>
              </a:ext>
            </a:extLst>
          </p:cNvPr>
          <p:cNvSpPr/>
          <p:nvPr/>
        </p:nvSpPr>
        <p:spPr>
          <a:xfrm>
            <a:off x="647651" y="2946955"/>
            <a:ext cx="3348372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Rychlost větru</a:t>
            </a: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56F80139-DAA2-A644-4736-7A3233E5924F}"/>
              </a:ext>
            </a:extLst>
          </p:cNvPr>
          <p:cNvSpPr/>
          <p:nvPr/>
        </p:nvSpPr>
        <p:spPr>
          <a:xfrm>
            <a:off x="649955" y="3498184"/>
            <a:ext cx="3348372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Vzdušný prostor civilního </a:t>
            </a:r>
            <a:br>
              <a:rPr lang="cs-CZ" sz="1400" dirty="0">
                <a:latin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</a:rPr>
              <a:t>a vojenského letectví 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09709539-18DB-81A2-3C70-133BE7E7BD79}"/>
              </a:ext>
            </a:extLst>
          </p:cNvPr>
          <p:cNvSpPr/>
          <p:nvPr/>
        </p:nvSpPr>
        <p:spPr>
          <a:xfrm>
            <a:off x="4498263" y="5725314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Připojení  do distribuční sítě 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055BFF0B-4977-5E3B-D2E6-3F7F9ED56C48}"/>
              </a:ext>
            </a:extLst>
          </p:cNvPr>
          <p:cNvSpPr/>
          <p:nvPr/>
        </p:nvSpPr>
        <p:spPr>
          <a:xfrm>
            <a:off x="645347" y="4054614"/>
            <a:ext cx="3348372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Odstupy od obydlených míst  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C8FDAC5E-CA94-52F8-626A-09913D969FBD}"/>
              </a:ext>
            </a:extLst>
          </p:cNvPr>
          <p:cNvSpPr/>
          <p:nvPr/>
        </p:nvSpPr>
        <p:spPr>
          <a:xfrm>
            <a:off x="4487960" y="2946955"/>
            <a:ext cx="3233492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Ochrana přírody a krajiny – konfliktnost 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3651A72F-02B9-C681-17A2-F5365EC22C8A}"/>
              </a:ext>
            </a:extLst>
          </p:cNvPr>
          <p:cNvSpPr/>
          <p:nvPr/>
        </p:nvSpPr>
        <p:spPr>
          <a:xfrm>
            <a:off x="4491394" y="3498707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Krajinný ráz  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46BBCE0E-F72A-F2E3-35CA-C0156AA3BE24}"/>
              </a:ext>
            </a:extLst>
          </p:cNvPr>
          <p:cNvSpPr/>
          <p:nvPr/>
        </p:nvSpPr>
        <p:spPr>
          <a:xfrm>
            <a:off x="4484526" y="4066836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Vliv na faunu a floru (biologické průzkumy)  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A5E86C8-8ECD-9EC3-C60F-612142360C76}"/>
              </a:ext>
            </a:extLst>
          </p:cNvPr>
          <p:cNvSpPr/>
          <p:nvPr/>
        </p:nvSpPr>
        <p:spPr>
          <a:xfrm>
            <a:off x="4487960" y="5176562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Územní plánování   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BC20C6A3-9D62-861B-CB59-611C8CC7609F}"/>
              </a:ext>
            </a:extLst>
          </p:cNvPr>
          <p:cNvSpPr/>
          <p:nvPr/>
        </p:nvSpPr>
        <p:spPr>
          <a:xfrm>
            <a:off x="8200719" y="2946955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Sklon a expozice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E1BBD-12AA-8868-162D-709DD1DBC2F4}"/>
              </a:ext>
            </a:extLst>
          </p:cNvPr>
          <p:cNvSpPr/>
          <p:nvPr/>
        </p:nvSpPr>
        <p:spPr>
          <a:xfrm>
            <a:off x="8211386" y="3498184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Zemědělský půdní fond     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FA71371B-02C3-7764-6E42-B404E4402CA0}"/>
              </a:ext>
            </a:extLst>
          </p:cNvPr>
          <p:cNvSpPr/>
          <p:nvPr/>
        </p:nvSpPr>
        <p:spPr>
          <a:xfrm>
            <a:off x="8202447" y="4054614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Podloží a lokální zdroje stínění      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05DEBFF4-DFE4-BB17-8972-D1AAA613DDE0}"/>
              </a:ext>
            </a:extLst>
          </p:cNvPr>
          <p:cNvSpPr/>
          <p:nvPr/>
        </p:nvSpPr>
        <p:spPr>
          <a:xfrm>
            <a:off x="643043" y="4621699"/>
            <a:ext cx="3348372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Územní plánování (ZÚR)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61A04F54-FF37-0594-0918-14C6FCA1CD94}"/>
              </a:ext>
            </a:extLst>
          </p:cNvPr>
          <p:cNvSpPr/>
          <p:nvPr/>
        </p:nvSpPr>
        <p:spPr>
          <a:xfrm>
            <a:off x="647651" y="5176562"/>
            <a:ext cx="3341460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Orografické překážky při proudění větru (turbulence)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8B0EAF13-9E15-0F7A-2876-C71076A99C72}"/>
              </a:ext>
            </a:extLst>
          </p:cNvPr>
          <p:cNvSpPr/>
          <p:nvPr/>
        </p:nvSpPr>
        <p:spPr>
          <a:xfrm>
            <a:off x="652258" y="5732992"/>
            <a:ext cx="3348372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Hluk, stroboskopický efekt, námraza 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007FCEDA-86BC-262C-65A4-C59631E052FE}"/>
              </a:ext>
            </a:extLst>
          </p:cNvPr>
          <p:cNvSpPr/>
          <p:nvPr/>
        </p:nvSpPr>
        <p:spPr>
          <a:xfrm>
            <a:off x="4494828" y="4627810"/>
            <a:ext cx="3240360" cy="468000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Arial" panose="020B0604020202020204" pitchFamily="34" charset="0"/>
              </a:rPr>
              <a:t>Dopravní dostupnost      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AD409F4-D260-E846-263A-3B2068327C69}"/>
              </a:ext>
            </a:extLst>
          </p:cNvPr>
          <p:cNvSpPr txBox="1"/>
          <p:nvPr/>
        </p:nvSpPr>
        <p:spPr>
          <a:xfrm>
            <a:off x="1455224" y="2576986"/>
            <a:ext cx="174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kern="0" dirty="0">
                <a:latin typeface="Arial" panose="020B0604020202020204" pitchFamily="34" charset="0"/>
                <a:cs typeface="Arial" panose="020B0604020202020204" pitchFamily="34" charset="0"/>
              </a:rPr>
              <a:t>Specifika VTE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D72C161-053E-DCE6-8E89-27E35FB30F06}"/>
              </a:ext>
            </a:extLst>
          </p:cNvPr>
          <p:cNvSpPr txBox="1"/>
          <p:nvPr/>
        </p:nvSpPr>
        <p:spPr>
          <a:xfrm>
            <a:off x="8950881" y="2576986"/>
            <a:ext cx="174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kern="0" dirty="0">
                <a:latin typeface="Arial" panose="020B0604020202020204" pitchFamily="34" charset="0"/>
                <a:cs typeface="Arial" panose="020B0604020202020204" pitchFamily="34" charset="0"/>
              </a:rPr>
              <a:t>Specifika FVE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symbol obrázku 7">
            <a:extLst>
              <a:ext uri="{FF2B5EF4-FFF2-40B4-BE49-F238E27FC236}">
                <a16:creationId xmlns:a16="http://schemas.microsoft.com/office/drawing/2014/main" id="{F4FA25FA-9AE8-2925-A5C4-673FA6E9E206}"/>
              </a:ext>
            </a:extLst>
          </p:cNvPr>
          <p:cNvSpPr txBox="1">
            <a:spLocks/>
          </p:cNvSpPr>
          <p:nvPr/>
        </p:nvSpPr>
        <p:spPr>
          <a:xfrm>
            <a:off x="868139" y="1195783"/>
            <a:ext cx="10679982" cy="129058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00C752"/>
              </a:buClr>
            </a:pPr>
            <a:r>
              <a:rPr lang="cs-CZ" kern="0" dirty="0">
                <a:solidFill>
                  <a:sysClr val="windowText" lastClr="000000"/>
                </a:solidFill>
              </a:rPr>
              <a:t>Identifikace lokalit pro rozvoj OZE v ČR je klíčovou záležitostí</a:t>
            </a:r>
          </a:p>
          <a:p>
            <a:pPr>
              <a:spcAft>
                <a:spcPts val="1200"/>
              </a:spcAft>
              <a:buClr>
                <a:srgbClr val="00C752"/>
              </a:buClr>
            </a:pPr>
            <a:r>
              <a:rPr lang="cs-CZ" kern="0" dirty="0">
                <a:solidFill>
                  <a:sysClr val="windowText" lastClr="000000"/>
                </a:solidFill>
              </a:rPr>
              <a:t>Development větrných a fotovoltaických elektráren je podmíněn těmito limity v území</a:t>
            </a:r>
          </a:p>
          <a:p>
            <a:pPr>
              <a:spcAft>
                <a:spcPts val="1200"/>
              </a:spcAft>
              <a:buClr>
                <a:srgbClr val="00C752"/>
              </a:buClr>
            </a:pPr>
            <a:r>
              <a:rPr lang="cs-CZ" kern="0" dirty="0">
                <a:solidFill>
                  <a:sysClr val="windowText" lastClr="000000"/>
                </a:solidFill>
              </a:rPr>
              <a:t>Pro vyhledávání vhodných míst používáme expertní prostorovou analýzu</a:t>
            </a:r>
          </a:p>
          <a:p>
            <a:endParaRPr lang="cs-CZ" sz="900" kern="0" dirty="0">
              <a:solidFill>
                <a:srgbClr val="FF0000"/>
              </a:solidFill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55EBF598-ABC3-6230-062A-F1D3FDE8890B}"/>
              </a:ext>
            </a:extLst>
          </p:cNvPr>
          <p:cNvSpPr/>
          <p:nvPr/>
        </p:nvSpPr>
        <p:spPr>
          <a:xfrm>
            <a:off x="662485" y="1228740"/>
            <a:ext cx="90000" cy="1116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40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2">
            <a:extLst>
              <a:ext uri="{FF2B5EF4-FFF2-40B4-BE49-F238E27FC236}">
                <a16:creationId xmlns:a16="http://schemas.microsoft.com/office/drawing/2014/main" id="{43FF5E77-B011-81C1-0821-A574C75AF9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763" y="333375"/>
            <a:ext cx="10153773" cy="936774"/>
          </a:xfrm>
        </p:spPr>
        <p:txBody>
          <a:bodyPr/>
          <a:lstStyle/>
          <a:p>
            <a:r>
              <a:rPr lang="cs-CZ" dirty="0">
                <a:latin typeface="+mn-lt"/>
              </a:rPr>
              <a:t>Postup při výběru lokalit větrných elektráren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DCB383-2B62-9B93-718C-0C395BBEE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59" y="2399033"/>
            <a:ext cx="2952451" cy="20472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4A4FF3A-44E0-CE87-F97E-0E0B54D0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62" y="2924944"/>
            <a:ext cx="4904662" cy="285256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728E8F6-F66F-B19D-7341-DEC2AF16A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42" y="2399033"/>
            <a:ext cx="2915418" cy="4125592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BECB7A00-2864-62DB-2310-263FD7A8A32A}"/>
              </a:ext>
            </a:extLst>
          </p:cNvPr>
          <p:cNvSpPr/>
          <p:nvPr/>
        </p:nvSpPr>
        <p:spPr>
          <a:xfrm>
            <a:off x="1904070" y="1270149"/>
            <a:ext cx="1279957" cy="612000"/>
          </a:xfrm>
          <a:prstGeom prst="roundRect">
            <a:avLst>
              <a:gd name="adj" fmla="val 7791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GAP analýza</a:t>
            </a:r>
          </a:p>
          <a:p>
            <a:pPr algn="ctr"/>
            <a:r>
              <a:rPr lang="cs-CZ" sz="1100" b="1" dirty="0">
                <a:latin typeface="Arial" panose="020B0604020202020204" pitchFamily="34" charset="0"/>
              </a:rPr>
              <a:t>(multikriteriální analýza)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786BE904-FA03-5EB1-D3DE-F012B677BB93}"/>
              </a:ext>
            </a:extLst>
          </p:cNvPr>
          <p:cNvSpPr/>
          <p:nvPr/>
        </p:nvSpPr>
        <p:spPr>
          <a:xfrm>
            <a:off x="766763" y="1270149"/>
            <a:ext cx="1080765" cy="612000"/>
          </a:xfrm>
          <a:prstGeom prst="roundRect">
            <a:avLst>
              <a:gd name="adj" fmla="val 7791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Zpracování </a:t>
            </a:r>
          </a:p>
          <a:p>
            <a:pPr algn="ctr"/>
            <a:r>
              <a:rPr lang="cs-CZ" sz="1100" b="1" dirty="0">
                <a:latin typeface="Arial" panose="020B0604020202020204" pitchFamily="34" charset="0"/>
              </a:rPr>
              <a:t>dat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F9ED2EC0-2C12-F7EE-CF14-8C6CC1F41906}"/>
              </a:ext>
            </a:extLst>
          </p:cNvPr>
          <p:cNvSpPr/>
          <p:nvPr/>
        </p:nvSpPr>
        <p:spPr>
          <a:xfrm>
            <a:off x="3239804" y="1280126"/>
            <a:ext cx="950764" cy="612000"/>
          </a:xfrm>
          <a:prstGeom prst="roundRect">
            <a:avLst>
              <a:gd name="adj" fmla="val 7791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Detailní</a:t>
            </a:r>
          </a:p>
          <a:p>
            <a:pPr algn="ctr"/>
            <a:r>
              <a:rPr lang="cs-CZ" sz="1100" b="1" dirty="0">
                <a:latin typeface="Arial" panose="020B0604020202020204" pitchFamily="34" charset="0"/>
              </a:rPr>
              <a:t>analýza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6421EB7B-F9C8-7E69-4893-D2AC0474D7D1}"/>
              </a:ext>
            </a:extLst>
          </p:cNvPr>
          <p:cNvSpPr/>
          <p:nvPr/>
        </p:nvSpPr>
        <p:spPr>
          <a:xfrm>
            <a:off x="4244965" y="1280126"/>
            <a:ext cx="1201383" cy="612000"/>
          </a:xfrm>
          <a:prstGeom prst="roundRect">
            <a:avLst>
              <a:gd name="adj" fmla="val 7791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err="1">
                <a:latin typeface="Arial" panose="020B0604020202020204" pitchFamily="34" charset="0"/>
              </a:rPr>
              <a:t>Site</a:t>
            </a:r>
            <a:r>
              <a:rPr lang="cs-CZ" sz="1100" b="1" dirty="0">
                <a:latin typeface="Arial" panose="020B0604020202020204" pitchFamily="34" charset="0"/>
              </a:rPr>
              <a:t> visit –</a:t>
            </a:r>
          </a:p>
          <a:p>
            <a:pPr algn="ctr"/>
            <a:r>
              <a:rPr lang="cs-CZ" sz="1100" b="1" dirty="0">
                <a:latin typeface="Arial" panose="020B0604020202020204" pitchFamily="34" charset="0"/>
              </a:rPr>
              <a:t>terénní průzkum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6C0D0512-BC8A-9520-C81E-B1340E98C740}"/>
              </a:ext>
            </a:extLst>
          </p:cNvPr>
          <p:cNvSpPr/>
          <p:nvPr/>
        </p:nvSpPr>
        <p:spPr>
          <a:xfrm>
            <a:off x="5500745" y="1270149"/>
            <a:ext cx="1570689" cy="612000"/>
          </a:xfrm>
          <a:prstGeom prst="roundRect">
            <a:avLst>
              <a:gd name="adj" fmla="val 927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Návrh konkrétních pozic (</a:t>
            </a:r>
            <a:r>
              <a:rPr lang="cs-CZ" sz="1100" b="1" dirty="0" err="1">
                <a:latin typeface="Arial" panose="020B0604020202020204" pitchFamily="34" charset="0"/>
              </a:rPr>
              <a:t>WindPRO</a:t>
            </a:r>
            <a:r>
              <a:rPr lang="cs-CZ" sz="1100" b="1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06478F26-8D74-1AE6-D1E9-34E0229759EF}"/>
              </a:ext>
            </a:extLst>
          </p:cNvPr>
          <p:cNvSpPr/>
          <p:nvPr/>
        </p:nvSpPr>
        <p:spPr>
          <a:xfrm>
            <a:off x="7125830" y="1280126"/>
            <a:ext cx="1042033" cy="612000"/>
          </a:xfrm>
          <a:prstGeom prst="roundRect">
            <a:avLst>
              <a:gd name="adj" fmla="val 6312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Pole viditelnosti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6A15F3FF-86A7-5EBD-9232-E349C15414EF}"/>
              </a:ext>
            </a:extLst>
          </p:cNvPr>
          <p:cNvSpPr/>
          <p:nvPr/>
        </p:nvSpPr>
        <p:spPr>
          <a:xfrm>
            <a:off x="8222259" y="1268413"/>
            <a:ext cx="965051" cy="612000"/>
          </a:xfrm>
          <a:prstGeom prst="roundRect">
            <a:avLst>
              <a:gd name="adj" fmla="val 927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Analýza hluku</a:t>
            </a: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5C6755BE-3B88-E37C-AEA2-04DB39119592}"/>
              </a:ext>
            </a:extLst>
          </p:cNvPr>
          <p:cNvSpPr/>
          <p:nvPr/>
        </p:nvSpPr>
        <p:spPr>
          <a:xfrm>
            <a:off x="9239550" y="1270149"/>
            <a:ext cx="1152128" cy="612000"/>
          </a:xfrm>
          <a:prstGeom prst="roundRect">
            <a:avLst>
              <a:gd name="adj" fmla="val 927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Analýza stroboskopu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FE10901-CCD9-7588-F1F4-AF1B232D6D7F}"/>
              </a:ext>
            </a:extLst>
          </p:cNvPr>
          <p:cNvSpPr/>
          <p:nvPr/>
        </p:nvSpPr>
        <p:spPr>
          <a:xfrm>
            <a:off x="10443919" y="1270149"/>
            <a:ext cx="1124690" cy="612000"/>
          </a:xfrm>
          <a:prstGeom prst="roundRect">
            <a:avLst>
              <a:gd name="adj" fmla="val 6312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Arial" panose="020B0604020202020204" pitchFamily="34" charset="0"/>
              </a:rPr>
              <a:t>Fotomontáž</a:t>
            </a:r>
          </a:p>
        </p:txBody>
      </p:sp>
      <p:sp>
        <p:nvSpPr>
          <p:cNvPr id="31" name="Šipka: nahoru 30">
            <a:extLst>
              <a:ext uri="{FF2B5EF4-FFF2-40B4-BE49-F238E27FC236}">
                <a16:creationId xmlns:a16="http://schemas.microsoft.com/office/drawing/2014/main" id="{45835D02-659F-72CD-484F-EBBF264E7C36}"/>
              </a:ext>
            </a:extLst>
          </p:cNvPr>
          <p:cNvSpPr/>
          <p:nvPr/>
        </p:nvSpPr>
        <p:spPr>
          <a:xfrm rot="5400000">
            <a:off x="6057739" y="-3279895"/>
            <a:ext cx="255427" cy="10801847"/>
          </a:xfrm>
          <a:prstGeom prst="upArrow">
            <a:avLst/>
          </a:prstGeom>
          <a:solidFill>
            <a:srgbClr val="BFC1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A0A3A7"/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02DFC360-80BD-DF18-3F4D-4ECF6BBF7E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309320"/>
            <a:ext cx="115212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5FB7842-ECE2-706F-DDF3-DE7FCC825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59" y="4484724"/>
            <a:ext cx="2952450" cy="20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698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_sablona-prezentace  -  Jen pro čtení" id="{D91213CD-F84E-4186-93A6-E9706D2D0CA8}" vid="{01B18959-01E8-4482-8B08-04B893C36D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EZ">
    <a:dk1>
      <a:srgbClr val="FFFFFF"/>
    </a:dk1>
    <a:lt1>
      <a:srgbClr val="363738"/>
    </a:lt1>
    <a:dk2>
      <a:srgbClr val="F24F00"/>
    </a:dk2>
    <a:lt2>
      <a:srgbClr val="63666A"/>
    </a:lt2>
    <a:accent1>
      <a:srgbClr val="00C752"/>
    </a:accent1>
    <a:accent2>
      <a:srgbClr val="FF9C3D"/>
    </a:accent2>
    <a:accent3>
      <a:srgbClr val="FFDA9C"/>
    </a:accent3>
    <a:accent4>
      <a:srgbClr val="989EA3"/>
    </a:accent4>
    <a:accent5>
      <a:srgbClr val="005934"/>
    </a:accent5>
    <a:accent6>
      <a:srgbClr val="7FDB8F"/>
    </a:accent6>
    <a:hlink>
      <a:srgbClr val="363738"/>
    </a:hlink>
    <a:folHlink>
      <a:srgbClr val="3637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11967</TotalTime>
  <Words>514</Words>
  <Application>Microsoft Office PowerPoint</Application>
  <PresentationFormat>Širokoúhlá obrazovka</PresentationFormat>
  <Paragraphs>115</Paragraphs>
  <Slides>12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Roobert CEZ</vt:lpstr>
      <vt:lpstr>Wingdings</vt:lpstr>
      <vt:lpstr>Theme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Stanislav Cetkovsky</dc:creator>
  <cp:lastModifiedBy>Cetkovský Stanislav</cp:lastModifiedBy>
  <cp:revision>1245</cp:revision>
  <cp:lastPrinted>2022-11-29T14:05:53Z</cp:lastPrinted>
  <dcterms:created xsi:type="dcterms:W3CDTF">2022-11-11T13:03:40Z</dcterms:created>
  <dcterms:modified xsi:type="dcterms:W3CDTF">2025-11-26T13:59:56Z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Clasification">
    <vt:lpwstr>Interní</vt:lpwstr>
  </property>
  <property fmtid="{D5CDD505-2E9C-101B-9397-08002B2CF9AE}" pid="3" name="CEZ_DLP">
    <vt:lpwstr>CEZ:COZ:C</vt:lpwstr>
  </property>
  <property fmtid="{D5CDD505-2E9C-101B-9397-08002B2CF9AE}" pid="4" name="CEZ_MIPLabelName">
    <vt:lpwstr>Internal-COZ</vt:lpwstr>
  </property>
  <property fmtid="{D5CDD505-2E9C-101B-9397-08002B2CF9AE}" pid="5" name="MSIP_Label_7eb9b733-efbe-45ca-8330-c7ececc4da66_Enabled">
    <vt:lpwstr>true</vt:lpwstr>
  </property>
  <property fmtid="{D5CDD505-2E9C-101B-9397-08002B2CF9AE}" pid="6" name="MSIP_Label_7eb9b733-efbe-45ca-8330-c7ececc4da66_SetDate">
    <vt:lpwstr>2025-03-11T07:38:54Z</vt:lpwstr>
  </property>
  <property fmtid="{D5CDD505-2E9C-101B-9397-08002B2CF9AE}" pid="7" name="MSIP_Label_7eb9b733-efbe-45ca-8330-c7ececc4da66_Method">
    <vt:lpwstr>Privileged</vt:lpwstr>
  </property>
  <property fmtid="{D5CDD505-2E9C-101B-9397-08002B2CF9AE}" pid="8" name="MSIP_Label_7eb9b733-efbe-45ca-8330-c7ececc4da66_Name">
    <vt:lpwstr>L00037</vt:lpwstr>
  </property>
  <property fmtid="{D5CDD505-2E9C-101B-9397-08002B2CF9AE}" pid="9" name="MSIP_Label_7eb9b733-efbe-45ca-8330-c7ececc4da66_SiteId">
    <vt:lpwstr>b233f9e1-5599-4693-9cef-38858fe25406</vt:lpwstr>
  </property>
  <property fmtid="{D5CDD505-2E9C-101B-9397-08002B2CF9AE}" pid="10" name="MSIP_Label_7eb9b733-efbe-45ca-8330-c7ececc4da66_ActionId">
    <vt:lpwstr>fd73b764-c139-42ff-8d82-dfeee41f6053</vt:lpwstr>
  </property>
  <property fmtid="{D5CDD505-2E9C-101B-9397-08002B2CF9AE}" pid="11" name="MSIP_Label_7eb9b733-efbe-45ca-8330-c7ececc4da66_ContentBits">
    <vt:lpwstr>0</vt:lpwstr>
  </property>
</Properties>
</file>