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6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7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8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0" r:id="rId4"/>
    <p:sldMasterId id="2147483728" r:id="rId5"/>
    <p:sldMasterId id="2147483765" r:id="rId6"/>
    <p:sldMasterId id="2147483802" r:id="rId7"/>
    <p:sldMasterId id="2147483839" r:id="rId8"/>
    <p:sldMasterId id="2147483876" r:id="rId9"/>
    <p:sldMasterId id="2147483913" r:id="rId10"/>
    <p:sldMasterId id="2147483982" r:id="rId11"/>
    <p:sldMasterId id="2147484029" r:id="rId12"/>
  </p:sldMasterIdLst>
  <p:notesMasterIdLst>
    <p:notesMasterId r:id="rId25"/>
  </p:notesMasterIdLst>
  <p:handoutMasterIdLst>
    <p:handoutMasterId r:id="rId26"/>
  </p:handoutMasterIdLst>
  <p:sldIdLst>
    <p:sldId id="1363" r:id="rId13"/>
    <p:sldId id="1427" r:id="rId14"/>
    <p:sldId id="1345" r:id="rId15"/>
    <p:sldId id="1775" r:id="rId16"/>
    <p:sldId id="1774" r:id="rId17"/>
    <p:sldId id="1721" r:id="rId18"/>
    <p:sldId id="1622" r:id="rId19"/>
    <p:sldId id="1567" r:id="rId20"/>
    <p:sldId id="1701" r:id="rId21"/>
    <p:sldId id="1744" r:id="rId22"/>
    <p:sldId id="1426" r:id="rId23"/>
    <p:sldId id="1380" r:id="rId24"/>
  </p:sldIdLst>
  <p:sldSz cx="12192000" cy="6858000"/>
  <p:notesSz cx="6797675" cy="9926638"/>
  <p:embeddedFontLst>
    <p:embeddedFont>
      <p:font typeface="Inter" panose="02000503000000020004" pitchFamily="50" charset="0"/>
      <p:regular r:id="rId27"/>
      <p:bold r:id="rId28"/>
      <p:italic r:id="rId29"/>
      <p:boldItalic r:id="rId30"/>
    </p:embeddedFont>
    <p:embeddedFont>
      <p:font typeface="Inter Medium" panose="02000603000000020004" pitchFamily="50" charset="0"/>
      <p:regular r:id="rId31"/>
      <p:italic r:id="rId3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B6552C1-A45E-437F-BE86-F3BF56A9CFA7}">
          <p14:sldIdLst>
            <p14:sldId id="1363"/>
            <p14:sldId id="1427"/>
            <p14:sldId id="1345"/>
            <p14:sldId id="1775"/>
            <p14:sldId id="1774"/>
            <p14:sldId id="1721"/>
          </p14:sldIdLst>
        </p14:section>
        <p14:section name="Výchozí oddíl" id="{ED2B1366-9152-4953-8238-3AEB72E222D7}">
          <p14:sldIdLst>
            <p14:sldId id="1622"/>
            <p14:sldId id="1567"/>
            <p14:sldId id="1701"/>
            <p14:sldId id="1744"/>
            <p14:sldId id="1426"/>
            <p14:sldId id="1380"/>
          </p14:sldIdLst>
        </p14:section>
        <p14:section name="Výchozí oddíl" id="{70CB007B-EEE1-4546-98BB-A7B9C78062F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4C0212-DA33-4BCA-697D-228AB59A3295}" name="Šnajdr Jan" initials="JŠ" userId="S::Jan.Snajdr@csas.cz::a2cba1d0-a8d1-4e8c-b353-0166b52c4d3d" providerId="AD"/>
  <p188:author id="{FF57F819-92F9-F898-A8B2-4B184B8B9F9F}" name="Mirka Starečková" initials="MS" userId="16b86f7a115b0da6" providerId="Windows Live"/>
  <p188:author id="{00D20C8E-68BF-D346-87CA-ADBBE7409CC8}" name="Jurášek Eduard" initials="EJ" userId="S::ejurasek@csas.cz::2833dc5c-6c5f-4f10-aa47-358ee102663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Sastinska" initials="MS" lastIdx="1" clrIdx="0">
    <p:extLst>
      <p:ext uri="{19B8F6BF-5375-455C-9EA6-DF929625EA0E}">
        <p15:presenceInfo xmlns:p15="http://schemas.microsoft.com/office/powerpoint/2012/main" userId="aba205a2365f12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30"/>
    <a:srgbClr val="245375"/>
    <a:srgbClr val="2870ED"/>
    <a:srgbClr val="EB4C79"/>
    <a:srgbClr val="027355"/>
    <a:srgbClr val="711C79"/>
    <a:srgbClr val="E8F1F1"/>
    <a:srgbClr val="5B9BD5"/>
    <a:srgbClr val="028F61"/>
    <a:srgbClr val="02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>
        <p:guide orient="horz" pos="304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rstegroup.sharepoint.com/sites/CSAS3620_Infrastructure_Advisory/Freigegebene%20Dokumente/General/SFPI%20FASCOR/&#268;ESK&#221;%20KRUMLOV/&#268;esk&#253;_Krumlov_Excel_V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rstegroup.sharepoint.com/sites/CSAS3620_Infrastructure_Advisory/Freigegebene%20Dokumente/General/SFPI%20FASCOR/&#268;ESK&#221;%20KRUMLOV/&#268;esk&#253;_Krumlov_Excel_V0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CB33F"/>
            </a:solidFill>
          </c:spPr>
          <c:dPt>
            <c:idx val="0"/>
            <c:bubble3D val="0"/>
            <c:spPr>
              <a:solidFill>
                <a:srgbClr val="0CB3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4F-4FCE-8368-D948E957BFD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4F-4FCE-8368-D948E957BFD8}"/>
              </c:ext>
            </c:extLst>
          </c:dPt>
          <c:val>
            <c:numRef>
              <c:f>'Plnění rozpočtu'!$AB$100:$AB$101</c:f>
              <c:numCache>
                <c:formatCode>#,##0</c:formatCode>
                <c:ptCount val="2"/>
                <c:pt idx="0">
                  <c:v>73.25</c:v>
                </c:pt>
                <c:pt idx="1">
                  <c:v>26.75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4F-4FCE-8368-D948E957B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6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2E-44D7-875D-467D64874D9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2E-44D7-875D-467D64874D95}"/>
              </c:ext>
            </c:extLst>
          </c:dPt>
          <c:val>
            <c:numRef>
              <c:f>'Plnění rozpočtu'!$AA$100:$AA$101</c:f>
              <c:numCache>
                <c:formatCode>#,##0</c:formatCode>
                <c:ptCount val="2"/>
                <c:pt idx="0">
                  <c:v>59.5</c:v>
                </c:pt>
                <c:pt idx="1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2E-44D7-875D-467D64874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5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06272C7-C209-E7D2-E48E-A8E606B797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1E9BAE-14E1-C27C-29A1-B36B8C46E6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9929D-8DEE-4193-A579-95F8BADBBC10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4F2B47-7F50-EB12-AC1C-A75AE249D2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75DC6E-462C-BE45-E6EC-85E34865D6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68E1-4B9C-4430-96BE-EF27189697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43441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C1B06-E177-4437-B611-C3C2D1A2EF85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E6631-D942-4CE8-AF59-DF0AC45E85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0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DFA3B-4EC5-4FDC-BC24-AE13B7D9C291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51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DFA3B-4EC5-4FDC-BC24-AE13B7D9C29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45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C4CAC-A90B-2007-DB7D-D45D451BE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6FDD0DC-A7CE-C99D-10C4-00EC9CA35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EA55C4E-4203-5A01-5F15-C04783A98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F573EA-A56D-8302-96C2-5673E944C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291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61CA8-6198-BA9A-8BE9-7D05C0B95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C25E102-B7D5-E99A-3A02-79146BD06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9AF2948-5E6D-6807-4472-B0184DDCC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5DD300-2A25-26A1-5182-ACBCCCE65F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E3D75-2821-431A-846B-74080A4288F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63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E3D75-2821-431A-846B-74080A4288F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88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A40DC-DF88-C0F5-7A43-2EEBA6F7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982CEA4-0F21-18CE-78D6-7E84DB62F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452042D-274D-6F58-28BE-4F3563AC4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1ADF2B-417B-C5BD-500D-DE9E37443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83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27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2D493-923C-C55E-3E48-9D482A819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EC6146A-A862-3711-B138-4911FDE4AE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9AF7629-207A-B3D7-C6BC-5E8E359D9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65A243-0C80-5368-1A23-AE88801A1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88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ECE66-9640-1A46-0509-8E69CE478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98FB352-E8A3-F013-15A7-85EB4003D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BB8102D-C4E1-9742-4262-99E21B843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35005A-7F46-1484-848D-6BB338E08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6631-D942-4CE8-AF59-DF0AC45E850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61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097C2789-4F2E-488A-BF57-9D6AC18A5095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</p:spTree>
    <p:extLst>
      <p:ext uri="{BB962C8B-B14F-4D97-AF65-F5344CB8AC3E}">
        <p14:creationId xmlns:p14="http://schemas.microsoft.com/office/powerpoint/2010/main" val="414267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8" y="1988842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9A9E6-1DA9-4C0B-A7F5-E17BF871E490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9" y="4806840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78" y="1357965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878" y="4221090"/>
            <a:ext cx="463841" cy="3530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804BC84-BC5C-A237-F89B-D78E077B86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4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Diagram on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68DD8B-8ECB-4C6E-99D3-29C5063CBEF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1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D7DF66C-5385-CD03-F468-00B6A294B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976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84E5-767A-4834-9FFD-4CEA6F26036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3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4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28122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hort 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B0DD-B2DD-416C-B527-BCA89E2C13A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15938" y="2781300"/>
            <a:ext cx="11160127" cy="33680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0" y="6149340"/>
            <a:ext cx="11160135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66390F2-C6C1-B6A7-D976-EBC435E22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1743076"/>
            <a:ext cx="11160125" cy="8572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510221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B6D322D1-C4CA-424A-83A0-73822A0625FA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</p:spTree>
    <p:extLst>
      <p:ext uri="{BB962C8B-B14F-4D97-AF65-F5344CB8AC3E}">
        <p14:creationId xmlns:p14="http://schemas.microsoft.com/office/powerpoint/2010/main" val="10785593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9" y="3429001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1BE09C61-AAA3-4E42-B6F0-39F1724D8426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E0AF91E-B834-37CD-F98A-2B7B6FB5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492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 +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502271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740ED092-8BBB-4495-9695-82172F5304A1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0478BA8-DFD4-E8A0-7AD4-0FDBD2E4A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368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C765-D6E4-4B8D-9539-B45B81ED856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11160127" cy="4103688"/>
          </a:xfrm>
        </p:spPr>
        <p:txBody>
          <a:bodyPr/>
          <a:lstStyle>
            <a:lvl1pPr marL="447663" indent="-4476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623872" indent="-179384">
              <a:lnSpc>
                <a:spcPct val="120000"/>
              </a:lnSpc>
              <a:spcAft>
                <a:spcPts val="0"/>
              </a:spcAft>
              <a:defRPr sz="1600"/>
            </a:lvl2pPr>
            <a:lvl3pPr marL="809605" indent="-185734">
              <a:lnSpc>
                <a:spcPct val="120000"/>
              </a:lnSpc>
              <a:spcAft>
                <a:spcPts val="0"/>
              </a:spcAft>
              <a:defRPr sz="1600"/>
            </a:lvl3pPr>
            <a:lvl4pPr marL="988989" indent="-179384">
              <a:lnSpc>
                <a:spcPct val="120000"/>
              </a:lnSpc>
              <a:spcAft>
                <a:spcPts val="0"/>
              </a:spcAft>
              <a:defRPr sz="1600"/>
            </a:lvl4pPr>
            <a:lvl5pPr marL="1168371" indent="-179384">
              <a:lnSpc>
                <a:spcPct val="1200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GB"/>
              <a:t>Topic (for sub-topics increase the indent)</a:t>
            </a:r>
          </a:p>
          <a:p>
            <a:pPr lvl="1"/>
            <a:r>
              <a:rPr lang="en-GB"/>
              <a:t>Sub-topic 1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708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556A39-B812-46B9-99D3-98C57F560E8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C4AEF3E-74DC-AC78-F849-4A12E9340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153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BE1693-7338-45BB-A64A-4860E0BF5F1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969099-72AF-CE91-1B73-C72873FFE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62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 +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FDCE9-E31E-4543-864D-E5ACBAF6E07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1106809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1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BFC748-468D-2291-9167-BEDEECD6C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4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+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6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2B6718-E94A-4F51-92A1-A9F4E03CA9A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1" y="5407820"/>
            <a:ext cx="3512347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EE96DAE-9F59-833A-BCE1-ACA977DA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44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7B96EE-CCC2-4303-A9BF-A8C8275D07BD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91C99AD-088F-8BED-AF13-3DDCBFD99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67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EB3B0D-1D7E-40FB-AE92-37FA2E18EDDD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CD147FC-85B0-A705-4FE8-B246D760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262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8" y="1988842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05E0F3-E4F3-4F0F-829E-A4F3D8BCF9B4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9" y="4806840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78" y="1357965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878" y="4221090"/>
            <a:ext cx="463841" cy="3530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804BC84-BC5C-A237-F89B-D78E077B86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63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+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6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CC0B1-BED1-45F5-8C86-C3C7D5EFF14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1" y="5407820"/>
            <a:ext cx="3512347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EE96DAE-9F59-833A-BCE1-ACA977DA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03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text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641C63-474F-4918-91E1-BBCB5F54123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6948487" cy="4103688"/>
          </a:xfrm>
        </p:spPr>
        <p:txBody>
          <a:bodyPr/>
          <a:lstStyle>
            <a:lvl1pPr marL="266693" indent="-266693">
              <a:defRPr sz="2400">
                <a:solidFill>
                  <a:schemeClr val="bg1"/>
                </a:solidFill>
              </a:defRPr>
            </a:lvl1pPr>
            <a:lvl2pPr marL="271456" indent="-271456">
              <a:defRPr sz="2400">
                <a:solidFill>
                  <a:schemeClr val="bg1"/>
                </a:solidFill>
              </a:defRPr>
            </a:lvl2pPr>
            <a:lvl3pPr marL="538149" indent="-273044">
              <a:defRPr sz="2400">
                <a:solidFill>
                  <a:schemeClr val="bg1"/>
                </a:solidFill>
              </a:defRPr>
            </a:lvl3pPr>
            <a:lvl4pPr marL="803255" indent="-263519">
              <a:defRPr sz="2400">
                <a:solidFill>
                  <a:schemeClr val="bg1"/>
                </a:solidFill>
              </a:defRPr>
            </a:lvl4pPr>
            <a:lvl5pPr marL="1076298" indent="-261932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A841292-9858-25E8-D5B1-DE82A844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282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A234-FA2C-4975-A169-362CE44A58B6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6948487" cy="4103688"/>
          </a:xfrm>
        </p:spPr>
        <p:txBody>
          <a:bodyPr/>
          <a:lstStyle>
            <a:lvl1pPr marL="266693" indent="-266693">
              <a:defRPr sz="2400"/>
            </a:lvl1pPr>
            <a:lvl2pPr marL="271456" indent="-271456">
              <a:defRPr sz="2400"/>
            </a:lvl2pPr>
            <a:lvl3pPr marL="538149" indent="-273044">
              <a:defRPr sz="2400"/>
            </a:lvl3pPr>
            <a:lvl4pPr marL="803255" indent="-263519">
              <a:defRPr sz="2400"/>
            </a:lvl4pPr>
            <a:lvl5pPr marL="1076298" indent="-261932">
              <a:defRPr sz="24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2214937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text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466CA6-5C46-4987-A034-E3B08D4C70E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67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D935-F054-4AE0-A54F-074B7E89F63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2241550"/>
            <a:ext cx="5472111" cy="4103688"/>
          </a:xfrm>
        </p:spPr>
        <p:txBody>
          <a:bodyPr/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9909651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E48F-F2CA-44E2-9151-928CF97E72A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9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0703725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Right)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992875-2EC6-409A-AD10-FCAF7DB0A48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9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47171FB-6187-1DC8-0E11-2F1E265D0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90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text on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98F18B-5F86-4851-9E36-439192152B7B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6948487" cy="4103688"/>
          </a:xfrm>
        </p:spPr>
        <p:txBody>
          <a:bodyPr/>
          <a:lstStyle>
            <a:lvl1pPr marL="266693" indent="-266693">
              <a:defRPr sz="2400">
                <a:solidFill>
                  <a:schemeClr val="bg1"/>
                </a:solidFill>
              </a:defRPr>
            </a:lvl1pPr>
            <a:lvl2pPr marL="271456" indent="-271456">
              <a:defRPr sz="2400">
                <a:solidFill>
                  <a:schemeClr val="bg1"/>
                </a:solidFill>
              </a:defRPr>
            </a:lvl2pPr>
            <a:lvl3pPr marL="538149" indent="-273044">
              <a:defRPr sz="2400">
                <a:solidFill>
                  <a:schemeClr val="bg1"/>
                </a:solidFill>
              </a:defRPr>
            </a:lvl3pPr>
            <a:lvl4pPr marL="803255" indent="-263519">
              <a:defRPr sz="2400">
                <a:solidFill>
                  <a:schemeClr val="bg1"/>
                </a:solidFill>
              </a:defRPr>
            </a:lvl4pPr>
            <a:lvl5pPr marL="1076298" indent="-261932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A841292-9858-25E8-D5B1-DE82A844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84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6" y="620714"/>
            <a:ext cx="3995737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EB2E-FCD9-4F22-B35B-CAE337EF15BB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326" y="2241550"/>
            <a:ext cx="3995737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325" y="275183"/>
            <a:ext cx="3995739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61D31E46-3E76-F666-E8F9-02DA97BA62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6267586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Left)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6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4C4B5-59B2-49C7-9EDF-3A5F3BDE794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6" y="2231829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6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C3BA6EF-CA71-30F0-A3C7-BE02FD73A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241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1D0C-3455-4A03-AA27-2B62FAFBB63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4324350"/>
            <a:ext cx="5472043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5472043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F7F19B2-9558-5BD7-6F06-3E30B69232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7" y="1376362"/>
            <a:ext cx="5472043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B3EB307-DE58-7D91-FAC8-9F73C171AE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020" y="1376362"/>
            <a:ext cx="5472043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9268008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F6BA-63C9-488E-8B09-A29B1155623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59E7B93-87F4-B87D-5BF5-9B6054758A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9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4001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064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0AC9F5-EEBE-671C-1159-AB8180EE3B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8D03FEE-AC9C-684A-1B73-61AA20B11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35126825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818F-1B46-4AEB-BC7E-F6E068470ED0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7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3CFA9BC-806E-F0DF-76E7-A790C5A6D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063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75FCA175-DD53-E408-EC4C-4A46150284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9981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37012A2C-45E5-F3F0-80D4-0C5A1CA60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04022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2BAC117D-09E5-9074-DDED-5357FB65A1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48066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13183943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py text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06D335-0D2D-46AA-ACA5-21580112FD59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A7ADC4F1-E2E4-B165-DDC0-955685F87E8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093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B3FD-7638-41B7-BF20-6168AEE86C35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8864724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93C9-C7A0-412E-AFE7-B8FA6F99A935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4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6315556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618E-9418-4160-86B9-78D78DD17BDC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0816157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D0E66-8657-12F6-BA2C-ACED9AC5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12EB-DF30-4842-B999-392ED28D54BE}" type="datetime1">
              <a:rPr lang="cs-CZ" smtClean="0"/>
              <a:t>4.12.2025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0E9382-4E0A-4671-91DD-123712B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27CE1-416A-C38F-D0F8-0E3C015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46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94AA-051E-425B-B73F-8BD5158E889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6948487" cy="4103688"/>
          </a:xfrm>
        </p:spPr>
        <p:txBody>
          <a:bodyPr/>
          <a:lstStyle>
            <a:lvl1pPr marL="266693" indent="-266693">
              <a:defRPr sz="2400"/>
            </a:lvl1pPr>
            <a:lvl2pPr marL="271456" indent="-271456">
              <a:defRPr sz="2400"/>
            </a:lvl2pPr>
            <a:lvl3pPr marL="538149" indent="-273044">
              <a:defRPr sz="2400"/>
            </a:lvl3pPr>
            <a:lvl4pPr marL="803255" indent="-263519">
              <a:defRPr sz="2400"/>
            </a:lvl4pPr>
            <a:lvl5pPr marL="1076298" indent="-261932">
              <a:defRPr sz="24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5207531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5463542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9" y="5783353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3A157E5-E4FF-FB4F-0452-41C5CC974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741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2FD9-535F-4504-BF7D-ADE4B43E2C3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462436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AD304-C6FA-4710-86A9-9FC573678B4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B4DF82A-3CAB-2D71-CB8F-7C57CC653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43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1251-4D2D-400D-9CB4-E71404F39419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3"/>
            <a:ext cx="5472111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1390653"/>
            <a:ext cx="5472111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1105284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 (2 columns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E74210-70EE-45C5-A8EF-85B3E9176F39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92E28F5-BBC1-3A89-7F9F-5FC757269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42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2A2C-B229-43E4-8362-608EA2A2745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5"/>
            <a:ext cx="4084639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6811218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Image (Right)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073208-5F1D-49C5-8C53-B36E2A5AC346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5"/>
            <a:ext cx="4084639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3CF17F0-3086-654A-6EEA-CCF25C290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515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Diagram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0EA0-B06A-4644-9317-0BF0BFAE2A2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1" cy="4968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8857656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Diagram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8D8540-EDC0-4727-9D28-D2492CCB8B6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1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D7DF66C-5385-CD03-F468-00B6A294B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43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5154-2D17-48F4-9360-5B13DDC392A0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3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4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29522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text on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10356-FBD4-4BB5-BE5E-A1DB5D77924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930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hort 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1C5F-E3DC-4975-8511-522D71F806D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15938" y="2781300"/>
            <a:ext cx="11160127" cy="33680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0" y="6149340"/>
            <a:ext cx="11160135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66390F2-C6C1-B6A7-D976-EBC435E22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1743076"/>
            <a:ext cx="11160125" cy="8572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166000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5F950-1D60-77FC-8B9C-5E59ED72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3BD08-0ED8-CB7D-7369-1F462F180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6C3D6B-621D-2A21-5CB5-BA46F37F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D9DB-CA66-4CFC-99AF-9A404AA4100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D36B85-710C-BFB9-BE56-1FA3C10E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DB895-0D39-4680-DB80-2E826588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5535" y="6452340"/>
            <a:ext cx="371475" cy="130479"/>
          </a:xfr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2600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A16295E9-60F2-4829-B610-4F7574FFF881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</p:spTree>
    <p:extLst>
      <p:ext uri="{BB962C8B-B14F-4D97-AF65-F5344CB8AC3E}">
        <p14:creationId xmlns:p14="http://schemas.microsoft.com/office/powerpoint/2010/main" val="1583724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on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9" y="3429001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D1C64492-1930-4754-A750-0A6E102CB832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E0AF91E-B834-37CD-F98A-2B7B6FB5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143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 +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0478BA8-DFD4-E8A0-7AD4-0FDBD2E4A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7C50582F-73F6-28EE-DE9F-89C8D436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5" name="Zástupný symbol pro datum 14">
            <a:extLst>
              <a:ext uri="{FF2B5EF4-FFF2-40B4-BE49-F238E27FC236}">
                <a16:creationId xmlns:a16="http://schemas.microsoft.com/office/drawing/2014/main" id="{0BC87C53-CB20-2CEF-6D35-CD92ED648F2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273E6BC-FFFA-4B15-9200-8326D9C52F51}" type="datetime1">
              <a:rPr lang="cs-CZ" smtClean="0"/>
              <a:t>4.12.2025</a:t>
            </a:fld>
            <a:endParaRPr lang="en-GB"/>
          </a:p>
        </p:txBody>
      </p:sp>
      <p:sp>
        <p:nvSpPr>
          <p:cNvPr id="16" name="Zástupný symbol pro zápatí 15">
            <a:extLst>
              <a:ext uri="{FF2B5EF4-FFF2-40B4-BE49-F238E27FC236}">
                <a16:creationId xmlns:a16="http://schemas.microsoft.com/office/drawing/2014/main" id="{213E096B-B2F3-AA57-7F0C-11BEAB38658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Zástupný symbol pro číslo snímku 16">
            <a:extLst>
              <a:ext uri="{FF2B5EF4-FFF2-40B4-BE49-F238E27FC236}">
                <a16:creationId xmlns:a16="http://schemas.microsoft.com/office/drawing/2014/main" id="{F25C5017-E22E-90F8-2D85-A368C9013B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1ADE716-7453-44CF-A09A-2F6F1F870A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603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5F8B-2B2B-4F5B-8A3C-E469BCA1DFA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11160127" cy="4103688"/>
          </a:xfrm>
        </p:spPr>
        <p:txBody>
          <a:bodyPr/>
          <a:lstStyle>
            <a:lvl1pPr marL="447663" indent="-4476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623872" indent="-179384">
              <a:lnSpc>
                <a:spcPct val="120000"/>
              </a:lnSpc>
              <a:spcAft>
                <a:spcPts val="0"/>
              </a:spcAft>
              <a:defRPr sz="1600"/>
            </a:lvl2pPr>
            <a:lvl3pPr marL="809605" indent="-185734">
              <a:lnSpc>
                <a:spcPct val="120000"/>
              </a:lnSpc>
              <a:spcAft>
                <a:spcPts val="0"/>
              </a:spcAft>
              <a:defRPr sz="1600"/>
            </a:lvl3pPr>
            <a:lvl4pPr marL="988989" indent="-179384">
              <a:lnSpc>
                <a:spcPct val="120000"/>
              </a:lnSpc>
              <a:spcAft>
                <a:spcPts val="0"/>
              </a:spcAft>
              <a:defRPr sz="1600"/>
            </a:lvl4pPr>
            <a:lvl5pPr marL="1168371" indent="-179384">
              <a:lnSpc>
                <a:spcPct val="1200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GB"/>
              <a:t>Topic (for sub-topics increase the indent)</a:t>
            </a:r>
          </a:p>
          <a:p>
            <a:pPr lvl="1"/>
            <a:r>
              <a:rPr lang="en-GB"/>
              <a:t>Sub-topic 1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866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828810-78CD-4595-8095-C7269786C49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573" y="6452340"/>
            <a:ext cx="371475" cy="13047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C4AEF3E-74DC-AC78-F849-4A12E9340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965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on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EEECD6-B841-4129-AF82-20AC2F1ECA1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969099-72AF-CE91-1B73-C72873FFE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23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 +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65C8E0-961E-4DC1-8170-ECECE62A9F0B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1106809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1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BFC748-468D-2291-9167-BEDEECD6C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733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278E4-CA6D-4CB0-BCF0-42EE249CDEF0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91C99AD-088F-8BED-AF13-3DDCBFD99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55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3AD8-809D-4842-82BF-9A7EB0F0DD4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2241550"/>
            <a:ext cx="5472111" cy="4103688"/>
          </a:xfrm>
        </p:spPr>
        <p:txBody>
          <a:bodyPr/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92072093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n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D3CDFE-A3FF-4B2D-969C-DE4AE1404B6F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CD147FC-85B0-A705-4FE8-B246D760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229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8" y="1988842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A7F794-BBBB-47AC-8AFA-3C3E5EE664C0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9" y="4806840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78" y="1357965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878" y="4221090"/>
            <a:ext cx="463841" cy="3530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804BC84-BC5C-A237-F89B-D78E077B86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419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+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6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41D6F8-A782-46A9-8235-BC8B2C353E75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505" y="6452340"/>
            <a:ext cx="371475" cy="13047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1" y="5407820"/>
            <a:ext cx="3512347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EE96DAE-9F59-833A-BCE1-ACA977DA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744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text on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95F7CF-2A4A-45CD-B9A0-7C849BFF065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6948487" cy="4103688"/>
          </a:xfrm>
        </p:spPr>
        <p:txBody>
          <a:bodyPr/>
          <a:lstStyle>
            <a:lvl1pPr marL="266693" indent="-266693">
              <a:defRPr sz="2400">
                <a:solidFill>
                  <a:schemeClr val="bg1"/>
                </a:solidFill>
              </a:defRPr>
            </a:lvl1pPr>
            <a:lvl2pPr marL="271456" indent="-271456">
              <a:defRPr sz="2400">
                <a:solidFill>
                  <a:schemeClr val="bg1"/>
                </a:solidFill>
              </a:defRPr>
            </a:lvl2pPr>
            <a:lvl3pPr marL="538149" indent="-273044">
              <a:defRPr sz="2400">
                <a:solidFill>
                  <a:schemeClr val="bg1"/>
                </a:solidFill>
              </a:defRPr>
            </a:lvl3pPr>
            <a:lvl4pPr marL="803255" indent="-263519">
              <a:defRPr sz="2400">
                <a:solidFill>
                  <a:schemeClr val="bg1"/>
                </a:solidFill>
              </a:defRPr>
            </a:lvl4pPr>
            <a:lvl5pPr marL="1076298" indent="-261932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A841292-9858-25E8-D5B1-DE82A844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232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5BEE-3744-4A7F-9BDF-188D030CF41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6948487" cy="4103688"/>
          </a:xfrm>
        </p:spPr>
        <p:txBody>
          <a:bodyPr/>
          <a:lstStyle>
            <a:lvl1pPr marL="266693" indent="-266693">
              <a:defRPr sz="2400"/>
            </a:lvl1pPr>
            <a:lvl2pPr marL="271456" indent="-271456">
              <a:defRPr sz="2400"/>
            </a:lvl2pPr>
            <a:lvl3pPr marL="538149" indent="-273044">
              <a:defRPr sz="2400"/>
            </a:lvl3pPr>
            <a:lvl4pPr marL="803255" indent="-263519">
              <a:defRPr sz="2400"/>
            </a:lvl4pPr>
            <a:lvl5pPr marL="1076298" indent="-261932">
              <a:defRPr sz="24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4774265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text on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4F9AFB-7598-4F7C-A9D1-BF8C9B98D4E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358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BADB-FC5B-4ECD-B1B2-201CD059A31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2241550"/>
            <a:ext cx="5472111" cy="4103688"/>
          </a:xfrm>
        </p:spPr>
        <p:txBody>
          <a:bodyPr/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2794373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07C3-65C6-4E3A-A4B6-8015661C9F2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9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54127503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Right) on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0C5257-2105-4D66-ABD9-8613DAE0237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9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47171FB-6187-1DC8-0E11-2F1E265D0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2221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6" y="620714"/>
            <a:ext cx="3995737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0917-1D25-4992-8C05-24A19D7CD05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326" y="2241550"/>
            <a:ext cx="3995737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325" y="275183"/>
            <a:ext cx="3995739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61D31E46-3E76-F666-E8F9-02DA97BA62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361567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7A0-F7D6-4235-844E-28D057A7AC8B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9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10264747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Left) on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6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B7958C-1B1B-4A84-AF1E-F1D32C9646B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6" y="2231829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6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C3BA6EF-CA71-30F0-A3C7-BE02FD73A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725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C87C-9DC4-4C64-904E-1E157349774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4324350"/>
            <a:ext cx="5472043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5472043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F7F19B2-9558-5BD7-6F06-3E30B69232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7" y="1376362"/>
            <a:ext cx="5472043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B3EB307-DE58-7D91-FAC8-9F73C171AE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020" y="1376362"/>
            <a:ext cx="5472043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33706715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F7C5-CE81-49C6-8A5F-51C4F7E8EC1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59E7B93-87F4-B87D-5BF5-9B6054758A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9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4001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064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0AC9F5-EEBE-671C-1159-AB8180EE3B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8D03FEE-AC9C-684A-1B73-61AA20B11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56594820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1E3F-EED0-4C26-94FF-7544927F4FC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7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3CFA9BC-806E-F0DF-76E7-A790C5A6D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063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75FCA175-DD53-E408-EC4C-4A46150284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9981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37012A2C-45E5-F3F0-80D4-0C5A1CA60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04022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2BAC117D-09E5-9074-DDED-5357FB65A1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48066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7418227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py text on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62BFFE-E74D-4175-AFE7-D84CFD82136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A7ADC4F1-E2E4-B165-DDC0-955685F87E8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2726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97E5-E805-45F2-8F13-C6FAD50FD46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5425383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CB7-7EA2-4404-BF02-B7FBD2EC583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4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8938268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451A-C206-4415-BADA-EFB9B834B7F2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50063721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D0E66-8657-12F6-BA2C-ACED9AC5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50D-E7BE-4FB4-BA45-FC09AFF8103D}" type="datetime1">
              <a:rPr lang="cs-CZ" smtClean="0"/>
              <a:t>4.12.2025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0E9382-4E0A-4671-91DD-123712B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27CE1-416A-C38F-D0F8-0E3C015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5519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on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5463542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9" y="5783353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3A157E5-E4FF-FB4F-0452-41C5CC974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57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Right) on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CEC3B0-112F-493C-ACAD-5D27420460F4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9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47171FB-6187-1DC8-0E11-2F1E265D0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5144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D595-404E-4AD7-9562-E8007719714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427529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A5A2A3-2D90-40AC-803B-8C6D944AFBE9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B4DF82A-3CAB-2D71-CB8F-7C57CC653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211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2A64-63AA-42BC-83A8-93B308E02AB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3"/>
            <a:ext cx="5472111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1390653"/>
            <a:ext cx="5472111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63649414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 (2 columns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E31413-79EC-4229-864F-35270006D98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92E28F5-BBC1-3A89-7F9F-5FC757269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223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A4A1-AC1D-46C0-AB89-ACE29A83151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5"/>
            <a:ext cx="4084639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40133403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Image (Right) on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9CC7FF-7C84-476E-9B57-D90B3F7A282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5"/>
            <a:ext cx="4084639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3CF17F0-3086-654A-6EEA-CCF25C290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859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Diagram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5912-8CE8-463D-8F6A-92C9F84907A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1" cy="4968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820341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Diagram on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75361-41C2-4B03-8F76-88C3D1BCC40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1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D7DF66C-5385-CD03-F468-00B6A294B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717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6DB0-B111-45C9-A307-C38EDB445C3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3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4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3453144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hort 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18C2-CBB5-4AE3-9430-06C0682B76F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15938" y="2781300"/>
            <a:ext cx="11160127" cy="33680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0" y="6149340"/>
            <a:ext cx="11160135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66390F2-C6C1-B6A7-D976-EBC435E22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1743076"/>
            <a:ext cx="11160125" cy="8572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81199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6" y="620714"/>
            <a:ext cx="3995737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88F5-C252-436B-98FB-29106E620DF0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326" y="2241550"/>
            <a:ext cx="3995737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325" y="275183"/>
            <a:ext cx="3995739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61D31E46-3E76-F666-E8F9-02DA97BA62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0914169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5F950-1D60-77FC-8B9C-5E59ED72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3BD08-0ED8-CB7D-7369-1F462F180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6C3D6B-621D-2A21-5CB5-BA46F37F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57DA-19E5-4D59-875B-F6E617F32659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D36B85-710C-BFB9-BE56-1FA3C10E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DB895-0D39-4680-DB80-2E826588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5535" y="6452340"/>
            <a:ext cx="371475" cy="130479"/>
          </a:xfr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5552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00E0E335-EAAC-4429-8936-3EC257C7F4D3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</p:spTree>
    <p:extLst>
      <p:ext uri="{BB962C8B-B14F-4D97-AF65-F5344CB8AC3E}">
        <p14:creationId xmlns:p14="http://schemas.microsoft.com/office/powerpoint/2010/main" val="277224543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9" y="3429001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3C0BB5D7-4F51-4C43-8787-4E615871FF06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E0AF91E-B834-37CD-F98A-2B7B6FB5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2035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 +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502271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64DC2A7A-E94B-4A80-81A4-62E53F4137D9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0478BA8-DFD4-E8A0-7AD4-0FDBD2E4A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855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5B01-70DB-44D9-A81A-6E14B13F979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11160127" cy="4103688"/>
          </a:xfrm>
        </p:spPr>
        <p:txBody>
          <a:bodyPr/>
          <a:lstStyle>
            <a:lvl1pPr marL="447663" indent="-4476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623872" indent="-179384">
              <a:lnSpc>
                <a:spcPct val="120000"/>
              </a:lnSpc>
              <a:spcAft>
                <a:spcPts val="0"/>
              </a:spcAft>
              <a:defRPr sz="1600"/>
            </a:lvl2pPr>
            <a:lvl3pPr marL="809605" indent="-185734">
              <a:lnSpc>
                <a:spcPct val="120000"/>
              </a:lnSpc>
              <a:spcAft>
                <a:spcPts val="0"/>
              </a:spcAft>
              <a:defRPr sz="1600"/>
            </a:lvl3pPr>
            <a:lvl4pPr marL="988989" indent="-179384">
              <a:lnSpc>
                <a:spcPct val="120000"/>
              </a:lnSpc>
              <a:spcAft>
                <a:spcPts val="0"/>
              </a:spcAft>
              <a:defRPr sz="1600"/>
            </a:lvl4pPr>
            <a:lvl5pPr marL="1168371" indent="-179384">
              <a:lnSpc>
                <a:spcPct val="1200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GB"/>
              <a:t>Topic (for sub-topics increase the indent)</a:t>
            </a:r>
          </a:p>
          <a:p>
            <a:pPr lvl="1"/>
            <a:r>
              <a:rPr lang="en-GB"/>
              <a:t>Sub-topic 1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7739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EFB533-7252-48FD-9550-69EB695194E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C4AEF3E-74DC-AC78-F849-4A12E9340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301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4A0EBB-E404-4D8C-B432-4066C5FE174B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969099-72AF-CE91-1B73-C72873FFE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83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 +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21F3D-6518-47F4-B103-D39EB043B82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1106809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1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BFC748-468D-2291-9167-BEDEECD6C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1304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1B759-6B6C-4714-BE6A-EFA64F582BFF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91C99AD-088F-8BED-AF13-3DDCBFD99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780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85F7-337A-4496-993B-EEEE591B485F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CD147FC-85B0-A705-4FE8-B246D760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5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Left) on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6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2E7BB7-496E-4981-B6D2-95D4F4708BD6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6" y="2231829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6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C3BA6EF-CA71-30F0-A3C7-BE02FD73A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0049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8" y="1988842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B42376-8587-4F38-9241-F5C894C27FE5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9" y="4806840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78" y="1357965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878" y="4221090"/>
            <a:ext cx="463841" cy="3530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804BC84-BC5C-A237-F89B-D78E077B86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1349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+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6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466320-A792-485A-B870-D306EEDB3ABB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1" y="5407820"/>
            <a:ext cx="3512347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EE96DAE-9F59-833A-BCE1-ACA977DA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9536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text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4FEA8-1DC6-4E6F-ACBC-D1E1584DD466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6948487" cy="4103688"/>
          </a:xfrm>
        </p:spPr>
        <p:txBody>
          <a:bodyPr/>
          <a:lstStyle>
            <a:lvl1pPr marL="266693" indent="-266693">
              <a:defRPr sz="2400">
                <a:solidFill>
                  <a:schemeClr val="bg1"/>
                </a:solidFill>
              </a:defRPr>
            </a:lvl1pPr>
            <a:lvl2pPr marL="271456" indent="-271456">
              <a:defRPr sz="2400">
                <a:solidFill>
                  <a:schemeClr val="bg1"/>
                </a:solidFill>
              </a:defRPr>
            </a:lvl2pPr>
            <a:lvl3pPr marL="538149" indent="-273044">
              <a:defRPr sz="2400">
                <a:solidFill>
                  <a:schemeClr val="bg1"/>
                </a:solidFill>
              </a:defRPr>
            </a:lvl3pPr>
            <a:lvl4pPr marL="803255" indent="-263519">
              <a:defRPr sz="2400">
                <a:solidFill>
                  <a:schemeClr val="bg1"/>
                </a:solidFill>
              </a:defRPr>
            </a:lvl4pPr>
            <a:lvl5pPr marL="1076298" indent="-261932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A841292-9858-25E8-D5B1-DE82A844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987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99A4-BE99-4C6E-9D32-85BA56C7A11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6948487" cy="4103688"/>
          </a:xfrm>
        </p:spPr>
        <p:txBody>
          <a:bodyPr/>
          <a:lstStyle>
            <a:lvl1pPr marL="266693" indent="-266693">
              <a:defRPr sz="2400"/>
            </a:lvl1pPr>
            <a:lvl2pPr marL="271456" indent="-271456">
              <a:defRPr sz="2400"/>
            </a:lvl2pPr>
            <a:lvl3pPr marL="538149" indent="-273044">
              <a:defRPr sz="2400"/>
            </a:lvl3pPr>
            <a:lvl4pPr marL="803255" indent="-263519">
              <a:defRPr sz="2400"/>
            </a:lvl4pPr>
            <a:lvl5pPr marL="1076298" indent="-261932">
              <a:defRPr sz="24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405392007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text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8EA0E8-8330-44C6-BF74-4F532145FF4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478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BCA7-2D09-4D8C-BCF0-3B607737D0E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2241550"/>
            <a:ext cx="5472111" cy="4103688"/>
          </a:xfrm>
        </p:spPr>
        <p:txBody>
          <a:bodyPr/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94268828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313-40D3-418C-9909-6D0D85342C2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9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57019043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Right)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B119E7-C3DF-40F5-B862-175A93AD718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9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47171FB-6187-1DC8-0E11-2F1E265D0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089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6" y="620714"/>
            <a:ext cx="3995737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666A-821B-46F8-B5D0-E59ECEFD21E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326" y="2241550"/>
            <a:ext cx="3995737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325" y="275183"/>
            <a:ext cx="3995739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61D31E46-3E76-F666-E8F9-02DA97BA62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63845718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Left)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6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86D136-578E-4803-8C79-292193A7130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6" y="2231829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6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C3BA6EF-CA71-30F0-A3C7-BE02FD73A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7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on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9" y="3429001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2A5C7FDD-7DFE-4CED-B950-6678E15F7414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E0AF91E-B834-37CD-F98A-2B7B6FB5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06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610C-388C-4D21-B53E-7A57BB41455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4324350"/>
            <a:ext cx="5472043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5472043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F7F19B2-9558-5BD7-6F06-3E30B69232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7" y="1376362"/>
            <a:ext cx="5472043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B3EB307-DE58-7D91-FAC8-9F73C171AE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020" y="1376362"/>
            <a:ext cx="5472043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0842772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84C2-CA7D-4223-8430-1FCF5EE97E6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4324350"/>
            <a:ext cx="5472043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5472043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F7F19B2-9558-5BD7-6F06-3E30B69232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7" y="1376362"/>
            <a:ext cx="5472043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B3EB307-DE58-7D91-FAC8-9F73C171AE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020" y="1376362"/>
            <a:ext cx="5472043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48384968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71F-CAAA-465B-852B-2CFF834DC3F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59E7B93-87F4-B87D-5BF5-9B6054758A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9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4001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064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0AC9F5-EEBE-671C-1159-AB8180EE3B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8D03FEE-AC9C-684A-1B73-61AA20B11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121342796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0EE9-5639-466D-9FFC-AE8326B660B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7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3CFA9BC-806E-F0DF-76E7-A790C5A6D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063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75FCA175-DD53-E408-EC4C-4A46150284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9981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37012A2C-45E5-F3F0-80D4-0C5A1CA60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04022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2BAC117D-09E5-9074-DDED-5357FB65A1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48066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422811753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py text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97E160-D12E-42F7-AAF0-385ADA93209B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A7ADC4F1-E2E4-B165-DDC0-955685F87E8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2840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AF2A-8BB5-4924-AAB3-229787789D4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93678442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FB53-3BFA-4A7D-B51E-23727E14A1B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4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5331836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7479-6FBF-4F0E-85CF-0E40EA7B0107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66108777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D0E66-8657-12F6-BA2C-ACED9AC5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D8F0-0C3E-4DA6-9632-3678329C5801}" type="datetime1">
              <a:rPr lang="cs-CZ" smtClean="0"/>
              <a:t>4.12.2025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0E9382-4E0A-4671-91DD-123712B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27CE1-416A-C38F-D0F8-0E3C015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24146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5463542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9" y="5783353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3A157E5-E4FF-FB4F-0452-41C5CC974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4159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6497-7942-487A-B56A-8A8CD9751A0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16766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3912-697E-4CC4-A23B-267DBF5151D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59E7B93-87F4-B87D-5BF5-9B6054758A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9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4001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064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0AC9F5-EEBE-671C-1159-AB8180EE3B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8D03FEE-AC9C-684A-1B73-61AA20B11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38210453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010547-D848-43ED-9B2B-31C8F9BF8394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B4DF82A-3CAB-2D71-CB8F-7C57CC653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9271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7FEF-7DFD-48C7-B2C6-9BAAAC556FC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3"/>
            <a:ext cx="5472111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1390653"/>
            <a:ext cx="5472111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52861816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 (2 columns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D25258-ACAB-4438-B38E-0A6D65DFCB5B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92E28F5-BBC1-3A89-7F9F-5FC757269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915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67C0-CF89-4AD2-B77C-2F8019384F2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5"/>
            <a:ext cx="4084639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61375571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Image (Right)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FE6C02-E0A4-4A0D-BB86-9102D3502DA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5"/>
            <a:ext cx="4084639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3CF17F0-3086-654A-6EEA-CCF25C290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3433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Diagram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147C-9561-4E30-A55B-D90D0BEF4A5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1" cy="4968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89784202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Diagram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35710A-6631-4E0C-BCFC-CCC65456229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1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D7DF66C-5385-CD03-F468-00B6A294B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836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CB90-65FD-433E-83C1-9C2DE882AED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3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4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95772490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hort 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B25-8789-4B6E-819C-4D8A4CE4CA9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15938" y="2781300"/>
            <a:ext cx="11160127" cy="33680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0" y="6149340"/>
            <a:ext cx="11160135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66390F2-C6C1-B6A7-D976-EBC435E22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1743076"/>
            <a:ext cx="11160125" cy="8572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3173658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37CC3F33-AFC8-4CB8-8598-F9776DD98EE2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</p:spTree>
    <p:extLst>
      <p:ext uri="{BB962C8B-B14F-4D97-AF65-F5344CB8AC3E}">
        <p14:creationId xmlns:p14="http://schemas.microsoft.com/office/powerpoint/2010/main" val="3027666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43C-BA31-4E48-A74E-C04BB2CD7846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7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3CFA9BC-806E-F0DF-76E7-A790C5A6D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063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75FCA175-DD53-E408-EC4C-4A46150284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9981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37012A2C-45E5-F3F0-80D4-0C5A1CA60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04022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2BAC117D-09E5-9074-DDED-5357FB65A1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48066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382051310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on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9" y="3429001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3EEE3F0C-DC9D-4807-9CAB-1EC33EC291ED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E0AF91E-B834-37CD-F98A-2B7B6FB5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4552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 +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502271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8F819758-AA67-4198-98D7-92A8430F2FC6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0478BA8-DFD4-E8A0-7AD4-0FDBD2E4A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9694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EE4-07A1-4ABB-9CC1-575DC399DC1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11160127" cy="4103688"/>
          </a:xfrm>
        </p:spPr>
        <p:txBody>
          <a:bodyPr/>
          <a:lstStyle>
            <a:lvl1pPr marL="447663" indent="-4476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623872" indent="-179384">
              <a:lnSpc>
                <a:spcPct val="120000"/>
              </a:lnSpc>
              <a:spcAft>
                <a:spcPts val="0"/>
              </a:spcAft>
              <a:defRPr sz="1600"/>
            </a:lvl2pPr>
            <a:lvl3pPr marL="809605" indent="-185734">
              <a:lnSpc>
                <a:spcPct val="120000"/>
              </a:lnSpc>
              <a:spcAft>
                <a:spcPts val="0"/>
              </a:spcAft>
              <a:defRPr sz="1600"/>
            </a:lvl3pPr>
            <a:lvl4pPr marL="988989" indent="-179384">
              <a:lnSpc>
                <a:spcPct val="120000"/>
              </a:lnSpc>
              <a:spcAft>
                <a:spcPts val="0"/>
              </a:spcAft>
              <a:defRPr sz="1600"/>
            </a:lvl4pPr>
            <a:lvl5pPr marL="1168371" indent="-179384">
              <a:lnSpc>
                <a:spcPct val="1200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GB"/>
              <a:t>Topic (for sub-topics increase the indent)</a:t>
            </a:r>
          </a:p>
          <a:p>
            <a:pPr lvl="1"/>
            <a:r>
              <a:rPr lang="en-GB"/>
              <a:t>Sub-topic 1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49840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6812C-F334-4A56-BE0F-FBDF2824FBC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C4AEF3E-74DC-AC78-F849-4A12E9340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4732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on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6BA37E-882F-409A-A0C9-8CB4521DCA7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969099-72AF-CE91-1B73-C72873FFE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071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 +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196FB2-990A-404C-BE1F-9BDC39C8B90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1106809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1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BFC748-468D-2291-9167-BEDEECD6C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431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46D581-6F97-48B9-A0C6-9D8F31E8EC4A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91C99AD-088F-8BED-AF13-3DDCBFD99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4634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n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AA9ECF-79F2-4D99-9698-A5B4ECB4191D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CD147FC-85B0-A705-4FE8-B246D760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184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8" y="1988842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94771D-7656-4FC8-AAAE-0AAECA20373B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9" y="4806840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78" y="1357965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878" y="4221090"/>
            <a:ext cx="463841" cy="3530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804BC84-BC5C-A237-F89B-D78E077B86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191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+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6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CA60F7-AFE7-4D0C-9BC4-10EA4F4AF8E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1" y="5407820"/>
            <a:ext cx="3512347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EE96DAE-9F59-833A-BCE1-ACA977DA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67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text on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EBB1AC-4F5B-4670-A30A-6C792AE77E6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A7ADC4F1-E2E4-B165-DDC0-955685F87E8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23355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text on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FAAA8-8761-493B-9631-8B4F56C1F8E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6948487" cy="4103688"/>
          </a:xfrm>
        </p:spPr>
        <p:txBody>
          <a:bodyPr/>
          <a:lstStyle>
            <a:lvl1pPr marL="266693" indent="-266693">
              <a:defRPr sz="2400">
                <a:solidFill>
                  <a:schemeClr val="bg1"/>
                </a:solidFill>
              </a:defRPr>
            </a:lvl1pPr>
            <a:lvl2pPr marL="271456" indent="-271456">
              <a:defRPr sz="2400">
                <a:solidFill>
                  <a:schemeClr val="bg1"/>
                </a:solidFill>
              </a:defRPr>
            </a:lvl2pPr>
            <a:lvl3pPr marL="538149" indent="-273044">
              <a:defRPr sz="2400">
                <a:solidFill>
                  <a:schemeClr val="bg1"/>
                </a:solidFill>
              </a:defRPr>
            </a:lvl3pPr>
            <a:lvl4pPr marL="803255" indent="-263519">
              <a:defRPr sz="2400">
                <a:solidFill>
                  <a:schemeClr val="bg1"/>
                </a:solidFill>
              </a:defRPr>
            </a:lvl4pPr>
            <a:lvl5pPr marL="1076298" indent="-261932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A841292-9858-25E8-D5B1-DE82A844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0820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0554-0574-4A4F-9DD3-DBC2155F2D0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6948487" cy="4103688"/>
          </a:xfrm>
        </p:spPr>
        <p:txBody>
          <a:bodyPr/>
          <a:lstStyle>
            <a:lvl1pPr marL="266693" indent="-266693">
              <a:defRPr sz="2400"/>
            </a:lvl1pPr>
            <a:lvl2pPr marL="271456" indent="-271456">
              <a:defRPr sz="2400"/>
            </a:lvl2pPr>
            <a:lvl3pPr marL="538149" indent="-273044">
              <a:defRPr sz="2400"/>
            </a:lvl3pPr>
            <a:lvl4pPr marL="803255" indent="-263519">
              <a:defRPr sz="2400"/>
            </a:lvl4pPr>
            <a:lvl5pPr marL="1076298" indent="-261932">
              <a:defRPr sz="24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76152692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text on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193E9-D303-43FB-9E08-B200BE2642E5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4345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A33D-D645-45D3-B98E-D2C79933F3B4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2241550"/>
            <a:ext cx="5472111" cy="4103688"/>
          </a:xfrm>
        </p:spPr>
        <p:txBody>
          <a:bodyPr/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65529825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4812-4F70-49B9-BEDB-26970E25BD49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9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72348279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Right) on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9EBDD3-C455-459B-8A1A-62004500770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9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47171FB-6187-1DC8-0E11-2F1E265D0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327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6" y="620714"/>
            <a:ext cx="3995737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78D3-17DB-4B0D-B3ED-57FD5B75B274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326" y="2241550"/>
            <a:ext cx="3995737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325" y="275183"/>
            <a:ext cx="3995739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61D31E46-3E76-F666-E8F9-02DA97BA62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84225219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Left) on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6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BBA6B2-AC3A-49C8-A020-2ED179C6EC3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6" y="2231829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6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C3BA6EF-CA71-30F0-A3C7-BE02FD73A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7643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A91-004B-4F97-8623-892593D94D46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4324350"/>
            <a:ext cx="5472043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5472043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F7F19B2-9558-5BD7-6F06-3E30B69232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7" y="1376362"/>
            <a:ext cx="5472043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B3EB307-DE58-7D91-FAC8-9F73C171AE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020" y="1376362"/>
            <a:ext cx="5472043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405936725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086F-F7AA-4934-ADE5-232AE0D00D8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59E7B93-87F4-B87D-5BF5-9B6054758A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9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4001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064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0AC9F5-EEBE-671C-1159-AB8180EE3B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8D03FEE-AC9C-684A-1B73-61AA20B11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3052463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804A-9758-475E-8FE4-971C3D6CBF3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6176314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CFF8-0E53-49C3-9C0E-E01C349DCED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7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3CFA9BC-806E-F0DF-76E7-A790C5A6D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063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75FCA175-DD53-E408-EC4C-4A46150284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9981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37012A2C-45E5-F3F0-80D4-0C5A1CA60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04022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2BAC117D-09E5-9074-DDED-5357FB65A1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48066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4869736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py text on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C4DC7A-81CD-468C-8818-17B727F26780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A7ADC4F1-E2E4-B165-DDC0-955685F87E8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90001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C1A1-6E65-4646-B7D2-CF6A0154801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69899890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840D-F452-4C73-B61F-40519E36D295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4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86281196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3E48-05FE-4D30-8E0A-52B77B2925AA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414262319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D0E66-8657-12F6-BA2C-ACED9AC5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4858-7B2D-4272-8DAF-4BB11A80D880}" type="datetime1">
              <a:rPr lang="cs-CZ" smtClean="0"/>
              <a:t>4.12.2025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0E9382-4E0A-4671-91DD-123712B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27CE1-416A-C38F-D0F8-0E3C015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3106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on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5463542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9" y="5783353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3A157E5-E4FF-FB4F-0452-41C5CC974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8850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D0D9-F55C-4A93-97EA-7084A65828D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3706329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E90800-A4A6-47F5-9892-EAB99634ED50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B4DF82A-3CAB-2D71-CB8F-7C57CC653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41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AE25-4CD9-4EE9-945F-588CFF572E7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3"/>
            <a:ext cx="5472111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1390653"/>
            <a:ext cx="5472111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299425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4C91-6A79-40DC-8E46-361AAFBB607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4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06770980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 (2 columns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29F5D4-D4F4-476F-B3C1-58CDC397FD8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92E28F5-BBC1-3A89-7F9F-5FC757269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5275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C2E-F908-41E4-A0BC-C16D88748E7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5"/>
            <a:ext cx="4084639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409471202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Image (Right) on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AC747-6B94-4C6F-8785-DCCCE0296DD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5"/>
            <a:ext cx="4084639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3CF17F0-3086-654A-6EEA-CCF25C290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9609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Diagram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FACB-50EA-49D8-9B8C-CB94C17168A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1" cy="4968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03445988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Diagram on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6B1E69-609D-4CDD-AD00-2955FCDBE50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1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D7DF66C-5385-CD03-F468-00B6A294B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2154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67C0-9134-4C7D-9F4F-2E83974859E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3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4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21522638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hort 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1005-37CB-4AD6-B38F-BB5080AE8195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15938" y="2781300"/>
            <a:ext cx="11160127" cy="33680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0" y="6149340"/>
            <a:ext cx="11160135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66390F2-C6C1-B6A7-D976-EBC435E22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1743076"/>
            <a:ext cx="11160125" cy="8572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7570576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5F950-1D60-77FC-8B9C-5E59ED72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3BD08-0ED8-CB7D-7369-1F462F180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6C3D6B-621D-2A21-5CB5-BA46F37F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9492-44D6-4673-B94B-7523883A56E0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D36B85-710C-BFB9-BE56-1FA3C10E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DB895-0D39-4680-DB80-2E826588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70490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B54F534F-46B2-4368-8CEF-BD9C36F8959D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</p:spTree>
    <p:extLst>
      <p:ext uri="{BB962C8B-B14F-4D97-AF65-F5344CB8AC3E}">
        <p14:creationId xmlns:p14="http://schemas.microsoft.com/office/powerpoint/2010/main" val="70185345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9" y="3429001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27F9DABC-2589-44DC-B060-BA71D30C33C6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E0AF91E-B834-37CD-F98A-2B7B6FB5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04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B35B-6A8F-4D09-B853-220F4CFBAFB7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83534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 +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502271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C610ADDD-AA5B-424A-81D1-85CBAF9909A1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0478BA8-DFD4-E8A0-7AD4-0FDBD2E4A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2369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96E-C969-4F27-A79B-77C58E68704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11160127" cy="4103688"/>
          </a:xfrm>
        </p:spPr>
        <p:txBody>
          <a:bodyPr/>
          <a:lstStyle>
            <a:lvl1pPr marL="447663" indent="-4476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623872" indent="-179384">
              <a:lnSpc>
                <a:spcPct val="120000"/>
              </a:lnSpc>
              <a:spcAft>
                <a:spcPts val="0"/>
              </a:spcAft>
              <a:defRPr sz="1600"/>
            </a:lvl2pPr>
            <a:lvl3pPr marL="809605" indent="-185734">
              <a:lnSpc>
                <a:spcPct val="120000"/>
              </a:lnSpc>
              <a:spcAft>
                <a:spcPts val="0"/>
              </a:spcAft>
              <a:defRPr sz="1600"/>
            </a:lvl3pPr>
            <a:lvl4pPr marL="988989" indent="-179384">
              <a:lnSpc>
                <a:spcPct val="120000"/>
              </a:lnSpc>
              <a:spcAft>
                <a:spcPts val="0"/>
              </a:spcAft>
              <a:defRPr sz="1600"/>
            </a:lvl4pPr>
            <a:lvl5pPr marL="1168371" indent="-179384">
              <a:lnSpc>
                <a:spcPct val="1200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GB"/>
              <a:t>Topic (for sub-topics increase the indent)</a:t>
            </a:r>
          </a:p>
          <a:p>
            <a:pPr lvl="1"/>
            <a:r>
              <a:rPr lang="en-GB"/>
              <a:t>Sub-topic 1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2152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D6387-5938-41BF-B00E-72ABD3AEF0D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C4AEF3E-74DC-AC78-F849-4A12E9340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5358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78E3C6-2422-4A9E-9587-9261F2562DA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969099-72AF-CE91-1B73-C72873FFE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0067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 +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252F3A-4152-4560-AD5C-4A68802B61A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1106809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1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BFC748-468D-2291-9167-BEDEECD6C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7823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8A1BB4-AD08-490B-891B-F83EDC195BB7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91C99AD-088F-8BED-AF13-3DDCBFD99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0552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553E44-4DB0-4947-8447-5FB5E1046468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CD147FC-85B0-A705-4FE8-B246D760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8905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8" y="1988842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7E65BD-E8E8-4742-959F-5B76C04059C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9" y="4806840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78" y="1357965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878" y="4221090"/>
            <a:ext cx="463841" cy="3530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804BC84-BC5C-A237-F89B-D78E077B86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6535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+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6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BF2449-C7ED-403F-9C5B-008D1532BC9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1" y="5407820"/>
            <a:ext cx="3512347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EE96DAE-9F59-833A-BCE1-ACA977DA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463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text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ED40D8-7FE1-4F44-8BB6-295B9C5CDBF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6948487" cy="4103688"/>
          </a:xfrm>
        </p:spPr>
        <p:txBody>
          <a:bodyPr/>
          <a:lstStyle>
            <a:lvl1pPr marL="266693" indent="-266693">
              <a:defRPr sz="2400">
                <a:solidFill>
                  <a:schemeClr val="bg1"/>
                </a:solidFill>
              </a:defRPr>
            </a:lvl1pPr>
            <a:lvl2pPr marL="271456" indent="-271456">
              <a:defRPr sz="2400">
                <a:solidFill>
                  <a:schemeClr val="bg1"/>
                </a:solidFill>
              </a:defRPr>
            </a:lvl2pPr>
            <a:lvl3pPr marL="538149" indent="-273044">
              <a:defRPr sz="2400">
                <a:solidFill>
                  <a:schemeClr val="bg1"/>
                </a:solidFill>
              </a:defRPr>
            </a:lvl3pPr>
            <a:lvl4pPr marL="803255" indent="-263519">
              <a:defRPr sz="2400">
                <a:solidFill>
                  <a:schemeClr val="bg1"/>
                </a:solidFill>
              </a:defRPr>
            </a:lvl4pPr>
            <a:lvl5pPr marL="1076298" indent="-261932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A841292-9858-25E8-D5B1-DE82A844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94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D0E66-8657-12F6-BA2C-ACED9AC5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974-AE6E-4961-8DCA-2F94B016C62C}" type="datetime1">
              <a:rPr lang="cs-CZ" smtClean="0"/>
              <a:t>4.12.2025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0E9382-4E0A-4671-91DD-123712B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27CE1-416A-C38F-D0F8-0E3C015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3359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6F6D-C0B7-4DFD-9180-C0507A910CA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6948487" cy="4103688"/>
          </a:xfrm>
        </p:spPr>
        <p:txBody>
          <a:bodyPr/>
          <a:lstStyle>
            <a:lvl1pPr marL="266693" indent="-266693">
              <a:defRPr sz="2400"/>
            </a:lvl1pPr>
            <a:lvl2pPr marL="271456" indent="-271456">
              <a:defRPr sz="2400"/>
            </a:lvl2pPr>
            <a:lvl3pPr marL="538149" indent="-273044">
              <a:defRPr sz="2400"/>
            </a:lvl3pPr>
            <a:lvl4pPr marL="803255" indent="-263519">
              <a:defRPr sz="2400"/>
            </a:lvl4pPr>
            <a:lvl5pPr marL="1076298" indent="-261932">
              <a:defRPr sz="24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61994157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text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D4C05C-1DB9-4D0D-946F-D0F7DF91863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7292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E3E-36DE-4AA4-9E14-F06B1D7B24A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2241550"/>
            <a:ext cx="5472111" cy="4103688"/>
          </a:xfrm>
        </p:spPr>
        <p:txBody>
          <a:bodyPr/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14880924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10F4-05AD-4E1E-AC3A-E21936E12900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9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95929684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Right)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0E4692-8C0C-473F-931C-43DBCC45DD6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9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47171FB-6187-1DC8-0E11-2F1E265D0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8929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6" y="620714"/>
            <a:ext cx="3995737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BDCE-28F5-4A3A-8D6D-259D66A4971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326" y="2241550"/>
            <a:ext cx="3995737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325" y="275183"/>
            <a:ext cx="3995739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61D31E46-3E76-F666-E8F9-02DA97BA62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375275157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Left)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6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9DB5E3-F289-4A8D-8DF1-D814A80281B4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6" y="2231829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6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C3BA6EF-CA71-30F0-A3C7-BE02FD73A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5678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AFB1-8328-4392-BC2E-AAB34214D3E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4324350"/>
            <a:ext cx="5472043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5472043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F7F19B2-9558-5BD7-6F06-3E30B69232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7" y="1376362"/>
            <a:ext cx="5472043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B3EB307-DE58-7D91-FAC8-9F73C171AE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020" y="1376362"/>
            <a:ext cx="5472043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19739390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BF78-E413-4A2E-8A87-9035530B2B8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59E7B93-87F4-B87D-5BF5-9B6054758A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9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4001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064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0AC9F5-EEBE-671C-1159-AB8180EE3B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8D03FEE-AC9C-684A-1B73-61AA20B11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7459503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AFA4-AA25-4A84-9E03-4DC64997D18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7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3CFA9BC-806E-F0DF-76E7-A790C5A6D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063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75FCA175-DD53-E408-EC4C-4A46150284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9981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37012A2C-45E5-F3F0-80D4-0C5A1CA60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04022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2BAC117D-09E5-9074-DDED-5357FB65A1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48066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899685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on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5463542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9" y="5783353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3A157E5-E4FF-FB4F-0452-41C5CC974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8058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py text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742A7D-9EB4-4EE7-AEA7-8D91D4E2B39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A7ADC4F1-E2E4-B165-DDC0-955685F87E8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99909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E8EC-9772-4D4C-9554-23EBA3BAB1C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54897249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E5F9-D6E7-43F7-A885-A1BB0033EB1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4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21451901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B41A-FFBA-4CFE-B7CB-0403AE69D012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99519988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D0E66-8657-12F6-BA2C-ACED9AC5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0B04-FEF2-48BA-BEB4-F9C4766CE2E0}" type="datetime1">
              <a:rPr lang="cs-CZ" smtClean="0"/>
              <a:t>4.12.2025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0E9382-4E0A-4671-91DD-123712B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27CE1-416A-C38F-D0F8-0E3C015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97082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5463542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9" y="5783353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3A157E5-E4FF-FB4F-0452-41C5CC974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28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9E4F-B73E-4516-B643-1D909646841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1987627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C5876-1C3E-42C2-8DA2-13445CE9D37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B4DF82A-3CAB-2D71-CB8F-7C57CC653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046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C028-CD91-4A37-BF5B-B2AEF327F875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3"/>
            <a:ext cx="5472111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1390653"/>
            <a:ext cx="5472111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90803576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 (2 columns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BDD7D2-0FD7-4C14-B3B0-FEAE96392F3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92E28F5-BBC1-3A89-7F9F-5FC757269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78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CAAE-FCF3-4453-BBA9-83AA3FC8A676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7715562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B499-5123-472E-8E34-1BAB679A6BD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5"/>
            <a:ext cx="4084639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07489372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Image (Right)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E1ED1D-25EF-4B2A-98CF-7D09FE8C034B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5"/>
            <a:ext cx="4084639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3CF17F0-3086-654A-6EEA-CCF25C290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1403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Diagram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77D8-4D51-4F28-842D-2EA4A98864A4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1" cy="4968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95947613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Diagram on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0B2AFD-D1EC-49B9-B1A6-39A7070D41E4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1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D7DF66C-5385-CD03-F468-00B6A294B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8724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1713-DD0F-478E-8E28-62973A4A94E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3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4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516749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hort 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3776-48E8-44BD-B26B-5453FAC647B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15938" y="2781300"/>
            <a:ext cx="11160127" cy="33680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0" y="6149340"/>
            <a:ext cx="11160135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66390F2-C6C1-B6A7-D976-EBC435E22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1743076"/>
            <a:ext cx="11160125" cy="8572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8247464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5F950-1D60-77FC-8B9C-5E59ED72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3BD08-0ED8-CB7D-7369-1F462F180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6C3D6B-621D-2A21-5CB5-BA46F37F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AFDB-AEB3-43FC-9299-3A7940F1948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D36B85-710C-BFB9-BE56-1FA3C10E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DB895-0D39-4680-DB80-2E826588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72804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page with image +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502271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87A5ECB1-119A-4B2D-8983-CE7C31B1A994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0478BA8-DFD4-E8A0-7AD4-0FDBD2E4A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557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REPORT_Copy text on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4C54C9-845A-464A-9639-739D966FE8F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B4DF82A-3CAB-2D71-CB8F-7C57CC653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4530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pag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08D1AA-80FB-48E2-B30A-9E9952893A8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C4AEF3E-74DC-AC78-F849-4A12E9340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9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 +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502271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35EE82A1-BFAE-4D2B-AD92-EE3ED3BE7BC9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Add image by clicking on symbol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0478BA8-DFD4-E8A0-7AD4-0FDBD2E4A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60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C9AE8D-849C-40C5-92DC-E425DF00740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B4DF82A-3CAB-2D71-CB8F-7C57CC653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2730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 with image + colo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6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5F24AF-F72C-461F-95AE-1984841639C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1" y="5407820"/>
            <a:ext cx="3512347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EE96DAE-9F59-833A-BCE1-ACA977DA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0485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4CE93F02-DF8D-4E35-9F8F-6E4416F40376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</p:spTree>
    <p:extLst>
      <p:ext uri="{BB962C8B-B14F-4D97-AF65-F5344CB8AC3E}">
        <p14:creationId xmlns:p14="http://schemas.microsoft.com/office/powerpoint/2010/main" val="216709688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5C2CE05F-E1B5-4949-B4A4-D1FF8A54ED89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E0AF91E-B834-37CD-F98A-2B7B6FB5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0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7335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 +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5022714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428999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6" y="5769829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885B10EF-60A0-4D85-B00E-6B5503FB1294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5545998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0478BA8-DFD4-E8A0-7AD4-0FDBD2E4A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0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6632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5094-A91C-4BB7-B02F-2AAC40B5799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11160126" cy="4103688"/>
          </a:xfrm>
        </p:spPr>
        <p:txBody>
          <a:bodyPr/>
          <a:lstStyle>
            <a:lvl1pPr marL="447675" indent="-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623888" indent="-179388">
              <a:lnSpc>
                <a:spcPct val="120000"/>
              </a:lnSpc>
              <a:spcAft>
                <a:spcPts val="0"/>
              </a:spcAft>
              <a:defRPr sz="1600"/>
            </a:lvl2pPr>
            <a:lvl3pPr marL="809625" indent="-185738">
              <a:lnSpc>
                <a:spcPct val="120000"/>
              </a:lnSpc>
              <a:spcAft>
                <a:spcPts val="0"/>
              </a:spcAft>
              <a:defRPr sz="1600"/>
            </a:lvl3pPr>
            <a:lvl4pPr marL="989013" indent="-179388">
              <a:lnSpc>
                <a:spcPct val="120000"/>
              </a:lnSpc>
              <a:spcAft>
                <a:spcPts val="0"/>
              </a:spcAft>
              <a:defRPr sz="1600"/>
            </a:lvl4pPr>
            <a:lvl5pPr marL="1168400" indent="-179388">
              <a:lnSpc>
                <a:spcPct val="1200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GB"/>
              <a:t>Topic (for sub-topics increase the indent)</a:t>
            </a:r>
          </a:p>
          <a:p>
            <a:pPr lvl="1"/>
            <a:r>
              <a:rPr lang="en-GB"/>
              <a:t>Sub-topic 1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2570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81A11C-569C-467F-A7CB-7626EA7DC589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5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C4AEF3E-74DC-AC78-F849-4A12E9340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1842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95C5C2-C5DE-416A-99C0-0A46D503A81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362325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969099-72AF-CE91-1B73-C72873FFE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1460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 +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4B8F4E-1E81-4484-B3B0-2CA1ED2E33C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06807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0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BFC748-468D-2291-9167-BEDEECD6C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8134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43A2F2-EF6F-4F80-AA1B-B30AF3DB8B66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91C99AD-088F-8BED-AF13-3DDCBFD99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0108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E1051E-2CDB-4ED7-A414-661CD6766293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CD147FC-85B0-A705-4FE8-B246D760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70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9431-7BA2-4460-A816-27EE42E4438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3"/>
            <a:ext cx="5472111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1390653"/>
            <a:ext cx="5472111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88597371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7" y="1988840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811744-378A-4145-8C7C-CB6D2F7E9B4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8" y="4806838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77" y="1357963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877" y="4221088"/>
            <a:ext cx="463841" cy="3530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804BC84-BC5C-A237-F89B-D78E077B86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2054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+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0" y="1"/>
            <a:ext cx="11966894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4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5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3C95DC-D388-4C5D-9DAE-58E413932A5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2" y="5407818"/>
            <a:ext cx="3512346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EE96DAE-9F59-833A-BCE1-ACA977DA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1872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text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E7AC5E-FE10-49CA-9D01-C3B06701B77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>
                <a:solidFill>
                  <a:schemeClr val="bg1"/>
                </a:solidFill>
              </a:defRPr>
            </a:lvl1pPr>
            <a:lvl2pPr marL="271463" indent="-271463">
              <a:defRPr sz="2400">
                <a:solidFill>
                  <a:schemeClr val="bg1"/>
                </a:solidFill>
              </a:defRPr>
            </a:lvl2pPr>
            <a:lvl3pPr marL="538163" indent="-273050">
              <a:defRPr sz="2400">
                <a:solidFill>
                  <a:schemeClr val="bg1"/>
                </a:solidFill>
              </a:defRPr>
            </a:lvl3pPr>
            <a:lvl4pPr marL="803275" indent="-263525">
              <a:defRPr sz="2400">
                <a:solidFill>
                  <a:schemeClr val="bg1"/>
                </a:solidFill>
              </a:defRPr>
            </a:lvl4pPr>
            <a:lvl5pPr marL="1076325" indent="-261938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A841292-9858-25E8-D5B1-DE82A844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3576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286C-A27B-466B-9D3C-09A6DE94916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241550"/>
            <a:ext cx="6948487" cy="4103688"/>
          </a:xfrm>
        </p:spPr>
        <p:txBody>
          <a:bodyPr/>
          <a:lstStyle>
            <a:lvl1pPr marL="266700" indent="-266700">
              <a:defRPr sz="2400"/>
            </a:lvl1pPr>
            <a:lvl2pPr marL="271463" indent="-271463">
              <a:defRPr sz="2400"/>
            </a:lvl2pPr>
            <a:lvl3pPr marL="538163" indent="-273050">
              <a:defRPr sz="2400"/>
            </a:lvl3pPr>
            <a:lvl4pPr marL="803275" indent="-263525">
              <a:defRPr sz="2400"/>
            </a:lvl4pPr>
            <a:lvl5pPr marL="1076325" indent="-261938">
              <a:defRPr sz="24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99394761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text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F907C9-BFBC-41ED-B715-692429C93DA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8953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79E1-9173-4A90-9A53-D740FE29D11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2241550"/>
            <a:ext cx="5472110" cy="4103688"/>
          </a:xfrm>
        </p:spPr>
        <p:txBody>
          <a:bodyPr/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39392009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E3A1-BF2D-4451-8963-91F5229D38E9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70444658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Right)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8FDCE-3AC7-4B6E-8943-5FCC1441D87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8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47171FB-6187-1DC8-0E11-2F1E265D0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2046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5" y="620714"/>
            <a:ext cx="3995737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3189-DC0D-42CC-BF60-C81BE95D695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325" y="2241550"/>
            <a:ext cx="3995737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325" y="275183"/>
            <a:ext cx="3995738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61D31E46-3E76-F666-E8F9-02DA97BA62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96761120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Left)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5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603148-7157-4408-947D-6A684E3E01C4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5" y="2231827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5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C3BA6EF-CA71-30F0-A3C7-BE02FD73A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4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 (2 columns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551447-6E51-455B-BF2F-B5A95F9F75D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92E28F5-BBC1-3A89-7F9F-5FC757269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7039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A90C-CD56-4469-A64E-DB92F4526659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5472042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F7F19B2-9558-5BD7-6F06-3E30B69232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B3EB307-DE58-7D91-FAC8-9F73C171AE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020" y="1376362"/>
            <a:ext cx="5472042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424806390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170D-45C3-4156-813B-F02CE0F003C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59E7B93-87F4-B87D-5BF5-9B6054758A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4001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064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0AC9F5-EEBE-671C-1159-AB8180EE3B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8D03FEE-AC9C-684A-1B73-61AA20B11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125868993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6E1E-EEFA-481B-A8DD-4B7C9F0D1ED5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7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3CFA9BC-806E-F0DF-76E7-A790C5A6D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062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8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75FCA175-DD53-E408-EC4C-4A46150284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997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37012A2C-45E5-F3F0-80D4-0C5A1CA60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04020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2BAC117D-09E5-9074-DDED-5357FB65A1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48064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356550485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py text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F882C-CBBB-47D5-8B88-40CB5F40A48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A7ADC4F1-E2E4-B165-DDC0-955685F87E8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20680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ED40-CC57-411A-891B-FE589A85D09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0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814225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A6A6-A44F-4A40-B17C-39171805945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2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03806188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A514-237A-4F9B-9028-57A3EA3304D9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08985203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D0E66-8657-12F6-BA2C-ACED9AC5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D635-8A59-41FE-8A3D-72B159B689DC}" type="datetime1">
              <a:rPr lang="cs-CZ" smtClean="0"/>
              <a:t>4.12.2025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0E9382-4E0A-4671-91DD-123712B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27CE1-416A-C38F-D0F8-0E3C015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93747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63540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783351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3A157E5-E4FF-FB4F-0452-41C5CC974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0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9519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BABE-1909-4957-AB49-CF2AF97628D6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9571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8F94-A3E7-482B-B254-43287F22AA4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5"/>
            <a:ext cx="4084639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7575837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FCC8FF-5C7C-4469-95A3-6AB255DFCDB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B4DF82A-3CAB-2D71-CB8F-7C57CC653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8360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3B5A-6F47-4DAE-B880-B97DE2BAF31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47956171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 (2 columns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2B545-AAF7-4D43-B750-C1B919B2D69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3" y="1390651"/>
            <a:ext cx="5472110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92E28F5-BBC1-3A89-7F9F-5FC757269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0519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E5DE-EF36-41CE-A705-8758F3D6D719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48769075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Image (Right)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0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8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095EB-F5C5-445D-AF4C-F72C930080F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3"/>
            <a:ext cx="4084638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3CF17F0-3086-654A-6EEA-CCF25C290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1319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Diagram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1B87-248E-4653-85A0-DD0CBF9904F5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2262991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Diagram 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622A7-9914-4CE0-8E1F-CEBE60AC6C4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0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D7DF66C-5385-CD03-F468-00B6A294B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6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0236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0AB1-B086-45B6-9949-86E2ECDA963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3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2" y="1390651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6382631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hort 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D77F-07D6-47F5-8971-0D197AC4F7C6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15937" y="2781300"/>
            <a:ext cx="11160126" cy="33680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29" y="6149340"/>
            <a:ext cx="11160134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66390F2-C6C1-B6A7-D976-EBC435E22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7" y="1743076"/>
            <a:ext cx="11160125" cy="8572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19202789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5F950-1D60-77FC-8B9C-5E59ED72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3BD08-0ED8-CB7D-7369-1F462F180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6C3D6B-621D-2A21-5CB5-BA46F37F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B6D-D43E-4ACB-A0DA-0D92636153F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D36B85-710C-BFB9-BE56-1FA3C10E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DB895-0D39-4680-DB80-2E826588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839" y="635075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85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Image (Right) on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0474D3-FE45-4A47-958A-2EC3106DE93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5"/>
            <a:ext cx="4084639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3CF17F0-3086-654A-6EEA-CCF25C290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86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Diagram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F5DF-2832-4E2D-960B-38C5237BBFB5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1" cy="4968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197860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Diagram on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49F514-A43F-47DC-821D-0AF7941CE6E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1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D7DF66C-5385-CD03-F468-00B6A294B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14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D75F-2644-43E7-AF15-CF421932E23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3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4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910177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ort 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C304-29DD-4202-948C-9E8D61BDD6E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15938" y="2781300"/>
            <a:ext cx="11160127" cy="33680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diagram by clicking on 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0" y="6149340"/>
            <a:ext cx="11160135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66390F2-C6C1-B6A7-D976-EBC435E22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1743076"/>
            <a:ext cx="11160125" cy="8572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27420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+mn-lt"/>
                <a:ea typeface="Inter Medium" panose="02000503000000020004" pitchFamily="2" charset="0"/>
                <a:cs typeface="Arial" panose="020B0604020202020204" pitchFamily="34" charset="0"/>
              </a:defRPr>
            </a:lvl1pPr>
          </a:lstStyle>
          <a:p>
            <a:pPr algn="l"/>
            <a:fld id="{B8847950-DC63-4D23-8076-29A25E2048A9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 i="0">
                <a:solidFill>
                  <a:schemeClr val="bg1"/>
                </a:solidFill>
                <a:latin typeface="+mn-lt"/>
                <a:ea typeface="Inter Medium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</p:spTree>
    <p:extLst>
      <p:ext uri="{BB962C8B-B14F-4D97-AF65-F5344CB8AC3E}">
        <p14:creationId xmlns:p14="http://schemas.microsoft.com/office/powerpoint/2010/main" val="252343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662D-9B33-4184-AC01-BC6454BB5F60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11160127" cy="4103688"/>
          </a:xfrm>
        </p:spPr>
        <p:txBody>
          <a:bodyPr/>
          <a:lstStyle>
            <a:lvl1pPr marL="447663" indent="-4476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623872" indent="-179384">
              <a:lnSpc>
                <a:spcPct val="120000"/>
              </a:lnSpc>
              <a:spcAft>
                <a:spcPts val="0"/>
              </a:spcAft>
              <a:defRPr sz="1600"/>
            </a:lvl2pPr>
            <a:lvl3pPr marL="809605" indent="-185734">
              <a:lnSpc>
                <a:spcPct val="120000"/>
              </a:lnSpc>
              <a:spcAft>
                <a:spcPts val="0"/>
              </a:spcAft>
              <a:defRPr sz="1600"/>
            </a:lvl3pPr>
            <a:lvl4pPr marL="988989" indent="-179384">
              <a:lnSpc>
                <a:spcPct val="120000"/>
              </a:lnSpc>
              <a:spcAft>
                <a:spcPts val="0"/>
              </a:spcAft>
              <a:defRPr sz="1600"/>
            </a:lvl4pPr>
            <a:lvl5pPr marL="1168371" indent="-179384">
              <a:lnSpc>
                <a:spcPct val="1200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GB"/>
              <a:t>Topic (for sub-topics increase the indent)</a:t>
            </a:r>
          </a:p>
          <a:p>
            <a:pPr lvl="1"/>
            <a:r>
              <a:rPr lang="en-GB"/>
              <a:t>Sub-topic 1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522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9" y="3429001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8841F0C9-33B9-4C99-8BFA-BCEEF57D50B9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E0AF91E-B834-37CD-F98A-2B7B6FB5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with image +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502271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4B8F21F1-E06C-45E2-A8DD-C30BAA025567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0478BA8-DFD4-E8A0-7AD4-0FDBD2E4A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7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pag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9CDFA-F8B1-4575-A159-AE17D760051B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C4AEF3E-74DC-AC78-F849-4A12E9340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14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page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D98751-B697-4EB8-9032-0B3F7BB62999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969099-72AF-CE91-1B73-C72873FFE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25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page with image +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7CCD8C-7372-4ADA-B012-6BC062FD4B5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1106809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1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BFC748-468D-2291-9167-BEDEECD6C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39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FA0240-E3C6-486F-98C3-8B380B776CB3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91C99AD-088F-8BED-AF13-3DDCBFD99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84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6F9A09-BB5A-485C-998D-42C2F4957938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CD147FC-85B0-A705-4FE8-B246D760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7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8" y="1988842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2F0D67-6A0D-4475-A75D-1A76512B4A8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9" y="4806840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78" y="1357965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878" y="4221090"/>
            <a:ext cx="463841" cy="3530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804BC84-BC5C-A237-F89B-D78E077B86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8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with image +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6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54C629-E802-429B-9CBC-F85954568C7E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1" y="5407820"/>
            <a:ext cx="3512347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EE96DAE-9F59-833A-BCE1-ACA977DA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87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copy text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ED4D4-E29D-4E81-8DE3-89B10BD94BD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6948487" cy="4103688"/>
          </a:xfrm>
        </p:spPr>
        <p:txBody>
          <a:bodyPr/>
          <a:lstStyle>
            <a:lvl1pPr marL="266693" indent="-266693">
              <a:defRPr sz="2400">
                <a:solidFill>
                  <a:schemeClr val="bg1"/>
                </a:solidFill>
              </a:defRPr>
            </a:lvl1pPr>
            <a:lvl2pPr marL="271456" indent="-271456">
              <a:defRPr sz="2400">
                <a:solidFill>
                  <a:schemeClr val="bg1"/>
                </a:solidFill>
              </a:defRPr>
            </a:lvl2pPr>
            <a:lvl3pPr marL="538149" indent="-273044">
              <a:defRPr sz="2400">
                <a:solidFill>
                  <a:schemeClr val="bg1"/>
                </a:solidFill>
              </a:defRPr>
            </a:lvl3pPr>
            <a:lvl4pPr marL="803255" indent="-263519">
              <a:defRPr sz="2400">
                <a:solidFill>
                  <a:schemeClr val="bg1"/>
                </a:solidFill>
              </a:defRPr>
            </a:lvl4pPr>
            <a:lvl5pPr marL="1076298" indent="-261932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A841292-9858-25E8-D5B1-DE82A844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0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A94FBA-4EA2-4333-A86D-E5B3B28E10C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C4AEF3E-74DC-AC78-F849-4A12E9340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76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text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BBEDFD-0094-4619-A20B-153D0A16C28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59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Image (Right)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250430-CF65-49CC-AD5D-70B220076CA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9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47171FB-6187-1DC8-0E11-2F1E265D0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21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Image (Left)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6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53EC2E-409C-4402-9E59-D0BE9FF117B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6" y="2231829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6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C3BA6EF-CA71-30F0-A3C7-BE02FD73A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1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py text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EB3BB-07D4-48B0-9ED9-D4B6F419FA86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A7ADC4F1-E2E4-B165-DDC0-955685F87E8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216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tro page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5463542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9" y="5783353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3A157E5-E4FF-FB4F-0452-41C5CC974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00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25240"/>
            <a:ext cx="11160125" cy="1021080"/>
          </a:xfrm>
        </p:spPr>
        <p:txBody>
          <a:bodyPr anchor="t"/>
          <a:lstStyle>
            <a:lvl1pPr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5463542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11CB8862-93EB-4E77-6FBE-92DFF7B0CC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9" y="5783353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41465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PORT_Copy text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79614C-69DC-4AB3-98E7-924752FF195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B4DF82A-3CAB-2D71-CB8F-7C57CC653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639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PORT_Copy text on colour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A474CE-B23E-4111-A5DB-DABFF80D795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92E28F5-BBC1-3A89-7F9F-5FC757269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249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PORT_Text + Image (Right)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45A1-A466-4782-AD41-0FA844C0C6B4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5"/>
            <a:ext cx="4084639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3CF17F0-3086-654A-6EEA-CCF25C290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13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PORT_Text + Diagram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BA09E9-7F82-4B83-882C-CC32EEB49776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1" cy="49688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D7DF66C-5385-CD03-F468-00B6A294B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2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on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5F12-FAD9-4537-88E5-12D883846B5D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567" y="6452340"/>
            <a:ext cx="371475" cy="13047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969099-72AF-CE91-1B73-C72873FFE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530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5F950-1D60-77FC-8B9C-5E59ED72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3BD08-0ED8-CB7D-7369-1F462F180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6C3D6B-621D-2A21-5CB5-BA46F37F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B14F-2A5E-462E-A8EF-1F2CB67524B6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D36B85-710C-BFB9-BE56-1FA3C10E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DB895-0D39-4680-DB80-2E826588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158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A8388F74-518B-4862-A969-AEDAD7E3B078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</p:spTree>
    <p:extLst>
      <p:ext uri="{BB962C8B-B14F-4D97-AF65-F5344CB8AC3E}">
        <p14:creationId xmlns:p14="http://schemas.microsoft.com/office/powerpoint/2010/main" val="40164414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9" y="3429001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C3D0AFE3-FD26-4E8B-9516-CB84881BE106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E0AF91E-B834-37CD-F98A-2B7B6FB5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531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 +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502271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46CC821E-E781-48C1-80A0-F7583F6FA22D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0478BA8-DFD4-E8A0-7AD4-0FDBD2E4A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181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on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5463542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9" y="5783353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3A157E5-E4FF-FB4F-0452-41C5CC974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057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6D067F68-6D80-4287-8C3A-BF95DA67BDA7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</p:spTree>
    <p:extLst>
      <p:ext uri="{BB962C8B-B14F-4D97-AF65-F5344CB8AC3E}">
        <p14:creationId xmlns:p14="http://schemas.microsoft.com/office/powerpoint/2010/main" val="1434939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on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829049"/>
            <a:ext cx="1116012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9" y="3429001"/>
            <a:ext cx="11160125" cy="254727"/>
          </a:xfrm>
        </p:spPr>
        <p:txBody>
          <a:bodyPr wrap="squar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6948489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5D2FA4B7-608F-43C8-90E2-C672E9AB212A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6948489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E0AF91E-B834-37CD-F98A-2B7B6FB5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143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ith image +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65A178D-08CB-9453-06B7-0C7BC29FA7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E3166E-39E3-09B6-B1B6-3EE77C804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3829049"/>
            <a:ext cx="5022715" cy="1571626"/>
          </a:xfrm>
        </p:spPr>
        <p:txBody>
          <a:bodyPr anchor="t"/>
          <a:lstStyle>
            <a:lvl1pPr algn="l"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A2384-9864-74FC-45AD-C2FB6D3EB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40" y="3429001"/>
            <a:ext cx="5022713" cy="254727"/>
          </a:xfrm>
        </p:spPr>
        <p:txBody>
          <a:bodyPr wrap="none" anchor="b"/>
          <a:lstStyle>
            <a:lvl1pPr marL="0" indent="0" algn="l">
              <a:spcAft>
                <a:spcPts val="0"/>
              </a:spcAft>
              <a:buNone/>
              <a:defRPr sz="1200" cap="all" spc="51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Optional topline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011D2C7-9761-D25D-5D65-69F3A9F0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7" y="5769831"/>
            <a:ext cx="5022713" cy="25472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algn="l"/>
            <a:fld id="{E32C9A1A-CDE2-4163-A104-EB9D9598F125}" type="datetime1">
              <a:rPr lang="cs-CZ" smtClean="0"/>
              <a:t>4.12.2025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AC5B05-E1E7-496A-9493-44909AC36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5546000"/>
            <a:ext cx="5022713" cy="21192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57CEDD97-4111-11FA-FCA3-D766D00B3219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30537E7A-CA3C-4559-CCF8-29FAF9E6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6246953 h 6858000"/>
              <a:gd name="connsiteX5" fmla="*/ 4658594 w 6096000"/>
              <a:gd name="connsiteY5" fmla="*/ 6246953 h 6858000"/>
              <a:gd name="connsiteX6" fmla="*/ 5870894 w 6096000"/>
              <a:gd name="connsiteY6" fmla="*/ 5033059 h 6858000"/>
              <a:gd name="connsiteX7" fmla="*/ 5870894 w 6096000"/>
              <a:gd name="connsiteY7" fmla="*/ 1 h 6858000"/>
              <a:gd name="connsiteX8" fmla="*/ 5832819 w 6096000"/>
              <a:gd name="connsiteY8" fmla="*/ 1 h 6858000"/>
              <a:gd name="connsiteX9" fmla="*/ 5832819 w 6096000"/>
              <a:gd name="connsiteY9" fmla="*/ 5033059 h 6858000"/>
              <a:gd name="connsiteX10" fmla="*/ 4658594 w 6096000"/>
              <a:gd name="connsiteY10" fmla="*/ 6208866 h 6858000"/>
              <a:gd name="connsiteX11" fmla="*/ 0 w 6096000"/>
              <a:gd name="connsiteY11" fmla="*/ 620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246953"/>
                </a:lnTo>
                <a:lnTo>
                  <a:pt x="4658594" y="6246953"/>
                </a:lnTo>
                <a:cubicBezTo>
                  <a:pt x="5327059" y="6246953"/>
                  <a:pt x="5870894" y="5702404"/>
                  <a:pt x="5870894" y="5033059"/>
                </a:cubicBezTo>
                <a:lnTo>
                  <a:pt x="5870894" y="1"/>
                </a:lnTo>
                <a:lnTo>
                  <a:pt x="5832819" y="1"/>
                </a:lnTo>
                <a:lnTo>
                  <a:pt x="5832819" y="5033059"/>
                </a:lnTo>
                <a:cubicBezTo>
                  <a:pt x="5832819" y="5681393"/>
                  <a:pt x="5306068" y="6208866"/>
                  <a:pt x="4658594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0478BA8-DFD4-E8A0-7AD4-0FDBD2E4A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6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1B05-FF98-43F2-8E27-23BD127CE46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11160127" cy="4103688"/>
          </a:xfrm>
        </p:spPr>
        <p:txBody>
          <a:bodyPr/>
          <a:lstStyle>
            <a:lvl1pPr marL="447663" indent="-4476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623872" indent="-179384">
              <a:lnSpc>
                <a:spcPct val="120000"/>
              </a:lnSpc>
              <a:spcAft>
                <a:spcPts val="0"/>
              </a:spcAft>
              <a:defRPr sz="1600"/>
            </a:lvl2pPr>
            <a:lvl3pPr marL="809605" indent="-185734">
              <a:lnSpc>
                <a:spcPct val="120000"/>
              </a:lnSpc>
              <a:spcAft>
                <a:spcPts val="0"/>
              </a:spcAft>
              <a:defRPr sz="1600"/>
            </a:lvl3pPr>
            <a:lvl4pPr marL="988989" indent="-179384">
              <a:lnSpc>
                <a:spcPct val="120000"/>
              </a:lnSpc>
              <a:spcAft>
                <a:spcPts val="0"/>
              </a:spcAft>
              <a:defRPr sz="1600"/>
            </a:lvl4pPr>
            <a:lvl5pPr marL="1168371" indent="-179384">
              <a:lnSpc>
                <a:spcPct val="1200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GB"/>
              <a:t>Topic (for sub-topics increase the indent)</a:t>
            </a:r>
          </a:p>
          <a:p>
            <a:pPr lvl="1"/>
            <a:r>
              <a:rPr lang="en-GB"/>
              <a:t>Sub-topic 1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90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E04E5A4-2D50-D8BC-4A1F-08BD4CB78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530C80-0FAD-4D89-93EC-229D6F3539B9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5265736" cy="321401"/>
          </a:xfr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C4AEF3E-74DC-AC78-F849-4A12E9340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5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 +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10FD49-1C61-42E3-94D0-2A4A63C5898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1106809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1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BFC748-468D-2291-9167-BEDEECD6C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160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on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30639"/>
            <a:ext cx="11160125" cy="2491220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5EE0C5-0855-4ACB-9D6C-D7FE57878ED4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3362327"/>
            <a:ext cx="11160123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</a:t>
            </a:r>
            <a:r>
              <a:rPr lang="en-GB" err="1"/>
              <a:t>Topline</a:t>
            </a:r>
            <a:endParaRPr lang="en-GB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969099-72AF-CE91-1B73-C72873FFE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7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 +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628775"/>
            <a:ext cx="6948488" cy="2046242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76A3E-A56E-4907-8127-C6EDADFE0B00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71C89F-DEE0-3BEE-38F7-BC449E341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1106809"/>
            <a:ext cx="6948487" cy="32140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200" cap="all" spc="51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51E4F7-DAF3-D00A-9242-D342563ED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3849732"/>
            <a:ext cx="6948487" cy="24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6" name="Freihandform: Form 12">
            <a:extLst>
              <a:ext uri="{FF2B5EF4-FFF2-40B4-BE49-F238E27FC236}">
                <a16:creationId xmlns:a16="http://schemas.microsoft.com/office/drawing/2014/main" id="{C5483085-6581-778E-8E4E-0A231D28274D}"/>
              </a:ext>
            </a:extLst>
          </p:cNvPr>
          <p:cNvSpPr/>
          <p:nvPr userDrawn="1"/>
        </p:nvSpPr>
        <p:spPr>
          <a:xfrm flipV="1">
            <a:off x="1" y="620572"/>
            <a:ext cx="11871644" cy="6246952"/>
          </a:xfrm>
          <a:custGeom>
            <a:avLst/>
            <a:gdLst>
              <a:gd name="connsiteX0" fmla="*/ 0 w 11871644"/>
              <a:gd name="connsiteY0" fmla="*/ 6246952 h 6246952"/>
              <a:gd name="connsiteX1" fmla="*/ 10659344 w 11871644"/>
              <a:gd name="connsiteY1" fmla="*/ 6246952 h 6246952"/>
              <a:gd name="connsiteX2" fmla="*/ 11871644 w 11871644"/>
              <a:gd name="connsiteY2" fmla="*/ 5033058 h 6246952"/>
              <a:gd name="connsiteX3" fmla="*/ 11871644 w 11871644"/>
              <a:gd name="connsiteY3" fmla="*/ 0 h 6246952"/>
              <a:gd name="connsiteX4" fmla="*/ 11833569 w 11871644"/>
              <a:gd name="connsiteY4" fmla="*/ 0 h 6246952"/>
              <a:gd name="connsiteX5" fmla="*/ 11833569 w 11871644"/>
              <a:gd name="connsiteY5" fmla="*/ 5033058 h 6246952"/>
              <a:gd name="connsiteX6" fmla="*/ 10659344 w 11871644"/>
              <a:gd name="connsiteY6" fmla="*/ 6208865 h 6246952"/>
              <a:gd name="connsiteX7" fmla="*/ 0 w 11871644"/>
              <a:gd name="connsiteY7" fmla="*/ 6208865 h 62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1644" h="6246952">
                <a:moveTo>
                  <a:pt x="0" y="6246952"/>
                </a:moveTo>
                <a:lnTo>
                  <a:pt x="10659344" y="6246952"/>
                </a:lnTo>
                <a:cubicBezTo>
                  <a:pt x="11327809" y="6246952"/>
                  <a:pt x="11871644" y="5702403"/>
                  <a:pt x="11871644" y="5033058"/>
                </a:cubicBezTo>
                <a:lnTo>
                  <a:pt x="11871644" y="0"/>
                </a:lnTo>
                <a:lnTo>
                  <a:pt x="11833569" y="0"/>
                </a:lnTo>
                <a:lnTo>
                  <a:pt x="11833569" y="5033058"/>
                </a:lnTo>
                <a:cubicBezTo>
                  <a:pt x="11833569" y="5681392"/>
                  <a:pt x="11306818" y="6208865"/>
                  <a:pt x="10659344" y="6208865"/>
                </a:cubicBezTo>
                <a:lnTo>
                  <a:pt x="0" y="6208865"/>
                </a:ln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4706A0B1-1B43-0235-B8FD-C3CC35628A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658659 h 6858000"/>
              <a:gd name="connsiteX1" fmla="*/ 2979020 w 4511675"/>
              <a:gd name="connsiteY1" fmla="*/ 658659 h 6858000"/>
              <a:gd name="connsiteX2" fmla="*/ 4153245 w 4511675"/>
              <a:gd name="connsiteY2" fmla="*/ 1834466 h 6858000"/>
              <a:gd name="connsiteX3" fmla="*/ 4153245 w 4511675"/>
              <a:gd name="connsiteY3" fmla="*/ 6858000 h 6858000"/>
              <a:gd name="connsiteX4" fmla="*/ 0 w 4511675"/>
              <a:gd name="connsiteY4" fmla="*/ 6858000 h 6858000"/>
              <a:gd name="connsiteX5" fmla="*/ 0 w 4511675"/>
              <a:gd name="connsiteY5" fmla="*/ 0 h 6858000"/>
              <a:gd name="connsiteX6" fmla="*/ 4511675 w 4511675"/>
              <a:gd name="connsiteY6" fmla="*/ 0 h 6858000"/>
              <a:gd name="connsiteX7" fmla="*/ 4511675 w 4511675"/>
              <a:gd name="connsiteY7" fmla="*/ 6858000 h 6858000"/>
              <a:gd name="connsiteX8" fmla="*/ 4191320 w 4511675"/>
              <a:gd name="connsiteY8" fmla="*/ 6858000 h 6858000"/>
              <a:gd name="connsiteX9" fmla="*/ 4191320 w 4511675"/>
              <a:gd name="connsiteY9" fmla="*/ 1834466 h 6858000"/>
              <a:gd name="connsiteX10" fmla="*/ 2979020 w 4511675"/>
              <a:gd name="connsiteY10" fmla="*/ 620572 h 6858000"/>
              <a:gd name="connsiteX11" fmla="*/ 0 w 4511675"/>
              <a:gd name="connsiteY11" fmla="*/ 62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58000">
                <a:moveTo>
                  <a:pt x="0" y="658659"/>
                </a:moveTo>
                <a:lnTo>
                  <a:pt x="2979020" y="658659"/>
                </a:lnTo>
                <a:cubicBezTo>
                  <a:pt x="3626494" y="658659"/>
                  <a:pt x="4153245" y="1186132"/>
                  <a:pt x="4153245" y="1834466"/>
                </a:cubicBezTo>
                <a:lnTo>
                  <a:pt x="4153245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511675" y="0"/>
                </a:lnTo>
                <a:lnTo>
                  <a:pt x="4511675" y="6858000"/>
                </a:lnTo>
                <a:lnTo>
                  <a:pt x="4191320" y="6858000"/>
                </a:lnTo>
                <a:lnTo>
                  <a:pt x="4191320" y="1834466"/>
                </a:lnTo>
                <a:cubicBezTo>
                  <a:pt x="4191320" y="1165121"/>
                  <a:pt x="3647485" y="620572"/>
                  <a:pt x="2979020" y="620572"/>
                </a:cubicBezTo>
                <a:lnTo>
                  <a:pt x="0" y="62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BFC748-468D-2291-9167-BEDEECD6C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59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40755E-A369-4F9B-ADB7-83EBC42C847B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91C99AD-088F-8BED-AF13-3DDCBFD99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597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n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D14DF-E27A-4AC4-A4AA-308E9126D7BE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CD147FC-85B0-A705-4FE8-B246D760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52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n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438" y="1988842"/>
            <a:ext cx="9001124" cy="2101769"/>
          </a:xfrm>
        </p:spPr>
        <p:txBody>
          <a:bodyPr/>
          <a:lstStyle>
            <a:lvl1pPr algn="ctr"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671328-8203-4EC0-BE6E-5B42136A292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5439" y="4806840"/>
            <a:ext cx="9001124" cy="380681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6BF775-ED24-3048-F696-1A3CB2FA7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078" y="1357965"/>
            <a:ext cx="463841" cy="3591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15952-203D-CBAF-0BE4-B2CE187BD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878" y="4221090"/>
            <a:ext cx="463841" cy="3530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804BC84-BC5C-A237-F89B-D78E077B86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762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+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DC23CDB2-5A7E-CDB4-7154-06EF2FA70D84}"/>
              </a:ext>
            </a:extLst>
          </p:cNvPr>
          <p:cNvSpPr/>
          <p:nvPr userDrawn="1"/>
        </p:nvSpPr>
        <p:spPr>
          <a:xfrm>
            <a:off x="7680325" y="0"/>
            <a:ext cx="4511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Grafik 4">
            <a:extLst>
              <a:ext uri="{FF2B5EF4-FFF2-40B4-BE49-F238E27FC236}">
                <a16:creationId xmlns:a16="http://schemas.microsoft.com/office/drawing/2014/main" id="{97E0F36E-71AC-5602-E9B3-74D876A78702}"/>
              </a:ext>
            </a:extLst>
          </p:cNvPr>
          <p:cNvSpPr/>
          <p:nvPr userDrawn="1"/>
        </p:nvSpPr>
        <p:spPr>
          <a:xfrm>
            <a:off x="1" y="3"/>
            <a:ext cx="11966895" cy="6246951"/>
          </a:xfrm>
          <a:custGeom>
            <a:avLst/>
            <a:gdLst>
              <a:gd name="connsiteX0" fmla="*/ 10754594 w 11966894"/>
              <a:gd name="connsiteY0" fmla="*/ 6246952 h 6246951"/>
              <a:gd name="connsiteX1" fmla="*/ 0 w 11966894"/>
              <a:gd name="connsiteY1" fmla="*/ 6246952 h 6246951"/>
              <a:gd name="connsiteX2" fmla="*/ 0 w 11966894"/>
              <a:gd name="connsiteY2" fmla="*/ 6208865 h 6246951"/>
              <a:gd name="connsiteX3" fmla="*/ 10754594 w 11966894"/>
              <a:gd name="connsiteY3" fmla="*/ 6208865 h 6246951"/>
              <a:gd name="connsiteX4" fmla="*/ 11928819 w 11966894"/>
              <a:gd name="connsiteY4" fmla="*/ 5033058 h 6246951"/>
              <a:gd name="connsiteX5" fmla="*/ 11928819 w 11966894"/>
              <a:gd name="connsiteY5" fmla="*/ 0 h 6246951"/>
              <a:gd name="connsiteX6" fmla="*/ 11966894 w 11966894"/>
              <a:gd name="connsiteY6" fmla="*/ 0 h 6246951"/>
              <a:gd name="connsiteX7" fmla="*/ 11966894 w 11966894"/>
              <a:gd name="connsiteY7" fmla="*/ 5033058 h 6246951"/>
              <a:gd name="connsiteX8" fmla="*/ 10754594 w 11966894"/>
              <a:gd name="connsiteY8" fmla="*/ 6246952 h 624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6894" h="6246951">
                <a:moveTo>
                  <a:pt x="10754594" y="6246952"/>
                </a:moveTo>
                <a:lnTo>
                  <a:pt x="0" y="6246952"/>
                </a:lnTo>
                <a:lnTo>
                  <a:pt x="0" y="6208865"/>
                </a:lnTo>
                <a:lnTo>
                  <a:pt x="10754594" y="6208865"/>
                </a:lnTo>
                <a:cubicBezTo>
                  <a:pt x="11402068" y="6208865"/>
                  <a:pt x="11928819" y="5681392"/>
                  <a:pt x="11928819" y="5033058"/>
                </a:cubicBezTo>
                <a:lnTo>
                  <a:pt x="11928819" y="0"/>
                </a:lnTo>
                <a:lnTo>
                  <a:pt x="11966894" y="0"/>
                </a:lnTo>
                <a:lnTo>
                  <a:pt x="11966894" y="5033058"/>
                </a:lnTo>
                <a:cubicBezTo>
                  <a:pt x="11966894" y="5702403"/>
                  <a:pt x="11423059" y="6246952"/>
                  <a:pt x="10754594" y="6246952"/>
                </a:cubicBezTo>
                <a:close/>
              </a:path>
            </a:pathLst>
          </a:custGeom>
          <a:solidFill>
            <a:schemeClr val="bg1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4CC7D508-9A99-DC1C-B9D5-ADCE0FF6E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325" y="0"/>
            <a:ext cx="4511675" cy="6867524"/>
          </a:xfrm>
          <a:custGeom>
            <a:avLst/>
            <a:gdLst>
              <a:gd name="connsiteX0" fmla="*/ 0 w 4511675"/>
              <a:gd name="connsiteY0" fmla="*/ 0 h 6867524"/>
              <a:gd name="connsiteX1" fmla="*/ 4511675 w 4511675"/>
              <a:gd name="connsiteY1" fmla="*/ 0 h 6867524"/>
              <a:gd name="connsiteX2" fmla="*/ 4511675 w 4511675"/>
              <a:gd name="connsiteY2" fmla="*/ 6867524 h 6867524"/>
              <a:gd name="connsiteX3" fmla="*/ 0 w 4511675"/>
              <a:gd name="connsiteY3" fmla="*/ 6867524 h 6867524"/>
              <a:gd name="connsiteX4" fmla="*/ 0 w 4511675"/>
              <a:gd name="connsiteY4" fmla="*/ 6246953 h 6867524"/>
              <a:gd name="connsiteX5" fmla="*/ 3074270 w 4511675"/>
              <a:gd name="connsiteY5" fmla="*/ 6246953 h 6867524"/>
              <a:gd name="connsiteX6" fmla="*/ 4286570 w 4511675"/>
              <a:gd name="connsiteY6" fmla="*/ 5033059 h 6867524"/>
              <a:gd name="connsiteX7" fmla="*/ 4286570 w 4511675"/>
              <a:gd name="connsiteY7" fmla="*/ 1 h 6867524"/>
              <a:gd name="connsiteX8" fmla="*/ 4248495 w 4511675"/>
              <a:gd name="connsiteY8" fmla="*/ 1 h 6867524"/>
              <a:gd name="connsiteX9" fmla="*/ 4248495 w 4511675"/>
              <a:gd name="connsiteY9" fmla="*/ 5033059 h 6867524"/>
              <a:gd name="connsiteX10" fmla="*/ 3074270 w 4511675"/>
              <a:gd name="connsiteY10" fmla="*/ 6208866 h 6867524"/>
              <a:gd name="connsiteX11" fmla="*/ 0 w 4511675"/>
              <a:gd name="connsiteY11" fmla="*/ 620886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675" h="6867524">
                <a:moveTo>
                  <a:pt x="0" y="0"/>
                </a:moveTo>
                <a:lnTo>
                  <a:pt x="4511675" y="0"/>
                </a:lnTo>
                <a:lnTo>
                  <a:pt x="4511675" y="6867524"/>
                </a:lnTo>
                <a:lnTo>
                  <a:pt x="0" y="6867524"/>
                </a:lnTo>
                <a:lnTo>
                  <a:pt x="0" y="6246953"/>
                </a:lnTo>
                <a:lnTo>
                  <a:pt x="3074270" y="6246953"/>
                </a:lnTo>
                <a:cubicBezTo>
                  <a:pt x="3742735" y="6246953"/>
                  <a:pt x="4286570" y="5702404"/>
                  <a:pt x="4286570" y="5033059"/>
                </a:cubicBezTo>
                <a:lnTo>
                  <a:pt x="4286570" y="1"/>
                </a:lnTo>
                <a:lnTo>
                  <a:pt x="4248495" y="1"/>
                </a:lnTo>
                <a:lnTo>
                  <a:pt x="4248495" y="5033059"/>
                </a:lnTo>
                <a:cubicBezTo>
                  <a:pt x="4248495" y="5681393"/>
                  <a:pt x="3721744" y="6208866"/>
                  <a:pt x="3074270" y="6208866"/>
                </a:cubicBezTo>
                <a:lnTo>
                  <a:pt x="0" y="62088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266" y="2619375"/>
            <a:ext cx="5521385" cy="3169124"/>
          </a:xfrm>
        </p:spPr>
        <p:txBody>
          <a:bodyPr/>
          <a:lstStyle>
            <a:lvl1pPr>
              <a:lnSpc>
                <a:spcPct val="107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Quote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1AE3D9-767D-4C66-BC0A-D14D632CE8A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D9A8D9-DADF-55CB-5BF2-41E78D03D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041" y="5407820"/>
            <a:ext cx="3512347" cy="3806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5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Name Surname, Position/function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EE96DAE-9F59-833A-BCE1-ACA977DA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952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text on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FE3EDE-371E-491C-AABA-A3E6EF9F70A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6948487" cy="4103688"/>
          </a:xfrm>
        </p:spPr>
        <p:txBody>
          <a:bodyPr/>
          <a:lstStyle>
            <a:lvl1pPr marL="266693" indent="-266693">
              <a:defRPr sz="2400">
                <a:solidFill>
                  <a:schemeClr val="bg1"/>
                </a:solidFill>
              </a:defRPr>
            </a:lvl1pPr>
            <a:lvl2pPr marL="271456" indent="-271456">
              <a:defRPr sz="2400">
                <a:solidFill>
                  <a:schemeClr val="bg1"/>
                </a:solidFill>
              </a:defRPr>
            </a:lvl2pPr>
            <a:lvl3pPr marL="538149" indent="-273044">
              <a:defRPr sz="2400">
                <a:solidFill>
                  <a:schemeClr val="bg1"/>
                </a:solidFill>
              </a:defRPr>
            </a:lvl3pPr>
            <a:lvl4pPr marL="803255" indent="-263519">
              <a:defRPr sz="2400">
                <a:solidFill>
                  <a:schemeClr val="bg1"/>
                </a:solidFill>
              </a:defRPr>
            </a:lvl4pPr>
            <a:lvl5pPr marL="1076298" indent="-261932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A841292-9858-25E8-D5B1-DE82A844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554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9E26-B3B0-4CCB-ABEA-90FDFF39D2A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6948487" cy="4103688"/>
          </a:xfrm>
        </p:spPr>
        <p:txBody>
          <a:bodyPr/>
          <a:lstStyle>
            <a:lvl1pPr marL="266693" indent="-266693">
              <a:defRPr sz="2400"/>
            </a:lvl1pPr>
            <a:lvl2pPr marL="271456" indent="-271456">
              <a:defRPr sz="2400"/>
            </a:lvl2pPr>
            <a:lvl3pPr marL="538149" indent="-273044">
              <a:defRPr sz="2400"/>
            </a:lvl3pPr>
            <a:lvl4pPr marL="803255" indent="-263519">
              <a:defRPr sz="2400"/>
            </a:lvl4pPr>
            <a:lvl5pPr marL="1076298" indent="-261932">
              <a:defRPr sz="24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5797213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text on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CF82DD-E872-4BBC-A012-2CBF38885F5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919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CC9-559F-4994-8222-F5AAF367DD25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2241550"/>
            <a:ext cx="5472111" cy="4103688"/>
          </a:xfrm>
        </p:spPr>
        <p:txBody>
          <a:bodyPr/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09412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70D3CB88-3AF9-F4F2-F20B-8E4E118F6D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45238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To insert a background image: Please click on the image placeholder and then select an image by clicking on the "Insert“ tab and choosing the “Pictures“ command.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445B5-A805-4F6D-B28E-11AA4AF852F4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91C99AD-088F-8BED-AF13-3DDCBFD99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877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305B-2CDB-4DC5-93ED-05479E0133A4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9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2188076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Right) on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C339001-6AB6-F5CB-1054-DEC0865370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AC31E-24AA-4026-B5AB-AE3A3ED17B61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4084639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47171FB-6187-1DC8-0E11-2F1E265D0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78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ef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6" y="620714"/>
            <a:ext cx="3995737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CC4B-B39D-4B1E-8621-CCBD29DAA21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326" y="2241550"/>
            <a:ext cx="3995737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325" y="275183"/>
            <a:ext cx="3995739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61D31E46-3E76-F666-E8F9-02DA97BA62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4199803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(Left) on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636" y="620714"/>
            <a:ext cx="3986427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72F7B4-7F71-4385-A119-BFCAE2C7C777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636" y="2231829"/>
            <a:ext cx="3986427" cy="41134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636" y="275183"/>
            <a:ext cx="3986427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DC5CE066-1886-D38C-E40C-8359155A9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620714"/>
            <a:ext cx="6948487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C3BA6EF-CA71-30F0-A3C7-BE02FD73A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628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A2B2-FAC8-4E94-9F48-DFF209752A8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4324350"/>
            <a:ext cx="5472043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5472043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F7F19B2-9558-5BD7-6F06-3E30B69232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7" y="1376362"/>
            <a:ext cx="5472043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B3EB307-DE58-7D91-FAC8-9F73C171AE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020" y="1376362"/>
            <a:ext cx="5472043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2123637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6189-C4FF-41CA-9F85-4831E682A08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59E7B93-87F4-B87D-5BF5-9B6054758A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9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4001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064" y="4324350"/>
            <a:ext cx="3564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0AC9F5-EEBE-671C-1159-AB8180EE3B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14001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8D03FEE-AC9C-684A-1B73-61AA20B11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12064" y="1376362"/>
            <a:ext cx="3564000" cy="2808000"/>
          </a:xfrm>
          <a:prstGeom prst="roundRect">
            <a:avLst>
              <a:gd name="adj" fmla="val 5247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5951475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01A2-B7C6-479D-8AF3-E500F4AF6FE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F2F75E1-35E2-8732-5F2D-2DE90D1C9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79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D845AF7A-44DA-5B67-EDB0-A9CC83B0C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020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A3CFA9BC-806E-F0DF-76E7-A790C5A6D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063" y="4324350"/>
            <a:ext cx="2628000" cy="2020888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  <a:lvl5pPr>
              <a:spcAft>
                <a:spcPts val="200"/>
              </a:spcAft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1B90849C-0499-DFD6-5B5D-6C7A966E53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9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75FCA175-DD53-E408-EC4C-4A46150284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9981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37012A2C-45E5-F3F0-80D4-0C5A1CA60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04022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2BAC117D-09E5-9074-DDED-5357FB65A1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48066" y="1376362"/>
            <a:ext cx="2627999" cy="2808000"/>
          </a:xfrm>
          <a:prstGeom prst="roundRect">
            <a:avLst>
              <a:gd name="adj" fmla="val 5609"/>
            </a:avLst>
          </a:prstGeom>
          <a:solidFill>
            <a:schemeClr val="bg1">
              <a:lumMod val="75000"/>
            </a:schemeClr>
          </a:solidFill>
        </p:spPr>
        <p:txBody>
          <a:bodyPr wrap="square" lIns="72000" tIns="72000" rIns="72000" bIns="72000" anchor="b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19578181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py text on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252D6-4373-4FBE-BC04-8608B65AC392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56CB212-47B5-5B83-A8A2-CB4B13598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A7ADC4F1-E2E4-B165-DDC0-955685F87E8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8037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258D-1CF8-4422-A18A-086BDDDEE174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241550"/>
            <a:ext cx="5472111" cy="41036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0895537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1611-708A-4C09-BEC1-1F7B635A38E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69CE1E29-E132-7375-3C58-1F528CDF3C4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5943" y="2241550"/>
            <a:ext cx="5472109" cy="39077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72BB8B-F176-96AA-F830-056601A62A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4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34878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n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63688"/>
            <a:ext cx="11160125" cy="4781550"/>
          </a:xfrm>
        </p:spPr>
        <p:txBody>
          <a:bodyPr/>
          <a:lstStyle>
            <a:lvl1pPr>
              <a:defRPr sz="9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Statement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F61750-2B8A-4B17-A68C-2545E2BF6F12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CD147FC-85B0-A705-4FE8-B246D7605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221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758-3A6C-4471-8008-1A80018CB8AB}" type="datetime1">
              <a:rPr lang="cs-CZ" smtClean="0"/>
              <a:t>4.12.2025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885910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D0E66-8657-12F6-BA2C-ACED9AC5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B08-32BA-4EDD-9EE2-4E5FAD6DCA9D}" type="datetime1">
              <a:rPr lang="cs-CZ" smtClean="0"/>
              <a:t>4.12.2025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0E9382-4E0A-4671-91DD-123712B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427CE1-416A-C38F-D0F8-0E3C015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73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page on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825240"/>
            <a:ext cx="11160125" cy="1021080"/>
          </a:xfrm>
        </p:spPr>
        <p:txBody>
          <a:bodyPr anchor="t"/>
          <a:lstStyle>
            <a:lvl1pPr>
              <a:defRPr sz="5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1FFF01-E3C4-E50B-C56E-6A7ACD6F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5463542"/>
            <a:ext cx="11160124" cy="29781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Author Name Surname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31A04DC-8AA1-DEEF-753E-E93960DD5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9" y="5783353"/>
            <a:ext cx="11160124" cy="297815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3A157E5-E4FF-FB4F-0452-41C5CC974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7" y="1176912"/>
            <a:ext cx="1929091" cy="8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43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1D78-1C8C-483D-B7DF-6AE63FADE05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154012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8D6EBB-D88D-4AF9-AEF8-3A2905BD78A0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C710AA-4360-506A-3D97-5A8F85A6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1390651"/>
            <a:ext cx="11160125" cy="495458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B4DF82A-3CAB-2D71-CB8F-7C57CC653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361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Copy text on white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4436-FD4F-4C19-A0CC-B90ACE422EA0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3"/>
            <a:ext cx="5472111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1390653"/>
            <a:ext cx="5472111" cy="4954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6523798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Copy text on colour (2 columns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BB2FA0-4A4E-47B2-AC6F-59B830E1FF5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0D8A835-9701-8957-006D-288D1F930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4" y="1390653"/>
            <a:ext cx="5472111" cy="495458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6395D3D1-537B-C9FB-38E3-DE1A5A73C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92E28F5-BBC1-3A89-7F9F-5FC757269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400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Image (Right)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F1C5-24CC-4216-AF14-D137969C2834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5"/>
            <a:ext cx="4084639" cy="49688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4928904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_Text + Image (Right) on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49F1B917-F0D7-F764-ABEA-0C7F235E21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781" y="620714"/>
            <a:ext cx="6959283" cy="5724524"/>
          </a:xfrm>
          <a:prstGeom prst="roundRect">
            <a:avLst>
              <a:gd name="adj" fmla="val 2402"/>
            </a:avLst>
          </a:prstGeo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Add image by clicking on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20714"/>
            <a:ext cx="4084639" cy="755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AFF8D6-84C7-4D19-B8A8-3DCA58D7681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5"/>
            <a:ext cx="4084639" cy="49688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3CF17F0-3086-654A-6EEA-CCF25C290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898" y="6421002"/>
            <a:ext cx="643991" cy="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260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_Text + Diagram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0AC1-5059-47A3-8FAB-95C6B22995F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376364"/>
            <a:ext cx="5472111" cy="4968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1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796" lvl="0" indent="-177796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ED96E30-58A9-71CA-8ED9-3B505FD99B2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3954" y="1390653"/>
            <a:ext cx="5472109" cy="4758689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Kliknutím na ikonu přidáte graf.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22E179-20CB-DC56-C7B5-1E365ED04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6149340"/>
            <a:ext cx="5472113" cy="210186"/>
          </a:xfr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700"/>
            </a:lvl1pPr>
            <a:lvl2pPr>
              <a:spcAft>
                <a:spcPts val="0"/>
              </a:spcAft>
              <a:defRPr sz="12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de-DE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63546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98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9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23.xml"/><Relationship Id="rId34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slideLayout" Target="../slideLayouts/slideLayout134.xml"/><Relationship Id="rId37" Type="http://schemas.openxmlformats.org/officeDocument/2006/relationships/slideLayout" Target="../slideLayouts/slideLayout139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36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35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slideLayout" Target="../slideLayouts/slideLayout135.xml"/><Relationship Id="rId38" Type="http://schemas.openxmlformats.org/officeDocument/2006/relationships/slideLayout" Target="../slideLayouts/slideLayout14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4.xml"/><Relationship Id="rId18" Type="http://schemas.openxmlformats.org/officeDocument/2006/relationships/slideLayout" Target="../slideLayouts/slideLayout159.xml"/><Relationship Id="rId26" Type="http://schemas.openxmlformats.org/officeDocument/2006/relationships/slideLayout" Target="../slideLayouts/slideLayout167.xml"/><Relationship Id="rId39" Type="http://schemas.openxmlformats.org/officeDocument/2006/relationships/slideLayout" Target="../slideLayouts/slideLayout180.xml"/><Relationship Id="rId21" Type="http://schemas.openxmlformats.org/officeDocument/2006/relationships/slideLayout" Target="../slideLayouts/slideLayout162.xml"/><Relationship Id="rId34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20" Type="http://schemas.openxmlformats.org/officeDocument/2006/relationships/slideLayout" Target="../slideLayouts/slideLayout161.xml"/><Relationship Id="rId29" Type="http://schemas.openxmlformats.org/officeDocument/2006/relationships/slideLayout" Target="../slideLayouts/slideLayout170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24" Type="http://schemas.openxmlformats.org/officeDocument/2006/relationships/slideLayout" Target="../slideLayouts/slideLayout165.xml"/><Relationship Id="rId32" Type="http://schemas.openxmlformats.org/officeDocument/2006/relationships/slideLayout" Target="../slideLayouts/slideLayout173.xml"/><Relationship Id="rId37" Type="http://schemas.openxmlformats.org/officeDocument/2006/relationships/slideLayout" Target="../slideLayouts/slideLayout178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23" Type="http://schemas.openxmlformats.org/officeDocument/2006/relationships/slideLayout" Target="../slideLayouts/slideLayout164.xml"/><Relationship Id="rId28" Type="http://schemas.openxmlformats.org/officeDocument/2006/relationships/slideLayout" Target="../slideLayouts/slideLayout169.xml"/><Relationship Id="rId36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51.xml"/><Relationship Id="rId19" Type="http://schemas.openxmlformats.org/officeDocument/2006/relationships/slideLayout" Target="../slideLayouts/slideLayout160.xml"/><Relationship Id="rId31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Relationship Id="rId22" Type="http://schemas.openxmlformats.org/officeDocument/2006/relationships/slideLayout" Target="../slideLayouts/slideLayout163.xml"/><Relationship Id="rId27" Type="http://schemas.openxmlformats.org/officeDocument/2006/relationships/slideLayout" Target="../slideLayouts/slideLayout168.xml"/><Relationship Id="rId30" Type="http://schemas.openxmlformats.org/officeDocument/2006/relationships/slideLayout" Target="../slideLayouts/slideLayout171.xml"/><Relationship Id="rId35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5" Type="http://schemas.openxmlformats.org/officeDocument/2006/relationships/slideLayout" Target="../slideLayouts/slideLayout166.xml"/><Relationship Id="rId33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17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26" Type="http://schemas.openxmlformats.org/officeDocument/2006/relationships/slideLayout" Target="../slideLayouts/slideLayout206.xml"/><Relationship Id="rId39" Type="http://schemas.openxmlformats.org/officeDocument/2006/relationships/theme" Target="../theme/theme6.xml"/><Relationship Id="rId21" Type="http://schemas.openxmlformats.org/officeDocument/2006/relationships/slideLayout" Target="../slideLayouts/slideLayout201.xml"/><Relationship Id="rId34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5" Type="http://schemas.openxmlformats.org/officeDocument/2006/relationships/slideLayout" Target="../slideLayouts/slideLayout205.xml"/><Relationship Id="rId33" Type="http://schemas.openxmlformats.org/officeDocument/2006/relationships/slideLayout" Target="../slideLayouts/slideLayout213.xml"/><Relationship Id="rId38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200.xml"/><Relationship Id="rId29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24" Type="http://schemas.openxmlformats.org/officeDocument/2006/relationships/slideLayout" Target="../slideLayouts/slideLayout204.xml"/><Relationship Id="rId32" Type="http://schemas.openxmlformats.org/officeDocument/2006/relationships/slideLayout" Target="../slideLayouts/slideLayout212.xml"/><Relationship Id="rId37" Type="http://schemas.openxmlformats.org/officeDocument/2006/relationships/slideLayout" Target="../slideLayouts/slideLayout21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203.xml"/><Relationship Id="rId28" Type="http://schemas.openxmlformats.org/officeDocument/2006/relationships/slideLayout" Target="../slideLayouts/slideLayout208.xml"/><Relationship Id="rId36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202.xml"/><Relationship Id="rId27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210.xml"/><Relationship Id="rId35" Type="http://schemas.openxmlformats.org/officeDocument/2006/relationships/slideLayout" Target="../slideLayouts/slideLayout215.xml"/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1.xml"/><Relationship Id="rId18" Type="http://schemas.openxmlformats.org/officeDocument/2006/relationships/slideLayout" Target="../slideLayouts/slideLayout236.xml"/><Relationship Id="rId26" Type="http://schemas.openxmlformats.org/officeDocument/2006/relationships/slideLayout" Target="../slideLayouts/slideLayout244.xml"/><Relationship Id="rId39" Type="http://schemas.openxmlformats.org/officeDocument/2006/relationships/slideLayout" Target="../slideLayouts/slideLayout257.xml"/><Relationship Id="rId21" Type="http://schemas.openxmlformats.org/officeDocument/2006/relationships/slideLayout" Target="../slideLayouts/slideLayout239.xml"/><Relationship Id="rId34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20.xml"/><Relationship Id="rId16" Type="http://schemas.openxmlformats.org/officeDocument/2006/relationships/slideLayout" Target="../slideLayouts/slideLayout234.xml"/><Relationship Id="rId20" Type="http://schemas.openxmlformats.org/officeDocument/2006/relationships/slideLayout" Target="../slideLayouts/slideLayout238.xml"/><Relationship Id="rId29" Type="http://schemas.openxmlformats.org/officeDocument/2006/relationships/slideLayout" Target="../slideLayouts/slideLayout247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24" Type="http://schemas.openxmlformats.org/officeDocument/2006/relationships/slideLayout" Target="../slideLayouts/slideLayout242.xml"/><Relationship Id="rId32" Type="http://schemas.openxmlformats.org/officeDocument/2006/relationships/slideLayout" Target="../slideLayouts/slideLayout250.xml"/><Relationship Id="rId37" Type="http://schemas.openxmlformats.org/officeDocument/2006/relationships/slideLayout" Target="../slideLayouts/slideLayout255.xml"/><Relationship Id="rId40" Type="http://schemas.openxmlformats.org/officeDocument/2006/relationships/theme" Target="../theme/theme7.xml"/><Relationship Id="rId5" Type="http://schemas.openxmlformats.org/officeDocument/2006/relationships/slideLayout" Target="../slideLayouts/slideLayout223.xml"/><Relationship Id="rId15" Type="http://schemas.openxmlformats.org/officeDocument/2006/relationships/slideLayout" Target="../slideLayouts/slideLayout233.xml"/><Relationship Id="rId23" Type="http://schemas.openxmlformats.org/officeDocument/2006/relationships/slideLayout" Target="../slideLayouts/slideLayout241.xml"/><Relationship Id="rId28" Type="http://schemas.openxmlformats.org/officeDocument/2006/relationships/slideLayout" Target="../slideLayouts/slideLayout246.xml"/><Relationship Id="rId36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28.xml"/><Relationship Id="rId19" Type="http://schemas.openxmlformats.org/officeDocument/2006/relationships/slideLayout" Target="../slideLayouts/slideLayout237.xml"/><Relationship Id="rId31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32.xml"/><Relationship Id="rId22" Type="http://schemas.openxmlformats.org/officeDocument/2006/relationships/slideLayout" Target="../slideLayouts/slideLayout240.xml"/><Relationship Id="rId27" Type="http://schemas.openxmlformats.org/officeDocument/2006/relationships/slideLayout" Target="../slideLayouts/slideLayout245.xml"/><Relationship Id="rId30" Type="http://schemas.openxmlformats.org/officeDocument/2006/relationships/slideLayout" Target="../slideLayouts/slideLayout248.xml"/><Relationship Id="rId35" Type="http://schemas.openxmlformats.org/officeDocument/2006/relationships/slideLayout" Target="../slideLayouts/slideLayout253.xml"/><Relationship Id="rId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30.xml"/><Relationship Id="rId17" Type="http://schemas.openxmlformats.org/officeDocument/2006/relationships/slideLayout" Target="../slideLayouts/slideLayout235.xml"/><Relationship Id="rId25" Type="http://schemas.openxmlformats.org/officeDocument/2006/relationships/slideLayout" Target="../slideLayouts/slideLayout243.xml"/><Relationship Id="rId33" Type="http://schemas.openxmlformats.org/officeDocument/2006/relationships/slideLayout" Target="../slideLayouts/slideLayout251.xml"/><Relationship Id="rId38" Type="http://schemas.openxmlformats.org/officeDocument/2006/relationships/slideLayout" Target="../slideLayouts/slideLayout256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0.xml"/><Relationship Id="rId18" Type="http://schemas.openxmlformats.org/officeDocument/2006/relationships/slideLayout" Target="../slideLayouts/slideLayout275.xml"/><Relationship Id="rId26" Type="http://schemas.openxmlformats.org/officeDocument/2006/relationships/slideLayout" Target="../slideLayouts/slideLayout283.xml"/><Relationship Id="rId39" Type="http://schemas.openxmlformats.org/officeDocument/2006/relationships/slideLayout" Target="../slideLayouts/slideLayout296.xml"/><Relationship Id="rId21" Type="http://schemas.openxmlformats.org/officeDocument/2006/relationships/slideLayout" Target="../slideLayouts/slideLayout278.xml"/><Relationship Id="rId34" Type="http://schemas.openxmlformats.org/officeDocument/2006/relationships/slideLayout" Target="../slideLayouts/slideLayout291.xml"/><Relationship Id="rId42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9.xml"/><Relationship Id="rId16" Type="http://schemas.openxmlformats.org/officeDocument/2006/relationships/slideLayout" Target="../slideLayouts/slideLayout273.xml"/><Relationship Id="rId29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24" Type="http://schemas.openxmlformats.org/officeDocument/2006/relationships/slideLayout" Target="../slideLayouts/slideLayout281.xml"/><Relationship Id="rId32" Type="http://schemas.openxmlformats.org/officeDocument/2006/relationships/slideLayout" Target="../slideLayouts/slideLayout289.xml"/><Relationship Id="rId37" Type="http://schemas.openxmlformats.org/officeDocument/2006/relationships/slideLayout" Target="../slideLayouts/slideLayout294.xml"/><Relationship Id="rId40" Type="http://schemas.openxmlformats.org/officeDocument/2006/relationships/slideLayout" Target="../slideLayouts/slideLayout297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262.xml"/><Relationship Id="rId15" Type="http://schemas.openxmlformats.org/officeDocument/2006/relationships/slideLayout" Target="../slideLayouts/slideLayout272.xml"/><Relationship Id="rId23" Type="http://schemas.openxmlformats.org/officeDocument/2006/relationships/slideLayout" Target="../slideLayouts/slideLayout280.xml"/><Relationship Id="rId28" Type="http://schemas.openxmlformats.org/officeDocument/2006/relationships/slideLayout" Target="../slideLayouts/slideLayout285.xml"/><Relationship Id="rId36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67.xml"/><Relationship Id="rId19" Type="http://schemas.openxmlformats.org/officeDocument/2006/relationships/slideLayout" Target="../slideLayouts/slideLayout276.xml"/><Relationship Id="rId31" Type="http://schemas.openxmlformats.org/officeDocument/2006/relationships/slideLayout" Target="../slideLayouts/slideLayout288.xml"/><Relationship Id="rId44" Type="http://schemas.openxmlformats.org/officeDocument/2006/relationships/theme" Target="../theme/theme8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271.xml"/><Relationship Id="rId22" Type="http://schemas.openxmlformats.org/officeDocument/2006/relationships/slideLayout" Target="../slideLayouts/slideLayout279.xml"/><Relationship Id="rId27" Type="http://schemas.openxmlformats.org/officeDocument/2006/relationships/slideLayout" Target="../slideLayouts/slideLayout284.xml"/><Relationship Id="rId30" Type="http://schemas.openxmlformats.org/officeDocument/2006/relationships/slideLayout" Target="../slideLayouts/slideLayout287.xml"/><Relationship Id="rId35" Type="http://schemas.openxmlformats.org/officeDocument/2006/relationships/slideLayout" Target="../slideLayouts/slideLayout292.xml"/><Relationship Id="rId43" Type="http://schemas.openxmlformats.org/officeDocument/2006/relationships/slideLayout" Target="../slideLayouts/slideLayout300.xml"/><Relationship Id="rId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9.xml"/><Relationship Id="rId17" Type="http://schemas.openxmlformats.org/officeDocument/2006/relationships/slideLayout" Target="../slideLayouts/slideLayout274.xml"/><Relationship Id="rId25" Type="http://schemas.openxmlformats.org/officeDocument/2006/relationships/slideLayout" Target="../slideLayouts/slideLayout282.xml"/><Relationship Id="rId33" Type="http://schemas.openxmlformats.org/officeDocument/2006/relationships/slideLayout" Target="../slideLayouts/slideLayout290.xml"/><Relationship Id="rId38" Type="http://schemas.openxmlformats.org/officeDocument/2006/relationships/slideLayout" Target="../slideLayouts/slideLayout295.xml"/><Relationship Id="rId20" Type="http://schemas.openxmlformats.org/officeDocument/2006/relationships/slideLayout" Target="../slideLayouts/slideLayout277.xml"/><Relationship Id="rId41" Type="http://schemas.openxmlformats.org/officeDocument/2006/relationships/slideLayout" Target="../slideLayouts/slideLayout29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3.xml"/><Relationship Id="rId18" Type="http://schemas.openxmlformats.org/officeDocument/2006/relationships/slideLayout" Target="../slideLayouts/slideLayout318.xml"/><Relationship Id="rId26" Type="http://schemas.openxmlformats.org/officeDocument/2006/relationships/slideLayout" Target="../slideLayouts/slideLayout326.xml"/><Relationship Id="rId39" Type="http://schemas.openxmlformats.org/officeDocument/2006/relationships/slideLayout" Target="../slideLayouts/slideLayout339.xml"/><Relationship Id="rId21" Type="http://schemas.openxmlformats.org/officeDocument/2006/relationships/slideLayout" Target="../slideLayouts/slideLayout321.xml"/><Relationship Id="rId34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302.xml"/><Relationship Id="rId16" Type="http://schemas.openxmlformats.org/officeDocument/2006/relationships/slideLayout" Target="../slideLayouts/slideLayout316.xml"/><Relationship Id="rId20" Type="http://schemas.openxmlformats.org/officeDocument/2006/relationships/slideLayout" Target="../slideLayouts/slideLayout320.xml"/><Relationship Id="rId29" Type="http://schemas.openxmlformats.org/officeDocument/2006/relationships/slideLayout" Target="../slideLayouts/slideLayout3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24" Type="http://schemas.openxmlformats.org/officeDocument/2006/relationships/slideLayout" Target="../slideLayouts/slideLayout324.xml"/><Relationship Id="rId32" Type="http://schemas.openxmlformats.org/officeDocument/2006/relationships/slideLayout" Target="../slideLayouts/slideLayout332.xml"/><Relationship Id="rId37" Type="http://schemas.openxmlformats.org/officeDocument/2006/relationships/slideLayout" Target="../slideLayouts/slideLayout337.xml"/><Relationship Id="rId40" Type="http://schemas.openxmlformats.org/officeDocument/2006/relationships/theme" Target="../theme/theme9.xml"/><Relationship Id="rId5" Type="http://schemas.openxmlformats.org/officeDocument/2006/relationships/slideLayout" Target="../slideLayouts/slideLayout305.xml"/><Relationship Id="rId15" Type="http://schemas.openxmlformats.org/officeDocument/2006/relationships/slideLayout" Target="../slideLayouts/slideLayout315.xml"/><Relationship Id="rId23" Type="http://schemas.openxmlformats.org/officeDocument/2006/relationships/slideLayout" Target="../slideLayouts/slideLayout323.xml"/><Relationship Id="rId28" Type="http://schemas.openxmlformats.org/officeDocument/2006/relationships/slideLayout" Target="../slideLayouts/slideLayout328.xml"/><Relationship Id="rId36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10.xml"/><Relationship Id="rId19" Type="http://schemas.openxmlformats.org/officeDocument/2006/relationships/slideLayout" Target="../slideLayouts/slideLayout319.xml"/><Relationship Id="rId31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Relationship Id="rId22" Type="http://schemas.openxmlformats.org/officeDocument/2006/relationships/slideLayout" Target="../slideLayouts/slideLayout322.xml"/><Relationship Id="rId27" Type="http://schemas.openxmlformats.org/officeDocument/2006/relationships/slideLayout" Target="../slideLayouts/slideLayout327.xml"/><Relationship Id="rId30" Type="http://schemas.openxmlformats.org/officeDocument/2006/relationships/slideLayout" Target="../slideLayouts/slideLayout330.xml"/><Relationship Id="rId35" Type="http://schemas.openxmlformats.org/officeDocument/2006/relationships/slideLayout" Target="../slideLayouts/slideLayout335.xml"/><Relationship Id="rId8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12.xml"/><Relationship Id="rId17" Type="http://schemas.openxmlformats.org/officeDocument/2006/relationships/slideLayout" Target="../slideLayouts/slideLayout317.xml"/><Relationship Id="rId25" Type="http://schemas.openxmlformats.org/officeDocument/2006/relationships/slideLayout" Target="../slideLayouts/slideLayout325.xml"/><Relationship Id="rId33" Type="http://schemas.openxmlformats.org/officeDocument/2006/relationships/slideLayout" Target="../slideLayouts/slideLayout333.xml"/><Relationship Id="rId38" Type="http://schemas.openxmlformats.org/officeDocument/2006/relationships/slideLayout" Target="../slideLayouts/slideLayout3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604249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fld id="{97954638-48C2-470E-BCB8-0DF3A7C85FFC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3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2241551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589" y="6452340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916599-4700-F86F-88BD-507BC5F1BBB7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98" y="6420806"/>
            <a:ext cx="643991" cy="2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4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953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952" r:id="rId38"/>
    <p:sldLayoutId id="2147483966" r:id="rId39"/>
    <p:sldLayoutId id="2147483657" r:id="rId40"/>
    <p:sldLayoutId id="2147483656" r:id="rId41"/>
    <p:sldLayoutId id="2147483658" r:id="rId42"/>
    <p:sldLayoutId id="2147483659" r:id="rId43"/>
    <p:sldLayoutId id="2147483660" r:id="rId44"/>
    <p:sldLayoutId id="2147483661" r:id="rId45"/>
    <p:sldLayoutId id="2147483662" r:id="rId46"/>
    <p:sldLayoutId id="2147483673" r:id="rId47"/>
    <p:sldLayoutId id="2147483672" r:id="rId48"/>
    <p:sldLayoutId id="2147483674" r:id="rId49"/>
    <p:sldLayoutId id="2147483663" r:id="rId50"/>
    <p:sldLayoutId id="2147483665" r:id="rId51"/>
    <p:sldLayoutId id="2147483667" r:id="rId52"/>
    <p:sldLayoutId id="2147483951" r:id="rId53"/>
    <p:sldLayoutId id="2147483676" r:id="rId54"/>
    <p:sldLayoutId id="2147483677" r:id="rId55"/>
    <p:sldLayoutId id="2147483682" r:id="rId56"/>
    <p:sldLayoutId id="2147483684" r:id="rId57"/>
    <p:sldLayoutId id="2147483686" r:id="rId58"/>
    <p:sldLayoutId id="2147483688" r:id="rId59"/>
    <p:sldLayoutId id="2147483980" r:id="rId60"/>
  </p:sldLayoutIdLst>
  <p:hf sldNum="0" hdr="0" ftr="0" dt="0"/>
  <p:txStyles>
    <p:titleStyle>
      <a:lvl1pPr algn="l" defTabSz="914377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09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42" indent="-187321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49" indent="-177796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45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1412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pos="4839" userDrawn="1">
          <p15:clr>
            <a:srgbClr val="F26B43"/>
          </p15:clr>
        </p15:guide>
        <p15:guide id="8" pos="4703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604249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fld id="{B62C998F-8B58-4D23-9042-5BB9A8199A6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3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2241551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589" y="6452340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916599-4700-F86F-88BD-507BC5F1BBB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98" y="6420806"/>
            <a:ext cx="643991" cy="2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730" r:id="rId2"/>
    <p:sldLayoutId id="2147483731" r:id="rId3"/>
    <p:sldLayoutId id="2147483755" r:id="rId4"/>
  </p:sldLayoutIdLst>
  <p:hf sldNum="0" hdr="0" ftr="0" dt="0"/>
  <p:txStyles>
    <p:titleStyle>
      <a:lvl1pPr algn="l" defTabSz="914377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09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42" indent="-187321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49" indent="-177796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45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1412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pos="4839" userDrawn="1">
          <p15:clr>
            <a:srgbClr val="F26B43"/>
          </p15:clr>
        </p15:guide>
        <p15:guide id="8" pos="4703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604249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fld id="{20F109BD-9784-490F-86EB-3F03C876AE44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3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2241551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589" y="6452340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916599-4700-F86F-88BD-507BC5F1BBB7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98" y="6420806"/>
            <a:ext cx="643991" cy="2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3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961" r:id="rId23"/>
    <p:sldLayoutId id="2147483788" r:id="rId24"/>
    <p:sldLayoutId id="2147483789" r:id="rId25"/>
    <p:sldLayoutId id="2147483790" r:id="rId26"/>
    <p:sldLayoutId id="2147483791" r:id="rId27"/>
    <p:sldLayoutId id="2147483792" r:id="rId28"/>
    <p:sldLayoutId id="2147483793" r:id="rId29"/>
    <p:sldLayoutId id="2147483794" r:id="rId30"/>
    <p:sldLayoutId id="2147483795" r:id="rId31"/>
    <p:sldLayoutId id="2147483796" r:id="rId32"/>
    <p:sldLayoutId id="2147483797" r:id="rId33"/>
    <p:sldLayoutId id="2147483798" r:id="rId34"/>
    <p:sldLayoutId id="2147483799" r:id="rId35"/>
    <p:sldLayoutId id="2147483800" r:id="rId36"/>
    <p:sldLayoutId id="2147483801" r:id="rId37"/>
    <p:sldLayoutId id="2147483956" r:id="rId38"/>
  </p:sldLayoutIdLst>
  <p:hf sldNum="0" hdr="0" ftr="0" dt="0"/>
  <p:txStyles>
    <p:titleStyle>
      <a:lvl1pPr algn="l" defTabSz="914377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09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42" indent="-187321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49" indent="-177796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45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1412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pos="4839" userDrawn="1">
          <p15:clr>
            <a:srgbClr val="F26B43"/>
          </p15:clr>
        </p15:guide>
        <p15:guide id="8" pos="4703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604249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fld id="{5025C63B-7E77-4D9B-8B44-E1CF9C758EA8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3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2241551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589" y="6452340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916599-4700-F86F-88BD-507BC5F1BBB7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98" y="6420806"/>
            <a:ext cx="643991" cy="2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4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962" r:id="rId23"/>
    <p:sldLayoutId id="2147483825" r:id="rId24"/>
    <p:sldLayoutId id="2147483826" r:id="rId25"/>
    <p:sldLayoutId id="2147483827" r:id="rId26"/>
    <p:sldLayoutId id="2147483828" r:id="rId27"/>
    <p:sldLayoutId id="2147483829" r:id="rId28"/>
    <p:sldLayoutId id="2147483830" r:id="rId29"/>
    <p:sldLayoutId id="2147483831" r:id="rId30"/>
    <p:sldLayoutId id="2147483832" r:id="rId31"/>
    <p:sldLayoutId id="2147483833" r:id="rId32"/>
    <p:sldLayoutId id="2147483834" r:id="rId33"/>
    <p:sldLayoutId id="2147483835" r:id="rId34"/>
    <p:sldLayoutId id="2147483836" r:id="rId35"/>
    <p:sldLayoutId id="2147483837" r:id="rId36"/>
    <p:sldLayoutId id="2147483838" r:id="rId37"/>
    <p:sldLayoutId id="2147483957" r:id="rId38"/>
    <p:sldLayoutId id="2147484028" r:id="rId39"/>
  </p:sldLayoutIdLst>
  <p:hf sldNum="0" hdr="0" ftr="0" dt="0"/>
  <p:txStyles>
    <p:titleStyle>
      <a:lvl1pPr algn="l" defTabSz="914377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09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42" indent="-187321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49" indent="-177796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45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1412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pos="4839" userDrawn="1">
          <p15:clr>
            <a:srgbClr val="F26B43"/>
          </p15:clr>
        </p15:guide>
        <p15:guide id="8" pos="4703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604249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fld id="{925C912E-A818-46F0-B548-5548A72FD663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3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2241551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589" y="6452340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916599-4700-F86F-88BD-507BC5F1BBB7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98" y="6420806"/>
            <a:ext cx="643991" cy="2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2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963" r:id="rId23"/>
    <p:sldLayoutId id="2147483862" r:id="rId24"/>
    <p:sldLayoutId id="2147483863" r:id="rId25"/>
    <p:sldLayoutId id="2147483864" r:id="rId26"/>
    <p:sldLayoutId id="2147483865" r:id="rId27"/>
    <p:sldLayoutId id="2147483866" r:id="rId28"/>
    <p:sldLayoutId id="2147483867" r:id="rId29"/>
    <p:sldLayoutId id="2147483868" r:id="rId30"/>
    <p:sldLayoutId id="2147483869" r:id="rId31"/>
    <p:sldLayoutId id="2147483870" r:id="rId32"/>
    <p:sldLayoutId id="2147483871" r:id="rId33"/>
    <p:sldLayoutId id="2147483872" r:id="rId34"/>
    <p:sldLayoutId id="2147483873" r:id="rId35"/>
    <p:sldLayoutId id="2147483874" r:id="rId36"/>
    <p:sldLayoutId id="2147483875" r:id="rId37"/>
    <p:sldLayoutId id="2147483958" r:id="rId38"/>
    <p:sldLayoutId id="2147484027" r:id="rId39"/>
  </p:sldLayoutIdLst>
  <p:hf sldNum="0" hdr="0" ftr="0" dt="0"/>
  <p:txStyles>
    <p:titleStyle>
      <a:lvl1pPr algn="l" defTabSz="914377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09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42" indent="-187321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49" indent="-177796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45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1412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pos="4839" userDrawn="1">
          <p15:clr>
            <a:srgbClr val="F26B43"/>
          </p15:clr>
        </p15:guide>
        <p15:guide id="8" pos="4703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604249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fld id="{E5B64B0C-A02D-46AC-B21B-97863C12C830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3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2241551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589" y="6452340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916599-4700-F86F-88BD-507BC5F1BBB7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98" y="6420806"/>
            <a:ext cx="643991" cy="2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964" r:id="rId23"/>
    <p:sldLayoutId id="2147483899" r:id="rId24"/>
    <p:sldLayoutId id="2147483900" r:id="rId25"/>
    <p:sldLayoutId id="2147483901" r:id="rId26"/>
    <p:sldLayoutId id="2147483902" r:id="rId27"/>
    <p:sldLayoutId id="2147483903" r:id="rId28"/>
    <p:sldLayoutId id="2147483904" r:id="rId29"/>
    <p:sldLayoutId id="2147483905" r:id="rId30"/>
    <p:sldLayoutId id="2147483906" r:id="rId31"/>
    <p:sldLayoutId id="2147483907" r:id="rId32"/>
    <p:sldLayoutId id="2147483908" r:id="rId33"/>
    <p:sldLayoutId id="2147483909" r:id="rId34"/>
    <p:sldLayoutId id="2147483910" r:id="rId35"/>
    <p:sldLayoutId id="2147483911" r:id="rId36"/>
    <p:sldLayoutId id="2147483912" r:id="rId37"/>
    <p:sldLayoutId id="2147483959" r:id="rId38"/>
  </p:sldLayoutIdLst>
  <p:hf sldNum="0" hdr="0" ftr="0" dt="0"/>
  <p:txStyles>
    <p:titleStyle>
      <a:lvl1pPr algn="l" defTabSz="914377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09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42" indent="-187321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49" indent="-177796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45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1412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pos="4839" userDrawn="1">
          <p15:clr>
            <a:srgbClr val="F26B43"/>
          </p15:clr>
        </p15:guide>
        <p15:guide id="8" pos="4703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604249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fld id="{6CCD5239-AE79-4FD3-97D0-D17DF7F6AECF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3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2241551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589" y="6452340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916599-4700-F86F-88BD-507BC5F1BBB7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98" y="6420806"/>
            <a:ext cx="643991" cy="2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0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  <p:sldLayoutId id="2147483931" r:id="rId18"/>
    <p:sldLayoutId id="2147483932" r:id="rId19"/>
    <p:sldLayoutId id="2147483933" r:id="rId20"/>
    <p:sldLayoutId id="2147483934" r:id="rId21"/>
    <p:sldLayoutId id="2147483935" r:id="rId22"/>
    <p:sldLayoutId id="2147483965" r:id="rId23"/>
    <p:sldLayoutId id="2147483936" r:id="rId24"/>
    <p:sldLayoutId id="2147483937" r:id="rId25"/>
    <p:sldLayoutId id="2147483938" r:id="rId26"/>
    <p:sldLayoutId id="2147483939" r:id="rId27"/>
    <p:sldLayoutId id="2147483940" r:id="rId28"/>
    <p:sldLayoutId id="2147483941" r:id="rId29"/>
    <p:sldLayoutId id="2147483942" r:id="rId30"/>
    <p:sldLayoutId id="2147483943" r:id="rId31"/>
    <p:sldLayoutId id="2147483944" r:id="rId32"/>
    <p:sldLayoutId id="2147483945" r:id="rId33"/>
    <p:sldLayoutId id="2147483946" r:id="rId34"/>
    <p:sldLayoutId id="2147483947" r:id="rId35"/>
    <p:sldLayoutId id="2147483948" r:id="rId36"/>
    <p:sldLayoutId id="2147483949" r:id="rId37"/>
    <p:sldLayoutId id="2147483960" r:id="rId38"/>
    <p:sldLayoutId id="2147483981" r:id="rId39"/>
  </p:sldLayoutIdLst>
  <p:hf sldNum="0" hdr="0" ftr="0" dt="0"/>
  <p:txStyles>
    <p:titleStyle>
      <a:lvl1pPr algn="l" defTabSz="914377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09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42" indent="-187321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49" indent="-177796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45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1412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pos="4839" userDrawn="1">
          <p15:clr>
            <a:srgbClr val="F26B43"/>
          </p15:clr>
        </p15:guide>
        <p15:guide id="8" pos="4703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604249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fld id="{28691FD2-6FE9-4928-AF9A-39486E2278EB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3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2241551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589" y="6452340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916599-4700-F86F-88BD-507BC5F1BBB7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98" y="6420806"/>
            <a:ext cx="643991" cy="2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9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  <p:sldLayoutId id="2147484000" r:id="rId18"/>
    <p:sldLayoutId id="2147484001" r:id="rId19"/>
    <p:sldLayoutId id="2147484002" r:id="rId20"/>
    <p:sldLayoutId id="2147484003" r:id="rId21"/>
    <p:sldLayoutId id="2147484004" r:id="rId22"/>
    <p:sldLayoutId id="2147484005" r:id="rId23"/>
    <p:sldLayoutId id="2147484006" r:id="rId24"/>
    <p:sldLayoutId id="2147484007" r:id="rId25"/>
    <p:sldLayoutId id="2147484008" r:id="rId26"/>
    <p:sldLayoutId id="2147484009" r:id="rId27"/>
    <p:sldLayoutId id="2147484010" r:id="rId28"/>
    <p:sldLayoutId id="2147484011" r:id="rId29"/>
    <p:sldLayoutId id="2147484012" r:id="rId30"/>
    <p:sldLayoutId id="2147484013" r:id="rId31"/>
    <p:sldLayoutId id="2147484014" r:id="rId32"/>
    <p:sldLayoutId id="2147484015" r:id="rId33"/>
    <p:sldLayoutId id="2147484016" r:id="rId34"/>
    <p:sldLayoutId id="2147484017" r:id="rId35"/>
    <p:sldLayoutId id="2147484018" r:id="rId36"/>
    <p:sldLayoutId id="2147484019" r:id="rId37"/>
    <p:sldLayoutId id="2147484020" r:id="rId38"/>
    <p:sldLayoutId id="2147484021" r:id="rId39"/>
    <p:sldLayoutId id="2147484022" r:id="rId40"/>
    <p:sldLayoutId id="2147484023" r:id="rId41"/>
    <p:sldLayoutId id="2147484024" r:id="rId42"/>
    <p:sldLayoutId id="2147484025" r:id="rId43"/>
  </p:sldLayoutIdLst>
  <p:hf sldNum="0" hdr="0" ftr="0" dt="0"/>
  <p:txStyles>
    <p:titleStyle>
      <a:lvl1pPr algn="l" defTabSz="914377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09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42" indent="-187321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49" indent="-177796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45" indent="-176209" algn="l" defTabSz="914377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1412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pos="4839" userDrawn="1">
          <p15:clr>
            <a:srgbClr val="F26B43"/>
          </p15:clr>
        </p15:guide>
        <p15:guide id="8" pos="4703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66D4-56CF-E65D-EF54-A107BB0E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604247"/>
            <a:ext cx="4246564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fld id="{F862D0B3-098E-4B0A-B240-6B464F3DA49A}" type="datetime1">
              <a:rPr lang="cs-CZ" smtClean="0"/>
              <a:t>4.12.2025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A9DC3-B5BE-6DA6-08A7-96CC6F56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9481"/>
            <a:ext cx="4246565" cy="1304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9237A6-A30E-BAF9-E634-5A3457B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620714"/>
            <a:ext cx="11160125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DE46C2-FD1F-6925-3447-1FEED288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241549"/>
            <a:ext cx="6948488" cy="410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6DDDF-AAC4-2A06-25C0-0D0CABAF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588" y="6452338"/>
            <a:ext cx="371475" cy="130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BBE0597C-028E-473F-BF50-BBB8B8A24EC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916599-4700-F86F-88BD-507BC5F1BBB7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96" y="6420804"/>
            <a:ext cx="643991" cy="2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  <p:sldLayoutId id="2147484047" r:id="rId18"/>
    <p:sldLayoutId id="2147484048" r:id="rId19"/>
    <p:sldLayoutId id="2147484049" r:id="rId20"/>
    <p:sldLayoutId id="2147484050" r:id="rId21"/>
    <p:sldLayoutId id="2147484051" r:id="rId22"/>
    <p:sldLayoutId id="2147484052" r:id="rId23"/>
    <p:sldLayoutId id="2147484053" r:id="rId24"/>
    <p:sldLayoutId id="2147484054" r:id="rId25"/>
    <p:sldLayoutId id="2147484055" r:id="rId26"/>
    <p:sldLayoutId id="2147484056" r:id="rId27"/>
    <p:sldLayoutId id="2147484057" r:id="rId28"/>
    <p:sldLayoutId id="2147484058" r:id="rId29"/>
    <p:sldLayoutId id="2147484059" r:id="rId30"/>
    <p:sldLayoutId id="2147484060" r:id="rId31"/>
    <p:sldLayoutId id="2147484061" r:id="rId32"/>
    <p:sldLayoutId id="2147484062" r:id="rId33"/>
    <p:sldLayoutId id="2147484063" r:id="rId34"/>
    <p:sldLayoutId id="2147484064" r:id="rId35"/>
    <p:sldLayoutId id="2147484065" r:id="rId36"/>
    <p:sldLayoutId id="2147484066" r:id="rId37"/>
    <p:sldLayoutId id="2147484067" r:id="rId38"/>
    <p:sldLayoutId id="2147484068" r:id="rId39"/>
  </p:sldLayoutIdLst>
  <p:hf sldNum="0" hdr="0" ftr="0" dt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7325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6213" algn="l" defTabSz="914400" rtl="0" eaLnBrk="1" latinLnBrk="0" hangingPunct="1">
        <a:lnSpc>
          <a:spcPct val="107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1412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867">
          <p15:clr>
            <a:srgbClr val="F26B43"/>
          </p15:clr>
        </p15:guide>
        <p15:guide id="6" orient="horz" pos="391">
          <p15:clr>
            <a:srgbClr val="F26B43"/>
          </p15:clr>
        </p15:guide>
        <p15:guide id="7" pos="4838">
          <p15:clr>
            <a:srgbClr val="F26B43"/>
          </p15:clr>
        </p15:guide>
        <p15:guide id="8" pos="4702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9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2AE61-3964-15BB-FC30-ECD10A3C0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643186"/>
            <a:ext cx="5580062" cy="1571626"/>
          </a:xfrm>
        </p:spPr>
        <p:txBody>
          <a:bodyPr/>
          <a:lstStyle/>
          <a:p>
            <a:r>
              <a:rPr lang="cs-CZ" sz="2800" b="1" dirty="0"/>
              <a:t>Možnosti a meze financování infrastrukturních projektů s cílem dosažení dlouhodobé finanční udržitelnosti</a:t>
            </a:r>
            <a:endParaRPr lang="cs-CZ" sz="28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37ABCF-7A3E-FF59-C313-A844B1EB2E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5675167"/>
            <a:ext cx="5022713" cy="211925"/>
          </a:xfrm>
        </p:spPr>
        <p:txBody>
          <a:bodyPr/>
          <a:lstStyle/>
          <a:p>
            <a:r>
              <a:rPr lang="cs-CZ" sz="1400" dirty="0"/>
              <a:t>Prosinec 2025</a:t>
            </a:r>
          </a:p>
          <a:p>
            <a:endParaRPr lang="cs-CZ" sz="1400" dirty="0"/>
          </a:p>
          <a:p>
            <a:r>
              <a:rPr lang="cs-CZ" sz="1400" dirty="0"/>
              <a:t>Jan Šnajdr, ředitel, infrastrukturní poradenství</a:t>
            </a:r>
          </a:p>
        </p:txBody>
      </p:sp>
      <p:pic>
        <p:nvPicPr>
          <p:cNvPr id="7" name="Zástupný symbol obrázku 6" descr="Silhouette of a construction site">
            <a:extLst>
              <a:ext uri="{FF2B5EF4-FFF2-40B4-BE49-F238E27FC236}">
                <a16:creationId xmlns:a16="http://schemas.microsoft.com/office/drawing/2014/main" id="{F1D4A520-46D0-09D1-72CE-9DD7A46467E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46933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F0495-61FB-26A3-D86E-EB4C6406E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E77EC4FC-89B0-12E2-5E41-A574849A515D}"/>
              </a:ext>
            </a:extLst>
          </p:cNvPr>
          <p:cNvSpPr txBox="1">
            <a:spLocks/>
          </p:cNvSpPr>
          <p:nvPr/>
        </p:nvSpPr>
        <p:spPr>
          <a:xfrm>
            <a:off x="458576" y="257889"/>
            <a:ext cx="11284028" cy="7556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procesní formy dlužníka a zajištění mají zásadní dopad do odhadované výše úrokového zatížení Projektu = marže bank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CEC8DFD-0960-B950-C517-E62A1ADB654C}"/>
              </a:ext>
            </a:extLst>
          </p:cNvPr>
          <p:cNvCxnSpPr/>
          <p:nvPr/>
        </p:nvCxnSpPr>
        <p:spPr>
          <a:xfrm>
            <a:off x="454979" y="1079676"/>
            <a:ext cx="692888" cy="0"/>
          </a:xfrm>
          <a:prstGeom prst="line">
            <a:avLst/>
          </a:prstGeom>
          <a:ln w="44450">
            <a:solidFill>
              <a:srgbClr val="24537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3F42DA7-D74D-B510-1D9E-792E7DDC250D}"/>
              </a:ext>
            </a:extLst>
          </p:cNvPr>
          <p:cNvSpPr txBox="1"/>
          <p:nvPr/>
        </p:nvSpPr>
        <p:spPr>
          <a:xfrm>
            <a:off x="1369378" y="1210102"/>
            <a:ext cx="1656223" cy="336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7000"/>
              </a:lnSpc>
            </a:pPr>
            <a:r>
              <a:rPr lang="cs-CZ" sz="1600" dirty="0"/>
              <a:t>Forma dlužníka: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AD8A85B8-1E63-6AE8-26D0-895CA6DA1D9F}"/>
              </a:ext>
            </a:extLst>
          </p:cNvPr>
          <p:cNvSpPr txBox="1"/>
          <p:nvPr/>
        </p:nvSpPr>
        <p:spPr>
          <a:xfrm>
            <a:off x="4341804" y="1206895"/>
            <a:ext cx="846707" cy="336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7000"/>
              </a:lnSpc>
            </a:pPr>
            <a:r>
              <a:rPr lang="cs-CZ" sz="1600" dirty="0"/>
              <a:t>Obsah: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57152E9A-826E-F1D2-D03B-9F0FAAF524A9}"/>
              </a:ext>
            </a:extLst>
          </p:cNvPr>
          <p:cNvSpPr txBox="1"/>
          <p:nvPr/>
        </p:nvSpPr>
        <p:spPr>
          <a:xfrm>
            <a:off x="7965420" y="1206481"/>
            <a:ext cx="2113079" cy="336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7000"/>
              </a:lnSpc>
            </a:pPr>
            <a:r>
              <a:rPr lang="cs-CZ" sz="1600" dirty="0"/>
              <a:t>Obvyklá marže bank: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8E503A-BDA9-5346-7017-0DF0F0AC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0FC4F5F4-9601-CAE6-FE14-DD6B04F16F69}"/>
              </a:ext>
            </a:extLst>
          </p:cNvPr>
          <p:cNvGrpSpPr/>
          <p:nvPr/>
        </p:nvGrpSpPr>
        <p:grpSpPr>
          <a:xfrm>
            <a:off x="534839" y="1855867"/>
            <a:ext cx="9800342" cy="701161"/>
            <a:chOff x="685377" y="1493917"/>
            <a:chExt cx="9649803" cy="701161"/>
          </a:xfrm>
        </p:grpSpPr>
        <p:pic>
          <p:nvPicPr>
            <p:cNvPr id="9" name="Grafický objekt 8" descr="Odznak 1 se souvislou výplní">
              <a:extLst>
                <a:ext uri="{FF2B5EF4-FFF2-40B4-BE49-F238E27FC236}">
                  <a16:creationId xmlns:a16="http://schemas.microsoft.com/office/drawing/2014/main" id="{BE309474-04AC-77C3-ADD8-F75C5A26C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377" y="1493917"/>
              <a:ext cx="684000" cy="684000"/>
            </a:xfrm>
            <a:prstGeom prst="rect">
              <a:avLst/>
            </a:prstGeom>
          </p:spPr>
        </p:pic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44C27902-5672-10C1-7D83-2AF557CCC33A}"/>
                </a:ext>
              </a:extLst>
            </p:cNvPr>
            <p:cNvSpPr txBox="1"/>
            <p:nvPr/>
          </p:nvSpPr>
          <p:spPr>
            <a:xfrm>
              <a:off x="1384028" y="1651251"/>
              <a:ext cx="288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Dlužníkem Město</a:t>
              </a:r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B9335B6A-E0E7-63FA-EC0F-C64C8FC9386F}"/>
                </a:ext>
              </a:extLst>
            </p:cNvPr>
            <p:cNvSpPr txBox="1"/>
            <p:nvPr/>
          </p:nvSpPr>
          <p:spPr>
            <a:xfrm>
              <a:off x="4186998" y="1548747"/>
              <a:ext cx="360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cs-CZ" sz="1200" dirty="0"/>
                <a:t>Z hlediska finanční náročnosti Projektu se jedná o  nejnižší možné úrokové zatížení, které významně napomáhá peněžním tokům Projektu. Výše úroku dle ratingu dlužníka.</a:t>
              </a: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5D5FBEAA-73BD-14E8-970F-36829F55E228}"/>
                </a:ext>
              </a:extLst>
            </p:cNvPr>
            <p:cNvSpPr txBox="1"/>
            <p:nvPr/>
          </p:nvSpPr>
          <p:spPr>
            <a:xfrm>
              <a:off x="7972745" y="1633630"/>
              <a:ext cx="23624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cs-CZ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bps</a:t>
              </a:r>
              <a:r>
                <a:rPr lang="cs-CZ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0,5 % </a:t>
              </a:r>
              <a:r>
                <a:rPr lang="cs-CZ" sz="1600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p.a</a:t>
              </a:r>
              <a:r>
                <a:rPr lang="cs-CZ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cs-CZ" sz="1600" b="1" dirty="0"/>
            </a:p>
          </p:txBody>
        </p:sp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0703F699-5390-8B0E-C740-19AF7B0329BF}"/>
              </a:ext>
            </a:extLst>
          </p:cNvPr>
          <p:cNvGrpSpPr/>
          <p:nvPr/>
        </p:nvGrpSpPr>
        <p:grpSpPr>
          <a:xfrm>
            <a:off x="534839" y="4940952"/>
            <a:ext cx="9793015" cy="830997"/>
            <a:chOff x="700028" y="3759852"/>
            <a:chExt cx="9627826" cy="830997"/>
          </a:xfrm>
        </p:grpSpPr>
        <p:pic>
          <p:nvPicPr>
            <p:cNvPr id="21" name="Grafický objekt 20" descr="Odznak 4 se souvislou výplní">
              <a:extLst>
                <a:ext uri="{FF2B5EF4-FFF2-40B4-BE49-F238E27FC236}">
                  <a16:creationId xmlns:a16="http://schemas.microsoft.com/office/drawing/2014/main" id="{AA7CAF99-D427-11B8-88D4-CBAE6898E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028" y="3759852"/>
              <a:ext cx="684000" cy="684000"/>
            </a:xfrm>
            <a:prstGeom prst="rect">
              <a:avLst/>
            </a:prstGeom>
          </p:spPr>
        </p:pic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434C9197-1209-E332-F2E2-2E127D50D698}"/>
                </a:ext>
              </a:extLst>
            </p:cNvPr>
            <p:cNvSpPr txBox="1"/>
            <p:nvPr/>
          </p:nvSpPr>
          <p:spPr>
            <a:xfrm>
              <a:off x="1376703" y="3909164"/>
              <a:ext cx="2880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Dlužníkem městská společnost</a:t>
              </a:r>
              <a:endParaRPr lang="cs-CZ" sz="1600" dirty="0"/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45C074AF-BB46-C3B5-C282-19F301D82E3C}"/>
                </a:ext>
              </a:extLst>
            </p:cNvPr>
            <p:cNvSpPr txBox="1"/>
            <p:nvPr/>
          </p:nvSpPr>
          <p:spPr>
            <a:xfrm>
              <a:off x="4186998" y="3759852"/>
              <a:ext cx="3600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cs-CZ" sz="1200" dirty="0"/>
                <a:t>Úvěr vyžaduje standardní požadavky bank, vyšší vlastní  zdroje, odpovídající kovenanty a další podmínky obvyklé v korporátním financování podobných projektů. 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05FCF8A4-237C-178F-9D94-9B135E345405}"/>
                </a:ext>
              </a:extLst>
            </p:cNvPr>
            <p:cNvSpPr txBox="1"/>
            <p:nvPr/>
          </p:nvSpPr>
          <p:spPr>
            <a:xfrm>
              <a:off x="7965419" y="3871019"/>
              <a:ext cx="23624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de-DE"/>
              </a:defPPr>
              <a:lvl1pPr>
                <a:defRPr sz="1600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s-CZ" sz="1800" b="1" dirty="0"/>
                <a:t>200+ </a:t>
              </a:r>
              <a:r>
                <a:rPr lang="cs-CZ" sz="1800" b="1" dirty="0" err="1"/>
                <a:t>bps</a:t>
              </a:r>
              <a:r>
                <a:rPr lang="cs-CZ" sz="1800" b="1" dirty="0"/>
                <a:t> </a:t>
              </a:r>
              <a:r>
                <a:rPr lang="cs-CZ" b="1" dirty="0"/>
                <a:t>= 2+ % </a:t>
              </a:r>
              <a:r>
                <a:rPr lang="cs-CZ" b="1" dirty="0" err="1"/>
                <a:t>p.a</a:t>
              </a:r>
              <a:r>
                <a:rPr lang="cs-CZ" b="1" dirty="0"/>
                <a:t>.</a:t>
              </a:r>
            </a:p>
          </p:txBody>
        </p: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B705E9D4-D5AE-87A9-1712-2AEE021FE3D9}"/>
              </a:ext>
            </a:extLst>
          </p:cNvPr>
          <p:cNvGrpSpPr/>
          <p:nvPr/>
        </p:nvGrpSpPr>
        <p:grpSpPr>
          <a:xfrm>
            <a:off x="534839" y="2763782"/>
            <a:ext cx="9800341" cy="830997"/>
            <a:chOff x="700028" y="2225989"/>
            <a:chExt cx="9635152" cy="830997"/>
          </a:xfrm>
        </p:grpSpPr>
        <p:pic>
          <p:nvPicPr>
            <p:cNvPr id="17" name="Grafický objekt 16" descr="Odznak se souvislou výplní">
              <a:extLst>
                <a:ext uri="{FF2B5EF4-FFF2-40B4-BE49-F238E27FC236}">
                  <a16:creationId xmlns:a16="http://schemas.microsoft.com/office/drawing/2014/main" id="{11BAE98C-F995-50AF-4FA3-183C054B7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0028" y="2296054"/>
              <a:ext cx="684000" cy="684000"/>
            </a:xfrm>
            <a:prstGeom prst="rect">
              <a:avLst/>
            </a:prstGeom>
          </p:spPr>
        </p:pic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3EF93DF6-87DA-0CAF-9EB7-68A11E38003F}"/>
                </a:ext>
              </a:extLst>
            </p:cNvPr>
            <p:cNvSpPr txBox="1"/>
            <p:nvPr/>
          </p:nvSpPr>
          <p:spPr>
            <a:xfrm>
              <a:off x="1384028" y="2296562"/>
              <a:ext cx="2880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Dlužníkem městská společnost s ručením Města </a:t>
              </a:r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6ABBF0D2-9051-04D0-21AE-7C76FA0DA09C}"/>
                </a:ext>
              </a:extLst>
            </p:cNvPr>
            <p:cNvSpPr txBox="1"/>
            <p:nvPr/>
          </p:nvSpPr>
          <p:spPr>
            <a:xfrm>
              <a:off x="4186998" y="2225989"/>
              <a:ext cx="3600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cs-CZ" sz="1200" dirty="0"/>
                <a:t>Financování Projektu je zajištěno ručením Města, které poskytuje dostatečné záruky pro případ nenadálých situací či dalších překážek v Projektu a jistotu bank ze splacení svých podílů na financování.</a:t>
              </a:r>
            </a:p>
          </p:txBody>
        </p: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133F8B67-5BEB-BA31-DF41-7B343666CEEB}"/>
                </a:ext>
              </a:extLst>
            </p:cNvPr>
            <p:cNvSpPr txBox="1"/>
            <p:nvPr/>
          </p:nvSpPr>
          <p:spPr>
            <a:xfrm>
              <a:off x="7972745" y="2402565"/>
              <a:ext cx="23624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de-DE"/>
              </a:defPPr>
              <a:lvl1pPr>
                <a:defRPr sz="1600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s-CZ" sz="1800" b="1" dirty="0"/>
                <a:t>100 </a:t>
              </a:r>
              <a:r>
                <a:rPr lang="cs-CZ" sz="1800" b="1" dirty="0" err="1"/>
                <a:t>bps</a:t>
              </a:r>
              <a:r>
                <a:rPr lang="cs-CZ" sz="1800" b="1" dirty="0"/>
                <a:t> </a:t>
              </a:r>
              <a:r>
                <a:rPr lang="cs-CZ" b="1" dirty="0"/>
                <a:t>= 1 % </a:t>
              </a:r>
              <a:r>
                <a:rPr lang="cs-CZ" b="1" dirty="0" err="1"/>
                <a:t>p.a</a:t>
              </a:r>
              <a:r>
                <a:rPr lang="cs-CZ" b="1" dirty="0"/>
                <a:t>.</a:t>
              </a:r>
            </a:p>
          </p:txBody>
        </p:sp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5AF06E58-3979-0C29-A831-79ECB3E15E94}"/>
              </a:ext>
            </a:extLst>
          </p:cNvPr>
          <p:cNvGrpSpPr/>
          <p:nvPr/>
        </p:nvGrpSpPr>
        <p:grpSpPr>
          <a:xfrm>
            <a:off x="534839" y="3801533"/>
            <a:ext cx="9793015" cy="849832"/>
            <a:chOff x="685377" y="3047271"/>
            <a:chExt cx="9642477" cy="849832"/>
          </a:xfrm>
        </p:grpSpPr>
        <p:pic>
          <p:nvPicPr>
            <p:cNvPr id="19" name="Grafický objekt 18" descr="Odznak 3 se souvislou výplní">
              <a:extLst>
                <a:ext uri="{FF2B5EF4-FFF2-40B4-BE49-F238E27FC236}">
                  <a16:creationId xmlns:a16="http://schemas.microsoft.com/office/drawing/2014/main" id="{95603C6E-AA4B-4862-F253-F9BC4C0A4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5377" y="3047271"/>
              <a:ext cx="684000" cy="684000"/>
            </a:xfrm>
            <a:prstGeom prst="rect">
              <a:avLst/>
            </a:prstGeom>
          </p:spPr>
        </p:pic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ECC27597-BD0A-2FAB-E970-5687547ACF5F}"/>
                </a:ext>
              </a:extLst>
            </p:cNvPr>
            <p:cNvSpPr txBox="1"/>
            <p:nvPr/>
          </p:nvSpPr>
          <p:spPr>
            <a:xfrm>
              <a:off x="1376703" y="3056605"/>
              <a:ext cx="2880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Dlužníkem městská společnost se smluvními závazky Města</a:t>
              </a:r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7AC24E1A-DF74-A935-E0C7-E34D232EAE46}"/>
                </a:ext>
              </a:extLst>
            </p:cNvPr>
            <p:cNvSpPr txBox="1"/>
            <p:nvPr/>
          </p:nvSpPr>
          <p:spPr>
            <a:xfrm>
              <a:off x="4186998" y="3066106"/>
              <a:ext cx="3600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cs-CZ" sz="1200" dirty="0"/>
                <a:t>Oproti ručení se jedná „pouze“ o smluvní závazek ze strany Města, které můžou mít různou procesní formu a i míru jistoty vůči financujícím bankám. </a:t>
              </a: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BFD5BCB8-D3F1-4C6F-7544-96F1BFED7623}"/>
                </a:ext>
              </a:extLst>
            </p:cNvPr>
            <p:cNvSpPr txBox="1"/>
            <p:nvPr/>
          </p:nvSpPr>
          <p:spPr>
            <a:xfrm>
              <a:off x="7965419" y="3148937"/>
              <a:ext cx="23624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de-DE"/>
              </a:defPPr>
              <a:lvl1pPr>
                <a:defRPr sz="1600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s-CZ" sz="1800" b="1" dirty="0"/>
                <a:t>150 </a:t>
              </a:r>
              <a:r>
                <a:rPr lang="cs-CZ" sz="1800" b="1" dirty="0" err="1"/>
                <a:t>bps</a:t>
              </a:r>
              <a:r>
                <a:rPr lang="cs-CZ" sz="1800" b="1" dirty="0"/>
                <a:t> </a:t>
              </a:r>
              <a:r>
                <a:rPr lang="cs-CZ" b="1" dirty="0"/>
                <a:t>= 1,5 % </a:t>
              </a:r>
              <a:r>
                <a:rPr lang="cs-CZ" b="1" dirty="0" err="1"/>
                <a:t>p.a</a:t>
              </a:r>
              <a:r>
                <a:rPr lang="cs-CZ" b="1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57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E58CA-B676-CAF4-E6C5-D98DAB8D0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Nová Tesla">
            <a:extLst>
              <a:ext uri="{FF2B5EF4-FFF2-40B4-BE49-F238E27FC236}">
                <a16:creationId xmlns:a16="http://schemas.microsoft.com/office/drawing/2014/main" id="{C9137ABF-4E09-B044-C894-F6EF334B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7770" y="4160343"/>
            <a:ext cx="3866030" cy="21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F15EA10E-3E22-0C38-4537-F6E3C84FC3BD}"/>
              </a:ext>
            </a:extLst>
          </p:cNvPr>
          <p:cNvSpPr txBox="1">
            <a:spLocks/>
          </p:cNvSpPr>
          <p:nvPr/>
        </p:nvSpPr>
        <p:spPr>
          <a:xfrm>
            <a:off x="389299" y="257889"/>
            <a:ext cx="10964501" cy="755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mnoha případech je to právě soukromý kapitál, který pomáhá vrátit do municipalit život prostřednictvím nové zástavby a revitalizací </a:t>
            </a:r>
          </a:p>
        </p:txBody>
      </p:sp>
      <p:cxnSp>
        <p:nvCxnSpPr>
          <p:cNvPr id="20" name="Přímá spojnice 6">
            <a:extLst>
              <a:ext uri="{FF2B5EF4-FFF2-40B4-BE49-F238E27FC236}">
                <a16:creationId xmlns:a16="http://schemas.microsoft.com/office/drawing/2014/main" id="{FBD3A241-1D4A-71C7-AAD8-DC616D1479EC}"/>
              </a:ext>
            </a:extLst>
          </p:cNvPr>
          <p:cNvCxnSpPr/>
          <p:nvPr/>
        </p:nvCxnSpPr>
        <p:spPr>
          <a:xfrm>
            <a:off x="454978" y="1079676"/>
            <a:ext cx="692888" cy="0"/>
          </a:xfrm>
          <a:prstGeom prst="line">
            <a:avLst/>
          </a:prstGeom>
          <a:ln w="44450">
            <a:solidFill>
              <a:srgbClr val="24537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5660BA8-6369-906D-14AE-25165E7730CA}"/>
              </a:ext>
            </a:extLst>
          </p:cNvPr>
          <p:cNvSpPr/>
          <p:nvPr/>
        </p:nvSpPr>
        <p:spPr>
          <a:xfrm>
            <a:off x="454978" y="1345599"/>
            <a:ext cx="2799210" cy="338328"/>
          </a:xfrm>
          <a:prstGeom prst="rect">
            <a:avLst/>
          </a:prstGeom>
          <a:solidFill>
            <a:srgbClr val="E8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cs-CZ" sz="1600" b="1" dirty="0">
                <a:solidFill>
                  <a:srgbClr val="245375"/>
                </a:solidFill>
              </a:rPr>
              <a:t>Město Pardubice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C8DEAFC-EDC9-4A9D-D147-E45D0F29D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031" y="4224248"/>
            <a:ext cx="2821034" cy="20468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50" name="Picture 2" descr="J:\3600\3620_Infrastructure_Advisory\01_Projekty\01_Active\1509_TESLA_Pardubice areál Tesla\PROJEKT\I. Strategie prodeje\Testování trhu\Prohlídka\Interiér 11.jpg">
            <a:extLst>
              <a:ext uri="{FF2B5EF4-FFF2-40B4-BE49-F238E27FC236}">
                <a16:creationId xmlns:a16="http://schemas.microsoft.com/office/drawing/2014/main" id="{66CAD77D-9C3C-3E51-70F6-F5E43E08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350" y="1857031"/>
            <a:ext cx="2821035" cy="158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Arrow: Right 51">
            <a:extLst>
              <a:ext uri="{FF2B5EF4-FFF2-40B4-BE49-F238E27FC236}">
                <a16:creationId xmlns:a16="http://schemas.microsoft.com/office/drawing/2014/main" id="{037FB34D-06E4-E386-9797-1210F30ADA11}"/>
              </a:ext>
            </a:extLst>
          </p:cNvPr>
          <p:cNvSpPr/>
          <p:nvPr/>
        </p:nvSpPr>
        <p:spPr>
          <a:xfrm>
            <a:off x="5618142" y="3258672"/>
            <a:ext cx="1183341" cy="1138518"/>
          </a:xfrm>
          <a:prstGeom prst="rightArrow">
            <a:avLst/>
          </a:prstGeom>
          <a:solidFill>
            <a:srgbClr val="24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cs-CZ" sz="1600" dirty="0"/>
          </a:p>
        </p:txBody>
      </p:sp>
      <p:pic>
        <p:nvPicPr>
          <p:cNvPr id="58" name="Picture 57" descr="A building with a parking lot and grass&#10;&#10;Description automatically generated">
            <a:extLst>
              <a:ext uri="{FF2B5EF4-FFF2-40B4-BE49-F238E27FC236}">
                <a16:creationId xmlns:a16="http://schemas.microsoft.com/office/drawing/2014/main" id="{5213F282-5D68-F50D-ECFB-E30D2049710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12172" y="1680117"/>
            <a:ext cx="2676146" cy="2007110"/>
          </a:xfrm>
          <a:prstGeom prst="rect">
            <a:avLst/>
          </a:prstGeom>
        </p:spPr>
      </p:pic>
      <p:pic>
        <p:nvPicPr>
          <p:cNvPr id="60" name="Picture 59" descr="A building with balconies and grass&#10;&#10;Description automatically generated">
            <a:extLst>
              <a:ext uri="{FF2B5EF4-FFF2-40B4-BE49-F238E27FC236}">
                <a16:creationId xmlns:a16="http://schemas.microsoft.com/office/drawing/2014/main" id="{8A76F0D2-EFBE-26C7-E6E4-48D1A5A6F73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511" y="2457395"/>
            <a:ext cx="2630582" cy="1972937"/>
          </a:xfrm>
          <a:prstGeom prst="rect">
            <a:avLst/>
          </a:prstGeom>
        </p:spPr>
      </p:pic>
      <p:pic>
        <p:nvPicPr>
          <p:cNvPr id="61" name="Picture 4" descr="Linkcity získalo areál Tesly v Pardubicích – Skupina VCES">
            <a:extLst>
              <a:ext uri="{FF2B5EF4-FFF2-40B4-BE49-F238E27FC236}">
                <a16:creationId xmlns:a16="http://schemas.microsoft.com/office/drawing/2014/main" id="{BF1BC524-82A2-38E6-D4CF-AEA8A3051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651" y="2854636"/>
            <a:ext cx="3318256" cy="20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Nová Tesla">
            <a:extLst>
              <a:ext uri="{FF2B5EF4-FFF2-40B4-BE49-F238E27FC236}">
                <a16:creationId xmlns:a16="http://schemas.microsoft.com/office/drawing/2014/main" id="{13C2AA98-1802-20FB-4F62-CE52C87D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36" y="3190107"/>
            <a:ext cx="1207083" cy="12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5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rázku 10" descr="Residential complex of apartment buildings with doors leading to balconies, along treelined paved pathway with bicycles">
            <a:extLst>
              <a:ext uri="{FF2B5EF4-FFF2-40B4-BE49-F238E27FC236}">
                <a16:creationId xmlns:a16="http://schemas.microsoft.com/office/drawing/2014/main" id="{5828974D-76B2-282A-3346-77B63AC1E2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7766" y="0"/>
            <a:ext cx="6544234" cy="6867524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DAEFEC3-B182-5752-3D93-CD187C95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51" y="1070599"/>
            <a:ext cx="5521385" cy="2613127"/>
          </a:xfrm>
        </p:spPr>
        <p:txBody>
          <a:bodyPr/>
          <a:lstStyle/>
          <a:p>
            <a:r>
              <a:rPr lang="cs-CZ" sz="2000" b="1" dirty="0"/>
              <a:t>Kontaktní osoba</a:t>
            </a:r>
            <a:br>
              <a:rPr lang="cs-CZ" sz="2000" dirty="0"/>
            </a:br>
            <a:br>
              <a:rPr lang="cs-CZ" dirty="0"/>
            </a:br>
            <a:r>
              <a:rPr lang="cs-CZ" sz="1400" b="1" dirty="0"/>
              <a:t>Ing. Jan Šnajdr</a:t>
            </a:r>
            <a:br>
              <a:rPr lang="cs-CZ" sz="1400" b="1" dirty="0"/>
            </a:br>
            <a:r>
              <a:rPr lang="cs-CZ" sz="1400" dirty="0"/>
              <a:t>ředitel infrastrukturního poradenství</a:t>
            </a:r>
            <a:br>
              <a:rPr lang="cs-CZ" sz="1400" dirty="0"/>
            </a:br>
            <a:r>
              <a:rPr lang="cs-CZ" sz="1400" dirty="0"/>
              <a:t>Česká spořitelna, a.s., útvar Corporate Finance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Budějovická 1518/13a, Praha 4, 140 00</a:t>
            </a:r>
            <a:br>
              <a:rPr lang="cs-CZ" sz="1400" dirty="0"/>
            </a:br>
            <a:r>
              <a:rPr lang="cs-CZ" sz="1400" dirty="0"/>
              <a:t>Tel.: +420 607 681 180</a:t>
            </a:r>
            <a:br>
              <a:rPr lang="cs-CZ" sz="1400" dirty="0"/>
            </a:br>
            <a:r>
              <a:rPr lang="cs-CZ" sz="1400" dirty="0"/>
              <a:t>E-mail: jan.snajdr@csas.cz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6127743-8772-0073-4C20-892F08A481AE}"/>
              </a:ext>
            </a:extLst>
          </p:cNvPr>
          <p:cNvCxnSpPr/>
          <p:nvPr/>
        </p:nvCxnSpPr>
        <p:spPr>
          <a:xfrm>
            <a:off x="375951" y="1452205"/>
            <a:ext cx="692888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 Box 5">
            <a:extLst>
              <a:ext uri="{FF2B5EF4-FFF2-40B4-BE49-F238E27FC236}">
                <a16:creationId xmlns:a16="http://schemas.microsoft.com/office/drawing/2014/main" id="{BFDBF0E9-7AAA-B2B3-E876-2F6CC094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51" y="3954740"/>
            <a:ext cx="4796684" cy="15991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spcBef>
                <a:spcPct val="0"/>
              </a:spcBef>
              <a:buNone/>
              <a:defRPr sz="2800" b="1">
                <a:solidFill>
                  <a:srgbClr val="0049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cs-CZ" altLang="cs-CZ" sz="1800" dirty="0"/>
          </a:p>
          <a:p>
            <a:r>
              <a:rPr lang="cs-CZ" altLang="cs-CZ" sz="1800" dirty="0">
                <a:solidFill>
                  <a:schemeClr val="bg1"/>
                </a:solidFill>
              </a:rPr>
              <a:t>Murphyho zákon:</a:t>
            </a:r>
          </a:p>
          <a:p>
            <a:r>
              <a:rPr lang="cs-CZ" altLang="cs-CZ" sz="1800" dirty="0">
                <a:solidFill>
                  <a:schemeClr val="bg1"/>
                </a:solidFill>
              </a:rPr>
              <a:t>„Jestliže jde vše podle plánu, stala se někde chyba.“</a:t>
            </a:r>
          </a:p>
          <a:p>
            <a:r>
              <a:rPr lang="cs-CZ" alt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502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>
            <a:extLst>
              <a:ext uri="{FF2B5EF4-FFF2-40B4-BE49-F238E27FC236}">
                <a16:creationId xmlns:a16="http://schemas.microsoft.com/office/drawing/2014/main" id="{CBC6FC97-5ECB-A92F-B57F-87D379E0F125}"/>
              </a:ext>
            </a:extLst>
          </p:cNvPr>
          <p:cNvGrpSpPr/>
          <p:nvPr/>
        </p:nvGrpSpPr>
        <p:grpSpPr>
          <a:xfrm>
            <a:off x="1560016" y="1334005"/>
            <a:ext cx="9071968" cy="5163759"/>
            <a:chOff x="1560016" y="1334005"/>
            <a:chExt cx="9071968" cy="5163759"/>
          </a:xfrm>
        </p:grpSpPr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7126AFB0-27D6-7EBB-E57E-48A549B08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054" y="1334005"/>
              <a:ext cx="1820862" cy="720725"/>
            </a:xfrm>
            <a:prstGeom prst="homePlate">
              <a:avLst>
                <a:gd name="adj" fmla="val 18843"/>
              </a:avLst>
            </a:prstGeom>
            <a:solidFill>
              <a:srgbClr val="2453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buFont typeface="Arial" charset="0"/>
                <a:buChar char="–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Tx/>
                <a:buNone/>
              </a:pPr>
              <a:endParaRPr lang="cs-CZ" altLang="cs-CZ" sz="1400" b="1" noProof="1">
                <a:solidFill>
                  <a:schemeClr val="bg1"/>
                </a:solidFill>
              </a:endParaRPr>
            </a:p>
          </p:txBody>
        </p:sp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BF9A1953-24A2-F417-D6D8-C07BD07EAAD9}"/>
                </a:ext>
              </a:extLst>
            </p:cNvPr>
            <p:cNvGrpSpPr/>
            <p:nvPr/>
          </p:nvGrpSpPr>
          <p:grpSpPr>
            <a:xfrm>
              <a:off x="1560016" y="1334005"/>
              <a:ext cx="9071968" cy="5163759"/>
              <a:chOff x="1290438" y="1334006"/>
              <a:chExt cx="9071968" cy="5163759"/>
            </a:xfrm>
          </p:grpSpPr>
          <p:grpSp>
            <p:nvGrpSpPr>
              <p:cNvPr id="20" name="Skupina 19">
                <a:extLst>
                  <a:ext uri="{FF2B5EF4-FFF2-40B4-BE49-F238E27FC236}">
                    <a16:creationId xmlns:a16="http://schemas.microsoft.com/office/drawing/2014/main" id="{4BCA9694-FE97-0567-4DBC-C798F5CC9877}"/>
                  </a:ext>
                </a:extLst>
              </p:cNvPr>
              <p:cNvGrpSpPr/>
              <p:nvPr/>
            </p:nvGrpSpPr>
            <p:grpSpPr>
              <a:xfrm>
                <a:off x="1290438" y="1334007"/>
                <a:ext cx="1820862" cy="4947734"/>
                <a:chOff x="1290438" y="1334007"/>
                <a:chExt cx="1820862" cy="4947734"/>
              </a:xfrm>
            </p:grpSpPr>
            <p:sp>
              <p:nvSpPr>
                <p:cNvPr id="6" name="Rectangle 10">
                  <a:extLst>
                    <a:ext uri="{FF2B5EF4-FFF2-40B4-BE49-F238E27FC236}">
                      <a16:creationId xmlns:a16="http://schemas.microsoft.com/office/drawing/2014/main" id="{8B5C16F0-FACB-C56F-B86B-13815C83F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0438" y="2164144"/>
                  <a:ext cx="1820862" cy="41175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marL="177800" indent="-177800" eaLnBrk="0" hangingPunct="0">
                    <a:buFont typeface="Arial" charset="0"/>
                    <a:buChar char="–"/>
                    <a:tabLst>
                      <a:tab pos="1617663" algn="l"/>
                    </a:tabLs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Font typeface="Arial" charset="0"/>
                    <a:buChar char="–"/>
                    <a:tabLst>
                      <a:tab pos="1617663" algn="l"/>
                    </a:tabLs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Font typeface="Arial" charset="0"/>
                    <a:buChar char="–"/>
                    <a:tabLst>
                      <a:tab pos="16176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Font typeface="Arial" charset="0"/>
                    <a:buChar char="–"/>
                    <a:tabLst>
                      <a:tab pos="1617663" algn="l"/>
                    </a:tabLs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Font typeface="Arial" charset="0"/>
                    <a:buChar char="–"/>
                    <a:tabLst>
                      <a:tab pos="1617663" algn="l"/>
                    </a:tabLs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tabLst>
                      <a:tab pos="1617663" algn="l"/>
                    </a:tabLs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tabLst>
                      <a:tab pos="1617663" algn="l"/>
                    </a:tabLs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tabLst>
                      <a:tab pos="1617663" algn="l"/>
                    </a:tabLs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tabLst>
                      <a:tab pos="1617663" algn="l"/>
                    </a:tabLs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r>
                    <a:rPr lang="cs-CZ" altLang="cs-CZ" sz="1400" dirty="0"/>
                    <a:t>Definice záměru a možností</a:t>
                  </a: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endParaRPr lang="cs-CZ" altLang="cs-CZ" sz="1400" dirty="0"/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r>
                    <a:rPr lang="cs-CZ" altLang="cs-CZ" sz="1400" dirty="0"/>
                    <a:t>Průzkum trhu potenciálních smluvních partnerů</a:t>
                  </a: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endParaRPr lang="cs-CZ" altLang="cs-CZ" sz="1400" dirty="0"/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r>
                    <a:rPr lang="cs-CZ" altLang="cs-CZ" sz="1400" dirty="0"/>
                    <a:t>Ověření rozsahu</a:t>
                  </a: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endParaRPr lang="cs-CZ" altLang="cs-CZ" sz="1400" dirty="0"/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r>
                    <a:rPr lang="cs-CZ" altLang="cs-CZ" sz="1400" dirty="0"/>
                    <a:t>Analýza finančních předpokladů</a:t>
                  </a: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endParaRPr lang="cs-CZ" altLang="cs-CZ" sz="1400" dirty="0"/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r>
                    <a:rPr lang="cs-CZ" altLang="cs-CZ" sz="1400" dirty="0"/>
                    <a:t>Očekávaný dopad do rozpočtu města</a:t>
                  </a: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endParaRPr lang="cs-CZ" altLang="cs-CZ" sz="1400" dirty="0"/>
                </a:p>
                <a:p>
                  <a:pPr marL="0" indent="0" eaLnBrk="1" hangingPunct="1">
                    <a:lnSpc>
                      <a:spcPct val="90000"/>
                    </a:lnSpc>
                    <a:spcBef>
                      <a:spcPct val="20000"/>
                    </a:spcBef>
                    <a:buNone/>
                  </a:pPr>
                  <a:endParaRPr lang="cs-CZ" altLang="cs-CZ" sz="1400" dirty="0"/>
                </a:p>
                <a:p>
                  <a:pPr marL="0" indent="0" eaLnBrk="1" hangingPunct="1">
                    <a:lnSpc>
                      <a:spcPct val="90000"/>
                    </a:lnSpc>
                    <a:spcBef>
                      <a:spcPct val="20000"/>
                    </a:spcBef>
                    <a:buNone/>
                  </a:pPr>
                  <a:r>
                    <a:rPr lang="cs-CZ" altLang="cs-CZ" sz="1400" dirty="0"/>
                    <a:t>Výstup:</a:t>
                  </a:r>
                </a:p>
                <a:p>
                  <a:pPr marL="0" indent="0" eaLnBrk="1" hangingPunct="1">
                    <a:lnSpc>
                      <a:spcPct val="90000"/>
                    </a:lnSpc>
                    <a:spcBef>
                      <a:spcPct val="20000"/>
                    </a:spcBef>
                    <a:buNone/>
                  </a:pPr>
                  <a:r>
                    <a:rPr lang="cs-CZ" altLang="cs-CZ" sz="1400" u="sng" dirty="0"/>
                    <a:t>Strategie projektu </a:t>
                  </a:r>
                </a:p>
              </p:txBody>
            </p:sp>
            <p:sp>
              <p:nvSpPr>
                <p:cNvPr id="11" name="AutoShape 4">
                  <a:extLst>
                    <a:ext uri="{FF2B5EF4-FFF2-40B4-BE49-F238E27FC236}">
                      <a16:creationId xmlns:a16="http://schemas.microsoft.com/office/drawing/2014/main" id="{155EC7FD-6140-9133-9370-E48CEC9A8B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0438" y="1334007"/>
                  <a:ext cx="1820862" cy="720725"/>
                </a:xfrm>
                <a:prstGeom prst="homePlate">
                  <a:avLst>
                    <a:gd name="adj" fmla="val 18843"/>
                  </a:avLst>
                </a:prstGeom>
                <a:solidFill>
                  <a:srgbClr val="24537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 eaLnBrk="0" hangingPunct="0">
                    <a:buFont typeface="Arial" charset="0"/>
                    <a:buChar char="–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cs-CZ" altLang="cs-CZ" sz="1400" b="1" dirty="0">
                      <a:solidFill>
                        <a:schemeClr val="bg1"/>
                      </a:solidFill>
                    </a:rPr>
                    <a:t>Projektový záměr</a:t>
                  </a:r>
                  <a:endParaRPr lang="cs-CZ" altLang="cs-CZ" sz="1400" b="1" noProof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" name="Skupina 17">
                <a:extLst>
                  <a:ext uri="{FF2B5EF4-FFF2-40B4-BE49-F238E27FC236}">
                    <a16:creationId xmlns:a16="http://schemas.microsoft.com/office/drawing/2014/main" id="{26A0DB7B-0106-4E74-070F-B013416F941A}"/>
                  </a:ext>
                </a:extLst>
              </p:cNvPr>
              <p:cNvGrpSpPr/>
              <p:nvPr/>
            </p:nvGrpSpPr>
            <p:grpSpPr>
              <a:xfrm>
                <a:off x="3615919" y="1334006"/>
                <a:ext cx="4572000" cy="4947735"/>
                <a:chOff x="3706455" y="1334006"/>
                <a:chExt cx="4572000" cy="4947735"/>
              </a:xfrm>
            </p:grpSpPr>
            <p:grpSp>
              <p:nvGrpSpPr>
                <p:cNvPr id="10" name="Skupina 9">
                  <a:extLst>
                    <a:ext uri="{FF2B5EF4-FFF2-40B4-BE49-F238E27FC236}">
                      <a16:creationId xmlns:a16="http://schemas.microsoft.com/office/drawing/2014/main" id="{928DED62-F8BF-98FF-6E54-3A92E993709B}"/>
                    </a:ext>
                  </a:extLst>
                </p:cNvPr>
                <p:cNvGrpSpPr/>
                <p:nvPr/>
              </p:nvGrpSpPr>
              <p:grpSpPr>
                <a:xfrm>
                  <a:off x="3706455" y="2164144"/>
                  <a:ext cx="4572000" cy="4117597"/>
                  <a:chOff x="2569687" y="2263731"/>
                  <a:chExt cx="4572000" cy="4117597"/>
                </a:xfrm>
              </p:grpSpPr>
              <p:sp>
                <p:nvSpPr>
                  <p:cNvPr id="4" name="Rectangle 8">
                    <a:extLst>
                      <a:ext uri="{FF2B5EF4-FFF2-40B4-BE49-F238E27FC236}">
                        <a16:creationId xmlns:a16="http://schemas.microsoft.com/office/drawing/2014/main" id="{07E39DDA-E75A-EDFC-2E55-0DB0F6A850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16400" y="2263731"/>
                    <a:ext cx="1820862" cy="38290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 marL="177800" indent="-177800" eaLnBrk="0" hangingPunct="0">
                      <a:buFont typeface="Arial" charset="0"/>
                      <a:buChar char="–"/>
                      <a:tabLst>
                        <a:tab pos="1617663" algn="l"/>
                      </a:tabLs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531813" indent="-174625" eaLnBrk="0" hangingPunct="0">
                      <a:buFont typeface="Arial" charset="0"/>
                      <a:buChar char="–"/>
                      <a:tabLst>
                        <a:tab pos="1617663" algn="l"/>
                      </a:tabLs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Font typeface="Arial" charset="0"/>
                      <a:buChar char="–"/>
                      <a:tabLst>
                        <a:tab pos="1617663" algn="l"/>
                      </a:tabLs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Font typeface="Arial" charset="0"/>
                      <a:buChar char="–"/>
                      <a:tabLst>
                        <a:tab pos="1617663" algn="l"/>
                      </a:tabLs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Font typeface="Arial" charset="0"/>
                      <a:buChar char="–"/>
                      <a:tabLst>
                        <a:tab pos="1617663" algn="l"/>
                      </a:tabLs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tabLst>
                        <a:tab pos="1617663" algn="l"/>
                      </a:tabLs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tabLst>
                        <a:tab pos="1617663" algn="l"/>
                      </a:tabLs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tabLst>
                        <a:tab pos="1617663" algn="l"/>
                      </a:tabLs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tabLst>
                        <a:tab pos="1617663" algn="l"/>
                      </a:tabLs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r>
                      <a:rPr lang="cs-CZ" altLang="cs-CZ" sz="1400" dirty="0"/>
                      <a:t>Strukturování smluvní dokumentace</a:t>
                    </a:r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endParaRPr lang="cs-CZ" altLang="cs-CZ" sz="1400" dirty="0"/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r>
                      <a:rPr lang="cs-CZ" altLang="cs-CZ" sz="1400" dirty="0"/>
                      <a:t>Finanční analýza </a:t>
                    </a:r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endParaRPr lang="cs-CZ" altLang="cs-CZ" sz="1400" dirty="0"/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r>
                      <a:rPr lang="cs-CZ" altLang="cs-CZ" sz="1400" dirty="0"/>
                      <a:t>Finanční model a peněžní toky </a:t>
                    </a:r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endParaRPr lang="cs-CZ" altLang="cs-CZ" sz="1400" dirty="0"/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r>
                      <a:rPr lang="cs-CZ" altLang="cs-CZ" sz="1400" dirty="0"/>
                      <a:t>Hodnocení variantních řešení</a:t>
                    </a:r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endParaRPr lang="cs-CZ" altLang="cs-CZ" sz="1400" dirty="0"/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r>
                      <a:rPr lang="cs-CZ" altLang="cs-CZ" sz="1400" dirty="0"/>
                      <a:t>Analýza hlavních rizik a jejich minimalizace</a:t>
                    </a:r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endParaRPr lang="cs-CZ" altLang="cs-CZ" sz="1400" dirty="0"/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endParaRPr lang="cs-CZ" altLang="cs-CZ" sz="1400" dirty="0"/>
                  </a:p>
                </p:txBody>
              </p:sp>
              <p:sp>
                <p:nvSpPr>
                  <p:cNvPr id="5" name="Rectangle 9">
                    <a:extLst>
                      <a:ext uri="{FF2B5EF4-FFF2-40B4-BE49-F238E27FC236}">
                        <a16:creationId xmlns:a16="http://schemas.microsoft.com/office/drawing/2014/main" id="{DF9DEF1C-BDEA-ED15-28D5-1A29DBC3F5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34100" y="2263731"/>
                    <a:ext cx="2020887" cy="41175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 marL="177800" indent="-177800" eaLnBrk="0" hangingPunct="0">
                      <a:buFont typeface="Arial" charset="0"/>
                      <a:buChar char="–"/>
                      <a:tabLst>
                        <a:tab pos="1617663" algn="l"/>
                      </a:tabLs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buFont typeface="Arial" charset="0"/>
                      <a:buChar char="–"/>
                      <a:tabLst>
                        <a:tab pos="1617663" algn="l"/>
                      </a:tabLs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buFont typeface="Arial" charset="0"/>
                      <a:buChar char="–"/>
                      <a:tabLst>
                        <a:tab pos="1617663" algn="l"/>
                      </a:tabLs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buFont typeface="Arial" charset="0"/>
                      <a:buChar char="–"/>
                      <a:tabLst>
                        <a:tab pos="1617663" algn="l"/>
                      </a:tabLs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buFont typeface="Arial" charset="0"/>
                      <a:buChar char="–"/>
                      <a:tabLst>
                        <a:tab pos="1617663" algn="l"/>
                      </a:tabLs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tabLst>
                        <a:tab pos="1617663" algn="l"/>
                      </a:tabLs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tabLst>
                        <a:tab pos="1617663" algn="l"/>
                      </a:tabLs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tabLst>
                        <a:tab pos="1617663" algn="l"/>
                      </a:tabLs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charset="0"/>
                      <a:buChar char="–"/>
                      <a:tabLst>
                        <a:tab pos="1617663" algn="l"/>
                      </a:tabLs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r>
                      <a:rPr lang="cs-CZ" altLang="cs-CZ" sz="1400" dirty="0"/>
                      <a:t>Posouzení dostupnosti a výhodnosti zdrojů financování</a:t>
                    </a:r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endParaRPr lang="cs-CZ" altLang="cs-CZ" sz="1400" dirty="0"/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r>
                      <a:rPr lang="cs-CZ" altLang="cs-CZ" sz="1400" dirty="0"/>
                      <a:t>Vymezení rozsahu a struktury předmětu projektu</a:t>
                    </a:r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endParaRPr lang="cs-CZ" altLang="cs-CZ" sz="1400" dirty="0"/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r>
                      <a:rPr lang="cs-CZ" altLang="cs-CZ" sz="1400" dirty="0"/>
                      <a:t>Nastavení kvalifikačních a hodnotících kritérií</a:t>
                    </a:r>
                  </a:p>
                  <a:p>
                    <a:pPr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Font typeface="Wingdings" pitchFamily="2" charset="2"/>
                      <a:buChar char="§"/>
                    </a:pPr>
                    <a:endParaRPr lang="cs-CZ" altLang="cs-CZ" sz="1400" dirty="0"/>
                  </a:p>
                </p:txBody>
              </p:sp>
              <p:sp>
                <p:nvSpPr>
                  <p:cNvPr id="9" name="Obdélník 8">
                    <a:extLst>
                      <a:ext uri="{FF2B5EF4-FFF2-40B4-BE49-F238E27FC236}">
                        <a16:creationId xmlns:a16="http://schemas.microsoft.com/office/drawing/2014/main" id="{5FE7C041-36E1-9957-E8AF-54363CF10583}"/>
                      </a:ext>
                    </a:extLst>
                  </p:cNvPr>
                  <p:cNvSpPr/>
                  <p:nvPr/>
                </p:nvSpPr>
                <p:spPr>
                  <a:xfrm>
                    <a:off x="2569687" y="5773751"/>
                    <a:ext cx="4572000" cy="523220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r>
                      <a:rPr lang="cs-CZ" altLang="cs-CZ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Výstup:</a:t>
                    </a:r>
                  </a:p>
                  <a:p>
                    <a:pPr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r>
                      <a:rPr lang="cs-CZ" altLang="cs-CZ" sz="1400" u="sng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Komplexní projektová dokumentace</a:t>
                    </a:r>
                  </a:p>
                </p:txBody>
              </p:sp>
            </p:grpSp>
            <p:sp>
              <p:nvSpPr>
                <p:cNvPr id="13" name="AutoShape 6">
                  <a:extLst>
                    <a:ext uri="{FF2B5EF4-FFF2-40B4-BE49-F238E27FC236}">
                      <a16:creationId xmlns:a16="http://schemas.microsoft.com/office/drawing/2014/main" id="{801B9766-0957-2F85-CB03-9F8A401783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3167" y="1334006"/>
                  <a:ext cx="4038613" cy="720725"/>
                </a:xfrm>
                <a:prstGeom prst="homePlate">
                  <a:avLst>
                    <a:gd name="adj" fmla="val 42450"/>
                  </a:avLst>
                </a:prstGeom>
                <a:solidFill>
                  <a:srgbClr val="24537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 eaLnBrk="0" hangingPunct="0">
                    <a:buFont typeface="Arial" charset="0"/>
                    <a:buChar char="–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cs-CZ" altLang="cs-CZ" sz="1400" b="1" dirty="0">
                      <a:solidFill>
                        <a:schemeClr val="bg1"/>
                      </a:solidFill>
                    </a:rPr>
                    <a:t>Projektová dokumentace</a:t>
                  </a:r>
                  <a:endParaRPr lang="cs-CZ" altLang="cs-CZ" sz="1400" b="1" noProof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Skupina 16">
                <a:extLst>
                  <a:ext uri="{FF2B5EF4-FFF2-40B4-BE49-F238E27FC236}">
                    <a16:creationId xmlns:a16="http://schemas.microsoft.com/office/drawing/2014/main" id="{4D895799-B823-8903-3E21-BFB81306E736}"/>
                  </a:ext>
                </a:extLst>
              </p:cNvPr>
              <p:cNvGrpSpPr/>
              <p:nvPr/>
            </p:nvGrpSpPr>
            <p:grpSpPr>
              <a:xfrm>
                <a:off x="8540138" y="1334006"/>
                <a:ext cx="1822268" cy="5163759"/>
                <a:chOff x="8540138" y="1334006"/>
                <a:chExt cx="1822268" cy="5163759"/>
              </a:xfrm>
            </p:grpSpPr>
            <p:sp>
              <p:nvSpPr>
                <p:cNvPr id="8" name="Rectangle 11">
                  <a:extLst>
                    <a:ext uri="{FF2B5EF4-FFF2-40B4-BE49-F238E27FC236}">
                      <a16:creationId xmlns:a16="http://schemas.microsoft.com/office/drawing/2014/main" id="{054859CA-FA54-2D0E-9BC1-305AB015DA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0138" y="2164143"/>
                  <a:ext cx="1820862" cy="43336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marL="177800" indent="-177800" eaLnBrk="0" hangingPunct="0">
                    <a:buFont typeface="Arial" charset="0"/>
                    <a:buChar char="–"/>
                    <a:tabLst>
                      <a:tab pos="1617663" algn="l"/>
                    </a:tabLs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531813" indent="-174625" eaLnBrk="0" hangingPunct="0">
                    <a:buFont typeface="Arial" charset="0"/>
                    <a:buChar char="–"/>
                    <a:tabLst>
                      <a:tab pos="1617663" algn="l"/>
                    </a:tabLs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Font typeface="Arial" charset="0"/>
                    <a:buChar char="–"/>
                    <a:tabLst>
                      <a:tab pos="16176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Font typeface="Arial" charset="0"/>
                    <a:buChar char="–"/>
                    <a:tabLst>
                      <a:tab pos="1617663" algn="l"/>
                    </a:tabLs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Font typeface="Arial" charset="0"/>
                    <a:buChar char="–"/>
                    <a:tabLst>
                      <a:tab pos="1617663" algn="l"/>
                    </a:tabLs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tabLst>
                      <a:tab pos="1617663" algn="l"/>
                    </a:tabLs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tabLst>
                      <a:tab pos="1617663" algn="l"/>
                    </a:tabLs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tabLst>
                      <a:tab pos="1617663" algn="l"/>
                    </a:tabLs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tabLst>
                      <a:tab pos="1617663" algn="l"/>
                    </a:tabLs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r>
                    <a:rPr lang="cs-CZ" altLang="cs-CZ" sz="1400" dirty="0"/>
                    <a:t>Asistence při výběru dodavatele</a:t>
                  </a: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endParaRPr lang="cs-CZ" altLang="cs-CZ" sz="1400" dirty="0"/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r>
                    <a:rPr lang="cs-CZ" altLang="cs-CZ" sz="1400" dirty="0"/>
                    <a:t>Posouzení výhodnosti jednotlivých nabídek</a:t>
                  </a:r>
                </a:p>
                <a:p>
                  <a:pPr lvl="1"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endParaRPr lang="cs-CZ" altLang="cs-CZ" sz="1400" dirty="0"/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r>
                    <a:rPr lang="cs-CZ" altLang="cs-CZ" sz="1400" dirty="0"/>
                    <a:t>Jednání s uchazeči</a:t>
                  </a: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endParaRPr lang="cs-CZ" altLang="cs-CZ" sz="1400" dirty="0"/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r>
                    <a:rPr lang="cs-CZ" altLang="cs-CZ" sz="1400" dirty="0"/>
                    <a:t>Finalizace smluvní dokumentace</a:t>
                  </a: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endParaRPr lang="cs-CZ" altLang="cs-CZ" sz="1400" dirty="0"/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endParaRPr lang="cs-CZ" altLang="cs-CZ" sz="1400" dirty="0"/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endParaRPr lang="cs-CZ" altLang="cs-CZ" sz="1400" dirty="0"/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endParaRPr lang="cs-CZ" altLang="cs-CZ" sz="1400" dirty="0"/>
                </a:p>
                <a:p>
                  <a:pPr marL="0" indent="0" eaLnBrk="1" hangingPunct="1">
                    <a:lnSpc>
                      <a:spcPct val="90000"/>
                    </a:lnSpc>
                    <a:spcBef>
                      <a:spcPct val="20000"/>
                    </a:spcBef>
                    <a:buNone/>
                  </a:pPr>
                  <a:endParaRPr lang="cs-CZ" altLang="cs-CZ" sz="1400" dirty="0"/>
                </a:p>
                <a:p>
                  <a:pPr marL="0" indent="0" eaLnBrk="1" hangingPunct="1">
                    <a:lnSpc>
                      <a:spcPct val="90000"/>
                    </a:lnSpc>
                    <a:spcBef>
                      <a:spcPct val="20000"/>
                    </a:spcBef>
                    <a:buNone/>
                  </a:pPr>
                  <a:r>
                    <a:rPr lang="cs-CZ" altLang="cs-CZ" sz="1400" dirty="0"/>
                    <a:t>Výstup:</a:t>
                  </a:r>
                </a:p>
                <a:p>
                  <a:pPr marL="0" indent="0" eaLnBrk="1" hangingPunct="1">
                    <a:lnSpc>
                      <a:spcPct val="90000"/>
                    </a:lnSpc>
                    <a:spcBef>
                      <a:spcPct val="20000"/>
                    </a:spcBef>
                    <a:buNone/>
                  </a:pPr>
                  <a:r>
                    <a:rPr lang="cs-CZ" altLang="cs-CZ" sz="1400" u="sng" dirty="0"/>
                    <a:t>Podpis smlouvy</a:t>
                  </a: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buFont typeface="Wingdings" pitchFamily="2" charset="2"/>
                    <a:buChar char="§"/>
                  </a:pPr>
                  <a:endParaRPr lang="cs-CZ" altLang="cs-CZ" sz="1400" dirty="0"/>
                </a:p>
              </p:txBody>
            </p:sp>
            <p:sp>
              <p:nvSpPr>
                <p:cNvPr id="14" name="AutoShape 12">
                  <a:extLst>
                    <a:ext uri="{FF2B5EF4-FFF2-40B4-BE49-F238E27FC236}">
                      <a16:creationId xmlns:a16="http://schemas.microsoft.com/office/drawing/2014/main" id="{A5051453-300E-BCB2-E2CC-37676B5B3A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1544" y="1334006"/>
                  <a:ext cx="1820862" cy="720725"/>
                </a:xfrm>
                <a:prstGeom prst="homePlate">
                  <a:avLst>
                    <a:gd name="adj" fmla="val 18843"/>
                  </a:avLst>
                </a:prstGeom>
                <a:solidFill>
                  <a:srgbClr val="24537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 eaLnBrk="0" hangingPunct="0">
                    <a:buFont typeface="Arial" charset="0"/>
                    <a:buChar char="–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cs-CZ" altLang="cs-CZ" sz="1400" b="1" noProof="1">
                      <a:solidFill>
                        <a:schemeClr val="bg1"/>
                      </a:solidFill>
                    </a:rPr>
                    <a:t>Výběrové řízení</a:t>
                  </a:r>
                </a:p>
              </p:txBody>
            </p:sp>
          </p:grpSp>
        </p:grpSp>
      </p:grpSp>
      <p:cxnSp>
        <p:nvCxnSpPr>
          <p:cNvPr id="3" name="Přímá spojnice 14">
            <a:extLst>
              <a:ext uri="{FF2B5EF4-FFF2-40B4-BE49-F238E27FC236}">
                <a16:creationId xmlns:a16="http://schemas.microsoft.com/office/drawing/2014/main" id="{6A429B1F-F0F6-F993-3FF4-E9D8DD4ED10E}"/>
              </a:ext>
            </a:extLst>
          </p:cNvPr>
          <p:cNvCxnSpPr/>
          <p:nvPr/>
        </p:nvCxnSpPr>
        <p:spPr>
          <a:xfrm>
            <a:off x="454978" y="1079676"/>
            <a:ext cx="692888" cy="0"/>
          </a:xfrm>
          <a:prstGeom prst="line">
            <a:avLst/>
          </a:prstGeom>
          <a:ln w="44450">
            <a:solidFill>
              <a:srgbClr val="24537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Nadpis 1">
            <a:extLst>
              <a:ext uri="{FF2B5EF4-FFF2-40B4-BE49-F238E27FC236}">
                <a16:creationId xmlns:a16="http://schemas.microsoft.com/office/drawing/2014/main" id="{0AAA5355-E41F-B322-1E27-99FE15B7BFB7}"/>
              </a:ext>
            </a:extLst>
          </p:cNvPr>
          <p:cNvSpPr txBox="1">
            <a:spLocks/>
          </p:cNvSpPr>
          <p:nvPr/>
        </p:nvSpPr>
        <p:spPr>
          <a:xfrm>
            <a:off x="407216" y="198435"/>
            <a:ext cx="11088598" cy="755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altLang="cs-CZ" sz="2400" dirty="0"/>
              <a:t>U investičních záměrů podporujeme klienty ve všech klíčových etapách přípravy infrastrukturních projektů </a:t>
            </a:r>
          </a:p>
        </p:txBody>
      </p:sp>
    </p:spTree>
    <p:extLst>
      <p:ext uri="{BB962C8B-B14F-4D97-AF65-F5344CB8AC3E}">
        <p14:creationId xmlns:p14="http://schemas.microsoft.com/office/powerpoint/2010/main" val="21042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>
            <a:extLst>
              <a:ext uri="{FF2B5EF4-FFF2-40B4-BE49-F238E27FC236}">
                <a16:creationId xmlns:a16="http://schemas.microsoft.com/office/drawing/2014/main" id="{53CA172A-D79F-1B77-E89E-110E9B0EC0A4}"/>
              </a:ext>
            </a:extLst>
          </p:cNvPr>
          <p:cNvSpPr txBox="1">
            <a:spLocks/>
          </p:cNvSpPr>
          <p:nvPr/>
        </p:nvSpPr>
        <p:spPr>
          <a:xfrm>
            <a:off x="515938" y="219107"/>
            <a:ext cx="7967159" cy="755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Inter"/>
              <a:ea typeface="+mj-ea"/>
              <a:cs typeface="+mj-cs"/>
            </a:endParaRPr>
          </a:p>
        </p:txBody>
      </p:sp>
      <p:sp>
        <p:nvSpPr>
          <p:cNvPr id="3" name="Zástupný text 3">
            <a:extLst>
              <a:ext uri="{FF2B5EF4-FFF2-40B4-BE49-F238E27FC236}">
                <a16:creationId xmlns:a16="http://schemas.microsoft.com/office/drawing/2014/main" id="{E6F5A4A2-BA0A-6BF6-6CF0-B4D0822B9BA2}"/>
              </a:ext>
            </a:extLst>
          </p:cNvPr>
          <p:cNvSpPr txBox="1">
            <a:spLocks/>
          </p:cNvSpPr>
          <p:nvPr/>
        </p:nvSpPr>
        <p:spPr>
          <a:xfrm>
            <a:off x="454978" y="1379195"/>
            <a:ext cx="10726052" cy="1336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447675" indent="-4476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3888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857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9013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8400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+mn-lt"/>
                <a:ea typeface="+mn-ea"/>
                <a:cs typeface="Segoe UI" panose="020B0502040204020203" pitchFamily="34" charset="0"/>
              </a:rPr>
              <a:t>Z dlouhodobé praxe vycházíme vždy z nutnosti ověření zájmu trhu o realizaci daného projektu. Získaná zpětná vazba </a:t>
            </a:r>
            <a:r>
              <a:rPr lang="cs-CZ" sz="1400" dirty="0">
                <a:solidFill>
                  <a:srgbClr val="202020"/>
                </a:solidFill>
                <a:latin typeface="+mn-lt"/>
                <a:cs typeface="Segoe UI" panose="020B0502040204020203" pitchFamily="34" charset="0"/>
              </a:rPr>
              <a:t>umožní lépe definovat dlouhodobě funkční a udržitelnou spolupráci. To je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+mn-lt"/>
                <a:ea typeface="+mn-ea"/>
                <a:cs typeface="Segoe UI"/>
              </a:rPr>
              <a:t>základní složkou úspěchu každého projektu.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+mn-lt"/>
                <a:ea typeface="+mn-ea"/>
                <a:cs typeface="Segoe UI" panose="020B0502040204020203" pitchFamily="34" charset="0"/>
              </a:rPr>
              <a:t>K účelům zorientování se klienta v jeho potřebách uvádíme základní předpoklady nutné k úspěšné realizaci projektu.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Inter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85E3CF7E-8AB5-1E7A-D3F2-CA58959BB058}"/>
              </a:ext>
            </a:extLst>
          </p:cNvPr>
          <p:cNvGrpSpPr/>
          <p:nvPr/>
        </p:nvGrpSpPr>
        <p:grpSpPr>
          <a:xfrm>
            <a:off x="1201576" y="2398222"/>
            <a:ext cx="9464044" cy="3487482"/>
            <a:chOff x="1090600" y="2480952"/>
            <a:chExt cx="9464044" cy="3487482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2F5F280C-F55B-AF41-FE24-E09CFC9A1CE4}"/>
                </a:ext>
              </a:extLst>
            </p:cNvPr>
            <p:cNvSpPr/>
            <p:nvPr/>
          </p:nvSpPr>
          <p:spPr>
            <a:xfrm>
              <a:off x="8394644" y="3473137"/>
              <a:ext cx="2160000" cy="568065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+mn-cs"/>
                </a:rPr>
                <a:t>Jak chce klient projekt financovat? Má sám dostatečné zdroje?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7262DE14-B4E6-0222-78DB-C89214F308DB}"/>
                </a:ext>
              </a:extLst>
            </p:cNvPr>
            <p:cNvSpPr/>
            <p:nvPr/>
          </p:nvSpPr>
          <p:spPr>
            <a:xfrm>
              <a:off x="5959963" y="3472465"/>
              <a:ext cx="2160000" cy="1195879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+mn-cs"/>
                </a:rPr>
                <a:t>Jaké činnosti je schopen zajistit sám zadavatel, co očekává od svých smluvních partnerů a budoucího investora / provozovatele?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A523CAFC-35DB-0A01-E2DD-18A9B65C5F8D}"/>
                </a:ext>
              </a:extLst>
            </p:cNvPr>
            <p:cNvSpPr/>
            <p:nvPr/>
          </p:nvSpPr>
          <p:spPr>
            <a:xfrm>
              <a:off x="3525282" y="3457421"/>
              <a:ext cx="2160000" cy="550152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+mn-cs"/>
                </a:rPr>
                <a:t>Vymezení lokality Projektu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10E1A6B3-FD39-B9BA-2A64-B1458F1E3C18}"/>
                </a:ext>
              </a:extLst>
            </p:cNvPr>
            <p:cNvSpPr/>
            <p:nvPr/>
          </p:nvSpPr>
          <p:spPr>
            <a:xfrm>
              <a:off x="1090600" y="2480952"/>
              <a:ext cx="4594682" cy="943224"/>
            </a:xfrm>
            <a:prstGeom prst="rect">
              <a:avLst/>
            </a:prstGeom>
            <a:solidFill>
              <a:srgbClr val="245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Zadání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(rozsah, čas, zdroje, místo, lokalita)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2A66D90A-2E32-6B78-F451-C67FC772521C}"/>
                </a:ext>
              </a:extLst>
            </p:cNvPr>
            <p:cNvSpPr/>
            <p:nvPr/>
          </p:nvSpPr>
          <p:spPr>
            <a:xfrm>
              <a:off x="5959962" y="2485776"/>
              <a:ext cx="4594681" cy="943224"/>
            </a:xfrm>
            <a:prstGeom prst="rect">
              <a:avLst/>
            </a:prstGeom>
            <a:solidFill>
              <a:srgbClr val="245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Jak toho dosáhnout 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200" b="1" dirty="0">
                  <a:solidFill>
                    <a:srgbClr val="FFFFFF"/>
                  </a:solidFill>
                </a:rPr>
                <a:t>(o</a:t>
              </a: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dborný interní a externí tým zadavatele)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85658481-2146-67DA-BC04-3A58704F3984}"/>
                </a:ext>
              </a:extLst>
            </p:cNvPr>
            <p:cNvSpPr/>
            <p:nvPr/>
          </p:nvSpPr>
          <p:spPr>
            <a:xfrm>
              <a:off x="1090600" y="3469008"/>
              <a:ext cx="2160000" cy="550152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+mn-cs"/>
                </a:rPr>
                <a:t>Kdo je cílová skupina daného projektu ?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FF6265C4-805B-CED4-B760-5716075ED4D8}"/>
                </a:ext>
              </a:extLst>
            </p:cNvPr>
            <p:cNvSpPr/>
            <p:nvPr/>
          </p:nvSpPr>
          <p:spPr>
            <a:xfrm>
              <a:off x="1090600" y="4768524"/>
              <a:ext cx="2160000" cy="550152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+mn-cs"/>
                </a:rPr>
                <a:t>Jak je projekt strukturován po věcné i časové stránce ?</a:t>
              </a: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F24D7FD3-1E13-129A-98BE-63E123C8D057}"/>
                </a:ext>
              </a:extLst>
            </p:cNvPr>
            <p:cNvSpPr/>
            <p:nvPr/>
          </p:nvSpPr>
          <p:spPr>
            <a:xfrm>
              <a:off x="1090600" y="5418282"/>
              <a:ext cx="2160000" cy="550152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+mn-cs"/>
                </a:rPr>
                <a:t>Existuje reálná poptávka?</a:t>
              </a: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CC7AFE83-EBD4-5ADE-F03E-0EEE83A2BBD3}"/>
                </a:ext>
              </a:extLst>
            </p:cNvPr>
            <p:cNvSpPr/>
            <p:nvPr/>
          </p:nvSpPr>
          <p:spPr>
            <a:xfrm>
              <a:off x="8394644" y="4118766"/>
              <a:ext cx="2160000" cy="550152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+mn-cs"/>
                </a:rPr>
                <a:t>Jaké jsou další plánované investiční akce?</a:t>
              </a: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93B75076-C7F0-7165-A127-295E5FC2796B}"/>
                </a:ext>
              </a:extLst>
            </p:cNvPr>
            <p:cNvSpPr/>
            <p:nvPr/>
          </p:nvSpPr>
          <p:spPr>
            <a:xfrm>
              <a:off x="1090600" y="4118766"/>
              <a:ext cx="2160000" cy="550152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+mn-cs"/>
                </a:rPr>
                <a:t>Jaká jsou očekávání od </a:t>
              </a:r>
              <a:r>
                <a:rPr lang="cs-CZ" sz="1200" dirty="0">
                  <a:solidFill>
                    <a:srgbClr val="202020"/>
                  </a:solidFill>
                </a:rPr>
                <a:t>jeho zadavatele 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C7502D9E-9899-B987-6826-383A19672316}"/>
                </a:ext>
              </a:extLst>
            </p:cNvPr>
            <p:cNvSpPr/>
            <p:nvPr/>
          </p:nvSpPr>
          <p:spPr>
            <a:xfrm>
              <a:off x="3525282" y="4118192"/>
              <a:ext cx="2160000" cy="550152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+mn-cs"/>
                </a:rPr>
                <a:t>Jaké jsou majetkoprávní vztahy?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B9B9A927-78E8-4646-DAF9-118B3ABA5575}"/>
                </a:ext>
              </a:extLst>
            </p:cNvPr>
            <p:cNvSpPr/>
            <p:nvPr/>
          </p:nvSpPr>
          <p:spPr>
            <a:xfrm>
              <a:off x="5959963" y="4761173"/>
              <a:ext cx="2160000" cy="550152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+mn-cs"/>
                </a:rPr>
                <a:t>Kdo je projektový manažer na straně zadavatele?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CDBEB563-E970-6AC1-5B77-D61BFDEF8318}"/>
                </a:ext>
              </a:extLst>
            </p:cNvPr>
            <p:cNvSpPr/>
            <p:nvPr/>
          </p:nvSpPr>
          <p:spPr>
            <a:xfrm>
              <a:off x="3525282" y="4768524"/>
              <a:ext cx="2160000" cy="550152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+mn-cs"/>
                </a:rPr>
                <a:t>Jak zvýšit zájem investorů / smluvních partnerů?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B5171480-B443-52B2-914C-C04A2206C176}"/>
                </a:ext>
              </a:extLst>
            </p:cNvPr>
            <p:cNvSpPr/>
            <p:nvPr/>
          </p:nvSpPr>
          <p:spPr>
            <a:xfrm>
              <a:off x="8394644" y="4769332"/>
              <a:ext cx="2160000" cy="712711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ea typeface="+mn-ea"/>
                  <a:cs typeface="+mn-cs"/>
                </a:rPr>
                <a:t>Prodej či pronájem, životnost aktiv versus délka financování ?</a:t>
              </a:r>
            </a:p>
          </p:txBody>
        </p:sp>
      </p:grpSp>
      <p:cxnSp>
        <p:nvCxnSpPr>
          <p:cNvPr id="25" name="Přímá spojnice 14">
            <a:extLst>
              <a:ext uri="{FF2B5EF4-FFF2-40B4-BE49-F238E27FC236}">
                <a16:creationId xmlns:a16="http://schemas.microsoft.com/office/drawing/2014/main" id="{01485AE6-7A92-8346-040A-AA92AB7E9242}"/>
              </a:ext>
            </a:extLst>
          </p:cNvPr>
          <p:cNvCxnSpPr/>
          <p:nvPr/>
        </p:nvCxnSpPr>
        <p:spPr>
          <a:xfrm>
            <a:off x="454978" y="1079676"/>
            <a:ext cx="692888" cy="0"/>
          </a:xfrm>
          <a:prstGeom prst="line">
            <a:avLst/>
          </a:prstGeom>
          <a:ln w="44450">
            <a:solidFill>
              <a:srgbClr val="24537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Nadpis 1">
            <a:extLst>
              <a:ext uri="{FF2B5EF4-FFF2-40B4-BE49-F238E27FC236}">
                <a16:creationId xmlns:a16="http://schemas.microsoft.com/office/drawing/2014/main" id="{FB7002C9-A16E-B7AE-7157-7E72FF052C8C}"/>
              </a:ext>
            </a:extLst>
          </p:cNvPr>
          <p:cNvSpPr txBox="1">
            <a:spLocks/>
          </p:cNvSpPr>
          <p:nvPr/>
        </p:nvSpPr>
        <p:spPr>
          <a:xfrm>
            <a:off x="389299" y="257889"/>
            <a:ext cx="11088598" cy="755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ea typeface="+mj-ea"/>
                <a:cs typeface="+mj-cs"/>
              </a:rPr>
              <a:t>Průzkum trhu s potenciálními dodavateli / spolu investory musí být věcný, je nutné si stanovit realistické cíle a postupy</a:t>
            </a:r>
          </a:p>
        </p:txBody>
      </p:sp>
    </p:spTree>
    <p:extLst>
      <p:ext uri="{BB962C8B-B14F-4D97-AF65-F5344CB8AC3E}">
        <p14:creationId xmlns:p14="http://schemas.microsoft.com/office/powerpoint/2010/main" val="41473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88EF0-5059-6D74-758B-4086076AB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FA21B09D-925B-3AAD-C5FD-C27D4EAA8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43420"/>
              </p:ext>
            </p:extLst>
          </p:nvPr>
        </p:nvGraphicFramePr>
        <p:xfrm>
          <a:off x="452123" y="2917863"/>
          <a:ext cx="11181739" cy="2569095"/>
        </p:xfrm>
        <a:graphic>
          <a:graphicData uri="http://schemas.openxmlformats.org/drawingml/2006/table">
            <a:tbl>
              <a:tblPr/>
              <a:tblGrid>
                <a:gridCol w="2355146">
                  <a:extLst>
                    <a:ext uri="{9D8B030D-6E8A-4147-A177-3AD203B41FA5}">
                      <a16:colId xmlns:a16="http://schemas.microsoft.com/office/drawing/2014/main" val="1354980568"/>
                    </a:ext>
                  </a:extLst>
                </a:gridCol>
                <a:gridCol w="541892">
                  <a:extLst>
                    <a:ext uri="{9D8B030D-6E8A-4147-A177-3AD203B41FA5}">
                      <a16:colId xmlns:a16="http://schemas.microsoft.com/office/drawing/2014/main" val="3989799696"/>
                    </a:ext>
                  </a:extLst>
                </a:gridCol>
                <a:gridCol w="541892">
                  <a:extLst>
                    <a:ext uri="{9D8B030D-6E8A-4147-A177-3AD203B41FA5}">
                      <a16:colId xmlns:a16="http://schemas.microsoft.com/office/drawing/2014/main" val="2280450808"/>
                    </a:ext>
                  </a:extLst>
                </a:gridCol>
                <a:gridCol w="635681">
                  <a:extLst>
                    <a:ext uri="{9D8B030D-6E8A-4147-A177-3AD203B41FA5}">
                      <a16:colId xmlns:a16="http://schemas.microsoft.com/office/drawing/2014/main" val="2528163418"/>
                    </a:ext>
                  </a:extLst>
                </a:gridCol>
                <a:gridCol w="604418">
                  <a:extLst>
                    <a:ext uri="{9D8B030D-6E8A-4147-A177-3AD203B41FA5}">
                      <a16:colId xmlns:a16="http://schemas.microsoft.com/office/drawing/2014/main" val="501648108"/>
                    </a:ext>
                  </a:extLst>
                </a:gridCol>
                <a:gridCol w="604418">
                  <a:extLst>
                    <a:ext uri="{9D8B030D-6E8A-4147-A177-3AD203B41FA5}">
                      <a16:colId xmlns:a16="http://schemas.microsoft.com/office/drawing/2014/main" val="559097988"/>
                    </a:ext>
                  </a:extLst>
                </a:gridCol>
                <a:gridCol w="614840">
                  <a:extLst>
                    <a:ext uri="{9D8B030D-6E8A-4147-A177-3AD203B41FA5}">
                      <a16:colId xmlns:a16="http://schemas.microsoft.com/office/drawing/2014/main" val="2089877144"/>
                    </a:ext>
                  </a:extLst>
                </a:gridCol>
                <a:gridCol w="614840">
                  <a:extLst>
                    <a:ext uri="{9D8B030D-6E8A-4147-A177-3AD203B41FA5}">
                      <a16:colId xmlns:a16="http://schemas.microsoft.com/office/drawing/2014/main" val="804439184"/>
                    </a:ext>
                  </a:extLst>
                </a:gridCol>
                <a:gridCol w="614840">
                  <a:extLst>
                    <a:ext uri="{9D8B030D-6E8A-4147-A177-3AD203B41FA5}">
                      <a16:colId xmlns:a16="http://schemas.microsoft.com/office/drawing/2014/main" val="220288008"/>
                    </a:ext>
                  </a:extLst>
                </a:gridCol>
                <a:gridCol w="614840">
                  <a:extLst>
                    <a:ext uri="{9D8B030D-6E8A-4147-A177-3AD203B41FA5}">
                      <a16:colId xmlns:a16="http://schemas.microsoft.com/office/drawing/2014/main" val="2692638780"/>
                    </a:ext>
                  </a:extLst>
                </a:gridCol>
                <a:gridCol w="552313">
                  <a:extLst>
                    <a:ext uri="{9D8B030D-6E8A-4147-A177-3AD203B41FA5}">
                      <a16:colId xmlns:a16="http://schemas.microsoft.com/office/drawing/2014/main" val="4106592960"/>
                    </a:ext>
                  </a:extLst>
                </a:gridCol>
                <a:gridCol w="552313">
                  <a:extLst>
                    <a:ext uri="{9D8B030D-6E8A-4147-A177-3AD203B41FA5}">
                      <a16:colId xmlns:a16="http://schemas.microsoft.com/office/drawing/2014/main" val="4241806460"/>
                    </a:ext>
                  </a:extLst>
                </a:gridCol>
                <a:gridCol w="552313">
                  <a:extLst>
                    <a:ext uri="{9D8B030D-6E8A-4147-A177-3AD203B41FA5}">
                      <a16:colId xmlns:a16="http://schemas.microsoft.com/office/drawing/2014/main" val="1887677569"/>
                    </a:ext>
                  </a:extLst>
                </a:gridCol>
                <a:gridCol w="552313">
                  <a:extLst>
                    <a:ext uri="{9D8B030D-6E8A-4147-A177-3AD203B41FA5}">
                      <a16:colId xmlns:a16="http://schemas.microsoft.com/office/drawing/2014/main" val="1848324739"/>
                    </a:ext>
                  </a:extLst>
                </a:gridCol>
                <a:gridCol w="614840">
                  <a:extLst>
                    <a:ext uri="{9D8B030D-6E8A-4147-A177-3AD203B41FA5}">
                      <a16:colId xmlns:a16="http://schemas.microsoft.com/office/drawing/2014/main" val="2991566022"/>
                    </a:ext>
                  </a:extLst>
                </a:gridCol>
                <a:gridCol w="614840">
                  <a:extLst>
                    <a:ext uri="{9D8B030D-6E8A-4147-A177-3AD203B41FA5}">
                      <a16:colId xmlns:a16="http://schemas.microsoft.com/office/drawing/2014/main" val="539997725"/>
                    </a:ext>
                  </a:extLst>
                </a:gridCol>
              </a:tblGrid>
              <a:tr h="2072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Oček.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Oček.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Oček.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Oček.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Oček.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Oček.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Oček.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Oček.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Oček.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Oček.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Oček.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5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02190"/>
                  </a:ext>
                </a:extLst>
              </a:tr>
              <a:tr h="1857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Rozpočtový rok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52040"/>
                  </a:ext>
                </a:extLst>
              </a:tr>
              <a:tr h="1857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Daňové příjmy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248 106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298 282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341 152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346 602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356 238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362 651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369 186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375 844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382 628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389 541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396 584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403 761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411 073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418 525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426 117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815823"/>
                  </a:ext>
                </a:extLst>
              </a:tr>
              <a:tr h="1857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Nedaňové příjmy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91 439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133 114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110 943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170 057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173 142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154 936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157 711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160 539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163 420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166 356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169 346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172 394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175 498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178 662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181 885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872291"/>
                  </a:ext>
                </a:extLst>
              </a:tr>
              <a:tr h="1857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Běžně přijaté dotace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57 864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60 322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67 699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59 707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60 901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62 119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63 361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64 628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65 921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67 239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68 584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69 956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71 355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72 782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74 238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968913"/>
                  </a:ext>
                </a:extLst>
              </a:tr>
              <a:tr h="1857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Běžné příjmy celkem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397 409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491 717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519 795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576 366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590 280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579 706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590 258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601 012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611 969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623 136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634 515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646 110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657 927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669 969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682 240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2977"/>
                  </a:ext>
                </a:extLst>
              </a:tr>
              <a:tr h="1857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Běžné výdaje celkem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324 916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374 862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413 277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449 237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452 380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461 428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470 656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480 069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489 671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499 464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509 454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519 643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530 035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540 636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551 449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150558"/>
                  </a:ext>
                </a:extLst>
              </a:tr>
              <a:tr h="1857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Provozní přebytek po úrocích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69 940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114 193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104 165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125 020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135 977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116 573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118 115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119 661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121 185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122 726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124 284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125 858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127 421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129 002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130 601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856001"/>
                  </a:ext>
                </a:extLst>
              </a:tr>
              <a:tr h="1857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(+) Kapitálové příjmy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31 679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33 921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3 101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33 065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351790"/>
                  </a:ext>
                </a:extLst>
              </a:tr>
              <a:tr h="1857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(+) Čerpání dl. Půjček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28 000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030765"/>
                  </a:ext>
                </a:extLst>
              </a:tr>
              <a:tr h="1857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(-) Splátky jistin dl. půjček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20 500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23 308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21 808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21 808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21 808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21 808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20 558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16 808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16 808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16 808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16 728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14 000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14 000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14 000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14 000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162929"/>
                  </a:ext>
                </a:extLst>
              </a:tr>
              <a:tr h="1857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(-) Kapitálové výdaje (investice)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59 343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83 267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84 480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145 946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55 955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57 074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58 216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59 380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60 568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61 779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63 015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64 275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65 561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66 872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68 209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24179"/>
                  </a:ext>
                </a:extLst>
              </a:tr>
              <a:tr h="3181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Čistý provozní přebytek /Očištěné saldo hospodaření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49 776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41 539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-9 668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58 213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37 690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39 341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43 472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43 809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44 139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44 541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47 582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47 861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</a:rPr>
                        <a:t>48 131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48 392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336124"/>
                  </a:ext>
                </a:extLst>
              </a:tr>
            </a:tbl>
          </a:graphicData>
        </a:graphic>
      </p:graphicFrame>
      <p:sp>
        <p:nvSpPr>
          <p:cNvPr id="11" name="Nadpis 1">
            <a:extLst>
              <a:ext uri="{FF2B5EF4-FFF2-40B4-BE49-F238E27FC236}">
                <a16:creationId xmlns:a16="http://schemas.microsoft.com/office/drawing/2014/main" id="{99A7453D-0832-83ED-059E-0392411421C9}"/>
              </a:ext>
            </a:extLst>
          </p:cNvPr>
          <p:cNvSpPr txBox="1">
            <a:spLocks/>
          </p:cNvSpPr>
          <p:nvPr/>
        </p:nvSpPr>
        <p:spPr>
          <a:xfrm>
            <a:off x="458574" y="257889"/>
            <a:ext cx="11175285" cy="755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cs-CZ" sz="2600">
                <a:latin typeface="Arial" panose="020B0604020202020204" pitchFamily="34" charset="0"/>
                <a:cs typeface="Arial" panose="020B0604020202020204" pitchFamily="34" charset="0"/>
              </a:rPr>
              <a:t>Finanční přebytky zajišťují Městu pevný základ investiční stability pro budoucí rozvoj a lepší perspektivu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1D5BBAE4-A38C-AEBF-91EA-F8D35D8661BE}"/>
              </a:ext>
            </a:extLst>
          </p:cNvPr>
          <p:cNvCxnSpPr/>
          <p:nvPr/>
        </p:nvCxnSpPr>
        <p:spPr>
          <a:xfrm>
            <a:off x="454978" y="1079676"/>
            <a:ext cx="692888" cy="0"/>
          </a:xfrm>
          <a:prstGeom prst="line">
            <a:avLst/>
          </a:prstGeom>
          <a:ln w="44450">
            <a:solidFill>
              <a:srgbClr val="24537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A26F8629-AA8B-BB57-82AD-FD1F35835E9F}"/>
              </a:ext>
            </a:extLst>
          </p:cNvPr>
          <p:cNvSpPr txBox="1">
            <a:spLocks/>
          </p:cNvSpPr>
          <p:nvPr/>
        </p:nvSpPr>
        <p:spPr>
          <a:xfrm>
            <a:off x="452123" y="1227873"/>
            <a:ext cx="11181737" cy="1633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447675" indent="-4476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3888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857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9013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8400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2870ED"/>
              </a:buClr>
              <a:buNone/>
              <a:defRPr/>
            </a:pPr>
            <a:r>
              <a:rPr lang="cs-CZ" sz="120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každé kapitálově náročnější investice je nezbytné provést důkladné ověření bonity a schopnosti Města plnit své závazky. Finanční analýza využívá vyzkoušený a praxí denně aplikovaný ratingový nástroj, který definuje příjmové a výdajové položky. Klíčovým ukazatelem je čistý provozní přebytek, jenž určuje disponibilní finanční prostředky pro investice a splátky úvěrů. </a:t>
            </a:r>
          </a:p>
          <a:p>
            <a:pPr marL="171450" indent="-171450" algn="just">
              <a:spcBef>
                <a:spcPts val="0"/>
              </a:spcBef>
              <a:buClr>
                <a:srgbClr val="245375"/>
              </a:buClr>
              <a:buFont typeface="Arial" panose="020B0604020202020204" pitchFamily="34" charset="0"/>
              <a:buChar char="•"/>
              <a:defRPr/>
            </a:pPr>
            <a:r>
              <a:rPr lang="cs-CZ" sz="120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této analýzy je stanovit volné peněžní zdroje pro udržovací a rozvojové investice v rámci úvěrového horizontu dané investice. Vypočtená hodnota vyjadřuje disponibilní finanční částku, kterou Město může vynakládat na udržovací a rozvojové aktivity v budoucích letech, aniž by to významně negativně ovlivnilo stávající kvalitu poskytovaných služeb. </a:t>
            </a:r>
          </a:p>
          <a:p>
            <a:pPr marL="171450" indent="-171450" algn="just">
              <a:spcBef>
                <a:spcPts val="0"/>
              </a:spcBef>
              <a:buClr>
                <a:srgbClr val="245375"/>
              </a:buClr>
              <a:buFont typeface="Arial" panose="020B0604020202020204" pitchFamily="34" charset="0"/>
              <a:buChar char="•"/>
              <a:defRPr/>
            </a:pPr>
            <a:r>
              <a:rPr lang="cs-CZ" sz="120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analýzy rovněž stanovují maximální bezpečné hranice případného úvěrového financování, aby Město zachovalo dlouhodobou finanční stabilitu i po realizaci investice.</a:t>
            </a:r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9A05B1E2-FEA7-5B10-C715-B6771960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B5B5ED2-1E40-9653-5BDC-E4582780C2F0}"/>
              </a:ext>
            </a:extLst>
          </p:cNvPr>
          <p:cNvSpPr/>
          <p:nvPr/>
        </p:nvSpPr>
        <p:spPr>
          <a:xfrm>
            <a:off x="452123" y="5571923"/>
            <a:ext cx="11181737" cy="745088"/>
          </a:xfrm>
          <a:prstGeom prst="rect">
            <a:avLst/>
          </a:prstGeom>
          <a:solidFill>
            <a:srgbClr val="245375"/>
          </a:solidFill>
          <a:ln>
            <a:solidFill>
              <a:srgbClr val="2453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Závěr: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3E80F8-6E97-BD37-9095-34398CAA8E02}"/>
              </a:ext>
            </a:extLst>
          </p:cNvPr>
          <p:cNvSpPr txBox="1">
            <a:spLocks/>
          </p:cNvSpPr>
          <p:nvPr/>
        </p:nvSpPr>
        <p:spPr>
          <a:xfrm>
            <a:off x="1399540" y="5685264"/>
            <a:ext cx="10030459" cy="457114"/>
          </a:xfrm>
          <a:prstGeom prst="rect">
            <a:avLst/>
          </a:prstGeom>
          <a:solidFill>
            <a:srgbClr val="245375"/>
          </a:solidFill>
        </p:spPr>
        <p:txBody>
          <a:bodyPr vert="horz" lIns="0" tIns="0" rIns="0" bIns="0" rtlCol="0" anchor="t" anchorCtr="0">
            <a:noAutofit/>
          </a:bodyPr>
          <a:lstStyle>
            <a:lvl1pPr marL="447675" indent="-4476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3888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857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9013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8400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00"/>
              </a:spcAft>
              <a:buClr>
                <a:schemeClr val="bg1"/>
              </a:buClr>
              <a:buNone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přihlédnutím k pravidlu rozpočtové odpovědnosti je Město schopno v roce 2026 čerpat financování až do výše cca 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milionů Kč. Výše splátek bude stanovena na základě časového rozložení závazků, aktuální referenční úrokové sazby (PRIBOR) a bankovní marže, přičemž marže bude zohledňovat rizikovost projektu a další relevantní faktory.</a:t>
            </a:r>
          </a:p>
        </p:txBody>
      </p:sp>
      <p:sp>
        <p:nvSpPr>
          <p:cNvPr id="19" name="Obdélník 17">
            <a:extLst>
              <a:ext uri="{FF2B5EF4-FFF2-40B4-BE49-F238E27FC236}">
                <a16:creationId xmlns:a16="http://schemas.microsoft.com/office/drawing/2014/main" id="{0EA60B42-80AC-0E88-945B-33B6978E66D6}"/>
              </a:ext>
            </a:extLst>
          </p:cNvPr>
          <p:cNvSpPr/>
          <p:nvPr/>
        </p:nvSpPr>
        <p:spPr>
          <a:xfrm>
            <a:off x="5126736" y="5175504"/>
            <a:ext cx="6525410" cy="328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4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51E2E-87C1-252F-1F8B-AC151E04C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ázek 43" descr="Obsah obrázku text, snímek obrazovky, diagram, Vykreslený graf&#10;&#10;Obsah generovaný pomocí AI může být nesprávný.">
            <a:extLst>
              <a:ext uri="{FF2B5EF4-FFF2-40B4-BE49-F238E27FC236}">
                <a16:creationId xmlns:a16="http://schemas.microsoft.com/office/drawing/2014/main" id="{C837132A-6A63-2D51-BFF3-B91FF3D18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3" y="1198118"/>
            <a:ext cx="3264000" cy="2448000"/>
          </a:xfrm>
          <a:prstGeom prst="rect">
            <a:avLst/>
          </a:prstGeom>
        </p:spPr>
      </p:pic>
      <p:pic>
        <p:nvPicPr>
          <p:cNvPr id="46" name="Obrázek 45" descr="Obsah obrázku text, diagram, snímek obrazovky, Vykreslený graf&#10;&#10;Obsah generovaný pomocí AI může být nesprávný.">
            <a:extLst>
              <a:ext uri="{FF2B5EF4-FFF2-40B4-BE49-F238E27FC236}">
                <a16:creationId xmlns:a16="http://schemas.microsoft.com/office/drawing/2014/main" id="{F860CE9D-ED76-FB01-CE14-9F2E39696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71" y="1198118"/>
            <a:ext cx="3264000" cy="2448000"/>
          </a:xfrm>
          <a:prstGeom prst="rect">
            <a:avLst/>
          </a:prstGeom>
        </p:spPr>
      </p:pic>
      <p:pic>
        <p:nvPicPr>
          <p:cNvPr id="48" name="Obrázek 47" descr="Obsah obrázku text, diagram, snímek obrazovky, Vykreslený graf&#10;&#10;Obsah generovaný pomocí AI může být nesprávný.">
            <a:extLst>
              <a:ext uri="{FF2B5EF4-FFF2-40B4-BE49-F238E27FC236}">
                <a16:creationId xmlns:a16="http://schemas.microsoft.com/office/drawing/2014/main" id="{81C60D75-5683-1374-EEBB-4998E96A0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00" y="1198118"/>
            <a:ext cx="3264000" cy="2448000"/>
          </a:xfrm>
          <a:prstGeom prst="rect">
            <a:avLst/>
          </a:prstGeom>
        </p:spPr>
      </p:pic>
      <p:pic>
        <p:nvPicPr>
          <p:cNvPr id="50" name="Obrázek 49" descr="Obsah obrázku text, diagram, snímek obrazovky, Vykreslený graf&#10;&#10;Obsah generovaný pomocí AI může být nesprávný.">
            <a:extLst>
              <a:ext uri="{FF2B5EF4-FFF2-40B4-BE49-F238E27FC236}">
                <a16:creationId xmlns:a16="http://schemas.microsoft.com/office/drawing/2014/main" id="{675A3FEB-C8F8-C7AD-25B8-A1046F0B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2" y="3539696"/>
            <a:ext cx="3264000" cy="2448000"/>
          </a:xfrm>
          <a:prstGeom prst="rect">
            <a:avLst/>
          </a:prstGeom>
        </p:spPr>
      </p:pic>
      <p:pic>
        <p:nvPicPr>
          <p:cNvPr id="52" name="Obrázek 51" descr="Obsah obrázku text, diagram, snímek obrazovky, řada/pruh&#10;&#10;Obsah generovaný pomocí AI může být nesprávný.">
            <a:extLst>
              <a:ext uri="{FF2B5EF4-FFF2-40B4-BE49-F238E27FC236}">
                <a16:creationId xmlns:a16="http://schemas.microsoft.com/office/drawing/2014/main" id="{121D7C32-305B-E54F-C383-939DCC5C1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15" y="3539696"/>
            <a:ext cx="3264000" cy="2448000"/>
          </a:xfrm>
          <a:prstGeom prst="rect">
            <a:avLst/>
          </a:prstGeom>
        </p:spPr>
      </p:pic>
      <p:pic>
        <p:nvPicPr>
          <p:cNvPr id="54" name="Obrázek 53" descr="Obsah obrázku text, diagram, snímek obrazovky, Vykreslený graf&#10;&#10;Obsah generovaný pomocí AI může být nesprávný.">
            <a:extLst>
              <a:ext uri="{FF2B5EF4-FFF2-40B4-BE49-F238E27FC236}">
                <a16:creationId xmlns:a16="http://schemas.microsoft.com/office/drawing/2014/main" id="{00B8BBF3-0FAA-2312-9C2C-41C3A2F8B0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00" y="3539696"/>
            <a:ext cx="3264000" cy="24480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54BD8FF-6A4E-A067-33B7-ABA0F8289228}"/>
              </a:ext>
            </a:extLst>
          </p:cNvPr>
          <p:cNvSpPr txBox="1">
            <a:spLocks/>
          </p:cNvSpPr>
          <p:nvPr/>
        </p:nvSpPr>
        <p:spPr>
          <a:xfrm>
            <a:off x="458574" y="257889"/>
            <a:ext cx="11084405" cy="755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cs-CZ" sz="2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Porovnání hodnot klíčových ukazatelů Města vůči všem městům České republiky dané kategorie dle počtu obyvatel</a:t>
            </a:r>
          </a:p>
        </p:txBody>
      </p:sp>
      <p:sp>
        <p:nvSpPr>
          <p:cNvPr id="6" name="Zástupný symbol pro číslo snímku 13">
            <a:extLst>
              <a:ext uri="{FF2B5EF4-FFF2-40B4-BE49-F238E27FC236}">
                <a16:creationId xmlns:a16="http://schemas.microsoft.com/office/drawing/2014/main" id="{4FBC502A-09A6-7DC9-2697-09A5192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391E021-F807-4D9D-E1EF-FD7C7619E34F}"/>
              </a:ext>
            </a:extLst>
          </p:cNvPr>
          <p:cNvGrpSpPr/>
          <p:nvPr/>
        </p:nvGrpSpPr>
        <p:grpSpPr>
          <a:xfrm>
            <a:off x="454978" y="1060626"/>
            <a:ext cx="11423078" cy="2797626"/>
            <a:chOff x="454978" y="1060626"/>
            <a:chExt cx="11423078" cy="2797626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F5996E6B-EC54-FFFB-01C1-88EBA18345E3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" y="1060626"/>
              <a:ext cx="692888" cy="0"/>
            </a:xfrm>
            <a:prstGeom prst="line">
              <a:avLst/>
            </a:prstGeom>
            <a:ln w="44450">
              <a:solidFill>
                <a:srgbClr val="245375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89A97C01-965D-F282-CF32-9F2779C7C479}"/>
                </a:ext>
              </a:extLst>
            </p:cNvPr>
            <p:cNvSpPr txBox="1">
              <a:spLocks/>
            </p:cNvSpPr>
            <p:nvPr/>
          </p:nvSpPr>
          <p:spPr>
            <a:xfrm>
              <a:off x="832104" y="1244023"/>
              <a:ext cx="2935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Celkové příjmy na jednoho obyvatele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F04EDAD5-0829-F387-1E39-ED8F2B23CE2A}"/>
                </a:ext>
              </a:extLst>
            </p:cNvPr>
            <p:cNvSpPr txBox="1">
              <a:spLocks/>
            </p:cNvSpPr>
            <p:nvPr/>
          </p:nvSpPr>
          <p:spPr>
            <a:xfrm>
              <a:off x="4529568" y="1244023"/>
              <a:ext cx="2935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Daňové příjmy na jednoho obyvatele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4E0856E5-4B0A-5884-D408-ADB273E4E792}"/>
                </a:ext>
              </a:extLst>
            </p:cNvPr>
            <p:cNvSpPr txBox="1">
              <a:spLocks/>
            </p:cNvSpPr>
            <p:nvPr/>
          </p:nvSpPr>
          <p:spPr>
            <a:xfrm>
              <a:off x="8976360" y="1236218"/>
              <a:ext cx="1749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Finanční nezávislost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13D72636-E57B-367D-5E21-F5BE24EFA302}"/>
                </a:ext>
              </a:extLst>
            </p:cNvPr>
            <p:cNvSpPr txBox="1">
              <a:spLocks/>
            </p:cNvSpPr>
            <p:nvPr/>
          </p:nvSpPr>
          <p:spPr>
            <a:xfrm>
              <a:off x="1335024" y="3581253"/>
              <a:ext cx="2935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Finanční soběstačnost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EBA893B5-D7EA-B800-FD92-9A86E47011F0}"/>
                </a:ext>
              </a:extLst>
            </p:cNvPr>
            <p:cNvSpPr txBox="1">
              <a:spLocks/>
            </p:cNvSpPr>
            <p:nvPr/>
          </p:nvSpPr>
          <p:spPr>
            <a:xfrm>
              <a:off x="4502136" y="3581253"/>
              <a:ext cx="3133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Výše závazků k saldu běžného rozpočtu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56B81ADD-CF26-CBB6-A16B-C75EB7F765D3}"/>
                </a:ext>
              </a:extLst>
            </p:cNvPr>
            <p:cNvSpPr txBox="1">
              <a:spLocks/>
            </p:cNvSpPr>
            <p:nvPr/>
          </p:nvSpPr>
          <p:spPr>
            <a:xfrm>
              <a:off x="7943088" y="3581253"/>
              <a:ext cx="3934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Výše závazků v porovnání s provozním přebytkem</a:t>
              </a:r>
            </a:p>
          </p:txBody>
        </p: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186FD3D-3776-0DA7-8435-A778FA8FED49}"/>
              </a:ext>
            </a:extLst>
          </p:cNvPr>
          <p:cNvSpPr txBox="1"/>
          <p:nvPr/>
        </p:nvSpPr>
        <p:spPr>
          <a:xfrm>
            <a:off x="548185" y="6010712"/>
            <a:ext cx="4919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Oranžová přerušovaná přímka (</a:t>
            </a:r>
            <a:r>
              <a:rPr lang="cs-CZ" sz="1200" b="1" dirty="0">
                <a:solidFill>
                  <a:srgbClr val="FF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) značí dané vybrané Město </a:t>
            </a:r>
          </a:p>
        </p:txBody>
      </p:sp>
    </p:spTree>
    <p:extLst>
      <p:ext uri="{BB962C8B-B14F-4D97-AF65-F5344CB8AC3E}">
        <p14:creationId xmlns:p14="http://schemas.microsoft.com/office/powerpoint/2010/main" val="42047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f 23">
            <a:extLst>
              <a:ext uri="{FF2B5EF4-FFF2-40B4-BE49-F238E27FC236}">
                <a16:creationId xmlns:a16="http://schemas.microsoft.com/office/drawing/2014/main" id="{94CCD69A-07E9-7B99-4707-06BCD9EE1149}"/>
              </a:ext>
            </a:extLst>
          </p:cNvPr>
          <p:cNvGraphicFramePr>
            <a:graphicFrameLocks/>
          </p:cNvGraphicFramePr>
          <p:nvPr/>
        </p:nvGraphicFramePr>
        <p:xfrm>
          <a:off x="6063074" y="4467575"/>
          <a:ext cx="1620000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Skupina 24">
            <a:extLst>
              <a:ext uri="{FF2B5EF4-FFF2-40B4-BE49-F238E27FC236}">
                <a16:creationId xmlns:a16="http://schemas.microsoft.com/office/drawing/2014/main" id="{BD062299-7D47-092F-F7C9-AA4789132633}"/>
              </a:ext>
            </a:extLst>
          </p:cNvPr>
          <p:cNvGrpSpPr/>
          <p:nvPr/>
        </p:nvGrpSpPr>
        <p:grpSpPr>
          <a:xfrm>
            <a:off x="325820" y="4431991"/>
            <a:ext cx="1620000" cy="1846800"/>
            <a:chOff x="649021" y="1135776"/>
            <a:chExt cx="1620000" cy="1846800"/>
          </a:xfrm>
        </p:grpSpPr>
        <p:graphicFrame>
          <p:nvGraphicFramePr>
            <p:cNvPr id="18" name="Graf 17">
              <a:extLst>
                <a:ext uri="{FF2B5EF4-FFF2-40B4-BE49-F238E27FC236}">
                  <a16:creationId xmlns:a16="http://schemas.microsoft.com/office/drawing/2014/main" id="{EB02CF01-901B-E336-2E57-7469EB48F79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49021" y="1135776"/>
            <a:ext cx="1620000" cy="1846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F80DF675-5525-50D7-3CA0-FFDF4B68447A}"/>
                </a:ext>
              </a:extLst>
            </p:cNvPr>
            <p:cNvSpPr/>
            <p:nvPr/>
          </p:nvSpPr>
          <p:spPr>
            <a:xfrm>
              <a:off x="977529" y="1582176"/>
              <a:ext cx="954000" cy="9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Nadpis 1">
            <a:extLst>
              <a:ext uri="{FF2B5EF4-FFF2-40B4-BE49-F238E27FC236}">
                <a16:creationId xmlns:a16="http://schemas.microsoft.com/office/drawing/2014/main" id="{4B126B67-0820-9D04-51CC-C0A1C108953C}"/>
              </a:ext>
            </a:extLst>
          </p:cNvPr>
          <p:cNvSpPr txBox="1">
            <a:spLocks/>
          </p:cNvSpPr>
          <p:nvPr/>
        </p:nvSpPr>
        <p:spPr>
          <a:xfrm>
            <a:off x="458574" y="257889"/>
            <a:ext cx="11084405" cy="755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Město má zdravé a dynamické hospodaření, vysoké vlastní příjmy tvoří stabilní pilíře pro budoucí rozvoj</a:t>
            </a:r>
            <a:endParaRPr lang="cs-CZ" sz="2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F289D78-98D1-B9F8-410B-11D4DC3D04F3}"/>
              </a:ext>
            </a:extLst>
          </p:cNvPr>
          <p:cNvCxnSpPr/>
          <p:nvPr/>
        </p:nvCxnSpPr>
        <p:spPr>
          <a:xfrm>
            <a:off x="454978" y="1079676"/>
            <a:ext cx="692888" cy="0"/>
          </a:xfrm>
          <a:prstGeom prst="line">
            <a:avLst/>
          </a:prstGeom>
          <a:ln w="44450">
            <a:solidFill>
              <a:srgbClr val="24537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9E77744F-05A7-405A-AC53-B59F03FB0E80}"/>
              </a:ext>
            </a:extLst>
          </p:cNvPr>
          <p:cNvSpPr txBox="1"/>
          <p:nvPr/>
        </p:nvSpPr>
        <p:spPr>
          <a:xfrm>
            <a:off x="1877341" y="4662894"/>
            <a:ext cx="38901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200" b="1">
                <a:latin typeface="Arial" panose="020B0604020202020204" pitchFamily="34" charset="0"/>
                <a:cs typeface="Arial" panose="020B0604020202020204" pitchFamily="34" charset="0"/>
              </a:rPr>
              <a:t>Město vykazuje průměrné finanční zdraví, které se odráží v dlouhodobě vyrovnaném a kvalitní řízeném rozpočtovém hospodaření. </a:t>
            </a:r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Úroveň závazků Města je pod kontrolou, její likviditní pozice stabilní a schopnost pokrývat případná fiskální rizika vysoká. Takové parametry svědčí o její rozpočtové odpovědnosti a dlouhodobé finanční udržitelnosti.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C419689-C064-75EC-C426-A98468246A4F}"/>
              </a:ext>
            </a:extLst>
          </p:cNvPr>
          <p:cNvSpPr txBox="1"/>
          <p:nvPr/>
        </p:nvSpPr>
        <p:spPr>
          <a:xfrm>
            <a:off x="7652851" y="4663728"/>
            <a:ext cx="3890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>
                <a:latin typeface="Arial" panose="020B0604020202020204" pitchFamily="34" charset="0"/>
                <a:cs typeface="Arial" panose="020B0604020202020204" pitchFamily="34" charset="0"/>
              </a:rPr>
              <a:t>Meziroční hospodaření vedlo ke zlepšení všech ukazatelů, ve kterých město v předchozím roce zaostávalo. Klíčovým faktorem bylo zejména navýšení vlastních příjmů</a:t>
            </a:r>
            <a:r>
              <a:rPr lang="cs-CZ" sz="1200">
                <a:latin typeface="Arial" panose="020B0604020202020204" pitchFamily="34" charset="0"/>
                <a:cs typeface="Arial" panose="020B0604020202020204" pitchFamily="34" charset="0"/>
              </a:rPr>
              <a:t>, díky čemuž se Město dále posunulo ve finanční nezávislosti a soběstačnosti. Tento pozitivní posun zároveň přispěl ke zlepšení ostatních ukazatelů finančního zdraví.</a:t>
            </a:r>
          </a:p>
        </p:txBody>
      </p:sp>
      <p:sp>
        <p:nvSpPr>
          <p:cNvPr id="6" name="Zástupný symbol pro číslo snímku 13">
            <a:extLst>
              <a:ext uri="{FF2B5EF4-FFF2-40B4-BE49-F238E27FC236}">
                <a16:creationId xmlns:a16="http://schemas.microsoft.com/office/drawing/2014/main" id="{4CDDF698-51C6-4AA1-D4A5-F0954F72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7A0C532B-4B44-7622-9544-CFE811673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19005"/>
              </p:ext>
            </p:extLst>
          </p:nvPr>
        </p:nvGraphicFramePr>
        <p:xfrm>
          <a:off x="335247" y="1179888"/>
          <a:ext cx="11207732" cy="3129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968">
                  <a:extLst>
                    <a:ext uri="{9D8B030D-6E8A-4147-A177-3AD203B41FA5}">
                      <a16:colId xmlns:a16="http://schemas.microsoft.com/office/drawing/2014/main" val="900231947"/>
                    </a:ext>
                  </a:extLst>
                </a:gridCol>
                <a:gridCol w="5780400">
                  <a:extLst>
                    <a:ext uri="{9D8B030D-6E8A-4147-A177-3AD203B41FA5}">
                      <a16:colId xmlns:a16="http://schemas.microsoft.com/office/drawing/2014/main" val="4140599658"/>
                    </a:ext>
                  </a:extLst>
                </a:gridCol>
                <a:gridCol w="1293841">
                  <a:extLst>
                    <a:ext uri="{9D8B030D-6E8A-4147-A177-3AD203B41FA5}">
                      <a16:colId xmlns:a16="http://schemas.microsoft.com/office/drawing/2014/main" val="3731262122"/>
                    </a:ext>
                  </a:extLst>
                </a:gridCol>
                <a:gridCol w="1293841">
                  <a:extLst>
                    <a:ext uri="{9D8B030D-6E8A-4147-A177-3AD203B41FA5}">
                      <a16:colId xmlns:a16="http://schemas.microsoft.com/office/drawing/2014/main" val="1301574682"/>
                    </a:ext>
                  </a:extLst>
                </a:gridCol>
                <a:gridCol w="1293841">
                  <a:extLst>
                    <a:ext uri="{9D8B030D-6E8A-4147-A177-3AD203B41FA5}">
                      <a16:colId xmlns:a16="http://schemas.microsoft.com/office/drawing/2014/main" val="1968752689"/>
                    </a:ext>
                  </a:extLst>
                </a:gridCol>
                <a:gridCol w="1293841">
                  <a:extLst>
                    <a:ext uri="{9D8B030D-6E8A-4147-A177-3AD203B41FA5}">
                      <a16:colId xmlns:a16="http://schemas.microsoft.com/office/drawing/2014/main" val="2434816502"/>
                    </a:ext>
                  </a:extLst>
                </a:gridCol>
              </a:tblGrid>
              <a:tr h="312986">
                <a:tc>
                  <a:txBody>
                    <a:bodyPr/>
                    <a:lstStyle/>
                    <a:p>
                      <a:pPr algn="just"/>
                      <a:endParaRPr lang="cs-CZ" sz="1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96" marR="93896" marT="46948" marB="46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cs-CZ" sz="1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96" marR="93896" marT="46948" marB="46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>
                        <a:solidFill>
                          <a:srgbClr val="DBDB8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37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>
                        <a:solidFill>
                          <a:srgbClr val="DBDB8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442524"/>
                  </a:ext>
                </a:extLst>
              </a:tr>
              <a:tr h="281688">
                <a:tc rowSpan="10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Finanční zdraví Města</a:t>
                      </a:r>
                    </a:p>
                  </a:txBody>
                  <a:tcPr marL="93896" marR="93896" marT="46948" marB="46948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Celkové příjmy na jednoho obyvatele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43 083 Kč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rgbClr val="0CB3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■■■■■■■□□□</a:t>
                      </a:r>
                      <a:endParaRPr lang="cs-CZ" sz="120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49 283 Kč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rgbClr val="0CB3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■■■■■■■■■■</a:t>
                      </a:r>
                      <a:endParaRPr lang="cs-CZ" sz="120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381512"/>
                  </a:ext>
                </a:extLst>
              </a:tr>
              <a:tr h="281688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Daňové příjmy na jednoho obyvatele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28 387 Kč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rgbClr val="0CB3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■■■■■■■□□□</a:t>
                      </a:r>
                      <a:endParaRPr lang="cs-CZ" sz="120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28 523 Kč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rgbClr val="0CB3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■■■■■■■□□□</a:t>
                      </a:r>
                      <a:endParaRPr lang="cs-CZ" sz="120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245280"/>
                  </a:ext>
                </a:extLst>
              </a:tr>
              <a:tr h="281688">
                <a:tc vMerge="1">
                  <a:txBody>
                    <a:bodyPr/>
                    <a:lstStyle/>
                    <a:p>
                      <a:pPr algn="just"/>
                      <a:endParaRPr lang="cs-CZ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Finanční nezávislost = kolik příjmu si Město vytvoří samo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35,57 % 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rgbClr val="0CB3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■■■■■■■■□□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44,06 % 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rgbClr val="0CB3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■■■■■■■■■■</a:t>
                      </a:r>
                      <a:endParaRPr lang="cs-CZ" sz="12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324840"/>
                  </a:ext>
                </a:extLst>
              </a:tr>
              <a:tr h="281688">
                <a:tc vMerge="1">
                  <a:txBody>
                    <a:bodyPr/>
                    <a:lstStyle/>
                    <a:p>
                      <a:pPr algn="just"/>
                      <a:endParaRPr lang="cs-CZ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Finanční soběstačnost = uhradí Město provoz z vlastních příjmů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42,29 %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■■■■□□□□□□</a:t>
                      </a:r>
                      <a:endParaRPr lang="cs-CZ" sz="1200" dirty="0">
                        <a:solidFill>
                          <a:srgbClr val="0CB3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57,59 %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>
                          <a:solidFill>
                            <a:srgbClr val="0CB33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■■■■■■■■■</a:t>
                      </a:r>
                      <a:r>
                        <a:rPr lang="cs-CZ" sz="1200">
                          <a:solidFill>
                            <a:srgbClr val="0CB3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500690"/>
                  </a:ext>
                </a:extLst>
              </a:tr>
              <a:tr h="281688">
                <a:tc vMerge="1">
                  <a:txBody>
                    <a:bodyPr/>
                    <a:lstStyle/>
                    <a:p>
                      <a:pPr algn="just"/>
                      <a:endParaRPr lang="cs-CZ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Výše závazků k saldu běžného rozpočtu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2,41 x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rgbClr val="0CB3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■■■■■■■□□□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1,96 x 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>
                          <a:solidFill>
                            <a:srgbClr val="0CB33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■■■■■■■■■</a:t>
                      </a:r>
                      <a:r>
                        <a:rPr lang="cs-CZ" sz="1200">
                          <a:solidFill>
                            <a:srgbClr val="0CB3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cs-CZ" sz="1200" kern="1200">
                        <a:solidFill>
                          <a:srgbClr val="0CB33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185930"/>
                  </a:ext>
                </a:extLst>
              </a:tr>
              <a:tr h="281688">
                <a:tc vMerge="1">
                  <a:txBody>
                    <a:bodyPr/>
                    <a:lstStyle/>
                    <a:p>
                      <a:pPr algn="just"/>
                      <a:endParaRPr lang="cs-CZ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Výše závazků v porovnání s provozním přebytkem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2,59 x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rgbClr val="0CB3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■■■■■■■■□□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2,05 x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rgbClr val="0CB3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■■■■■■■■□□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722505"/>
                  </a:ext>
                </a:extLst>
              </a:tr>
              <a:tr h="2816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Krytí kapitálových výdajů investičními transfery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2,65 %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■□□□□□□□□□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15,28 %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■■■■□□□□□□</a:t>
                      </a:r>
                      <a:endParaRPr lang="cs-CZ" sz="12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67703"/>
                  </a:ext>
                </a:extLst>
              </a:tr>
              <a:tr h="2816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Pravidlo rozpočtové odpovědnosti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43,08 %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■■■■□□□□□□</a:t>
                      </a:r>
                      <a:endParaRPr lang="cs-CZ" sz="12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37,74 %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■■■■■□□□□□</a:t>
                      </a:r>
                      <a:endParaRPr lang="cs-CZ" sz="1200">
                        <a:solidFill>
                          <a:srgbClr val="0CB3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57062"/>
                  </a:ext>
                </a:extLst>
              </a:tr>
              <a:tr h="281688">
                <a:tc vMerge="1">
                  <a:txBody>
                    <a:bodyPr/>
                    <a:lstStyle/>
                    <a:p>
                      <a:pPr algn="just"/>
                      <a:endParaRPr lang="cs-CZ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 cizích zdrojů na aktivech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12,06 %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■■■■■■□□□□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11,91 %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■■■■■■□□□□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675787"/>
                  </a:ext>
                </a:extLst>
              </a:tr>
              <a:tr h="281688">
                <a:tc vMerge="1">
                  <a:txBody>
                    <a:bodyPr/>
                    <a:lstStyle/>
                    <a:p>
                      <a:pPr algn="just"/>
                      <a:endParaRPr lang="cs-CZ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Běžná </a:t>
                      </a:r>
                      <a:r>
                        <a:rPr lang="cs-CZ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likvidita = r</a:t>
                      </a:r>
                      <a:r>
                        <a:rPr lang="cs-CZ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oční hotovost kryje roční závazky</a:t>
                      </a:r>
                      <a:endParaRPr lang="cs-CZ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96" marR="93896" marT="46948" marB="469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4,80 x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rgbClr val="0CB3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■■■■■■■■■□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5,93 x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rgbClr val="0CB3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■■■■■■■■■■</a:t>
                      </a:r>
                    </a:p>
                  </a:txBody>
                  <a:tcPr marL="93896" marR="93896" marT="46948" marB="46948" anchor="ctr">
                    <a:lnL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379572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1876DC7F-D629-6634-8B5A-00BFD9CA8606}"/>
              </a:ext>
            </a:extLst>
          </p:cNvPr>
          <p:cNvSpPr txBox="1"/>
          <p:nvPr/>
        </p:nvSpPr>
        <p:spPr>
          <a:xfrm>
            <a:off x="776865" y="597906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2023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CC99936-C821-F52B-DF36-19E7CC9B78C9}"/>
              </a:ext>
            </a:extLst>
          </p:cNvPr>
          <p:cNvSpPr txBox="1"/>
          <p:nvPr/>
        </p:nvSpPr>
        <p:spPr>
          <a:xfrm>
            <a:off x="898196" y="5068682"/>
            <a:ext cx="546906" cy="60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/>
              <a:t>63</a:t>
            </a:r>
          </a:p>
          <a:p>
            <a:pPr>
              <a:lnSpc>
                <a:spcPts val="600"/>
              </a:lnSpc>
              <a:spcAft>
                <a:spcPts val="300"/>
              </a:spcAft>
            </a:pPr>
            <a:r>
              <a:rPr lang="cs-CZ" sz="1000"/>
              <a:t>/100</a:t>
            </a:r>
          </a:p>
          <a:p>
            <a:pPr>
              <a:lnSpc>
                <a:spcPts val="600"/>
              </a:lnSpc>
            </a:pPr>
            <a:r>
              <a:rPr lang="cs-CZ" sz="1000"/>
              <a:t>bodů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99B20AF7-CCFA-296B-3C55-039968C6919F}"/>
              </a:ext>
            </a:extLst>
          </p:cNvPr>
          <p:cNvSpPr/>
          <p:nvPr/>
        </p:nvSpPr>
        <p:spPr>
          <a:xfrm>
            <a:off x="6396074" y="4923402"/>
            <a:ext cx="954000" cy="9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7021B92-AFD9-5E0D-DB3F-B3A938A4EDDA}"/>
              </a:ext>
            </a:extLst>
          </p:cNvPr>
          <p:cNvSpPr txBox="1"/>
          <p:nvPr/>
        </p:nvSpPr>
        <p:spPr>
          <a:xfrm>
            <a:off x="6533879" y="604764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2024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7EB7004-06AE-73CF-E331-AD5AABB4BF8E}"/>
              </a:ext>
            </a:extLst>
          </p:cNvPr>
          <p:cNvSpPr txBox="1"/>
          <p:nvPr/>
        </p:nvSpPr>
        <p:spPr>
          <a:xfrm>
            <a:off x="6640331" y="5100766"/>
            <a:ext cx="546906" cy="60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/>
              <a:t>76</a:t>
            </a:r>
          </a:p>
          <a:p>
            <a:pPr>
              <a:lnSpc>
                <a:spcPts val="600"/>
              </a:lnSpc>
              <a:spcAft>
                <a:spcPts val="300"/>
              </a:spcAft>
            </a:pPr>
            <a:r>
              <a:rPr lang="cs-CZ" sz="1000"/>
              <a:t>/100</a:t>
            </a:r>
          </a:p>
          <a:p>
            <a:pPr>
              <a:lnSpc>
                <a:spcPts val="600"/>
              </a:lnSpc>
            </a:pPr>
            <a:r>
              <a:rPr lang="cs-CZ" sz="1000"/>
              <a:t>bodů</a:t>
            </a:r>
          </a:p>
        </p:txBody>
      </p:sp>
    </p:spTree>
    <p:extLst>
      <p:ext uri="{BB962C8B-B14F-4D97-AF65-F5344CB8AC3E}">
        <p14:creationId xmlns:p14="http://schemas.microsoft.com/office/powerpoint/2010/main" val="45714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A44A5-B14F-D36E-C1A9-083C8C7AD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386CD29C-5564-4F0C-331E-02C741780410}"/>
              </a:ext>
            </a:extLst>
          </p:cNvPr>
          <p:cNvSpPr txBox="1">
            <a:spLocks/>
          </p:cNvSpPr>
          <p:nvPr/>
        </p:nvSpPr>
        <p:spPr>
          <a:xfrm>
            <a:off x="458575" y="257889"/>
            <a:ext cx="11285750" cy="75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Banky sledují několik klíčových faktorů, aby zjistily, zda je dlužník schopen úvěr čerpat či nikoliv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2A2F4E80-6C7F-6977-09D1-072B421E49FC}"/>
              </a:ext>
            </a:extLst>
          </p:cNvPr>
          <p:cNvCxnSpPr/>
          <p:nvPr/>
        </p:nvCxnSpPr>
        <p:spPr>
          <a:xfrm>
            <a:off x="454979" y="1079676"/>
            <a:ext cx="692888" cy="0"/>
          </a:xfrm>
          <a:prstGeom prst="line">
            <a:avLst/>
          </a:prstGeom>
          <a:ln w="44450">
            <a:solidFill>
              <a:srgbClr val="24537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39835784-C4D8-79EB-EAEA-5F441E2919CE}"/>
              </a:ext>
            </a:extLst>
          </p:cNvPr>
          <p:cNvSpPr txBox="1">
            <a:spLocks/>
          </p:cNvSpPr>
          <p:nvPr/>
        </p:nvSpPr>
        <p:spPr>
          <a:xfrm>
            <a:off x="458576" y="1216153"/>
            <a:ext cx="11181737" cy="513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447675" indent="-4476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3888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857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9013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8400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2870ED"/>
              </a:buClr>
              <a:buNone/>
              <a:defRPr/>
            </a:pPr>
            <a:r>
              <a:rPr lang="cs-CZ" sz="12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tvorbě strategie Zadavatele pro externí financování je klíčové posoudit podmínky financování, včetně úrokových sazeb a poplatků, a možnosti přizpůsobit splátky peněžním tokům Zadavatele za účelem sladění příjmů a výdajů a dlouhodobost, tj. možnost rozložit splátky na delší časové období s cílem sladit příjmy a výdaje spojené s realizací dané veřejné služby. Výsledné podmínky financování budou ovlivněny následujícími faktory:</a:t>
            </a:r>
            <a:endParaRPr lang="cs-CZ" sz="1200" b="1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6" indent="-171446" algn="just">
              <a:spcBef>
                <a:spcPts val="0"/>
              </a:spcBef>
              <a:buClr>
                <a:srgbClr val="245375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 využití úvěru</a:t>
            </a:r>
            <a:r>
              <a:rPr lang="cs-CZ" sz="12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Jasný plán využití prostředků s označením vlastnictví pozemků a dalších součástí projektu;</a:t>
            </a:r>
            <a:endParaRPr lang="cs-CZ" sz="1200" b="1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6" indent="-171446" algn="just">
              <a:spcBef>
                <a:spcPts val="0"/>
              </a:spcBef>
              <a:buClr>
                <a:srgbClr val="245375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zdraví: </a:t>
            </a:r>
            <a:r>
              <a:rPr lang="cs-CZ" sz="12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rozpočtů Zadavatele, včetně příjmů, výdajů a zadlužení, s ohledem na maximální možnou roční splátku. Požadavky na vlastní zdroje se pohybují nejčastěji v rozmezí 10 až 40 %;</a:t>
            </a:r>
          </a:p>
          <a:p>
            <a:pPr marL="171446" indent="-171446" algn="just">
              <a:spcBef>
                <a:spcPts val="0"/>
              </a:spcBef>
              <a:buClr>
                <a:srgbClr val="245375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Kredibilita dlužníka</a:t>
            </a:r>
            <a:r>
              <a:rPr lang="cs-CZ" sz="12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Historie splácení úvěrů a celková úvěrová reputace Zadavatele;</a:t>
            </a:r>
          </a:p>
          <a:p>
            <a:pPr marL="171446" indent="-171446" algn="just">
              <a:spcBef>
                <a:spcPts val="0"/>
              </a:spcBef>
              <a:buClr>
                <a:srgbClr val="245375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</a:t>
            </a:r>
            <a:r>
              <a:rPr lang="cs-CZ" sz="12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Informace o zajištění úvěru, pokud je to požadováno, například formou zástavy nemovitosti nebo jiného majetku;</a:t>
            </a:r>
          </a:p>
          <a:p>
            <a:pPr marL="171446" indent="-171446" algn="just">
              <a:spcBef>
                <a:spcPts val="0"/>
              </a:spcBef>
              <a:buClr>
                <a:srgbClr val="245375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</a:t>
            </a:r>
            <a:r>
              <a:rPr lang="cs-CZ" sz="12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Lhůta čerpání, způsob splácení a konečná splatnost zdrojů. U municipalit možnost úvěrů až na 40 let;</a:t>
            </a:r>
          </a:p>
          <a:p>
            <a:pPr marL="171446" indent="-171446" algn="just">
              <a:spcBef>
                <a:spcPts val="0"/>
              </a:spcBef>
              <a:buClr>
                <a:srgbClr val="245375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cyklus investice</a:t>
            </a:r>
            <a:r>
              <a:rPr lang="cs-CZ" sz="12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Časová náročnost na údržbu a obnovu;</a:t>
            </a:r>
          </a:p>
          <a:p>
            <a:pPr marL="171446" indent="-171446" algn="just">
              <a:spcBef>
                <a:spcPts val="0"/>
              </a:spcBef>
              <a:buClr>
                <a:srgbClr val="245375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analýza</a:t>
            </a:r>
            <a:r>
              <a:rPr lang="cs-CZ" sz="12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Rizika projektu a jejich možný vývoj;</a:t>
            </a:r>
          </a:p>
          <a:p>
            <a:pPr marL="171446" indent="-171446" algn="just">
              <a:spcBef>
                <a:spcPts val="0"/>
              </a:spcBef>
              <a:buClr>
                <a:srgbClr val="245375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dirty="0" err="1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cs-CZ" sz="12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diligence: </a:t>
            </a:r>
            <a:r>
              <a:rPr lang="cs-CZ" sz="12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technických, finančních a právních aspektů s ohledem na předložené podklady Zadavatele. Zajištění všech potřebných dokumentů, jako jsou pravomocné stavební povolení, smlouvy s dodavateli a další relevantní dokumenty;</a:t>
            </a:r>
          </a:p>
          <a:p>
            <a:pPr marL="171446" indent="-171446" algn="just">
              <a:spcBef>
                <a:spcPts val="0"/>
              </a:spcBef>
              <a:buClr>
                <a:srgbClr val="245375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Pojištění</a:t>
            </a:r>
            <a:r>
              <a:rPr lang="cs-CZ" sz="12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Zajištění projektu a ustanovení garancí;</a:t>
            </a:r>
          </a:p>
          <a:p>
            <a:pPr marL="171446" indent="-171446" algn="just">
              <a:spcBef>
                <a:spcPts val="0"/>
              </a:spcBef>
              <a:buClr>
                <a:srgbClr val="245375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 ukazatele</a:t>
            </a:r>
            <a:r>
              <a:rPr lang="cs-CZ" sz="12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Ukazatele LTV, DSCR, IRR, NPV, ROI, rozpočet a rezervy (5-10 %) a další;</a:t>
            </a:r>
          </a:p>
          <a:p>
            <a:pPr marL="171446" indent="-171446" algn="just">
              <a:spcBef>
                <a:spcPts val="0"/>
              </a:spcBef>
              <a:buClr>
                <a:srgbClr val="245375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Specifické podmínky</a:t>
            </a:r>
            <a:r>
              <a:rPr lang="cs-CZ" sz="12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Podmínky specifické pro projekt, ovlivňující jeho rizikovost a časovou náročnost přípravy financování.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C4F075A-D24A-B443-EC07-415D67DE4FD2}"/>
              </a:ext>
            </a:extLst>
          </p:cNvPr>
          <p:cNvGrpSpPr/>
          <p:nvPr/>
        </p:nvGrpSpPr>
        <p:grpSpPr>
          <a:xfrm>
            <a:off x="458576" y="5219700"/>
            <a:ext cx="11217489" cy="931510"/>
            <a:chOff x="458574" y="4297691"/>
            <a:chExt cx="11217489" cy="1566347"/>
          </a:xfrm>
          <a:solidFill>
            <a:srgbClr val="245375"/>
          </a:solidFill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60984909-3D22-8D28-A7F8-B616BF78EBA0}"/>
                </a:ext>
              </a:extLst>
            </p:cNvPr>
            <p:cNvSpPr/>
            <p:nvPr/>
          </p:nvSpPr>
          <p:spPr>
            <a:xfrm>
              <a:off x="458574" y="4297691"/>
              <a:ext cx="11217489" cy="15663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Doplňující</a:t>
              </a:r>
            </a:p>
            <a:p>
              <a:r>
                <a:rPr lang="cs-CZ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informace:</a:t>
              </a:r>
            </a:p>
          </p:txBody>
        </p:sp>
        <p:sp>
          <p:nvSpPr>
            <p:cNvPr id="18" name="Zástupný text 3">
              <a:extLst>
                <a:ext uri="{FF2B5EF4-FFF2-40B4-BE49-F238E27FC236}">
                  <a16:creationId xmlns:a16="http://schemas.microsoft.com/office/drawing/2014/main" id="{B3C200F8-B5F1-4873-8686-4403DF2A5D64}"/>
                </a:ext>
              </a:extLst>
            </p:cNvPr>
            <p:cNvSpPr txBox="1">
              <a:spLocks/>
            </p:cNvSpPr>
            <p:nvPr/>
          </p:nvSpPr>
          <p:spPr>
            <a:xfrm>
              <a:off x="1514763" y="4497228"/>
              <a:ext cx="9915237" cy="621764"/>
            </a:xfrm>
            <a:prstGeom prst="rect">
              <a:avLst/>
            </a:prstGeom>
            <a:grpFill/>
          </p:spPr>
          <p:txBody>
            <a:bodyPr vert="horz" lIns="0" tIns="0" rIns="0" bIns="0" rtlCol="0" anchor="t" anchorCtr="0">
              <a:noAutofit/>
            </a:bodyPr>
            <a:lstStyle>
              <a:lvl1pPr marL="447675" indent="-4476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23888" indent="-179388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9625" indent="-185738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89013" indent="-179388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8400" indent="-179388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None/>
                <a:defRPr/>
              </a:pPr>
              <a:r>
                <a:rPr lang="cs-CZ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Angažovanost finančních institucí se odvíjí od jejich interních pravidel a metodik, včetně odvětvových a klientských limitů, a zohledňuje aktuální zadluženost subjektu. Externí financování je limitováno volnými peněžními toky Zadavatele a ochotou finančních institucí poskytnout dodatečné zdroje. Cena financování závisí na rizikovosti Projektu a kredibilitě dlužníka, což se promítá do úrokové sazby, která je určující na výši dopadů zadlužení.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29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10A70697-D24D-29FB-92E9-AD8707DC8619}"/>
              </a:ext>
            </a:extLst>
          </p:cNvPr>
          <p:cNvSpPr txBox="1">
            <a:spLocks/>
          </p:cNvSpPr>
          <p:nvPr/>
        </p:nvSpPr>
        <p:spPr>
          <a:xfrm>
            <a:off x="458575" y="257889"/>
            <a:ext cx="11283819" cy="7556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Finanční svět nabízí nepřeberné množství produktů, které jsou dle zadání investora aplikovány na podobné typů projektů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1E858088-D1F3-876F-BD62-CCD1363F63A2}"/>
              </a:ext>
            </a:extLst>
          </p:cNvPr>
          <p:cNvCxnSpPr/>
          <p:nvPr/>
        </p:nvCxnSpPr>
        <p:spPr>
          <a:xfrm>
            <a:off x="454979" y="1079676"/>
            <a:ext cx="692888" cy="0"/>
          </a:xfrm>
          <a:prstGeom prst="line">
            <a:avLst/>
          </a:prstGeom>
          <a:ln w="44450">
            <a:solidFill>
              <a:srgbClr val="24537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Zástupný text 3">
            <a:extLst>
              <a:ext uri="{FF2B5EF4-FFF2-40B4-BE49-F238E27FC236}">
                <a16:creationId xmlns:a16="http://schemas.microsoft.com/office/drawing/2014/main" id="{7BB2D6BE-578B-71EF-5B57-F6F208E688A1}"/>
              </a:ext>
            </a:extLst>
          </p:cNvPr>
          <p:cNvSpPr txBox="1">
            <a:spLocks/>
          </p:cNvSpPr>
          <p:nvPr/>
        </p:nvSpPr>
        <p:spPr>
          <a:xfrm>
            <a:off x="458573" y="1203304"/>
            <a:ext cx="11081315" cy="6700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447675" indent="-4476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3888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857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9013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8400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2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rozhodnutím o finančním produktu dostupném na trhu je nezbytné podrobně prodiskutovat daný projektový záměr. Informace poskytnuté na následujících snímcích nabízí základní rozhraní s cílem připravit odborné zázemí k rozhodovacím procesům.</a:t>
            </a:r>
            <a:endParaRPr lang="cs-CZ" sz="1400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51" lvl="1" indent="-285744" algn="just">
              <a:buFont typeface="+mj-lt"/>
              <a:buAutoNum type="arabicPeriod"/>
              <a:defRPr/>
            </a:pPr>
            <a:endParaRPr lang="cs-CZ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400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cs-CZ" sz="1400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cs-CZ" sz="1400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200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200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6" indent="-171446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1200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2D13D9-891B-B4A7-1802-90130C6DABC5}"/>
              </a:ext>
            </a:extLst>
          </p:cNvPr>
          <p:cNvSpPr txBox="1">
            <a:spLocks/>
          </p:cNvSpPr>
          <p:nvPr/>
        </p:nvSpPr>
        <p:spPr>
          <a:xfrm>
            <a:off x="449613" y="1780949"/>
            <a:ext cx="2159995" cy="432000"/>
          </a:xfrm>
          <a:prstGeom prst="rect">
            <a:avLst/>
          </a:prstGeom>
          <a:solidFill>
            <a:srgbClr val="245375"/>
          </a:solidFill>
          <a:ln>
            <a:solidFill>
              <a:srgbClr val="245375"/>
            </a:solidFill>
          </a:ln>
        </p:spPr>
        <p:txBody>
          <a:bodyPr vert="horz" wrap="square" lIns="72000" tIns="72000" rIns="72000" bIns="72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Wingdings 2" panose="05020102010507070707" pitchFamily="18" charset="2"/>
              <a:buChar char="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79388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Calibri" panose="020F05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841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Calibri" panose="020F050202020403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6938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>
                <a:solidFill>
                  <a:schemeClr val="bg1"/>
                </a:solidFill>
              </a:rPr>
              <a:t>Veřejné dotace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FDB438A-09F3-194D-0B70-9B7D2A20B7F9}"/>
              </a:ext>
            </a:extLst>
          </p:cNvPr>
          <p:cNvSpPr txBox="1">
            <a:spLocks/>
          </p:cNvSpPr>
          <p:nvPr/>
        </p:nvSpPr>
        <p:spPr>
          <a:xfrm>
            <a:off x="2725945" y="1780949"/>
            <a:ext cx="9041439" cy="432000"/>
          </a:xfrm>
          <a:prstGeom prst="rect">
            <a:avLst/>
          </a:prstGeom>
          <a:solidFill>
            <a:srgbClr val="245375"/>
          </a:solidFill>
          <a:ln>
            <a:solidFill>
              <a:srgbClr val="245375"/>
            </a:solidFill>
          </a:ln>
        </p:spPr>
        <p:txBody>
          <a:bodyPr vert="horz" wrap="square" lIns="72000" tIns="72000" rIns="72000" bIns="72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Wingdings 2" panose="05020102010507070707" pitchFamily="18" charset="2"/>
              <a:buChar char="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79388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Calibri" panose="020F05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841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Calibri" panose="020F050202020403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6938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b="1">
                <a:solidFill>
                  <a:schemeClr val="bg1"/>
                </a:solidFill>
              </a:rPr>
              <a:t>Komerční financování projektového záměru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44A0BA2-9564-04F6-371C-32A44CDF073B}"/>
              </a:ext>
            </a:extLst>
          </p:cNvPr>
          <p:cNvGrpSpPr/>
          <p:nvPr/>
        </p:nvGrpSpPr>
        <p:grpSpPr>
          <a:xfrm>
            <a:off x="449607" y="2257131"/>
            <a:ext cx="2160000" cy="4144441"/>
            <a:chOff x="583979" y="2961495"/>
            <a:chExt cx="2435745" cy="4144440"/>
          </a:xfrm>
        </p:grpSpPr>
        <p:sp>
          <p:nvSpPr>
            <p:cNvPr id="19" name="Content Placeholder 4">
              <a:extLst>
                <a:ext uri="{FF2B5EF4-FFF2-40B4-BE49-F238E27FC236}">
                  <a16:creationId xmlns:a16="http://schemas.microsoft.com/office/drawing/2014/main" id="{451FB9FE-A55D-5D06-93CD-5956404930E1}"/>
                </a:ext>
              </a:extLst>
            </p:cNvPr>
            <p:cNvSpPr txBox="1">
              <a:spLocks/>
            </p:cNvSpPr>
            <p:nvPr/>
          </p:nvSpPr>
          <p:spPr>
            <a:xfrm>
              <a:off x="583980" y="2961495"/>
              <a:ext cx="2435744" cy="726423"/>
            </a:xfrm>
            <a:prstGeom prst="rect">
              <a:avLst/>
            </a:prstGeom>
            <a:solidFill>
              <a:srgbClr val="245375"/>
            </a:solidFill>
            <a:ln>
              <a:solidFill>
                <a:schemeClr val="bg2"/>
              </a:solidFill>
            </a:ln>
          </p:spPr>
          <p:txBody>
            <a:bodyPr vert="horz" wrap="square" lIns="36000" tIns="36000" rIns="36000" bIns="36000" rtlCol="0" anchor="ctr" anchorCtr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Wingdings 2" panose="05020102010507070707" pitchFamily="18" charset="2"/>
                <a:buChar char="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363" indent="-179388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Calibri" panose="020F050202020403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6575" indent="-176213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Calibri" panose="020F0502020204030204" pitchFamily="34" charset="0"/>
                <a:buChar char="◦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725" indent="-18415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Calibri" panose="020F0502020204030204" pitchFamily="34" charset="0"/>
                <a:buChar char="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96938" indent="-176213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SFPI, </a:t>
              </a:r>
              <a:r>
                <a:rPr lang="cs-CZ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MZe</a:t>
              </a:r>
              <a:r>
                <a:rPr lang="cs-CZ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NSA, MŽP, MMR atd. </a:t>
              </a:r>
              <a:endPara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Placeholder 4">
              <a:extLst>
                <a:ext uri="{FF2B5EF4-FFF2-40B4-BE49-F238E27FC236}">
                  <a16:creationId xmlns:a16="http://schemas.microsoft.com/office/drawing/2014/main" id="{55203FE0-2A70-FB1A-BCDE-3BC115EBE7AF}"/>
                </a:ext>
              </a:extLst>
            </p:cNvPr>
            <p:cNvSpPr txBox="1">
              <a:spLocks/>
            </p:cNvSpPr>
            <p:nvPr/>
          </p:nvSpPr>
          <p:spPr>
            <a:xfrm>
              <a:off x="583979" y="3743477"/>
              <a:ext cx="2435742" cy="336245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Wingdings 2" panose="05020102010507070707" pitchFamily="18" charset="2"/>
                <a:buChar char="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780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Wingdings 2" panose="05020102010507070707" pitchFamily="18" charset="2"/>
                <a:buChar char="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0975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SzPct val="80000"/>
                <a:buFont typeface="Courier New" panose="02070309020205020404" pitchFamily="49" charset="0"/>
                <a:buChar char="o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7550" indent="-17780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Calibri" panose="020F050202020403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Dotace umožňují městům realizovat investice, které by jinak výrazně zatížily rozpočty, a urychlují modernizaci klíčové infrastruktury. Snižují celkové kapitálové náklady projektu, zlepšují jeho ekonomickou návratnost a umožňují provádět technologicky kvalitnější řešení. Zároveň posilují finanční stabilitu města, protože omezují potřebu úvěrového financování a vytvářejí prostor pro další rozvojové projekty. Z pohledu dotací je ovšem vždy nutné projekty částečně upravit, aby plnili předepsané podmínky.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endParaRPr lang="cs-CZ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CB5C5415-D705-4289-9643-B51D90135F77}"/>
              </a:ext>
            </a:extLst>
          </p:cNvPr>
          <p:cNvGrpSpPr/>
          <p:nvPr/>
        </p:nvGrpSpPr>
        <p:grpSpPr>
          <a:xfrm>
            <a:off x="2725944" y="2257132"/>
            <a:ext cx="2160000" cy="3796870"/>
            <a:chOff x="3326919" y="3003698"/>
            <a:chExt cx="2340000" cy="3796870"/>
          </a:xfrm>
        </p:grpSpPr>
        <p:sp>
          <p:nvSpPr>
            <p:cNvPr id="22" name="Content Placeholder 4">
              <a:extLst>
                <a:ext uri="{FF2B5EF4-FFF2-40B4-BE49-F238E27FC236}">
                  <a16:creationId xmlns:a16="http://schemas.microsoft.com/office/drawing/2014/main" id="{48DE97DC-2EB6-7465-2ECD-AB81B484E135}"/>
                </a:ext>
              </a:extLst>
            </p:cNvPr>
            <p:cNvSpPr txBox="1">
              <a:spLocks/>
            </p:cNvSpPr>
            <p:nvPr/>
          </p:nvSpPr>
          <p:spPr>
            <a:xfrm>
              <a:off x="3326919" y="3003698"/>
              <a:ext cx="2340000" cy="726423"/>
            </a:xfrm>
            <a:prstGeom prst="rect">
              <a:avLst/>
            </a:prstGeom>
            <a:solidFill>
              <a:srgbClr val="245375"/>
            </a:solidFill>
            <a:ln>
              <a:solidFill>
                <a:schemeClr val="bg2"/>
              </a:solidFill>
            </a:ln>
          </p:spPr>
          <p:txBody>
            <a:bodyPr vert="horz" wrap="square" lIns="36000" tIns="36000" rIns="36000" bIns="36000" rtlCol="0" anchor="ctr" anchorCtr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Wingdings 2" panose="05020102010507070707" pitchFamily="18" charset="2"/>
                <a:buChar char="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363" indent="-179388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Calibri" panose="020F050202020403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6575" indent="-176213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Calibri" panose="020F0502020204030204" pitchFamily="34" charset="0"/>
                <a:buChar char="◦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725" indent="-18415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Calibri" panose="020F0502020204030204" pitchFamily="34" charset="0"/>
                <a:buChar char="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96938" indent="-176213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Investiční úvěr</a:t>
              </a:r>
              <a:endPara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2E1C0D72-D4D0-2230-8111-77B62D0BD324}"/>
                </a:ext>
              </a:extLst>
            </p:cNvPr>
            <p:cNvSpPr txBox="1">
              <a:spLocks/>
            </p:cNvSpPr>
            <p:nvPr/>
          </p:nvSpPr>
          <p:spPr>
            <a:xfrm>
              <a:off x="3326919" y="3799747"/>
              <a:ext cx="2340000" cy="30008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Wingdings 2" panose="05020102010507070707" pitchFamily="18" charset="2"/>
                <a:buChar char="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780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Wingdings 2" panose="05020102010507070707" pitchFamily="18" charset="2"/>
                <a:buChar char="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0975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SzPct val="80000"/>
                <a:buFont typeface="Courier New" panose="02070309020205020404" pitchFamily="49" charset="0"/>
                <a:buChar char="o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7550" indent="-17780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Calibri" panose="020F050202020403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Standardně využívaný finanční zdroj - smluvní vztah mezi dlužníkem a bankou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Dlužník za zdroje z úvěru uhradí dodavateli výstavbu investice, a poté dle splátkového kalendáře hradí bance pravidelné splátky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Financování není nijak propojené na služby dodavatele související s danou investiční potřebou a město tak přímo nese rizika více nákladů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Investiční úvěr zvyšuje přímé zadlužení</a:t>
              </a: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3E9E7AC6-BF7E-4DB3-387C-9422B84E2D1D}"/>
              </a:ext>
            </a:extLst>
          </p:cNvPr>
          <p:cNvGrpSpPr/>
          <p:nvPr/>
        </p:nvGrpSpPr>
        <p:grpSpPr>
          <a:xfrm>
            <a:off x="5015141" y="2257133"/>
            <a:ext cx="2160000" cy="3433272"/>
            <a:chOff x="5718099" y="2958683"/>
            <a:chExt cx="2212160" cy="3433273"/>
          </a:xfrm>
        </p:grpSpPr>
        <p:sp>
          <p:nvSpPr>
            <p:cNvPr id="25" name="Content Placeholder 4">
              <a:extLst>
                <a:ext uri="{FF2B5EF4-FFF2-40B4-BE49-F238E27FC236}">
                  <a16:creationId xmlns:a16="http://schemas.microsoft.com/office/drawing/2014/main" id="{6352333C-C381-F112-24D5-967E59A3523C}"/>
                </a:ext>
              </a:extLst>
            </p:cNvPr>
            <p:cNvSpPr txBox="1">
              <a:spLocks/>
            </p:cNvSpPr>
            <p:nvPr/>
          </p:nvSpPr>
          <p:spPr>
            <a:xfrm>
              <a:off x="5718099" y="2958683"/>
              <a:ext cx="2212159" cy="726423"/>
            </a:xfrm>
            <a:prstGeom prst="rect">
              <a:avLst/>
            </a:prstGeom>
            <a:solidFill>
              <a:srgbClr val="245375"/>
            </a:solidFill>
            <a:ln>
              <a:solidFill>
                <a:schemeClr val="bg2"/>
              </a:solidFill>
            </a:ln>
          </p:spPr>
          <p:txBody>
            <a:bodyPr vert="horz" wrap="square" lIns="36000" tIns="36000" rIns="36000" bIns="36000" rtlCol="0" anchor="ctr" anchorCtr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Wingdings 2" panose="05020102010507070707" pitchFamily="18" charset="2"/>
                <a:buChar char="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363" indent="-179388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Calibri" panose="020F050202020403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6575" indent="-176213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Calibri" panose="020F0502020204030204" pitchFamily="34" charset="0"/>
                <a:buChar char="◦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725" indent="-18415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Calibri" panose="020F0502020204030204" pitchFamily="34" charset="0"/>
                <a:buChar char="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96938" indent="-176213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Dodavatelský úvěr s odkupem pohledávky</a:t>
              </a:r>
            </a:p>
          </p:txBody>
        </p:sp>
        <p:sp>
          <p:nvSpPr>
            <p:cNvPr id="26" name="Text Placeholder 4">
              <a:extLst>
                <a:ext uri="{FF2B5EF4-FFF2-40B4-BE49-F238E27FC236}">
                  <a16:creationId xmlns:a16="http://schemas.microsoft.com/office/drawing/2014/main" id="{BC962FD8-B668-674D-81A0-5B182367DEC6}"/>
                </a:ext>
              </a:extLst>
            </p:cNvPr>
            <p:cNvSpPr txBox="1">
              <a:spLocks/>
            </p:cNvSpPr>
            <p:nvPr/>
          </p:nvSpPr>
          <p:spPr>
            <a:xfrm>
              <a:off x="5718100" y="3760465"/>
              <a:ext cx="2212159" cy="263149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Wingdings 2" panose="05020102010507070707" pitchFamily="18" charset="2"/>
                <a:buChar char="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780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Wingdings 2" panose="05020102010507070707" pitchFamily="18" charset="2"/>
                <a:buChar char="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0975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SzPct val="80000"/>
                <a:buFont typeface="Courier New" panose="02070309020205020404" pitchFamily="49" charset="0"/>
                <a:buChar char="o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7550" indent="-17780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Calibri" panose="020F050202020403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Typ financování umožňující odložení úhrady splátek do doby až se stavební dílo dokončí a předá, možnost rozložení splátek až například na 15 let.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870ED"/>
                </a:buClr>
              </a:pPr>
              <a:r>
                <a: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Spojení soutěže na dodavatele a financující instituci, kterou si zajistí sám dodavatel.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870ED"/>
                </a:buClr>
              </a:pPr>
              <a:r>
                <a: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Mírně vyšší úroková sazba marže komerčních bank než při standardním úvěru.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endPara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5FBDAD91-4B67-DA2C-A09B-BA8A41A346F7}"/>
              </a:ext>
            </a:extLst>
          </p:cNvPr>
          <p:cNvGrpSpPr/>
          <p:nvPr/>
        </p:nvGrpSpPr>
        <p:grpSpPr>
          <a:xfrm>
            <a:off x="7306058" y="2257132"/>
            <a:ext cx="2167455" cy="3110531"/>
            <a:chOff x="9089530" y="2946801"/>
            <a:chExt cx="2348078" cy="3110530"/>
          </a:xfrm>
        </p:grpSpPr>
        <p:sp>
          <p:nvSpPr>
            <p:cNvPr id="28" name="Content Placeholder 4">
              <a:extLst>
                <a:ext uri="{FF2B5EF4-FFF2-40B4-BE49-F238E27FC236}">
                  <a16:creationId xmlns:a16="http://schemas.microsoft.com/office/drawing/2014/main" id="{116A395E-FF8E-0F7D-3BD7-CADE84E7BEBB}"/>
                </a:ext>
              </a:extLst>
            </p:cNvPr>
            <p:cNvSpPr txBox="1">
              <a:spLocks/>
            </p:cNvSpPr>
            <p:nvPr/>
          </p:nvSpPr>
          <p:spPr>
            <a:xfrm>
              <a:off x="9089530" y="2946801"/>
              <a:ext cx="2340000" cy="726423"/>
            </a:xfrm>
            <a:prstGeom prst="rect">
              <a:avLst/>
            </a:prstGeom>
            <a:solidFill>
              <a:srgbClr val="245375"/>
            </a:solidFill>
            <a:ln>
              <a:solidFill>
                <a:schemeClr val="bg2"/>
              </a:solidFill>
            </a:ln>
          </p:spPr>
          <p:txBody>
            <a:bodyPr vert="horz" wrap="square" lIns="36000" tIns="36000" rIns="36000" bIns="36000" rtlCol="0" anchor="ctr" anchorCtr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Wingdings 2" panose="05020102010507070707" pitchFamily="18" charset="2"/>
                <a:buChar char="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363" indent="-179388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Calibri" panose="020F050202020403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6575" indent="-176213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Calibri" panose="020F0502020204030204" pitchFamily="34" charset="0"/>
                <a:buChar char="◦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725" indent="-18415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Calibri" panose="020F0502020204030204" pitchFamily="34" charset="0"/>
                <a:buChar char="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96938" indent="-176213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Směnečný program</a:t>
              </a:r>
            </a:p>
          </p:txBody>
        </p:sp>
        <p:sp>
          <p:nvSpPr>
            <p:cNvPr id="29" name="Text Placeholder 4">
              <a:extLst>
                <a:ext uri="{FF2B5EF4-FFF2-40B4-BE49-F238E27FC236}">
                  <a16:creationId xmlns:a16="http://schemas.microsoft.com/office/drawing/2014/main" id="{B86A008F-BEB7-1023-ECF7-9F39DFFF31E3}"/>
                </a:ext>
              </a:extLst>
            </p:cNvPr>
            <p:cNvSpPr txBox="1">
              <a:spLocks/>
            </p:cNvSpPr>
            <p:nvPr/>
          </p:nvSpPr>
          <p:spPr>
            <a:xfrm>
              <a:off x="9097607" y="3742852"/>
              <a:ext cx="2340001" cy="23144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Wingdings 2" panose="05020102010507070707" pitchFamily="18" charset="2"/>
                <a:buChar char="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780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Wingdings 2" panose="05020102010507070707" pitchFamily="18" charset="2"/>
                <a:buChar char="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0975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SzPct val="80000"/>
                <a:buFont typeface="Courier New" panose="02070309020205020404" pitchFamily="49" charset="0"/>
                <a:buChar char="o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7550" indent="-17780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Calibri" panose="020F050202020403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just">
                <a:spcBef>
                  <a:spcPts val="0"/>
                </a:spcBef>
                <a:spcAft>
                  <a:spcPts val="600"/>
                </a:spcAft>
                <a:buClr>
                  <a:srgbClr val="00533D"/>
                </a:buClr>
                <a:buSzPct val="100000"/>
                <a:buNone/>
              </a:pPr>
              <a:r>
                <a:rPr lang="cs-CZ" dirty="0"/>
                <a:t>Relativně rychlý způsob získání dostatečného množství finančních prostředků</a:t>
              </a:r>
            </a:p>
            <a:p>
              <a:pPr marL="0" lvl="1" indent="0" algn="just">
                <a:spcBef>
                  <a:spcPts val="0"/>
                </a:spcBef>
                <a:spcAft>
                  <a:spcPts val="600"/>
                </a:spcAft>
                <a:buClr>
                  <a:srgbClr val="00533D"/>
                </a:buClr>
                <a:buSzPct val="100000"/>
                <a:buNone/>
              </a:pPr>
              <a:r>
                <a:rPr lang="cs-CZ" dirty="0"/>
                <a:t>Město vydá směnky (nominální hodnota = jistina + cena financování do doby splatnosti směnky), výnos z prodeje směnek využije město k platbě svým dodavatelům</a:t>
              </a:r>
            </a:p>
            <a:p>
              <a:pPr marL="0" lvl="1" indent="0" algn="just">
                <a:spcBef>
                  <a:spcPts val="0"/>
                </a:spcBef>
                <a:spcAft>
                  <a:spcPts val="600"/>
                </a:spcAft>
                <a:buClr>
                  <a:srgbClr val="00533D"/>
                </a:buClr>
                <a:buSzPct val="100000"/>
                <a:buNone/>
              </a:pPr>
              <a:r>
                <a:rPr lang="cs-CZ" dirty="0"/>
                <a:t>Menší administrativní zátěž a rychlejší realizace ve srovnání s využitím klasického bankovního úvěru</a:t>
              </a: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89BB0EFC-D294-C6B8-3894-A8BED7FC6459}"/>
              </a:ext>
            </a:extLst>
          </p:cNvPr>
          <p:cNvGrpSpPr/>
          <p:nvPr/>
        </p:nvGrpSpPr>
        <p:grpSpPr>
          <a:xfrm>
            <a:off x="9583251" y="2256494"/>
            <a:ext cx="2159143" cy="3799657"/>
            <a:chOff x="9089529" y="2956466"/>
            <a:chExt cx="2340000" cy="3799659"/>
          </a:xfrm>
        </p:grpSpPr>
        <p:sp>
          <p:nvSpPr>
            <p:cNvPr id="31" name="Content Placeholder 4">
              <a:extLst>
                <a:ext uri="{FF2B5EF4-FFF2-40B4-BE49-F238E27FC236}">
                  <a16:creationId xmlns:a16="http://schemas.microsoft.com/office/drawing/2014/main" id="{F7DF8477-2C7D-5590-9B48-CF045D1C28A2}"/>
                </a:ext>
              </a:extLst>
            </p:cNvPr>
            <p:cNvSpPr txBox="1">
              <a:spLocks/>
            </p:cNvSpPr>
            <p:nvPr/>
          </p:nvSpPr>
          <p:spPr>
            <a:xfrm>
              <a:off x="9089529" y="2956466"/>
              <a:ext cx="2340000" cy="726423"/>
            </a:xfrm>
            <a:prstGeom prst="rect">
              <a:avLst/>
            </a:prstGeom>
            <a:solidFill>
              <a:srgbClr val="245375"/>
            </a:solidFill>
            <a:ln>
              <a:solidFill>
                <a:schemeClr val="bg2"/>
              </a:solidFill>
            </a:ln>
          </p:spPr>
          <p:txBody>
            <a:bodyPr vert="horz" wrap="square" lIns="36000" tIns="36000" rIns="36000" bIns="36000" rtlCol="0" anchor="ctr" anchorCtr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Wingdings 2" panose="05020102010507070707" pitchFamily="18" charset="2"/>
                <a:buChar char="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363" indent="-179388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Calibri" panose="020F050202020403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6575" indent="-176213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Calibri" panose="020F0502020204030204" pitchFamily="34" charset="0"/>
                <a:buChar char="◦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725" indent="-18415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533D"/>
                </a:buClr>
                <a:buSzPct val="100000"/>
                <a:buFont typeface="Calibri" panose="020F0502020204030204" pitchFamily="34" charset="0"/>
                <a:buChar char="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96938" indent="-176213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Projektové financování</a:t>
              </a:r>
              <a:endPara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Placeholder 4">
              <a:extLst>
                <a:ext uri="{FF2B5EF4-FFF2-40B4-BE49-F238E27FC236}">
                  <a16:creationId xmlns:a16="http://schemas.microsoft.com/office/drawing/2014/main" id="{F652C053-EAE6-02F8-99EA-22A1670241C3}"/>
                </a:ext>
              </a:extLst>
            </p:cNvPr>
            <p:cNvSpPr txBox="1">
              <a:spLocks/>
            </p:cNvSpPr>
            <p:nvPr/>
          </p:nvSpPr>
          <p:spPr>
            <a:xfrm>
              <a:off x="9089529" y="3755302"/>
              <a:ext cx="2340000" cy="300082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Wingdings 2" panose="05020102010507070707" pitchFamily="18" charset="2"/>
                <a:buChar char="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780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Wingdings 2" panose="05020102010507070707" pitchFamily="18" charset="2"/>
                <a:buChar char="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0975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SzPct val="80000"/>
                <a:buFont typeface="Courier New" panose="02070309020205020404" pitchFamily="49" charset="0"/>
                <a:buChar char="o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7550" indent="-17780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Calibri" panose="020F050202020403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 rámci financování je zřízena účelová společnost, která je zodpovědná za různé části projektu dle potřeb zadavatele (různé formy DBFO/M). Tato účelová společnost poté čerpá dluhové financování od bank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870ED"/>
                </a:buClr>
              </a:pPr>
              <a:r>
                <a: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Úhrady mnohdy vázány na dostupnost a kvalitu až po předání díla. Nutnost částečného financování vlastními zdroji dlužníka.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870ED"/>
                </a:buClr>
              </a:pPr>
              <a:r>
                <a: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Většina provozních rizik na dodavateli.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2870ED"/>
                </a:buClr>
              </a:pPr>
              <a:endPara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ED5EF6AD-604A-151F-844D-D1D64DA87925}"/>
              </a:ext>
            </a:extLst>
          </p:cNvPr>
          <p:cNvCxnSpPr>
            <a:cxnSpLocks/>
          </p:cNvCxnSpPr>
          <p:nvPr/>
        </p:nvCxnSpPr>
        <p:spPr>
          <a:xfrm>
            <a:off x="2673623" y="1987825"/>
            <a:ext cx="0" cy="4320000"/>
          </a:xfrm>
          <a:prstGeom prst="line">
            <a:avLst/>
          </a:prstGeom>
          <a:ln w="19050">
            <a:solidFill>
              <a:srgbClr val="245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1407CB09-3C25-57BF-8AF0-FCDFC0860B11}"/>
              </a:ext>
            </a:extLst>
          </p:cNvPr>
          <p:cNvCxnSpPr>
            <a:cxnSpLocks/>
          </p:cNvCxnSpPr>
          <p:nvPr/>
        </p:nvCxnSpPr>
        <p:spPr>
          <a:xfrm>
            <a:off x="4956387" y="2215615"/>
            <a:ext cx="0" cy="4140000"/>
          </a:xfrm>
          <a:prstGeom prst="line">
            <a:avLst/>
          </a:prstGeom>
          <a:ln w="19050">
            <a:solidFill>
              <a:srgbClr val="24537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DF4C32E3-76B0-D14C-7A85-0A2B8051CDAF}"/>
              </a:ext>
            </a:extLst>
          </p:cNvPr>
          <p:cNvCxnSpPr>
            <a:cxnSpLocks/>
          </p:cNvCxnSpPr>
          <p:nvPr/>
        </p:nvCxnSpPr>
        <p:spPr>
          <a:xfrm>
            <a:off x="7240863" y="2215615"/>
            <a:ext cx="0" cy="4140000"/>
          </a:xfrm>
          <a:prstGeom prst="line">
            <a:avLst/>
          </a:prstGeom>
          <a:ln w="19050">
            <a:solidFill>
              <a:srgbClr val="24537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548489E0-74AF-0C8B-080B-84942E5C9BCA}"/>
              </a:ext>
            </a:extLst>
          </p:cNvPr>
          <p:cNvCxnSpPr>
            <a:cxnSpLocks/>
          </p:cNvCxnSpPr>
          <p:nvPr/>
        </p:nvCxnSpPr>
        <p:spPr>
          <a:xfrm>
            <a:off x="9525583" y="2215615"/>
            <a:ext cx="0" cy="4140000"/>
          </a:xfrm>
          <a:prstGeom prst="line">
            <a:avLst/>
          </a:prstGeom>
          <a:ln w="19050">
            <a:solidFill>
              <a:srgbClr val="24537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373A33-DC37-F0B0-DA69-A6633D4B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33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0ADB0-045E-411A-A11C-A1897A297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B41C3E30-C18A-DA55-46BF-3160117A9886}"/>
              </a:ext>
            </a:extLst>
          </p:cNvPr>
          <p:cNvSpPr txBox="1">
            <a:spLocks/>
          </p:cNvSpPr>
          <p:nvPr/>
        </p:nvSpPr>
        <p:spPr>
          <a:xfrm>
            <a:off x="458576" y="257889"/>
            <a:ext cx="11325018" cy="7556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Úroková sazba se skládá ze základní sazby odrážející trh a marže banky, která zohledňuje rizika dlužníka, projektu a tržního prostředí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266F951F-B5A3-B605-2D9B-3AFCC958DD1F}"/>
              </a:ext>
            </a:extLst>
          </p:cNvPr>
          <p:cNvCxnSpPr/>
          <p:nvPr/>
        </p:nvCxnSpPr>
        <p:spPr>
          <a:xfrm>
            <a:off x="454979" y="1079676"/>
            <a:ext cx="692888" cy="0"/>
          </a:xfrm>
          <a:prstGeom prst="line">
            <a:avLst/>
          </a:prstGeom>
          <a:ln w="44450">
            <a:solidFill>
              <a:srgbClr val="24537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FB84017-883C-704E-2DDB-B34F922EBEF4}"/>
              </a:ext>
            </a:extLst>
          </p:cNvPr>
          <p:cNvSpPr txBox="1">
            <a:spLocks/>
          </p:cNvSpPr>
          <p:nvPr/>
        </p:nvSpPr>
        <p:spPr>
          <a:xfrm>
            <a:off x="7724952" y="2226793"/>
            <a:ext cx="5400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Wingdings 2" panose="05020102010507070707" pitchFamily="18" charset="2"/>
              <a:buChar char="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79388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Calibri" panose="020F05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841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Calibri" panose="020F050202020403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6938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Clr>
                <a:schemeClr val="tx2"/>
              </a:buClr>
              <a:defRPr/>
            </a:pPr>
            <a:endParaRPr lang="cs-CZ" sz="12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buClr>
                <a:schemeClr val="tx2"/>
              </a:buClr>
              <a:defRPr/>
            </a:pPr>
            <a:endParaRPr lang="cs-CZ" sz="12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9C2C0AE-1878-E878-556C-69F427A98AA8}"/>
              </a:ext>
            </a:extLst>
          </p:cNvPr>
          <p:cNvSpPr txBox="1">
            <a:spLocks/>
          </p:cNvSpPr>
          <p:nvPr/>
        </p:nvSpPr>
        <p:spPr>
          <a:xfrm>
            <a:off x="6563593" y="1255866"/>
            <a:ext cx="5220000" cy="4878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Wingdings 2" panose="05020102010507070707" pitchFamily="18" charset="2"/>
              <a:buChar char="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79388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Calibri" panose="020F05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841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Calibri" panose="020F050202020403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6938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Clr>
                <a:srgbClr val="2870ED"/>
              </a:buClr>
              <a:defRPr/>
            </a:pPr>
            <a:r>
              <a:rPr lang="cs-CZ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Marže bank odráží pohled banky na finanční proveditelnosti, rizika, aktuální a budoucí rating dlužníka , a vše týkající se Projektu.</a:t>
            </a:r>
          </a:p>
          <a:p>
            <a:pPr marL="171450" indent="-171450" algn="just">
              <a:spcAft>
                <a:spcPts val="600"/>
              </a:spcAft>
              <a:buClr>
                <a:srgbClr val="2870ED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Bonita dlužníka </a:t>
            </a: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– kapitálová vybavenost a schopnost generovat dostatečné cash </a:t>
            </a:r>
            <a:r>
              <a:rPr lang="cs-CZ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 algn="just">
              <a:spcAft>
                <a:spcPts val="600"/>
              </a:spcAft>
              <a:buClr>
                <a:srgbClr val="2870ED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Délka splatnosti úvěru </a:t>
            </a: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– Délka splatnosti nejčastěji odvozující možnosti cash </a:t>
            </a:r>
            <a:r>
              <a:rPr lang="cs-CZ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spcAft>
                <a:spcPts val="600"/>
              </a:spcAft>
              <a:buClr>
                <a:srgbClr val="2870ED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Doba čerpání úvěru </a:t>
            </a: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– u projektového financování může dlouhá doba čerpání zvyšovat nároky na banku a tím i marži.</a:t>
            </a:r>
          </a:p>
          <a:p>
            <a:pPr marL="171450" indent="-171450" algn="just">
              <a:spcAft>
                <a:spcPts val="600"/>
              </a:spcAft>
              <a:buClr>
                <a:srgbClr val="2870ED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Profil splácení </a:t>
            </a: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– anuitní, degresivní, progresivní, lineární či balonové splácení mají různou míru rizikovosti a dopadu na cash </a:t>
            </a:r>
            <a:r>
              <a:rPr lang="cs-CZ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 projektu.</a:t>
            </a:r>
          </a:p>
          <a:p>
            <a:pPr marL="171450" indent="-171450" algn="just">
              <a:spcAft>
                <a:spcPts val="600"/>
              </a:spcAft>
              <a:buClr>
                <a:srgbClr val="2870ED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Typ subjektu </a:t>
            </a: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– rozdíl mezi nově vzniklou SPV, která nemá historii, a zavedenou firmou s track rekordem.</a:t>
            </a:r>
          </a:p>
          <a:p>
            <a:pPr marL="171450" indent="-171450" algn="just">
              <a:spcAft>
                <a:spcPts val="600"/>
              </a:spcAft>
              <a:buClr>
                <a:srgbClr val="2870ED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Rizikovost projektu </a:t>
            </a: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– odvětví, stabilita příjmů a citlivost na makroekonomické faktory.</a:t>
            </a:r>
          </a:p>
          <a:p>
            <a:pPr marL="171450" indent="-171450" algn="just">
              <a:spcAft>
                <a:spcPts val="600"/>
              </a:spcAft>
              <a:buClr>
                <a:srgbClr val="2870ED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Tržní situace v daném odvětví </a:t>
            </a:r>
          </a:p>
          <a:p>
            <a:pPr marL="171450" indent="-171450" algn="just">
              <a:spcAft>
                <a:spcPts val="600"/>
              </a:spcAft>
              <a:buClr>
                <a:srgbClr val="2870ED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Konkurence mezi bankami </a:t>
            </a:r>
          </a:p>
          <a:p>
            <a:pPr marL="171450" indent="-171450" algn="just">
              <a:spcAft>
                <a:spcPts val="600"/>
              </a:spcAft>
              <a:buClr>
                <a:srgbClr val="2870ED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Objem úvěrových zdrojů </a:t>
            </a:r>
          </a:p>
          <a:p>
            <a:pPr marL="171450" indent="-171450" algn="just">
              <a:spcAft>
                <a:spcPts val="600"/>
              </a:spcAft>
              <a:buClr>
                <a:srgbClr val="2870ED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Administrativní složitost transakce </a:t>
            </a:r>
          </a:p>
          <a:p>
            <a:pPr marL="171450" indent="-171450" algn="just">
              <a:spcAft>
                <a:spcPts val="600"/>
              </a:spcAft>
              <a:buClr>
                <a:srgbClr val="2870ED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Makroekonomické a regulatorní prostředí </a:t>
            </a:r>
          </a:p>
          <a:p>
            <a:pPr marL="171450" indent="-171450" algn="just">
              <a:spcAft>
                <a:spcPts val="600"/>
              </a:spcAft>
              <a:buClr>
                <a:srgbClr val="2870ED"/>
              </a:buClr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latin typeface="Arial" panose="020B0604020202020204" pitchFamily="34" charset="0"/>
                <a:cs typeface="Arial" panose="020B0604020202020204" pitchFamily="34" charset="0"/>
              </a:rPr>
              <a:t>A mnoho dalších parametrů..</a:t>
            </a:r>
          </a:p>
          <a:p>
            <a:pPr algn="just">
              <a:spcAft>
                <a:spcPts val="1200"/>
              </a:spcAft>
              <a:buClr>
                <a:srgbClr val="2870ED"/>
              </a:buClr>
              <a:defRPr/>
            </a:pPr>
            <a:endParaRPr lang="cs-CZ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66FFA71-47D1-BF0A-007F-7E00FF6FED08}"/>
              </a:ext>
            </a:extLst>
          </p:cNvPr>
          <p:cNvSpPr txBox="1"/>
          <p:nvPr/>
        </p:nvSpPr>
        <p:spPr>
          <a:xfrm rot="16200000">
            <a:off x="5333269" y="2041884"/>
            <a:ext cx="1969770" cy="39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7000"/>
              </a:lnSpc>
            </a:pPr>
            <a:r>
              <a:rPr lang="cs-CZ" sz="2000" b="1">
                <a:solidFill>
                  <a:srgbClr val="2870ED"/>
                </a:solidFill>
              </a:rPr>
              <a:t>MARŽE BANK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25AFEB9-E245-B880-1F08-045F09DEA161}"/>
              </a:ext>
            </a:extLst>
          </p:cNvPr>
          <p:cNvSpPr txBox="1"/>
          <p:nvPr/>
        </p:nvSpPr>
        <p:spPr>
          <a:xfrm rot="16200000">
            <a:off x="-575363" y="2291202"/>
            <a:ext cx="2468409" cy="39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7000"/>
              </a:lnSpc>
            </a:pPr>
            <a:r>
              <a:rPr lang="cs-CZ" sz="2000" b="1">
                <a:solidFill>
                  <a:srgbClr val="245375"/>
                </a:solidFill>
              </a:rPr>
              <a:t>ZÁKLADNÍ SAZBA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6870C38-2234-281A-BB26-9F9401F47DF9}"/>
              </a:ext>
            </a:extLst>
          </p:cNvPr>
          <p:cNvSpPr txBox="1">
            <a:spLocks/>
          </p:cNvSpPr>
          <p:nvPr/>
        </p:nvSpPr>
        <p:spPr>
          <a:xfrm>
            <a:off x="852715" y="1255868"/>
            <a:ext cx="5220000" cy="2677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Wingdings 2" panose="05020102010507070707" pitchFamily="18" charset="2"/>
              <a:buChar char="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79388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Calibri" panose="020F05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841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33D"/>
              </a:buClr>
              <a:buSzPct val="100000"/>
              <a:buFont typeface="Calibri" panose="020F050202020403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6938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Clr>
                <a:schemeClr val="tx2"/>
              </a:buClr>
              <a:defRPr/>
            </a:pPr>
            <a:r>
              <a:rPr lang="cs-CZ" sz="1200" b="1" ker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sazba odráží tržní pohled na aktuální ekonomickou situaci v dané ekonomice, která určuje její výši dle předpokladů jejího budoucího vývoje.</a:t>
            </a:r>
          </a:p>
          <a:p>
            <a:pPr algn="just">
              <a:spcAft>
                <a:spcPts val="1200"/>
              </a:spcAft>
              <a:buClr>
                <a:schemeClr val="tx2"/>
              </a:buClr>
              <a:defRPr/>
            </a:pPr>
            <a:r>
              <a:rPr lang="cs-CZ" sz="1200" b="1" ker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Plovoucí sazba (Float) </a:t>
            </a:r>
            <a:r>
              <a:rPr lang="cs-CZ" sz="1200" ker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Nejčastěji navázána na krátkodobé mezibankovní sazby, např. 1M PRIBOR nebo 3M PRIBOR.</a:t>
            </a:r>
          </a:p>
          <a:p>
            <a:pPr marL="171450" indent="-171450" algn="just">
              <a:spcAft>
                <a:spcPts val="1200"/>
              </a:spcAft>
              <a:buClr>
                <a:srgbClr val="245375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ker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Fixní sazba (Fix) </a:t>
            </a:r>
            <a:r>
              <a:rPr lang="cs-CZ" sz="1200" ker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Odvozena od dlouhodobých swapových sazeb, nejčastěji 10Y IRS nebo 20Y IRS. Poskytuje stabilitu a předvídatelnost nákladů na financování po celé období fixace. Zpravidla bývá vyšší než krátkodobé sazby, neboť reflektuje dlouhodobé očekávání vývoje trhu a rizikovou prémii.</a:t>
            </a:r>
          </a:p>
          <a:p>
            <a:pPr marL="171450" indent="-171450" algn="just">
              <a:spcAft>
                <a:spcPts val="1200"/>
              </a:spcAft>
              <a:buClr>
                <a:srgbClr val="245375"/>
              </a:buClr>
              <a:buFont typeface="Arial" panose="020B0604020202020204" pitchFamily="34" charset="0"/>
              <a:buChar char="•"/>
              <a:defRPr/>
            </a:pPr>
            <a:r>
              <a:rPr lang="cs-CZ" sz="1200" b="1" ker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Kombinace floatu a fixu </a:t>
            </a:r>
            <a:r>
              <a:rPr lang="cs-CZ" sz="1200" ker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Struktura, kdy je část úvěru zajištěna fixní sazbou a část ponechána na plovoucí bázi.</a:t>
            </a:r>
            <a:endParaRPr lang="cs-CZ" sz="12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cký objekt 8" descr="Krabice obrys">
            <a:extLst>
              <a:ext uri="{FF2B5EF4-FFF2-40B4-BE49-F238E27FC236}">
                <a16:creationId xmlns:a16="http://schemas.microsoft.com/office/drawing/2014/main" id="{BAF07F00-8B5A-8EB5-CCDF-C03BF1759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861" y="4264260"/>
            <a:ext cx="1512000" cy="1512000"/>
          </a:xfrm>
          <a:prstGeom prst="rect">
            <a:avLst/>
          </a:prstGeom>
        </p:spPr>
      </p:pic>
      <p:pic>
        <p:nvPicPr>
          <p:cNvPr id="17" name="Grafický objekt 16" descr="Přičíst se souvislou výplní">
            <a:extLst>
              <a:ext uri="{FF2B5EF4-FFF2-40B4-BE49-F238E27FC236}">
                <a16:creationId xmlns:a16="http://schemas.microsoft.com/office/drawing/2014/main" id="{D8625447-4ACE-07FD-151B-8B62E9F9A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5545" y="4674924"/>
            <a:ext cx="576000" cy="57600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A385B298-931E-7D3C-C85B-3AE6D298E3C8}"/>
              </a:ext>
            </a:extLst>
          </p:cNvPr>
          <p:cNvSpPr txBox="1"/>
          <p:nvPr/>
        </p:nvSpPr>
        <p:spPr>
          <a:xfrm>
            <a:off x="897626" y="5607944"/>
            <a:ext cx="1574470" cy="336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cs-CZ" sz="1600"/>
              <a:t>Základní sazba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54FA895-EBD1-9DE7-D4E9-3BC866B3E49E}"/>
              </a:ext>
            </a:extLst>
          </p:cNvPr>
          <p:cNvSpPr txBox="1"/>
          <p:nvPr/>
        </p:nvSpPr>
        <p:spPr>
          <a:xfrm>
            <a:off x="3005150" y="5607943"/>
            <a:ext cx="1359668" cy="600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cs-CZ" sz="1600"/>
              <a:t>Marže banky</a:t>
            </a:r>
          </a:p>
          <a:p>
            <a:pPr algn="l">
              <a:lnSpc>
                <a:spcPct val="107000"/>
              </a:lnSpc>
            </a:pPr>
            <a:endParaRPr lang="cs-CZ" sz="160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242E6FB-A76F-81A6-C802-C98AAE04BC29}"/>
              </a:ext>
            </a:extLst>
          </p:cNvPr>
          <p:cNvSpPr txBox="1"/>
          <p:nvPr/>
        </p:nvSpPr>
        <p:spPr>
          <a:xfrm>
            <a:off x="4983898" y="5607943"/>
            <a:ext cx="1029733" cy="60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cs-CZ" sz="1600" b="1"/>
              <a:t>Úroková sazba</a:t>
            </a:r>
          </a:p>
        </p:txBody>
      </p:sp>
      <p:pic>
        <p:nvPicPr>
          <p:cNvPr id="21" name="Grafický objekt 20" descr="Krabice obrys">
            <a:extLst>
              <a:ext uri="{FF2B5EF4-FFF2-40B4-BE49-F238E27FC236}">
                <a16:creationId xmlns:a16="http://schemas.microsoft.com/office/drawing/2014/main" id="{2EA09068-7996-9944-68E1-540307D3A2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8984" y="4264259"/>
            <a:ext cx="1512000" cy="1512000"/>
          </a:xfrm>
          <a:prstGeom prst="rect">
            <a:avLst/>
          </a:prstGeom>
        </p:spPr>
      </p:pic>
      <p:grpSp>
        <p:nvGrpSpPr>
          <p:cNvPr id="27" name="Skupina 26">
            <a:extLst>
              <a:ext uri="{FF2B5EF4-FFF2-40B4-BE49-F238E27FC236}">
                <a16:creationId xmlns:a16="http://schemas.microsoft.com/office/drawing/2014/main" id="{407CDC4E-38F3-D2FA-A7A1-61979B46BC5F}"/>
              </a:ext>
            </a:extLst>
          </p:cNvPr>
          <p:cNvGrpSpPr/>
          <p:nvPr/>
        </p:nvGrpSpPr>
        <p:grpSpPr>
          <a:xfrm>
            <a:off x="4487554" y="4890558"/>
            <a:ext cx="356835" cy="114300"/>
            <a:chOff x="4192305" y="4530114"/>
            <a:chExt cx="356835" cy="114300"/>
          </a:xfrm>
        </p:grpSpPr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EC135025-324A-55FA-1FE9-0606F21709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2305" y="4530114"/>
              <a:ext cx="35683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7B802E22-8687-761F-B492-269AF1A307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2305" y="4644414"/>
              <a:ext cx="35683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A9D1E6F-DCEC-D1CD-C6FF-F71F336B614D}"/>
              </a:ext>
            </a:extLst>
          </p:cNvPr>
          <p:cNvSpPr txBox="1"/>
          <p:nvPr/>
        </p:nvSpPr>
        <p:spPr>
          <a:xfrm>
            <a:off x="5094154" y="4504465"/>
            <a:ext cx="800219" cy="916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7000"/>
              </a:lnSpc>
            </a:pPr>
            <a:r>
              <a:rPr lang="cs-CZ" sz="5400" b="1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61241239"/>
      </p:ext>
    </p:extLst>
  </p:cSld>
  <p:clrMapOvr>
    <a:masterClrMapping/>
  </p:clrMapOvr>
</p:sld>
</file>

<file path=ppt/theme/theme1.xml><?xml version="1.0" encoding="utf-8"?>
<a:theme xmlns:a="http://schemas.openxmlformats.org/drawingml/2006/main" name="Forest">
  <a:themeElements>
    <a:clrScheme name="Vlastní 1">
      <a:dk1>
        <a:sysClr val="windowText" lastClr="000000"/>
      </a:dk1>
      <a:lt1>
        <a:sysClr val="window" lastClr="FFFFFF"/>
      </a:lt1>
      <a:dk2>
        <a:srgbClr val="245375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Powerpoint_16-9-landscape" id="{350CA739-3CB0-B04B-922F-34E9EDA51F57}" vid="{B3E739BC-5E65-4240-9F04-E64651457F64}"/>
    </a:ext>
  </a:extLst>
</a:theme>
</file>

<file path=ppt/theme/theme10.xml><?xml version="1.0" encoding="utf-8"?>
<a:theme xmlns:a="http://schemas.openxmlformats.org/drawingml/2006/main" name="Offic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Benutzerdefiniert 246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Benutzerdefiniert 246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pl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Powerpoint_16-9-landscape" id="{350CA739-3CB0-B04B-922F-34E9EDA51F57}" vid="{B3E739BC-5E65-4240-9F04-E64651457F64}"/>
    </a:ext>
  </a:extLst>
</a:theme>
</file>

<file path=ppt/theme/theme3.xml><?xml version="1.0" encoding="utf-8"?>
<a:theme xmlns:a="http://schemas.openxmlformats.org/drawingml/2006/main" name="Pink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Powerpoint_16-9-landscape" id="{350CA739-3CB0-B04B-922F-34E9EDA51F57}" vid="{B3E739BC-5E65-4240-9F04-E64651457F64}"/>
    </a:ext>
  </a:extLst>
</a:theme>
</file>

<file path=ppt/theme/theme4.xml><?xml version="1.0" encoding="utf-8"?>
<a:theme xmlns:a="http://schemas.openxmlformats.org/drawingml/2006/main" name="Ston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Powerpoint_16-9-landscape" id="{350CA739-3CB0-B04B-922F-34E9EDA51F57}" vid="{B3E739BC-5E65-4240-9F04-E64651457F64}"/>
    </a:ext>
  </a:extLst>
</a:theme>
</file>

<file path=ppt/theme/theme5.xml><?xml version="1.0" encoding="utf-8"?>
<a:theme xmlns:a="http://schemas.openxmlformats.org/drawingml/2006/main" name="Orang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Powerpoint_16-9-landscape" id="{350CA739-3CB0-B04B-922F-34E9EDA51F57}" vid="{B3E739BC-5E65-4240-9F04-E64651457F64}"/>
    </a:ext>
  </a:extLst>
</a:theme>
</file>

<file path=ppt/theme/theme6.xml><?xml version="1.0" encoding="utf-8"?>
<a:theme xmlns:a="http://schemas.openxmlformats.org/drawingml/2006/main" name="Teal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Powerpoint_16-9-landscape" id="{350CA739-3CB0-B04B-922F-34E9EDA51F57}" vid="{B3E739BC-5E65-4240-9F04-E64651457F64}"/>
    </a:ext>
  </a:extLst>
</a:theme>
</file>

<file path=ppt/theme/theme7.xml><?xml version="1.0" encoding="utf-8"?>
<a:theme xmlns:a="http://schemas.openxmlformats.org/drawingml/2006/main" name="Aubergin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Powerpoint_16-9-landscape" id="{350CA739-3CB0-B04B-922F-34E9EDA51F57}" vid="{B3E739BC-5E65-4240-9F04-E64651457F64}"/>
    </a:ext>
  </a:extLst>
</a:theme>
</file>

<file path=ppt/theme/theme8.xml><?xml version="1.0" encoding="utf-8"?>
<a:theme xmlns:a="http://schemas.openxmlformats.org/drawingml/2006/main" name="1_Teal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Powerpoint_16-9-landscape" id="{350CA739-3CB0-B04B-922F-34E9EDA51F57}" vid="{B3E739BC-5E65-4240-9F04-E64651457F64}"/>
    </a:ext>
  </a:extLst>
</a:theme>
</file>

<file path=ppt/theme/theme9.xml><?xml version="1.0" encoding="utf-8"?>
<a:theme xmlns:a="http://schemas.openxmlformats.org/drawingml/2006/main" name="1_Stone">
  <a:themeElements>
    <a:clrScheme name="Benutzerdefiniert 48">
      <a:dk1>
        <a:srgbClr val="202020"/>
      </a:dk1>
      <a:lt1>
        <a:srgbClr val="FFFFFF"/>
      </a:lt1>
      <a:dk2>
        <a:srgbClr val="028F61"/>
      </a:dk2>
      <a:lt2>
        <a:srgbClr val="2871ED"/>
      </a:lt2>
      <a:accent1>
        <a:srgbClr val="0CB33F"/>
      </a:accent1>
      <a:accent2>
        <a:srgbClr val="EB4C79"/>
      </a:accent2>
      <a:accent3>
        <a:srgbClr val="245375"/>
      </a:accent3>
      <a:accent4>
        <a:srgbClr val="FF6130"/>
      </a:accent4>
      <a:accent5>
        <a:srgbClr val="02A3A3"/>
      </a:accent5>
      <a:accent6>
        <a:srgbClr val="711C79"/>
      </a:accent6>
      <a:hlink>
        <a:srgbClr val="202020"/>
      </a:hlink>
      <a:folHlink>
        <a:srgbClr val="2020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07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07000"/>
          </a:lnSpc>
          <a:defRPr sz="1600" dirty="0" err="1" smtClean="0"/>
        </a:defPPr>
      </a:lstStyle>
    </a:txDef>
  </a:objectDefaults>
  <a:extraClrSchemeLst/>
  <a:custClrLst>
    <a:custClr name="Light Grey">
      <a:srgbClr val="E4EAF0"/>
    </a:custClr>
    <a:custClr name="Mid Grey">
      <a:srgbClr val="A3B5C9"/>
    </a:custClr>
    <a:custClr name="Dark Grey">
      <a:srgbClr val="5C7999"/>
    </a:custClr>
  </a:custClrLst>
  <a:extLst>
    <a:ext uri="{05A4C25C-085E-4340-85A3-A5531E510DB2}">
      <thm15:themeFamily xmlns:thm15="http://schemas.microsoft.com/office/thememl/2012/main" name="Powerpoint_16-9-landscape" id="{350CA739-3CB0-B04B-922F-34E9EDA51F57}" vid="{B3E739BC-5E65-4240-9F04-E64651457F6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f26754-23e1-4427-bc06-665d9d153e7f" xsi:nil="true"/>
    <lcf76f155ced4ddcb4097134ff3c332f xmlns="ae77366b-155f-4e37-a880-fced8c227ce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EAAEE86AACD34F8AB57A02AB6E4C8D" ma:contentTypeVersion="12" ma:contentTypeDescription="Vytvoří nový dokument" ma:contentTypeScope="" ma:versionID="672fa2873bba2688d8d897d841810f1b">
  <xsd:schema xmlns:xsd="http://www.w3.org/2001/XMLSchema" xmlns:xs="http://www.w3.org/2001/XMLSchema" xmlns:p="http://schemas.microsoft.com/office/2006/metadata/properties" xmlns:ns2="ae77366b-155f-4e37-a880-fced8c227ce0" xmlns:ns3="19f26754-23e1-4427-bc06-665d9d153e7f" targetNamespace="http://schemas.microsoft.com/office/2006/metadata/properties" ma:root="true" ma:fieldsID="c0f9d3041637278af205d290fead65bc" ns2:_="" ns3:_="">
    <xsd:import namespace="ae77366b-155f-4e37-a880-fced8c227ce0"/>
    <xsd:import namespace="19f26754-23e1-4427-bc06-665d9d153e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7366b-155f-4e37-a880-fced8c227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8e7e5b6c-b918-456f-bde5-0dbd0052dc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26754-23e1-4427-bc06-665d9d153e7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edbf906-8747-4e08-bfd2-dc047a81245b}" ma:internalName="TaxCatchAll" ma:showField="CatchAllData" ma:web="19f26754-23e1-4427-bc06-665d9d153e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9803E4-9364-407B-9830-45F360F36D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DF901-4880-4415-860F-FD003F6BCDB0}">
  <ds:schemaRefs>
    <ds:schemaRef ds:uri="ae77366b-155f-4e37-a880-fced8c227ce0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19f26754-23e1-4427-bc06-665d9d153e7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760B09-1033-4834-B8F8-D33C613F7F7A}">
  <ds:schemaRefs>
    <ds:schemaRef ds:uri="19f26754-23e1-4427-bc06-665d9d153e7f"/>
    <ds:schemaRef ds:uri="ae77366b-155f-4e37-a880-fced8c227c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Erste</Template>
  <TotalTime>6756</TotalTime>
  <Words>2520</Words>
  <Application>Microsoft Office PowerPoint</Application>
  <PresentationFormat>Širokoúhlá obrazovka</PresentationFormat>
  <Paragraphs>460</Paragraphs>
  <Slides>12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9</vt:i4>
      </vt:variant>
      <vt:variant>
        <vt:lpstr>Nadpisy snímků</vt:lpstr>
      </vt:variant>
      <vt:variant>
        <vt:i4>12</vt:i4>
      </vt:variant>
    </vt:vector>
  </HeadingPairs>
  <TitlesOfParts>
    <vt:vector size="27" baseType="lpstr">
      <vt:lpstr>Wingdings</vt:lpstr>
      <vt:lpstr>Inter Medium</vt:lpstr>
      <vt:lpstr>Arial</vt:lpstr>
      <vt:lpstr>Inter</vt:lpstr>
      <vt:lpstr>Symbol</vt:lpstr>
      <vt:lpstr>Calibri</vt:lpstr>
      <vt:lpstr>Forest</vt:lpstr>
      <vt:lpstr>Apple</vt:lpstr>
      <vt:lpstr>Pink</vt:lpstr>
      <vt:lpstr>Stone</vt:lpstr>
      <vt:lpstr>Orange</vt:lpstr>
      <vt:lpstr>Teal</vt:lpstr>
      <vt:lpstr>Aubergine</vt:lpstr>
      <vt:lpstr>1_Teal</vt:lpstr>
      <vt:lpstr>1_Stone</vt:lpstr>
      <vt:lpstr>Možnosti a meze financování infrastrukturních projektů s cílem dosažení dlouhodobé finanční udržitelnosti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Kontaktní osoba  Ing. Jan Šnajdr ředitel infrastrukturního poradenství Česká spořitelna, a.s., útvar Corporate Finance  Budějovická 1518/13a, Praha 4, 140 00 Tel.: +420 607 681 180 E-mail: jan.snajdr@csas.cz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Sykorova</dc:creator>
  <cp:lastModifiedBy>Šnajdr Jan</cp:lastModifiedBy>
  <cp:revision>36</cp:revision>
  <cp:lastPrinted>2025-03-03T16:27:08Z</cp:lastPrinted>
  <dcterms:created xsi:type="dcterms:W3CDTF">2022-12-08T08:47:03Z</dcterms:created>
  <dcterms:modified xsi:type="dcterms:W3CDTF">2025-12-04T11:04:38Z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0x0101001BEAAEE86AACD34F8AB57A02AB6E4C8D</vt:lpwstr>
  </property>
  <property fmtid="{D5CDD505-2E9C-101B-9397-08002B2CF9AE}" pid="4" name="MSIP_Label_38939b85-7e40-4a1d-91e1-0e84c3b219d7_Enabled">
    <vt:lpwstr>true</vt:lpwstr>
  </property>
  <property fmtid="{D5CDD505-2E9C-101B-9397-08002B2CF9AE}" pid="5" name="MSIP_Label_38939b85-7e40-4a1d-91e1-0e84c3b219d7_SetDate">
    <vt:lpwstr>2024-06-04T09:32:36Z</vt:lpwstr>
  </property>
  <property fmtid="{D5CDD505-2E9C-101B-9397-08002B2CF9AE}" pid="6" name="MSIP_Label_38939b85-7e40-4a1d-91e1-0e84c3b219d7_Method">
    <vt:lpwstr>Privileged</vt:lpwstr>
  </property>
  <property fmtid="{D5CDD505-2E9C-101B-9397-08002B2CF9AE}" pid="7" name="MSIP_Label_38939b85-7e40-4a1d-91e1-0e84c3b219d7_Name">
    <vt:lpwstr>38939b85-7e40-4a1d-91e1-0e84c3b219d7</vt:lpwstr>
  </property>
  <property fmtid="{D5CDD505-2E9C-101B-9397-08002B2CF9AE}" pid="8" name="MSIP_Label_38939b85-7e40-4a1d-91e1-0e84c3b219d7_SiteId">
    <vt:lpwstr>3ad0376a-54d3-49a6-9e20-52de0a92fc89</vt:lpwstr>
  </property>
  <property fmtid="{D5CDD505-2E9C-101B-9397-08002B2CF9AE}" pid="9" name="MSIP_Label_38939b85-7e40-4a1d-91e1-0e84c3b219d7_ActionId">
    <vt:lpwstr>07f4558e-a668-4c90-8017-9d6e8401f781</vt:lpwstr>
  </property>
  <property fmtid="{D5CDD505-2E9C-101B-9397-08002B2CF9AE}" pid="10" name="MSIP_Label_38939b85-7e40-4a1d-91e1-0e84c3b219d7_ContentBits">
    <vt:lpwstr>0</vt:lpwstr>
  </property>
</Properties>
</file>