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89" r:id="rId4"/>
    <p:sldId id="287" r:id="rId5"/>
    <p:sldId id="288" r:id="rId6"/>
    <p:sldId id="259" r:id="rId7"/>
    <p:sldId id="28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F29"/>
    <a:srgbClr val="C3940B"/>
    <a:srgbClr val="7E7E7E"/>
    <a:srgbClr val="3B6EA2"/>
    <a:srgbClr val="79A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/>
    <p:restoredTop sz="94613"/>
  </p:normalViewPr>
  <p:slideViewPr>
    <p:cSldViewPr snapToGrid="0" snapToObjects="1">
      <p:cViewPr varScale="1">
        <p:scale>
          <a:sx n="116" d="100"/>
          <a:sy n="116" d="100"/>
        </p:scale>
        <p:origin x="224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682C0-C773-E548-B010-6658016DB830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7973-2869-4F48-9EE0-BC7C6140C7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62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7973-2869-4F48-9EE0-BC7C6140C72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1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0EF3D1F-79EE-BE15-095D-4CEA54F8C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C920CBA-E9B9-1236-F389-37B559747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791" y="845217"/>
            <a:ext cx="6123314" cy="17915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90CD96-E7D1-336D-3111-103C36C6C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487" y="3162883"/>
            <a:ext cx="7699513" cy="1584494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32F9BA-627C-4568-6B99-F3A77028D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486" y="4773022"/>
            <a:ext cx="7699514" cy="15844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4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3 světlý - Graf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9A42A9-BB01-305E-6F1F-4312366A9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924C3-C4E9-7C13-4303-FE046836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416B-C5D1-394D-A9C1-C7EB942E0E2A}" type="datetime1">
              <a:rPr lang="cs-CZ" smtClean="0"/>
              <a:t>08.12.2025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CF4C75-09CE-CEBB-B732-AD538BB1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ED660D-9E9F-57BF-37D7-260B62DAC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4E2C66-F989-35EE-8F33-900C6511C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BA8AC6-EE73-34F8-B5E4-E0575A6E89C1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74E6C4-9E02-2139-EADA-DC20912283C6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6BA7B05-D048-C96F-B715-6E055DD84826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FB890E-B286-16D5-FB27-3E36218D4502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objekt grafu 20">
            <a:extLst>
              <a:ext uri="{FF2B5EF4-FFF2-40B4-BE49-F238E27FC236}">
                <a16:creationId xmlns:a16="http://schemas.microsoft.com/office/drawing/2014/main" id="{5DB3184F-DF2D-0FDB-D6D6-8D30B0E2A30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1766888"/>
            <a:ext cx="7132637" cy="391160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F4450995-3221-AE55-32CE-0EB1B3AB0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B88CB27F-08AA-13C1-58AC-717DBC1EDE31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EEAC397-EA41-02DA-C990-53E428B88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29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3 (delší) - Graf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63428D0-729E-0DD2-682E-C19AE1471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924C3-C4E9-7C13-4303-FE046836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6426-4D09-034C-918C-2471D649BA21}" type="datetime1">
              <a:rPr lang="cs-CZ" smtClean="0"/>
              <a:t>08.12.2025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CF4C75-09CE-CEBB-B732-AD538BB1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ED660D-9E9F-57BF-37D7-260B62DAC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4E2C66-F989-35EE-8F33-900C6511C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BA8AC6-EE73-34F8-B5E4-E0575A6E89C1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74E6C4-9E02-2139-EADA-DC20912283C6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6BA7B05-D048-C96F-B715-6E055DD84826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FB890E-B286-16D5-FB27-3E36218D4502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objekt grafu 20">
            <a:extLst>
              <a:ext uri="{FF2B5EF4-FFF2-40B4-BE49-F238E27FC236}">
                <a16:creationId xmlns:a16="http://schemas.microsoft.com/office/drawing/2014/main" id="{5DB3184F-DF2D-0FDB-D6D6-8D30B0E2A30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1766888"/>
            <a:ext cx="5670000" cy="391160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22" name="Zástupný text 17">
            <a:extLst>
              <a:ext uri="{FF2B5EF4-FFF2-40B4-BE49-F238E27FC236}">
                <a16:creationId xmlns:a16="http://schemas.microsoft.com/office/drawing/2014/main" id="{8D9CA5C1-856C-091D-4AA8-35839B672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220" y="1766534"/>
            <a:ext cx="4601981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DB793C51-0787-4A76-8D71-B2738B443C2E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16CD62CA-0E7E-A605-6130-F44F75D62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5950458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97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3 světlý (delší) - Graf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9ACFFA-5360-13C1-C583-7EE45B513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924C3-C4E9-7C13-4303-FE046836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436-B6EA-AB48-AD9F-491F0A6681F7}" type="datetime1">
              <a:rPr lang="cs-CZ" smtClean="0"/>
              <a:t>08.12.2025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CF4C75-09CE-CEBB-B732-AD538BB1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ED660D-9E9F-57BF-37D7-260B62DAC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4E2C66-F989-35EE-8F33-900C6511C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BA8AC6-EE73-34F8-B5E4-E0575A6E89C1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74E6C4-9E02-2139-EADA-DC20912283C6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6BA7B05-D048-C96F-B715-6E055DD84826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FB890E-B286-16D5-FB27-3E36218D4502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objekt grafu 20">
            <a:extLst>
              <a:ext uri="{FF2B5EF4-FFF2-40B4-BE49-F238E27FC236}">
                <a16:creationId xmlns:a16="http://schemas.microsoft.com/office/drawing/2014/main" id="{5DB3184F-DF2D-0FDB-D6D6-8D30B0E2A30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1766888"/>
            <a:ext cx="5670000" cy="391160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7" name="Zástupný text 17">
            <a:extLst>
              <a:ext uri="{FF2B5EF4-FFF2-40B4-BE49-F238E27FC236}">
                <a16:creationId xmlns:a16="http://schemas.microsoft.com/office/drawing/2014/main" id="{941D30CF-0D3F-5345-A29E-EB0132F55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220" y="1766534"/>
            <a:ext cx="4601981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Zástupný symbol pro číslo snímku 5">
            <a:extLst>
              <a:ext uri="{FF2B5EF4-FFF2-40B4-BE49-F238E27FC236}">
                <a16:creationId xmlns:a16="http://schemas.microsoft.com/office/drawing/2014/main" id="{3EAE66E6-A9C5-B760-385E-102BB3FAE3DA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B2695969-7F50-F8C4-BC24-7D8F2BE73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5950458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65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3 jednoduchý - Graf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2EE2C-8C2D-7C78-81ED-CA9D6FE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9554-8DD1-B44E-A64D-572F91E7AEEF}" type="datetime1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CB27BC-E02F-73E5-8783-9F8E546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ACA049-60EC-6A77-B92C-A603BB437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C79F65-5331-BF25-2D56-3ED64DDDD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298122-E815-EB5E-EA57-CA0A32100774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4B9259-D0D9-A9EC-7C0D-5CECE2F42E10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5B04B6-4075-E91F-1AE9-E3F2F97C9E1F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text 18">
            <a:extLst>
              <a:ext uri="{FF2B5EF4-FFF2-40B4-BE49-F238E27FC236}">
                <a16:creationId xmlns:a16="http://schemas.microsoft.com/office/drawing/2014/main" id="{C1F939BF-9665-0F21-BE3B-6DC16096B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970" y="1754981"/>
            <a:ext cx="10232230" cy="683765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objekt grafu 20">
            <a:extLst>
              <a:ext uri="{FF2B5EF4-FFF2-40B4-BE49-F238E27FC236}">
                <a16:creationId xmlns:a16="http://schemas.microsoft.com/office/drawing/2014/main" id="{62748AEC-710C-2810-819C-0582E7097CB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2438746"/>
            <a:ext cx="10231436" cy="3239742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26DA3A05-380E-B667-A6BB-18D20C1AD81B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6A3FF0A3-E1C7-DBB7-EF04-3D1B37970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57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4 - Fotografie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B5F8BDC-4CC9-1DD5-E11B-CBD84C3F3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79334D-2802-B52C-43F0-E8FB5284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F121-2A0E-D44E-9DED-25A75A0D3A65}" type="datetime1">
              <a:rPr lang="cs-CZ" smtClean="0"/>
              <a:t>08.12.2025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A16D73-A5B4-C073-F52B-F669C8AC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41EF34-F04D-D39B-59D1-A099226D6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C8E243-CEBE-740C-66B6-A5D811EA9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907BDC2-1381-A931-0E48-58E876CBC660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670DD7-DB7B-57B9-C1F4-5D7EDA37FE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9821999-334E-E136-CC5B-DE93C4CFE772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text 17">
            <a:extLst>
              <a:ext uri="{FF2B5EF4-FFF2-40B4-BE49-F238E27FC236}">
                <a16:creationId xmlns:a16="http://schemas.microsoft.com/office/drawing/2014/main" id="{E0AD2A92-2A67-61C6-0579-8D97E19F16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8C29A17-C60F-876A-48A5-31B8C94D5DB5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5B9FB1C1-D7ED-5155-D732-C7746C1291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0763" y="1766888"/>
            <a:ext cx="7132637" cy="391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39D2D8F2-BB1A-4F16-07C9-10C4560422D4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F7CC852A-EAC6-F897-301D-8A2F16C2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55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4 světlý - Fotografie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7D04B379-1272-998B-DB6D-9F44D3719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79334D-2802-B52C-43F0-E8FB5284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016C-1246-D040-8C32-1DF5D8910C5B}" type="datetime1">
              <a:rPr lang="cs-CZ" smtClean="0"/>
              <a:t>08.12.2025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A16D73-A5B4-C073-F52B-F669C8AC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41EF34-F04D-D39B-59D1-A099226D6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C8E243-CEBE-740C-66B6-A5D811EA9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907BDC2-1381-A931-0E48-58E876CBC660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670DD7-DB7B-57B9-C1F4-5D7EDA37FE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9821999-334E-E136-CC5B-DE93C4CFE772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8C29A17-C60F-876A-48A5-31B8C94D5DB5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5B9FB1C1-D7ED-5155-D732-C7746C1291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0763" y="1766888"/>
            <a:ext cx="7132637" cy="391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text 17">
            <a:extLst>
              <a:ext uri="{FF2B5EF4-FFF2-40B4-BE49-F238E27FC236}">
                <a16:creationId xmlns:a16="http://schemas.microsoft.com/office/drawing/2014/main" id="{4B231166-2946-00A2-B913-A7D57FFA5F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4D89F60D-84F6-F3CF-EC9A-FFEB6ECCF98C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81CD9588-D208-4517-789D-92F140DDA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04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4 (delší) - Fotografie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63428D0-729E-0DD2-682E-C19AE1471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924C3-C4E9-7C13-4303-FE046836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C627-AE4F-254C-A9F7-7E38D8FD1018}" type="datetime1">
              <a:rPr lang="cs-CZ" smtClean="0"/>
              <a:t>08.12.2025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CF4C75-09CE-CEBB-B732-AD538BB1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ED660D-9E9F-57BF-37D7-260B62DAC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4E2C66-F989-35EE-8F33-900C6511C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BA8AC6-EE73-34F8-B5E4-E0575A6E89C1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74E6C4-9E02-2139-EADA-DC20912283C6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6BA7B05-D048-C96F-B715-6E055DD84826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FB890E-B286-16D5-FB27-3E36218D4502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text 17">
            <a:extLst>
              <a:ext uri="{FF2B5EF4-FFF2-40B4-BE49-F238E27FC236}">
                <a16:creationId xmlns:a16="http://schemas.microsoft.com/office/drawing/2014/main" id="{8D9CA5C1-856C-091D-4AA8-35839B672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220" y="1766534"/>
            <a:ext cx="4601981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obrázku 15">
            <a:extLst>
              <a:ext uri="{FF2B5EF4-FFF2-40B4-BE49-F238E27FC236}">
                <a16:creationId xmlns:a16="http://schemas.microsoft.com/office/drawing/2014/main" id="{33AD5F1C-337A-082C-1FAF-D664E8C834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0762" y="1766888"/>
            <a:ext cx="5670000" cy="391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4ECD0DDF-047F-9285-BD44-C726CC41284C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FA701E28-C804-98A1-3B34-EF2F04E9B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5950458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99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4 světlý (delší) - Fotografie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C465205-0494-BC8F-6B87-CEDAD0A7B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924C3-C4E9-7C13-4303-FE046836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5D77-FA6C-C549-A307-0B77A02C4548}" type="datetime1">
              <a:rPr lang="cs-CZ" smtClean="0"/>
              <a:t>08.12.2025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CF4C75-09CE-CEBB-B732-AD538BB1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ED660D-9E9F-57BF-37D7-260B62DAC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4E2C66-F989-35EE-8F33-900C6511C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2766"/>
            <a:ext cx="12192000" cy="10429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BA8AC6-EE73-34F8-B5E4-E0575A6E89C1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74E6C4-9E02-2139-EADA-DC20912283C6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6BA7B05-D048-C96F-B715-6E055DD84826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FB890E-B286-16D5-FB27-3E36218D4502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obrázku 15">
            <a:extLst>
              <a:ext uri="{FF2B5EF4-FFF2-40B4-BE49-F238E27FC236}">
                <a16:creationId xmlns:a16="http://schemas.microsoft.com/office/drawing/2014/main" id="{33AD5F1C-337A-082C-1FAF-D664E8C834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0762" y="1766888"/>
            <a:ext cx="5670000" cy="391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text 17">
            <a:extLst>
              <a:ext uri="{FF2B5EF4-FFF2-40B4-BE49-F238E27FC236}">
                <a16:creationId xmlns:a16="http://schemas.microsoft.com/office/drawing/2014/main" id="{ECFE3720-8070-A5DA-8399-AD9C07E555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220" y="1766534"/>
            <a:ext cx="4601981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Zástupný symbol pro číslo snímku 5">
            <a:extLst>
              <a:ext uri="{FF2B5EF4-FFF2-40B4-BE49-F238E27FC236}">
                <a16:creationId xmlns:a16="http://schemas.microsoft.com/office/drawing/2014/main" id="{90921CB8-CCCB-D86B-7065-EBA4E0478B4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1BE169E6-500D-29A1-AB69-359D509F1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5950458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348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4 jednoduchý - Fotografie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2EE2C-8C2D-7C78-81ED-CA9D6FE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5276-779E-804D-88BB-D0581D5305EC}" type="datetime1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CB27BC-E02F-73E5-8783-9F8E546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ACA049-60EC-6A77-B92C-A603BB437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C79F65-5331-BF25-2D56-3ED64DDDD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298122-E815-EB5E-EA57-CA0A32100774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4B9259-D0D9-A9EC-7C0D-5CECE2F42E10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5B04B6-4075-E91F-1AE9-E3F2F97C9E1F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text 18">
            <a:extLst>
              <a:ext uri="{FF2B5EF4-FFF2-40B4-BE49-F238E27FC236}">
                <a16:creationId xmlns:a16="http://schemas.microsoft.com/office/drawing/2014/main" id="{C1F939BF-9665-0F21-BE3B-6DC16096B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970" y="1754981"/>
            <a:ext cx="10232230" cy="683765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obrázku 15">
            <a:extLst>
              <a:ext uri="{FF2B5EF4-FFF2-40B4-BE49-F238E27FC236}">
                <a16:creationId xmlns:a16="http://schemas.microsoft.com/office/drawing/2014/main" id="{702A6CA1-930E-C8AC-9FDD-913C2AD961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0761" y="2438746"/>
            <a:ext cx="10231437" cy="3301057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B37DC4EB-EE50-43B9-F549-53F4B183791F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3C031538-A7DD-841F-3DD8-99C2BBEA2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16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4 alternativa - Fotografie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1A2999D3-1C5A-9683-D2E2-B91837BC6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79334D-2802-B52C-43F0-E8FB5284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BEB-6223-FE4A-8139-7B388D26DB09}" type="datetime1">
              <a:rPr lang="cs-CZ" smtClean="0"/>
              <a:t>08.12.2025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A16D73-A5B4-C073-F52B-F669C8AC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41EF34-F04D-D39B-59D1-A099226D6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C8E243-CEBE-740C-66B6-A5D811EA9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907BDC2-1381-A931-0E48-58E876CBC660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670DD7-DB7B-57B9-C1F4-5D7EDA37FE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9821999-334E-E136-CC5B-DE93C4CFE772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text 18">
            <a:extLst>
              <a:ext uri="{FF2B5EF4-FFF2-40B4-BE49-F238E27FC236}">
                <a16:creationId xmlns:a16="http://schemas.microsoft.com/office/drawing/2014/main" id="{CF2BEA21-0B05-091E-D162-1F591B671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970" y="1754981"/>
            <a:ext cx="10232230" cy="1817952"/>
          </a:xfrm>
        </p:spPr>
        <p:txBody>
          <a:bodyPr lIns="90000" numCol="2"/>
          <a:lstStyle>
            <a:lvl1pPr marL="228600" indent="-228600">
              <a:buFontTx/>
              <a:buBlip>
                <a:blip r:embed="rId5"/>
              </a:buBlip>
              <a:defRPr sz="2000"/>
            </a:lvl1pPr>
            <a:lvl2pPr marL="685800" indent="-228600">
              <a:buFontTx/>
              <a:buBlip>
                <a:blip r:embed="rId5"/>
              </a:buBlip>
              <a:defRPr sz="1800"/>
            </a:lvl2pPr>
            <a:lvl3pPr marL="1143000" indent="-228600">
              <a:buFontTx/>
              <a:buBlip>
                <a:blip r:embed="rId5"/>
              </a:buBlip>
              <a:defRPr sz="1600"/>
            </a:lvl3pPr>
            <a:lvl4pPr marL="1600200" indent="-228600">
              <a:buFontTx/>
              <a:buBlip>
                <a:blip r:embed="rId5"/>
              </a:buBlip>
              <a:defRPr sz="1400"/>
            </a:lvl4pPr>
            <a:lvl5pPr marL="2057400" indent="-228600">
              <a:buFontTx/>
              <a:buBlip>
                <a:blip r:embed="rId5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AF8907EC-F94E-61F6-55E8-FD13BD1C47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0763" y="3573463"/>
            <a:ext cx="10231437" cy="2144037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1" name="Zástupný symbol pro číslo snímku 5">
            <a:extLst>
              <a:ext uri="{FF2B5EF4-FFF2-40B4-BE49-F238E27FC236}">
                <a16:creationId xmlns:a16="http://schemas.microsoft.com/office/drawing/2014/main" id="{26425F90-60BD-A08D-22D5-1BC76A9A993E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6E40B0E-41CE-241E-86DC-E9567A110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64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1BDD9FD-3C4D-842B-76C5-1E1B6A2B8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B0D20D4-1DDB-C917-13BD-C2ED01470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CAC933E-2D63-5CDC-50D7-9E8888E464C0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C63C03C-C689-2E68-A9D4-68B97E2B6F94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text 18">
            <a:extLst>
              <a:ext uri="{FF2B5EF4-FFF2-40B4-BE49-F238E27FC236}">
                <a16:creationId xmlns:a16="http://schemas.microsoft.com/office/drawing/2014/main" id="{0EB0C053-DE2D-03E3-6856-1A6D4A70A4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970" y="1754981"/>
            <a:ext cx="10232230" cy="3989836"/>
          </a:xfrm>
        </p:spPr>
        <p:txBody>
          <a:bodyPr/>
          <a:lstStyle>
            <a:lvl1pPr marL="342900" indent="-342900">
              <a:buClr>
                <a:srgbClr val="151F29"/>
              </a:buClr>
              <a:buFont typeface="Wingdings" pitchFamily="2" charset="2"/>
              <a:buChar char="§"/>
              <a:defRPr sz="2000"/>
            </a:lvl1pPr>
            <a:lvl2pPr marL="742950" indent="-285750">
              <a:buClr>
                <a:srgbClr val="151F29"/>
              </a:buClr>
              <a:buFont typeface="Wingdings" pitchFamily="2" charset="2"/>
              <a:buChar char="§"/>
              <a:defRPr sz="1800"/>
            </a:lvl2pPr>
            <a:lvl3pPr marL="1200150" indent="-285750">
              <a:buClr>
                <a:srgbClr val="151F29"/>
              </a:buClr>
              <a:buFont typeface="Wingdings" pitchFamily="2" charset="2"/>
              <a:buChar char="§"/>
              <a:defRPr sz="1600"/>
            </a:lvl3pPr>
            <a:lvl4pPr marL="1657350" indent="-285750">
              <a:buClr>
                <a:srgbClr val="151F29"/>
              </a:buClr>
              <a:buFont typeface="Wingdings" pitchFamily="2" charset="2"/>
              <a:buChar char="§"/>
              <a:defRPr sz="1400"/>
            </a:lvl4pPr>
            <a:lvl5pPr marL="2114550" indent="-285750">
              <a:buClr>
                <a:srgbClr val="151F29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966D39A-1C64-FD25-E256-14376EC1C4BD}"/>
              </a:ext>
            </a:extLst>
          </p:cNvPr>
          <p:cNvSpPr txBox="1"/>
          <p:nvPr userDrawn="1"/>
        </p:nvSpPr>
        <p:spPr>
          <a:xfrm>
            <a:off x="6724356" y="6388100"/>
            <a:ext cx="4527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6" name="Zástupný symbol pro číslo snímku 5">
            <a:extLst>
              <a:ext uri="{FF2B5EF4-FFF2-40B4-BE49-F238E27FC236}">
                <a16:creationId xmlns:a16="http://schemas.microsoft.com/office/drawing/2014/main" id="{DAD46A72-382F-3FCC-98D2-F31BB142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0900" y="6388100"/>
            <a:ext cx="2743200" cy="469900"/>
          </a:xfrm>
        </p:spPr>
        <p:txBody>
          <a:bodyPr/>
          <a:lstStyle>
            <a:lvl1pPr algn="ctr">
              <a:defRPr/>
            </a:lvl1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257F597-FDF8-50EF-B8A6-0772D506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59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5 - Porovnání více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928-A27F-2F4C-8D7B-D1946ECFB8B4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jekt grafu 20">
            <a:extLst>
              <a:ext uri="{FF2B5EF4-FFF2-40B4-BE49-F238E27FC236}">
                <a16:creationId xmlns:a16="http://schemas.microsoft.com/office/drawing/2014/main" id="{7E2D333B-A4AC-2B89-AE59-990F41A54C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1749968"/>
            <a:ext cx="5075237" cy="392852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4" name="Zástupný objekt grafu 20">
            <a:extLst>
              <a:ext uri="{FF2B5EF4-FFF2-40B4-BE49-F238E27FC236}">
                <a16:creationId xmlns:a16="http://schemas.microsoft.com/office/drawing/2014/main" id="{84A32974-124D-A2A2-E790-CAE0788C877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76963" y="1749968"/>
            <a:ext cx="5075237" cy="392852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7A70ACFF-8993-B0D1-5B94-A1FA9098E249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CCB7FB8-E0C8-B199-7923-771DAA4E4A69}"/>
              </a:ext>
            </a:extLst>
          </p:cNvPr>
          <p:cNvCxnSpPr/>
          <p:nvPr userDrawn="1"/>
        </p:nvCxnSpPr>
        <p:spPr>
          <a:xfrm>
            <a:off x="6139032" y="1757251"/>
            <a:ext cx="0" cy="3928520"/>
          </a:xfrm>
          <a:prstGeom prst="line">
            <a:avLst/>
          </a:prstGeom>
          <a:ln w="28575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>
            <a:extLst>
              <a:ext uri="{FF2B5EF4-FFF2-40B4-BE49-F238E27FC236}">
                <a16:creationId xmlns:a16="http://schemas.microsoft.com/office/drawing/2014/main" id="{575E8711-297D-6133-A62E-B80BD038E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566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5 - Porovnání více grafů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928-A27F-2F4C-8D7B-D1946ECFB8B4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jekt grafu 20">
            <a:extLst>
              <a:ext uri="{FF2B5EF4-FFF2-40B4-BE49-F238E27FC236}">
                <a16:creationId xmlns:a16="http://schemas.microsoft.com/office/drawing/2014/main" id="{7E2D333B-A4AC-2B89-AE59-990F41A54C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3716594"/>
            <a:ext cx="5075237" cy="196189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7A70ACFF-8993-B0D1-5B94-A1FA9098E249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objekt grafu 20">
            <a:extLst>
              <a:ext uri="{FF2B5EF4-FFF2-40B4-BE49-F238E27FC236}">
                <a16:creationId xmlns:a16="http://schemas.microsoft.com/office/drawing/2014/main" id="{BA72FA3A-F9AA-A8B4-8539-0E8C3266F50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020763" y="1757251"/>
            <a:ext cx="5075237" cy="196189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7" name="Zástupný objekt grafu 20">
            <a:extLst>
              <a:ext uri="{FF2B5EF4-FFF2-40B4-BE49-F238E27FC236}">
                <a16:creationId xmlns:a16="http://schemas.microsoft.com/office/drawing/2014/main" id="{7F520390-A058-B5AB-862C-6DD8E3A9062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176144" y="3716594"/>
            <a:ext cx="5075237" cy="196189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8" name="Zástupný objekt grafu 20">
            <a:extLst>
              <a:ext uri="{FF2B5EF4-FFF2-40B4-BE49-F238E27FC236}">
                <a16:creationId xmlns:a16="http://schemas.microsoft.com/office/drawing/2014/main" id="{18950710-4CF7-3206-A66A-A6AA2DCE8ADA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176144" y="1757251"/>
            <a:ext cx="5075237" cy="196189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36C0FB5-2E10-0613-E639-13F117A93A3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19969" y="3716594"/>
            <a:ext cx="10231412" cy="0"/>
          </a:xfrm>
          <a:prstGeom prst="line">
            <a:avLst/>
          </a:prstGeom>
          <a:ln w="28575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DECA360-36C9-CCA9-51CE-9934B9950A17}"/>
              </a:ext>
            </a:extLst>
          </p:cNvPr>
          <p:cNvCxnSpPr/>
          <p:nvPr userDrawn="1"/>
        </p:nvCxnSpPr>
        <p:spPr>
          <a:xfrm>
            <a:off x="6139032" y="1757251"/>
            <a:ext cx="0" cy="3928520"/>
          </a:xfrm>
          <a:prstGeom prst="line">
            <a:avLst/>
          </a:prstGeom>
          <a:ln w="28575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adpis 1">
            <a:extLst>
              <a:ext uri="{FF2B5EF4-FFF2-40B4-BE49-F238E27FC236}">
                <a16:creationId xmlns:a16="http://schemas.microsoft.com/office/drawing/2014/main" id="{D75CDFD5-331B-1455-33F7-18BE9F85B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30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5 (text jednoduché) - Porovnání více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286-59EB-0849-BADD-8357DD0969BF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jekt grafu 20">
            <a:extLst>
              <a:ext uri="{FF2B5EF4-FFF2-40B4-BE49-F238E27FC236}">
                <a16:creationId xmlns:a16="http://schemas.microsoft.com/office/drawing/2014/main" id="{7E2D333B-A4AC-2B89-AE59-990F41A54C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2470496"/>
            <a:ext cx="5075237" cy="3207992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4" name="Zástupný objekt grafu 20">
            <a:extLst>
              <a:ext uri="{FF2B5EF4-FFF2-40B4-BE49-F238E27FC236}">
                <a16:creationId xmlns:a16="http://schemas.microsoft.com/office/drawing/2014/main" id="{84A32974-124D-A2A2-E790-CAE0788C877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76963" y="2470496"/>
            <a:ext cx="5075237" cy="3207992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5" name="Zástupný text 18">
            <a:extLst>
              <a:ext uri="{FF2B5EF4-FFF2-40B4-BE49-F238E27FC236}">
                <a16:creationId xmlns:a16="http://schemas.microsoft.com/office/drawing/2014/main" id="{427428D5-10A2-A9DA-ADCC-97F926CAA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970" y="1754981"/>
            <a:ext cx="10232230" cy="683765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4EEC2F19-4D4B-8C70-2D00-F2BD5AD139CE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EC7BB60-EC62-4040-0F33-72D1B6A28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25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5 (text tmavé) - Porovnání více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F973E81-1611-38ED-69F6-70724146D6AE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BCF80CF1-0994-1B15-0124-D2E216997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5761-CDD5-E640-B5FB-F3D072ABCC82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jekt grafu 20">
            <a:extLst>
              <a:ext uri="{FF2B5EF4-FFF2-40B4-BE49-F238E27FC236}">
                <a16:creationId xmlns:a16="http://schemas.microsoft.com/office/drawing/2014/main" id="{7E2D333B-A4AC-2B89-AE59-990F41A54C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1749968"/>
            <a:ext cx="3648674" cy="392852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4" name="Zástupný objekt grafu 20">
            <a:extLst>
              <a:ext uri="{FF2B5EF4-FFF2-40B4-BE49-F238E27FC236}">
                <a16:creationId xmlns:a16="http://schemas.microsoft.com/office/drawing/2014/main" id="{84A32974-124D-A2A2-E790-CAE0788C877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69437" y="1749968"/>
            <a:ext cx="3483963" cy="392852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7" name="Zástupný text 17">
            <a:extLst>
              <a:ext uri="{FF2B5EF4-FFF2-40B4-BE49-F238E27FC236}">
                <a16:creationId xmlns:a16="http://schemas.microsoft.com/office/drawing/2014/main" id="{E27CA08B-5ABA-1CA3-6808-8A3086A3F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Zástupný symbol pro číslo snímku 5">
            <a:extLst>
              <a:ext uri="{FF2B5EF4-FFF2-40B4-BE49-F238E27FC236}">
                <a16:creationId xmlns:a16="http://schemas.microsoft.com/office/drawing/2014/main" id="{84E8A02B-A225-9838-8634-4A8F166349C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F2D42440-67E2-33AA-CC92-6C57FA0B4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87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5 (text světlé) - Porovnání více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E1A5AD1-4A80-0CDA-0523-5EBCC4329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F973E81-1611-38ED-69F6-70724146D6AE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5761-CDD5-E640-B5FB-F3D072ABCC82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jekt grafu 20">
            <a:extLst>
              <a:ext uri="{FF2B5EF4-FFF2-40B4-BE49-F238E27FC236}">
                <a16:creationId xmlns:a16="http://schemas.microsoft.com/office/drawing/2014/main" id="{7E2D333B-A4AC-2B89-AE59-990F41A54C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1749968"/>
            <a:ext cx="3648674" cy="392852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4" name="Zástupný objekt grafu 20">
            <a:extLst>
              <a:ext uri="{FF2B5EF4-FFF2-40B4-BE49-F238E27FC236}">
                <a16:creationId xmlns:a16="http://schemas.microsoft.com/office/drawing/2014/main" id="{84A32974-124D-A2A2-E790-CAE0788C877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69437" y="1749968"/>
            <a:ext cx="3483963" cy="392852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9" name="Zástupný symbol pro číslo snímku 5">
            <a:extLst>
              <a:ext uri="{FF2B5EF4-FFF2-40B4-BE49-F238E27FC236}">
                <a16:creationId xmlns:a16="http://schemas.microsoft.com/office/drawing/2014/main" id="{84E8A02B-A225-9838-8634-4A8F166349C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0863DE5D-4148-8F17-0A9D-C5F4709947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3161B8B5-C838-19A0-F1DB-6E5C5B6B1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900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5 (text tmavé 2) - Porovnání více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F973E81-1611-38ED-69F6-70724146D6AE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BCF80CF1-0994-1B15-0124-D2E216997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6940-E944-5447-B3DD-42C1F40B415E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jekt grafu 20">
            <a:extLst>
              <a:ext uri="{FF2B5EF4-FFF2-40B4-BE49-F238E27FC236}">
                <a16:creationId xmlns:a16="http://schemas.microsoft.com/office/drawing/2014/main" id="{7E2D333B-A4AC-2B89-AE59-990F41A54C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2" y="3725332"/>
            <a:ext cx="7132637" cy="1953156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7" name="Zástupný text 17">
            <a:extLst>
              <a:ext uri="{FF2B5EF4-FFF2-40B4-BE49-F238E27FC236}">
                <a16:creationId xmlns:a16="http://schemas.microsoft.com/office/drawing/2014/main" id="{E27CA08B-5ABA-1CA3-6808-8A3086A3F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Zástupný objekt grafu 20">
            <a:extLst>
              <a:ext uri="{FF2B5EF4-FFF2-40B4-BE49-F238E27FC236}">
                <a16:creationId xmlns:a16="http://schemas.microsoft.com/office/drawing/2014/main" id="{F402AF1C-8537-67F5-BFF9-9E27BF99619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20762" y="1806044"/>
            <a:ext cx="7132637" cy="1919288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FCB0AE44-EEDA-CDBD-CEEA-37DC6E3FD88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E2609D99-096E-D760-3ED5-F3F3E93A6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874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5 (text světlé 2) - Porovnání více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5753E48-BE44-3D2E-22DA-253B053D50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F973E81-1611-38ED-69F6-70724146D6AE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6940-E944-5447-B3DD-42C1F40B415E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jekt grafu 20">
            <a:extLst>
              <a:ext uri="{FF2B5EF4-FFF2-40B4-BE49-F238E27FC236}">
                <a16:creationId xmlns:a16="http://schemas.microsoft.com/office/drawing/2014/main" id="{7E2D333B-A4AC-2B89-AE59-990F41A54C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2" y="3725332"/>
            <a:ext cx="7132637" cy="1953156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9" name="Zástupný objekt grafu 20">
            <a:extLst>
              <a:ext uri="{FF2B5EF4-FFF2-40B4-BE49-F238E27FC236}">
                <a16:creationId xmlns:a16="http://schemas.microsoft.com/office/drawing/2014/main" id="{F402AF1C-8537-67F5-BFF9-9E27BF99619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20762" y="1806044"/>
            <a:ext cx="7132637" cy="1919288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FCB0AE44-EEDA-CDBD-CEEA-37DC6E3FD88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text 17">
            <a:extLst>
              <a:ext uri="{FF2B5EF4-FFF2-40B4-BE49-F238E27FC236}">
                <a16:creationId xmlns:a16="http://schemas.microsoft.com/office/drawing/2014/main" id="{A83829B6-23A2-D975-10FD-BDF2699B5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B30E9CDD-DF7A-3275-E0E1-52B3EFF7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136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&quot;SWO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6940-E944-5447-B3DD-42C1F40B415E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FCB0AE44-EEDA-CDBD-CEEA-37DC6E3FD88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DA43C8-F167-0D93-0737-E342D3B8A9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855" y="1749968"/>
            <a:ext cx="2159000" cy="21717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B54C75C-E6C9-38E9-1A51-8FBF20D00B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93409" y="1749968"/>
            <a:ext cx="2171700" cy="21717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A0448F1-9EB5-15EC-9EDA-5037B6378B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2855" y="4060825"/>
            <a:ext cx="2171700" cy="2159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A2F27A35-9F78-1E81-CE0E-D67B03657C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93409" y="4060825"/>
            <a:ext cx="2159000" cy="21590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FC03B66-F6C0-47A6-5AFA-3C5D42A3A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0869" y="1749968"/>
            <a:ext cx="2159000" cy="21717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9853E7C-2BF6-F2A3-28DE-03EDFD4144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2694" y="1749968"/>
            <a:ext cx="2171700" cy="21717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78B6020-54F0-DF32-4899-DB6B8C5692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82694" y="4060825"/>
            <a:ext cx="2159000" cy="2159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E69B9CB-BDD6-D47E-5951-E0CBA881D5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60869" y="4060825"/>
            <a:ext cx="2171700" cy="2159000"/>
          </a:xfrm>
          <a:prstGeom prst="rect">
            <a:avLst/>
          </a:prstGeom>
        </p:spPr>
      </p:pic>
      <p:sp>
        <p:nvSpPr>
          <p:cNvPr id="29" name="Obdélník 28">
            <a:extLst>
              <a:ext uri="{FF2B5EF4-FFF2-40B4-BE49-F238E27FC236}">
                <a16:creationId xmlns:a16="http://schemas.microsoft.com/office/drawing/2014/main" id="{75C40D57-3B62-10E8-DE43-3B27C1FB802A}"/>
              </a:ext>
            </a:extLst>
          </p:cNvPr>
          <p:cNvSpPr/>
          <p:nvPr userDrawn="1"/>
        </p:nvSpPr>
        <p:spPr>
          <a:xfrm>
            <a:off x="2042355" y="1756318"/>
            <a:ext cx="2393167" cy="2159000"/>
          </a:xfrm>
          <a:prstGeom prst="rect">
            <a:avLst/>
          </a:prstGeom>
          <a:solidFill>
            <a:srgbClr val="3B6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87B1FE4-80A8-4724-1589-D3A1FBFC6499}"/>
              </a:ext>
            </a:extLst>
          </p:cNvPr>
          <p:cNvSpPr/>
          <p:nvPr userDrawn="1"/>
        </p:nvSpPr>
        <p:spPr>
          <a:xfrm>
            <a:off x="2048705" y="4060825"/>
            <a:ext cx="2393167" cy="215900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0CCA88F-3B0A-DC4B-7848-5010F9DE0093}"/>
              </a:ext>
            </a:extLst>
          </p:cNvPr>
          <p:cNvSpPr/>
          <p:nvPr userDrawn="1"/>
        </p:nvSpPr>
        <p:spPr>
          <a:xfrm>
            <a:off x="7239304" y="1756318"/>
            <a:ext cx="2393167" cy="2159000"/>
          </a:xfrm>
          <a:prstGeom prst="rect">
            <a:avLst/>
          </a:prstGeom>
          <a:solidFill>
            <a:srgbClr val="79A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F0C93A7-AB6C-60E7-1B15-04483E74A8C0}"/>
              </a:ext>
            </a:extLst>
          </p:cNvPr>
          <p:cNvSpPr/>
          <p:nvPr userDrawn="1"/>
        </p:nvSpPr>
        <p:spPr>
          <a:xfrm>
            <a:off x="7239303" y="4058193"/>
            <a:ext cx="2393167" cy="2159000"/>
          </a:xfrm>
          <a:prstGeom prst="rect">
            <a:avLst/>
          </a:prstGeom>
          <a:solidFill>
            <a:srgbClr val="C39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6DC647E1-6729-4218-8E58-0BF189FC6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5699" y="1918243"/>
            <a:ext cx="4287979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8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8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5" name="Zástupný text 33">
            <a:extLst>
              <a:ext uri="{FF2B5EF4-FFF2-40B4-BE49-F238E27FC236}">
                <a16:creationId xmlns:a16="http://schemas.microsoft.com/office/drawing/2014/main" id="{9F8961B8-0CAB-417C-0D41-79F12E79CB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9912" y="1918786"/>
            <a:ext cx="4287979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8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8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8" name="Zástupný text 33">
            <a:extLst>
              <a:ext uri="{FF2B5EF4-FFF2-40B4-BE49-F238E27FC236}">
                <a16:creationId xmlns:a16="http://schemas.microsoft.com/office/drawing/2014/main" id="{EBC5F1FD-DE21-8CF3-17AF-664C82641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5699" y="4228557"/>
            <a:ext cx="4287979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8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8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9" name="Zástupný text 33">
            <a:extLst>
              <a:ext uri="{FF2B5EF4-FFF2-40B4-BE49-F238E27FC236}">
                <a16:creationId xmlns:a16="http://schemas.microsoft.com/office/drawing/2014/main" id="{B288FAF5-391D-61D6-F1B9-753912FF16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79912" y="4229100"/>
            <a:ext cx="4287979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8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8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8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8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EDC2AEA8-B76B-8CE4-A98D-30099BF2F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856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&quot;SWOT&quot;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>
            <a:extLst>
              <a:ext uri="{FF2B5EF4-FFF2-40B4-BE49-F238E27FC236}">
                <a16:creationId xmlns:a16="http://schemas.microsoft.com/office/drawing/2014/main" id="{2948BD81-7767-D948-253E-B26B7DF32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013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6940-E944-5447-B3DD-42C1F40B415E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FCB0AE44-EEDA-CDBD-CEEA-37DC6E3FD88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DA43C8-F167-0D93-0737-E342D3B8A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855" y="1749968"/>
            <a:ext cx="2159000" cy="21717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B54C75C-E6C9-38E9-1A51-8FBF20D00B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81699" y="1748921"/>
            <a:ext cx="2171700" cy="21717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A0448F1-9EB5-15EC-9EDA-5037B6378B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855" y="4060825"/>
            <a:ext cx="2171700" cy="2159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A2F27A35-9F78-1E81-CE0E-D67B03657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08727" y="4060825"/>
            <a:ext cx="2159000" cy="21590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FC03B66-F6C0-47A6-5AFA-3C5D42A3A2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6500" y="1748252"/>
            <a:ext cx="2159000" cy="21717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9853E7C-2BF6-F2A3-28DE-03EDFD4144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60900" y="1748252"/>
            <a:ext cx="2171700" cy="21717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78B6020-54F0-DF32-4899-DB6B8C56925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67250" y="4060825"/>
            <a:ext cx="2159000" cy="2159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E69B9CB-BDD6-D47E-5951-E0CBA881D5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33800" y="4060825"/>
            <a:ext cx="2171700" cy="2159000"/>
          </a:xfrm>
          <a:prstGeom prst="rect">
            <a:avLst/>
          </a:prstGeom>
        </p:spPr>
      </p:pic>
      <p:sp>
        <p:nvSpPr>
          <p:cNvPr id="36" name="Zástupný text 33">
            <a:extLst>
              <a:ext uri="{FF2B5EF4-FFF2-40B4-BE49-F238E27FC236}">
                <a16:creationId xmlns:a16="http://schemas.microsoft.com/office/drawing/2014/main" id="{1BDEC9E6-9713-8E5E-D4B8-38B0D7CED1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6112" y="1918243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8" name="Zástupný text 17">
            <a:extLst>
              <a:ext uri="{FF2B5EF4-FFF2-40B4-BE49-F238E27FC236}">
                <a16:creationId xmlns:a16="http://schemas.microsoft.com/office/drawing/2014/main" id="{9EF0ADC4-7755-24CF-B18F-3A76C003D1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1" name="Zástupný text 33">
            <a:extLst>
              <a:ext uri="{FF2B5EF4-FFF2-40B4-BE49-F238E27FC236}">
                <a16:creationId xmlns:a16="http://schemas.microsoft.com/office/drawing/2014/main" id="{71FFCD32-9E66-2C04-346B-D5084F6793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7142" y="1918243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3" name="Zástupný text 33">
            <a:extLst>
              <a:ext uri="{FF2B5EF4-FFF2-40B4-BE49-F238E27FC236}">
                <a16:creationId xmlns:a16="http://schemas.microsoft.com/office/drawing/2014/main" id="{3E9B60F4-5143-6CA9-8706-FB5744A8EE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6112" y="4229100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4" name="Zástupný text 33">
            <a:extLst>
              <a:ext uri="{FF2B5EF4-FFF2-40B4-BE49-F238E27FC236}">
                <a16:creationId xmlns:a16="http://schemas.microsoft.com/office/drawing/2014/main" id="{97AD8A76-B56C-C769-CA72-16C6866DDF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77142" y="4229100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9" name="Nadpis 1">
            <a:extLst>
              <a:ext uri="{FF2B5EF4-FFF2-40B4-BE49-F238E27FC236}">
                <a16:creationId xmlns:a16="http://schemas.microsoft.com/office/drawing/2014/main" id="{A51AAAFA-678F-896A-5515-FC72C5CD7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394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&quot;SWOT&quot; + text (světl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extLst>
              <a:ext uri="{FF2B5EF4-FFF2-40B4-BE49-F238E27FC236}">
                <a16:creationId xmlns:a16="http://schemas.microsoft.com/office/drawing/2014/main" id="{E6159433-1D5A-67DE-18FB-F021B784A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6940-E944-5447-B3DD-42C1F40B415E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FCB0AE44-EEDA-CDBD-CEEA-37DC6E3FD88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DA43C8-F167-0D93-0737-E342D3B8A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855" y="1749968"/>
            <a:ext cx="2159000" cy="21717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B54C75C-E6C9-38E9-1A51-8FBF20D00B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81699" y="1748921"/>
            <a:ext cx="2171700" cy="21717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A0448F1-9EB5-15EC-9EDA-5037B6378B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855" y="4060825"/>
            <a:ext cx="2171700" cy="2159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A2F27A35-9F78-1E81-CE0E-D67B03657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08727" y="4060825"/>
            <a:ext cx="2159000" cy="21590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FC03B66-F6C0-47A6-5AFA-3C5D42A3A2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6500" y="1748252"/>
            <a:ext cx="2159000" cy="21717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9853E7C-2BF6-F2A3-28DE-03EDFD4144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60900" y="1748252"/>
            <a:ext cx="2171700" cy="21717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78B6020-54F0-DF32-4899-DB6B8C56925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67250" y="4060825"/>
            <a:ext cx="2159000" cy="2159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E69B9CB-BDD6-D47E-5951-E0CBA881D5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33800" y="4060825"/>
            <a:ext cx="2171700" cy="2159000"/>
          </a:xfrm>
          <a:prstGeom prst="rect">
            <a:avLst/>
          </a:prstGeom>
        </p:spPr>
      </p:pic>
      <p:sp>
        <p:nvSpPr>
          <p:cNvPr id="36" name="Zástupný text 33">
            <a:extLst>
              <a:ext uri="{FF2B5EF4-FFF2-40B4-BE49-F238E27FC236}">
                <a16:creationId xmlns:a16="http://schemas.microsoft.com/office/drawing/2014/main" id="{1BDEC9E6-9713-8E5E-D4B8-38B0D7CED1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6112" y="1918243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1" name="Zástupný text 33">
            <a:extLst>
              <a:ext uri="{FF2B5EF4-FFF2-40B4-BE49-F238E27FC236}">
                <a16:creationId xmlns:a16="http://schemas.microsoft.com/office/drawing/2014/main" id="{71FFCD32-9E66-2C04-346B-D5084F6793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7142" y="1918243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3" name="Zástupný text 33">
            <a:extLst>
              <a:ext uri="{FF2B5EF4-FFF2-40B4-BE49-F238E27FC236}">
                <a16:creationId xmlns:a16="http://schemas.microsoft.com/office/drawing/2014/main" id="{3E9B60F4-5143-6CA9-8706-FB5744A8EE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6112" y="4229100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4" name="Zástupný text 33">
            <a:extLst>
              <a:ext uri="{FF2B5EF4-FFF2-40B4-BE49-F238E27FC236}">
                <a16:creationId xmlns:a16="http://schemas.microsoft.com/office/drawing/2014/main" id="{97AD8A76-B56C-C769-CA72-16C6866DDF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77142" y="4229100"/>
            <a:ext cx="3159990" cy="182825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9"/>
              </a:buBlip>
              <a:defRPr sz="18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9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9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9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Zástupný text 17">
            <a:extLst>
              <a:ext uri="{FF2B5EF4-FFF2-40B4-BE49-F238E27FC236}">
                <a16:creationId xmlns:a16="http://schemas.microsoft.com/office/drawing/2014/main" id="{D73B1EB1-63E1-B6E6-DE74-D3FA0135CF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10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10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10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10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10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Nadpis 1">
            <a:extLst>
              <a:ext uri="{FF2B5EF4-FFF2-40B4-BE49-F238E27FC236}">
                <a16:creationId xmlns:a16="http://schemas.microsoft.com/office/drawing/2014/main" id="{CE3B3FC9-6E3C-178B-5209-940D22253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7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8A87B1C-54E7-9BAA-AD24-6161FF9F5E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D7A414-E64A-6A68-43BB-FECA58C69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BBCF2F-2A98-9277-0C49-AC2614F9CACC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02EBA77-2620-0BAE-7EED-D525481BC5EA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A38D1DE-2D35-FF06-DB08-B455BDB8C335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text 18">
            <a:extLst>
              <a:ext uri="{FF2B5EF4-FFF2-40B4-BE49-F238E27FC236}">
                <a16:creationId xmlns:a16="http://schemas.microsoft.com/office/drawing/2014/main" id="{BF107774-ACEF-0FF3-5125-3C85070D6C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970" y="1754981"/>
            <a:ext cx="10232230" cy="3989836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9A8E7F9A-B239-272B-9654-FAF6EF2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0900" y="6388100"/>
            <a:ext cx="2743200" cy="469900"/>
          </a:xfrm>
        </p:spPr>
        <p:txBody>
          <a:bodyPr/>
          <a:lstStyle>
            <a:lvl1pPr algn="ctr">
              <a:defRPr/>
            </a:lvl1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E5241621-C143-D84F-651A-94DBD21EE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407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 - Doporuč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9A4B8E-A612-7771-A7AD-6AE6907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6940-E944-5447-B3DD-42C1F40B415E}" type="datetime1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2C089-FEC3-27F5-801C-13DF448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6E21E-7A29-F542-CC7C-FF07E28D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8FD9E5-B7D9-E39C-D125-AAE9022AC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9B624-DBCE-EC9D-6EA4-173CB281C6CD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06606B-83F0-8FF7-BF36-8ED4AEB3F2BF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3EAD3F-E5E1-FB1F-53A2-ED44726738C1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FCB0AE44-EEDA-CDBD-CEEA-37DC6E3FD88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B76B5B2C-B909-77EC-FA81-80ADEBC7D8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19969" y="1781718"/>
            <a:ext cx="3409200" cy="203760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Zástupný obsah 9">
            <a:extLst>
              <a:ext uri="{FF2B5EF4-FFF2-40B4-BE49-F238E27FC236}">
                <a16:creationId xmlns:a16="http://schemas.microsoft.com/office/drawing/2014/main" id="{38C500C7-3D7E-A324-E4FF-DE686DFE60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4020" y="1781718"/>
            <a:ext cx="3409200" cy="203760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3" name="Zástupný obsah 9">
            <a:extLst>
              <a:ext uri="{FF2B5EF4-FFF2-40B4-BE49-F238E27FC236}">
                <a16:creationId xmlns:a16="http://schemas.microsoft.com/office/drawing/2014/main" id="{B6E5127E-ECFC-D539-DF58-C584C18231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888071" y="1781718"/>
            <a:ext cx="3409200" cy="203760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5" name="Zástupný obsah 9">
            <a:extLst>
              <a:ext uri="{FF2B5EF4-FFF2-40B4-BE49-F238E27FC236}">
                <a16:creationId xmlns:a16="http://schemas.microsoft.com/office/drawing/2014/main" id="{342EBD3E-9163-2134-F7D4-BB0EF87369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19969" y="3851068"/>
            <a:ext cx="3409200" cy="203760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6" name="Zástupný obsah 9">
            <a:extLst>
              <a:ext uri="{FF2B5EF4-FFF2-40B4-BE49-F238E27FC236}">
                <a16:creationId xmlns:a16="http://schemas.microsoft.com/office/drawing/2014/main" id="{02307E2D-5791-C699-9653-B4B595C4FA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54020" y="3851068"/>
            <a:ext cx="3409200" cy="203760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7" name="Zástupný obsah 9">
            <a:extLst>
              <a:ext uri="{FF2B5EF4-FFF2-40B4-BE49-F238E27FC236}">
                <a16:creationId xmlns:a16="http://schemas.microsoft.com/office/drawing/2014/main" id="{459B890B-31BE-CB4A-B65F-9C56AFCE9B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88071" y="3851068"/>
            <a:ext cx="3409200" cy="203760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F0EA6F7A-6A72-D46A-96C8-0E2DD9111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990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&quot;Děkuji za pozornos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0E315FF-786D-B4D1-1623-F15AB6725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04915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459430B-357F-D2F0-6BCA-8475B94FD4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22582" y="1032435"/>
            <a:ext cx="1946835" cy="1946835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478CFBD-5870-EC82-FCA6-8559CCFE3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4718" y="3195921"/>
            <a:ext cx="6975475" cy="6089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5534AEB6-631E-D6BE-BD19-B62F26360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8261" y="3804898"/>
            <a:ext cx="6975475" cy="1484277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text 10">
            <a:extLst>
              <a:ext uri="{FF2B5EF4-FFF2-40B4-BE49-F238E27FC236}">
                <a16:creationId xmlns:a16="http://schemas.microsoft.com/office/drawing/2014/main" id="{308E1180-88D5-79D3-4397-9858976BD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0760" y="5560795"/>
            <a:ext cx="5075238" cy="27117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CETA – Centrum ekonomických a tržních analýz, </a:t>
            </a:r>
            <a:r>
              <a:rPr lang="cs-CZ" dirty="0" err="1"/>
              <a:t>z.ú</a:t>
            </a:r>
            <a:r>
              <a:rPr lang="cs-CZ" dirty="0"/>
              <a:t>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0377C21-49AC-13BD-8588-E8AB90A91D0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65273"/>
            <a:ext cx="6096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0">
            <a:extLst>
              <a:ext uri="{FF2B5EF4-FFF2-40B4-BE49-F238E27FC236}">
                <a16:creationId xmlns:a16="http://schemas.microsoft.com/office/drawing/2014/main" id="{B34BF9A8-443C-EE29-DC3B-3B0ADE2BD1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0760" y="5831972"/>
            <a:ext cx="5075238" cy="332855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Jungmannova 26/15, Praha, Česká republika</a:t>
            </a:r>
          </a:p>
        </p:txBody>
      </p:sp>
      <p:sp>
        <p:nvSpPr>
          <p:cNvPr id="19" name="Zástupný text 10">
            <a:extLst>
              <a:ext uri="{FF2B5EF4-FFF2-40B4-BE49-F238E27FC236}">
                <a16:creationId xmlns:a16="http://schemas.microsoft.com/office/drawing/2014/main" id="{9A3598BD-5944-EED9-A83A-BDED1AFC9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2960" y="6365364"/>
            <a:ext cx="2520775" cy="329636"/>
          </a:xfr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 err="1"/>
              <a:t>www.eceta.cz</a:t>
            </a:r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FCFADC5-0694-8A94-8894-FC825F893658}"/>
              </a:ext>
            </a:extLst>
          </p:cNvPr>
          <p:cNvSpPr/>
          <p:nvPr userDrawn="1"/>
        </p:nvSpPr>
        <p:spPr>
          <a:xfrm>
            <a:off x="9590193" y="4226069"/>
            <a:ext cx="2462474" cy="246893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0EFFA932-AF7C-7800-A739-75EDC37F7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964" y="4226069"/>
            <a:ext cx="2468931" cy="24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2 - Tabulka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E970E4B5-BA1B-3BF5-70C8-0B57D7A62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2EE2C-8C2D-7C78-81ED-CA9D6FE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214E-46DA-E541-A97B-CE7684BD7804}" type="datetime1">
              <a:rPr lang="cs-CZ" smtClean="0"/>
              <a:t>08.12.2025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ACA049-60EC-6A77-B92C-A603BB437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C79F65-5331-BF25-2D56-3ED64DDDD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3547" y="5813079"/>
            <a:ext cx="12192000" cy="10429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298122-E815-EB5E-EA57-CA0A32100774}"/>
              </a:ext>
            </a:extLst>
          </p:cNvPr>
          <p:cNvSpPr txBox="1"/>
          <p:nvPr userDrawn="1"/>
        </p:nvSpPr>
        <p:spPr>
          <a:xfrm>
            <a:off x="939800" y="6388100"/>
            <a:ext cx="3280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4B9259-D0D9-A9EC-7C0D-5CECE2F42E10}"/>
              </a:ext>
            </a:extLst>
          </p:cNvPr>
          <p:cNvSpPr txBox="1"/>
          <p:nvPr userDrawn="1"/>
        </p:nvSpPr>
        <p:spPr>
          <a:xfrm>
            <a:off x="8153400" y="6388100"/>
            <a:ext cx="309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tabulku 13">
            <a:extLst>
              <a:ext uri="{FF2B5EF4-FFF2-40B4-BE49-F238E27FC236}">
                <a16:creationId xmlns:a16="http://schemas.microsoft.com/office/drawing/2014/main" id="{3796D26F-C3EC-EC81-5172-E2EF39E4B31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19969" y="1766534"/>
            <a:ext cx="7133535" cy="3978283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5B04B6-4075-E91F-1AE9-E3F2F97C9E1F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C007081E-E472-6FFC-46E4-08D78186D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D0A1762-0C83-E151-26EC-120636D3D1EA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4DA1CA2D-38DB-A3FC-69B0-54E5063FC8F2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CF7E723C-5656-6393-E6C2-2216573A9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8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2 světlý - Tabulka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4096AB7-1BF0-0FF5-2EAA-6BD29725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2EE2C-8C2D-7C78-81ED-CA9D6FE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B210-D853-964B-82E2-BECF3561AE73}" type="datetime1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CB27BC-E02F-73E5-8783-9F8E546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ACA049-60EC-6A77-B92C-A603BB437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C79F65-5331-BF25-2D56-3ED64DDDD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3079"/>
            <a:ext cx="12192000" cy="10429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298122-E815-EB5E-EA57-CA0A32100774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4B9259-D0D9-A9EC-7C0D-5CECE2F42E10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tabulku 13">
            <a:extLst>
              <a:ext uri="{FF2B5EF4-FFF2-40B4-BE49-F238E27FC236}">
                <a16:creationId xmlns:a16="http://schemas.microsoft.com/office/drawing/2014/main" id="{3796D26F-C3EC-EC81-5172-E2EF39E4B31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19969" y="1766534"/>
            <a:ext cx="7133535" cy="3978283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5B04B6-4075-E91F-1AE9-E3F2F97C9E1F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C007081E-E472-6FFC-46E4-08D78186D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6228890-5146-3C04-1650-1B30E4605D9F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číslo snímku 5">
            <a:extLst>
              <a:ext uri="{FF2B5EF4-FFF2-40B4-BE49-F238E27FC236}">
                <a16:creationId xmlns:a16="http://schemas.microsoft.com/office/drawing/2014/main" id="{45FE3432-BDE3-8A93-4832-2946265A108D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F91BD0E-800F-9322-B9BC-73A2C5F1F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6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2 (delší) - Tabulka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F2D2C7DE-2976-139D-1C6A-B88F2037E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2EE2C-8C2D-7C78-81ED-CA9D6FE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0794-D378-AD43-BFE2-282DFB654503}" type="datetime1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CB27BC-E02F-73E5-8783-9F8E546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ACA049-60EC-6A77-B92C-A603BB437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C79F65-5331-BF25-2D56-3ED64DDDD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2591"/>
            <a:ext cx="12192000" cy="10429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298122-E815-EB5E-EA57-CA0A32100774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4B9259-D0D9-A9EC-7C0D-5CECE2F42E10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tabulku 13">
            <a:extLst>
              <a:ext uri="{FF2B5EF4-FFF2-40B4-BE49-F238E27FC236}">
                <a16:creationId xmlns:a16="http://schemas.microsoft.com/office/drawing/2014/main" id="{3796D26F-C3EC-EC81-5172-E2EF39E4B31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19970" y="1766534"/>
            <a:ext cx="5670000" cy="3978283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5B04B6-4075-E91F-1AE9-E3F2F97C9E1F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C007081E-E472-6FFC-46E4-08D78186D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220" y="1766534"/>
            <a:ext cx="4601981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9CA3BE4-B15D-F598-1CB5-6EA6C644865E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5B97490D-3EAF-6851-37C2-34A9DE211948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8EF36E79-B31A-CA3F-0ADF-3B4596CB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5950458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7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2 světlý (delší) - Tabulka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E95395-BC77-7209-DC37-4FC415C97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2EE2C-8C2D-7C78-81ED-CA9D6FE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F686-764C-344D-9C24-581720159370}" type="datetime1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CB27BC-E02F-73E5-8783-9F8E546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ACA049-60EC-6A77-B92C-A603BB437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C79F65-5331-BF25-2D56-3ED64DDDD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3079"/>
            <a:ext cx="12192000" cy="10429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298122-E815-EB5E-EA57-CA0A32100774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4B9259-D0D9-A9EC-7C0D-5CECE2F42E10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tabulku 13">
            <a:extLst>
              <a:ext uri="{FF2B5EF4-FFF2-40B4-BE49-F238E27FC236}">
                <a16:creationId xmlns:a16="http://schemas.microsoft.com/office/drawing/2014/main" id="{3796D26F-C3EC-EC81-5172-E2EF39E4B31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19970" y="1766534"/>
            <a:ext cx="5665644" cy="3978283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5B04B6-4075-E91F-1AE9-E3F2F97C9E1F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C007081E-E472-6FFC-46E4-08D78186D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220" y="1766534"/>
            <a:ext cx="4601981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rgbClr val="151F29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rgbClr val="151F29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rgbClr val="151F29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rgbClr val="151F29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9CA3BE4-B15D-F598-1CB5-6EA6C644865E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FB8F50E0-64EC-2E1A-96E5-0DA5C233FAD9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18B1D96-72A7-3F4E-2C21-962B88469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5950458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19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2 jednoduchý - Tabulka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2EE2C-8C2D-7C78-81ED-CA9D6FEB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3620-EDF1-4245-AB54-711087935881}" type="datetime1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CB27BC-E02F-73E5-8783-9F8E546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ACA049-60EC-6A77-B92C-A603BB437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C79F65-5331-BF25-2D56-3ED64DDDD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792"/>
          <a:stretch/>
        </p:blipFill>
        <p:spPr>
          <a:xfrm>
            <a:off x="0" y="5815013"/>
            <a:ext cx="12192000" cy="10429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298122-E815-EB5E-EA57-CA0A32100774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4B9259-D0D9-A9EC-7C0D-5CECE2F42E10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tabulku 13">
            <a:extLst>
              <a:ext uri="{FF2B5EF4-FFF2-40B4-BE49-F238E27FC236}">
                <a16:creationId xmlns:a16="http://schemas.microsoft.com/office/drawing/2014/main" id="{3796D26F-C3EC-EC81-5172-E2EF39E4B31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19970" y="2438746"/>
            <a:ext cx="10232230" cy="3306071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5B04B6-4075-E91F-1AE9-E3F2F97C9E1F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text 18">
            <a:extLst>
              <a:ext uri="{FF2B5EF4-FFF2-40B4-BE49-F238E27FC236}">
                <a16:creationId xmlns:a16="http://schemas.microsoft.com/office/drawing/2014/main" id="{C1F939BF-9665-0F21-BE3B-6DC16096B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970" y="1754981"/>
            <a:ext cx="10232230" cy="683765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400"/>
            </a:lvl4pPr>
            <a:lvl5pPr marL="2057400" indent="-228600">
              <a:buFontTx/>
              <a:buBlip>
                <a:blip r:embed="rId4"/>
              </a:buBlip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6D925856-517E-1230-086A-7FB326CE9306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26FFC4-B99A-AFE7-C978-9A2E38F7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10232230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59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vý slide 3 - Graf + možnost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D791182-D3A9-1BDE-073F-E141798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924C3-C4E9-7C13-4303-FE046836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8C3-B50F-CE4A-8143-67A3A001A69C}" type="datetime1">
              <a:rPr lang="cs-CZ" smtClean="0"/>
              <a:t>08.12.2025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CF4C75-09CE-CEBB-B732-AD538BB1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ED660D-9E9F-57BF-37D7-260B62DAC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671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4E2C66-F989-35EE-8F33-900C6511C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792"/>
          <a:stretch/>
        </p:blipFill>
        <p:spPr>
          <a:xfrm>
            <a:off x="0" y="5814983"/>
            <a:ext cx="12192000" cy="10429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BA8AC6-EE73-34F8-B5E4-E0575A6E89C1}"/>
              </a:ext>
            </a:extLst>
          </p:cNvPr>
          <p:cNvSpPr txBox="1"/>
          <p:nvPr userDrawn="1"/>
        </p:nvSpPr>
        <p:spPr>
          <a:xfrm>
            <a:off x="9398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CETA-Centrum ekonomických a tržních analýz, z. </a:t>
            </a:r>
            <a:r>
              <a:rPr lang="cs-CZ" sz="105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ú.</a:t>
            </a:r>
            <a:endParaRPr lang="cs-CZ" sz="105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Jungmannova 26/15 | 110 00 Praha 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74E6C4-9E02-2139-EADA-DC20912283C6}"/>
              </a:ext>
            </a:extLst>
          </p:cNvPr>
          <p:cNvSpPr txBox="1"/>
          <p:nvPr userDrawn="1"/>
        </p:nvSpPr>
        <p:spPr>
          <a:xfrm>
            <a:off x="6096000" y="6388100"/>
            <a:ext cx="515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(+420) 272 048 488</a:t>
            </a:r>
          </a:p>
          <a:p>
            <a:pPr algn="r"/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info@eceta.cz</a:t>
            </a:r>
            <a:r>
              <a:rPr lang="cs-CZ" sz="105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05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www.eceta.cz</a:t>
            </a:r>
            <a:endParaRPr lang="cs-CZ" sz="105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6BA7B05-D048-C96F-B715-6E055DD84826}"/>
              </a:ext>
            </a:extLst>
          </p:cNvPr>
          <p:cNvCxnSpPr/>
          <p:nvPr userDrawn="1"/>
        </p:nvCxnSpPr>
        <p:spPr>
          <a:xfrm>
            <a:off x="0" y="1325563"/>
            <a:ext cx="1019969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text 17">
            <a:extLst>
              <a:ext uri="{FF2B5EF4-FFF2-40B4-BE49-F238E27FC236}">
                <a16:creationId xmlns:a16="http://schemas.microsoft.com/office/drawing/2014/main" id="{6BA53FC0-39BE-F0E1-7C4C-801AE14899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4237" y="1766534"/>
            <a:ext cx="3102964" cy="3911954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  <a:lvl2pPr marL="742950" indent="-285750">
              <a:buFontTx/>
              <a:buBlip>
                <a:blip r:embed="rId5"/>
              </a:buBlip>
              <a:defRPr sz="1600">
                <a:solidFill>
                  <a:schemeClr val="bg1"/>
                </a:solidFill>
              </a:defRPr>
            </a:lvl2pPr>
            <a:lvl3pPr marL="1200150" indent="-285750">
              <a:buFontTx/>
              <a:buBlip>
                <a:blip r:embed="rId5"/>
              </a:buBlip>
              <a:defRPr sz="1400">
                <a:solidFill>
                  <a:schemeClr val="bg1"/>
                </a:solidFill>
              </a:defRPr>
            </a:lvl3pPr>
            <a:lvl4pPr marL="15430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3FB890E-B286-16D5-FB27-3E36218D4502}"/>
              </a:ext>
            </a:extLst>
          </p:cNvPr>
          <p:cNvCxnSpPr/>
          <p:nvPr userDrawn="1"/>
        </p:nvCxnSpPr>
        <p:spPr>
          <a:xfrm flipH="1">
            <a:off x="0" y="6165273"/>
            <a:ext cx="8484432" cy="0"/>
          </a:xfrm>
          <a:prstGeom prst="line">
            <a:avLst/>
          </a:prstGeom>
          <a:ln w="38100">
            <a:solidFill>
              <a:srgbClr val="151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objekt grafu 20">
            <a:extLst>
              <a:ext uri="{FF2B5EF4-FFF2-40B4-BE49-F238E27FC236}">
                <a16:creationId xmlns:a16="http://schemas.microsoft.com/office/drawing/2014/main" id="{5DB3184F-DF2D-0FDB-D6D6-8D30B0E2A30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20763" y="1766888"/>
            <a:ext cx="7132637" cy="391160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1FFD7817-AC88-8798-D93F-76DAD749C5CF}"/>
              </a:ext>
            </a:extLst>
          </p:cNvPr>
          <p:cNvSpPr txBox="1">
            <a:spLocks/>
          </p:cNvSpPr>
          <p:nvPr userDrawn="1"/>
        </p:nvSpPr>
        <p:spPr>
          <a:xfrm>
            <a:off x="4660900" y="6388100"/>
            <a:ext cx="2743200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A70A6-F73C-D040-9EFF-14FDF822F75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B468FF86-01B2-8F4D-9305-682200009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8" y="1113183"/>
            <a:ext cx="7464464" cy="64179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51F2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9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A903ED-03ED-ADA2-DA55-52A9F21A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4CFEA5-0E1E-ECC8-20B7-F59DA58CC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77237-F2CF-6131-DF22-0E28E667D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156C-D908-9C4A-B84F-43A2228C63C9}" type="datetime1">
              <a:rPr lang="cs-CZ" smtClean="0"/>
              <a:t>08.12.2025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FCD878-E304-BDE1-EF94-E66B6C2E1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C992E2-E8C1-F1D5-02E8-52711F2A7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A70A6-F73C-D040-9EFF-14FDF822F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6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7" r:id="rId6"/>
    <p:sldLayoutId id="2147483660" r:id="rId7"/>
    <p:sldLayoutId id="2147483667" r:id="rId8"/>
    <p:sldLayoutId id="2147483653" r:id="rId9"/>
    <p:sldLayoutId id="2147483661" r:id="rId10"/>
    <p:sldLayoutId id="2147483663" r:id="rId11"/>
    <p:sldLayoutId id="2147483666" r:id="rId12"/>
    <p:sldLayoutId id="2147483668" r:id="rId13"/>
    <p:sldLayoutId id="2147483654" r:id="rId14"/>
    <p:sldLayoutId id="2147483662" r:id="rId15"/>
    <p:sldLayoutId id="2147483664" r:id="rId16"/>
    <p:sldLayoutId id="2147483665" r:id="rId17"/>
    <p:sldLayoutId id="2147483669" r:id="rId18"/>
    <p:sldLayoutId id="2147483659" r:id="rId19"/>
    <p:sldLayoutId id="2147483655" r:id="rId20"/>
    <p:sldLayoutId id="2147483677" r:id="rId21"/>
    <p:sldLayoutId id="2147483670" r:id="rId22"/>
    <p:sldLayoutId id="2147483671" r:id="rId23"/>
    <p:sldLayoutId id="2147483678" r:id="rId24"/>
    <p:sldLayoutId id="2147483672" r:id="rId25"/>
    <p:sldLayoutId id="2147483679" r:id="rId26"/>
    <p:sldLayoutId id="2147483674" r:id="rId27"/>
    <p:sldLayoutId id="2147483676" r:id="rId28"/>
    <p:sldLayoutId id="2147483680" r:id="rId29"/>
    <p:sldLayoutId id="2147483675" r:id="rId30"/>
    <p:sldLayoutId id="2147483673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les.rod@eceta.cz" TargetMode="Externa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B9713-6C86-64DD-E806-1CF1A56C5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Analýza financování veřejných služeb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07FAE0-32FC-ADE9-E915-7A923D9DC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487" y="3955129"/>
            <a:ext cx="7699514" cy="2049063"/>
          </a:xfrm>
        </p:spPr>
        <p:txBody>
          <a:bodyPr>
            <a:normAutofit/>
          </a:bodyPr>
          <a:lstStyle/>
          <a:p>
            <a:r>
              <a:rPr lang="cs-CZ" sz="2400" b="1" dirty="0"/>
              <a:t>Ing. Aleš Rod, Ph.D.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i="1" dirty="0"/>
              <a:t>XXVIII. celostátní finanční konference SMO ČR </a:t>
            </a:r>
          </a:p>
          <a:p>
            <a:r>
              <a:rPr lang="cs-CZ" b="1" i="1" dirty="0"/>
              <a:t>9.12.2025</a:t>
            </a:r>
          </a:p>
        </p:txBody>
      </p:sp>
    </p:spTree>
    <p:extLst>
      <p:ext uri="{BB962C8B-B14F-4D97-AF65-F5344CB8AC3E}">
        <p14:creationId xmlns:p14="http://schemas.microsoft.com/office/powerpoint/2010/main" val="366995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90A7B31-E834-33CB-DF27-64C4C92E56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Obce financují celou řadu služeb, které ale </a:t>
            </a:r>
            <a:r>
              <a:rPr lang="cs-CZ" dirty="0">
                <a:solidFill>
                  <a:srgbClr val="FF0000"/>
                </a:solidFill>
              </a:rPr>
              <a:t>NEJSOU</a:t>
            </a:r>
            <a:r>
              <a:rPr lang="cs-CZ" dirty="0"/>
              <a:t> čistými veřejnými statky</a:t>
            </a:r>
          </a:p>
          <a:p>
            <a:r>
              <a:rPr lang="cs-CZ" dirty="0"/>
              <a:t>Přesné pochopení povahy statku určuje </a:t>
            </a:r>
            <a:r>
              <a:rPr lang="cs-CZ" dirty="0">
                <a:solidFill>
                  <a:srgbClr val="00B050"/>
                </a:solidFill>
              </a:rPr>
              <a:t>správný způsob jeho financování</a:t>
            </a:r>
          </a:p>
          <a:p>
            <a:r>
              <a:rPr lang="cs-CZ" dirty="0"/>
              <a:t>Financování jiných než veřejných statků </a:t>
            </a:r>
            <a:r>
              <a:rPr lang="cs-CZ" u="sng" dirty="0">
                <a:solidFill>
                  <a:srgbClr val="FF0000"/>
                </a:solidFill>
              </a:rPr>
              <a:t>zvyšuje tlak na veřejné rozpočty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Nadužívání statku</a:t>
            </a:r>
          </a:p>
          <a:p>
            <a:pPr lvl="1"/>
            <a:r>
              <a:rPr lang="cs-CZ" dirty="0"/>
              <a:t>Efekt záklopky</a:t>
            </a:r>
          </a:p>
          <a:p>
            <a:pPr lvl="1"/>
            <a:r>
              <a:rPr lang="cs-CZ" dirty="0"/>
              <a:t>Efekt sněhové koule </a:t>
            </a:r>
          </a:p>
          <a:p>
            <a:pPr lvl="1"/>
            <a:r>
              <a:rPr lang="cs-CZ" dirty="0"/>
              <a:t>Tragédie obecní pastviny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D2F368-0B75-73E7-BD0C-A30BA720A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veřejný statek?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25953B-6A77-58C9-B9DF-C10F5DA55F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2743200" cy="469900"/>
          </a:xfrm>
        </p:spPr>
        <p:txBody>
          <a:bodyPr/>
          <a:lstStyle/>
          <a:p>
            <a:fld id="{935A70A6-F73C-D040-9EFF-14FDF822F753}" type="slidenum">
              <a:rPr lang="cs-CZ" smtClean="0"/>
              <a:pPr/>
              <a:t>2</a:t>
            </a:fld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321236C-9638-4E63-999A-3885C350C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69384"/>
              </p:ext>
            </p:extLst>
          </p:nvPr>
        </p:nvGraphicFramePr>
        <p:xfrm>
          <a:off x="304799" y="1634926"/>
          <a:ext cx="7848602" cy="4393213"/>
        </p:xfrm>
        <a:graphic>
          <a:graphicData uri="http://schemas.openxmlformats.org/drawingml/2006/table">
            <a:tbl>
              <a:tblPr/>
              <a:tblGrid>
                <a:gridCol w="2616702">
                  <a:extLst>
                    <a:ext uri="{9D8B030D-6E8A-4147-A177-3AD203B41FA5}">
                      <a16:colId xmlns:a16="http://schemas.microsoft.com/office/drawing/2014/main" val="1633892739"/>
                    </a:ext>
                  </a:extLst>
                </a:gridCol>
                <a:gridCol w="2616703">
                  <a:extLst>
                    <a:ext uri="{9D8B030D-6E8A-4147-A177-3AD203B41FA5}">
                      <a16:colId xmlns:a16="http://schemas.microsoft.com/office/drawing/2014/main" val="3019692329"/>
                    </a:ext>
                  </a:extLst>
                </a:gridCol>
                <a:gridCol w="2615197">
                  <a:extLst>
                    <a:ext uri="{9D8B030D-6E8A-4147-A177-3AD203B41FA5}">
                      <a16:colId xmlns:a16="http://schemas.microsoft.com/office/drawing/2014/main" val="415992145"/>
                    </a:ext>
                  </a:extLst>
                </a:gridCol>
              </a:tblGrid>
              <a:tr h="1550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SPOTŘEBA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Vylučitelná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Nevylučitelná</a:t>
                      </a: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001192"/>
                  </a:ext>
                </a:extLst>
              </a:tr>
              <a:tr h="9814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Rivalitní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soukromé statky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volné statky</a:t>
                      </a: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466056"/>
                  </a:ext>
                </a:extLst>
              </a:tr>
              <a:tr h="439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jídlo, oblečení, automobily, elektronika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ryby v řekách, houby ve veřejných lesích, třešně u cesty</a:t>
                      </a: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46269"/>
                  </a:ext>
                </a:extLst>
              </a:tr>
              <a:tr h="9814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Nerivalitní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klubové statky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veřejné statky</a:t>
                      </a: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65994"/>
                  </a:ext>
                </a:extLst>
              </a:tr>
              <a:tr h="439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cs-CZ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kina, soukromé parky, satelitní televize</a:t>
                      </a:r>
                    </a:p>
                  </a:txBody>
                  <a:tcPr marL="5729" marR="5729" marT="572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národní obrana, veřejné osvětlení</a:t>
                      </a:r>
                    </a:p>
                  </a:txBody>
                  <a:tcPr marL="5729" marR="5729" marT="57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42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23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5C29-0619-476F-8036-857E974EA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AFDABCC-19CC-702B-3132-CA88621B6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Česká republika </a:t>
            </a:r>
            <a:r>
              <a:rPr lang="cs-CZ" b="1" dirty="0"/>
              <a:t>má extrémně vysoký počet obcí na počet obyvatel i km</a:t>
            </a:r>
            <a:r>
              <a:rPr lang="cs-CZ" b="1" baseline="30000" dirty="0"/>
              <a:t>2</a:t>
            </a:r>
            <a:r>
              <a:rPr lang="cs-CZ" b="1" dirty="0"/>
              <a:t> </a:t>
            </a:r>
            <a:r>
              <a:rPr lang="cs-CZ" dirty="0"/>
              <a:t>→ znamená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malé úřady,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nízké kapacity,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vysoký počet rozhodnutí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Mnoho činností </a:t>
            </a:r>
            <a:r>
              <a:rPr lang="cs-CZ" b="1" dirty="0"/>
              <a:t>není veřejným statkem</a:t>
            </a:r>
            <a:r>
              <a:rPr lang="cs-CZ" dirty="0"/>
              <a:t>, ale očekává se jejich poskytování: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obce tak financují služby, které jsou jinde poskytovány tržně (nebo jinak)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Starostové musí ročně činit </a:t>
            </a:r>
            <a:r>
              <a:rPr lang="cs-CZ" b="1" dirty="0"/>
              <a:t>stovky rozpočtových rozhodnutí </a:t>
            </a:r>
            <a:r>
              <a:rPr lang="cs-CZ" dirty="0"/>
              <a:t>bez ohledu na velikost: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statistika: 4732 obcí pod 1000 obyvatel, 2203 obcí pod 300 obyvatel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Paradox velikosti: </a:t>
            </a:r>
            <a:r>
              <a:rPr lang="cs-CZ" dirty="0"/>
              <a:t>Investiční a rozpočtová agenda je z pohledu relativní složitosti i z pohledu dopadu na veřejnou volbu (=být znovuzvolen) nejsložitější právě v malých obcích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FF0000"/>
                </a:solidFill>
              </a:rPr>
              <a:t>Když je „nedělat nic“ tou nejracionálnější volbou…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1E3031B-5E0D-9D4B-5474-F91204608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67" y="1113183"/>
            <a:ext cx="10426557" cy="641796"/>
          </a:xfrm>
        </p:spPr>
        <p:txBody>
          <a:bodyPr>
            <a:normAutofit/>
          </a:bodyPr>
          <a:lstStyle/>
          <a:p>
            <a:r>
              <a:rPr lang="cs-CZ" dirty="0"/>
              <a:t>Proč financování veřejných služeb bude vytvářet </a:t>
            </a:r>
            <a:r>
              <a:rPr lang="cs-CZ" dirty="0">
                <a:solidFill>
                  <a:srgbClr val="FF0000"/>
                </a:solidFill>
              </a:rPr>
              <a:t>větší tlak </a:t>
            </a:r>
            <a:r>
              <a:rPr lang="cs-CZ" dirty="0"/>
              <a:t>na starosty</a:t>
            </a:r>
          </a:p>
        </p:txBody>
      </p:sp>
    </p:spTree>
    <p:extLst>
      <p:ext uri="{BB962C8B-B14F-4D97-AF65-F5344CB8AC3E}">
        <p14:creationId xmlns:p14="http://schemas.microsoft.com/office/powerpoint/2010/main" val="355203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595105-F5C0-13BC-CADE-1CA0CA9E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575"/>
          <a:stretch>
            <a:fillRect/>
          </a:stretch>
        </p:blipFill>
        <p:spPr>
          <a:xfrm>
            <a:off x="106153" y="1590544"/>
            <a:ext cx="5989847" cy="3325091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E307A4-5096-63A8-44AA-57C04F023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935" y="5021705"/>
            <a:ext cx="10232230" cy="1349115"/>
          </a:xfrm>
        </p:spPr>
        <p:txBody>
          <a:bodyPr/>
          <a:lstStyle/>
          <a:p>
            <a:r>
              <a:rPr lang="cs-CZ" dirty="0"/>
              <a:t>V roce 2024 byl přebytek obcí a krajů 51 mld. Kč; v přebytku skončilo 4172 obcí (≈ ⅔ všech).</a:t>
            </a:r>
          </a:p>
          <a:p>
            <a:r>
              <a:rPr lang="cs-CZ" dirty="0"/>
              <a:t>Systém RUD posílá na obce stále více peněz, ale kapacity obcí nerostou → úspory se hromadí.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NRR: Investice pod 10 % rozpočtu znamenají stagnaci, nad 25 % rozvoj.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F51178-571F-1983-740D-B7D9A3045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Hospodaření obcí v České republice – hodně úspor, málo výnosů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BA63F7-B57A-851F-DC20-AB020CD4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013" y="1601560"/>
            <a:ext cx="6096000" cy="332509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12C52CE-FECE-9C98-5737-005ABA78B03F}"/>
              </a:ext>
            </a:extLst>
          </p:cNvPr>
          <p:cNvSpPr/>
          <p:nvPr/>
        </p:nvSpPr>
        <p:spPr>
          <a:xfrm>
            <a:off x="106153" y="1530154"/>
            <a:ext cx="517793" cy="27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7D20674-B275-5BD2-3C96-C2397D93A688}"/>
              </a:ext>
            </a:extLst>
          </p:cNvPr>
          <p:cNvSpPr/>
          <p:nvPr/>
        </p:nvSpPr>
        <p:spPr>
          <a:xfrm>
            <a:off x="6070013" y="1519739"/>
            <a:ext cx="530646" cy="28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0D38A-151A-5D93-E7F3-E94E11D96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CAF8053-281C-029A-EBA2-936C7239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32" y="1766534"/>
            <a:ext cx="7772400" cy="4369509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956A32-BBE3-E7E6-70F6-532E53981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i="1" dirty="0">
                <a:solidFill>
                  <a:srgbClr val="FF0000"/>
                </a:solidFill>
              </a:rPr>
              <a:t>„Mezi lety 2013 a 2024 dosáhly obce a kraje kumulativního přebytku hospodaření </a:t>
            </a:r>
            <a:r>
              <a:rPr lang="cs-CZ" sz="2000" b="1" i="1" dirty="0"/>
              <a:t>384,1 mld. Kč</a:t>
            </a:r>
            <a:r>
              <a:rPr lang="cs-CZ" sz="2000" b="1" i="1" dirty="0">
                <a:solidFill>
                  <a:srgbClr val="FF0000"/>
                </a:solidFill>
              </a:rPr>
              <a:t>. Z této částky šlo </a:t>
            </a:r>
            <a:r>
              <a:rPr lang="cs-CZ" sz="2000" b="1" i="1" dirty="0"/>
              <a:t>358,2 mld</a:t>
            </a:r>
            <a:r>
              <a:rPr lang="cs-CZ" sz="2000" b="1" i="1" dirty="0">
                <a:solidFill>
                  <a:srgbClr val="FF0000"/>
                </a:solidFill>
              </a:rPr>
              <a:t>. Kč na bankovní účty. To znamená, že pouhých 25,8 mld. Kč (přibližně 6,7 % všech přebytků) bylo použito jiným způsobem než k navýšení bankovního konta, a to zejména ke splácení půjček.“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775204E-47D5-44BA-1A70-839CA9DC8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Saldo vs. investice</a:t>
            </a:r>
          </a:p>
        </p:txBody>
      </p:sp>
    </p:spTree>
    <p:extLst>
      <p:ext uri="{BB962C8B-B14F-4D97-AF65-F5344CB8AC3E}">
        <p14:creationId xmlns:p14="http://schemas.microsoft.com/office/powerpoint/2010/main" val="377328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F3B8A45-6143-87F6-C8EE-0CFFB46A42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970" y="1754981"/>
            <a:ext cx="10232230" cy="43483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Zvýšit investiční aktivitu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Úspory se nehýbou, investice stagnují, přitom občané očekávají služby.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Blokování investic znamená méně služeb (=&gt; vyčíslitelné společenské náklady).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Efektivnější správa úspor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Termínovaný účet státní pokladny (ČNB): 4,6 % </a:t>
            </a:r>
            <a:r>
              <a:rPr lang="cs-CZ" dirty="0" err="1"/>
              <a:t>p.a</a:t>
            </a:r>
            <a:r>
              <a:rPr lang="cs-CZ" dirty="0"/>
              <a:t>. v roce 2024, vysoce nad průměrem trhu.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Nástroj ČNB využilo 37 obcí + 1 kraj, tj. 2 % úspor (2012: 1000 Kč =&gt; 2024: 726 Kč vč. zhodnocení)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Profesionalizace finančního řízení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Malé obce trpí nízkou kapacitou → z toho plyne nízké úročení, nízké investování ale také nízké sebevědomí při debatě s občany. Debata o investicích je debatou o nákladech a výnosech (</a:t>
            </a:r>
            <a:r>
              <a:rPr lang="cs-CZ" dirty="0" err="1"/>
              <a:t>Cost</a:t>
            </a:r>
            <a:r>
              <a:rPr lang="cs-CZ" dirty="0"/>
              <a:t>-Benefit-</a:t>
            </a:r>
            <a:r>
              <a:rPr lang="cs-CZ" dirty="0" err="1"/>
              <a:t>Abalysis</a:t>
            </a:r>
            <a:r>
              <a:rPr lang="cs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Debata o RUD a úloze státu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Je třeba přenastavit RUD, aby obce neakumulovaly prostředky, které neumí využít.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RUD musí být hlavně motivační – rozvoj obce má více vrstev (bydlení, infrastruktura, byznys…)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200" b="1" dirty="0">
                <a:solidFill>
                  <a:srgbClr val="FF0000"/>
                </a:solidFill>
              </a:rPr>
              <a:t>„Financování veřejných služeb není jen o penězích, ale o kapacitě s nimi pracovat.“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104785E-0E4B-454C-8430-D45F2239C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Tipy na zlepšení stávajícího stavu </a:t>
            </a:r>
          </a:p>
        </p:txBody>
      </p:sp>
    </p:spTree>
    <p:extLst>
      <p:ext uri="{BB962C8B-B14F-4D97-AF65-F5344CB8AC3E}">
        <p14:creationId xmlns:p14="http://schemas.microsoft.com/office/powerpoint/2010/main" val="245387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F95BF31-3F91-E8BF-E27A-8E5C9215D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3CE809-E78C-648F-2DFB-8F86751A62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b="1" dirty="0"/>
              <a:t>Ing. Aleš Rod. Ph.D.</a:t>
            </a:r>
          </a:p>
          <a:p>
            <a:r>
              <a:rPr lang="cs-CZ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ales.rod@eceta.cz</a:t>
            </a:r>
            <a:r>
              <a:rPr lang="cs-CZ" dirty="0">
                <a:solidFill>
                  <a:srgbClr val="00B0F0"/>
                </a:solidFill>
              </a:rPr>
              <a:t> </a:t>
            </a:r>
          </a:p>
          <a:p>
            <a:r>
              <a:rPr lang="cs-CZ" dirty="0"/>
              <a:t>+420 608 939 645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7126A2-721B-DC4F-A76D-72E47248A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F93B46-DA1B-EFE0-51B0-98F106EA6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A3673B3-7B3B-0BB0-609C-F9C222DA6A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5455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TA_PPT_template" id="{B27E628E-0E89-F345-AE05-D3F0804E4A86}" vid="{60C150A2-652B-574A-995C-6933C38A76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285</TotalTime>
  <Words>571</Words>
  <Application>Microsoft Macintosh PowerPoint</Application>
  <PresentationFormat>Širokoúhlá obrazovka</PresentationFormat>
  <Paragraphs>64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Motiv Office</vt:lpstr>
      <vt:lpstr>Analýza financování veřejných služeb</vt:lpstr>
      <vt:lpstr>Co je veřejný statek?</vt:lpstr>
      <vt:lpstr>Proč financování veřejných služeb bude vytvářet větší tlak na starosty</vt:lpstr>
      <vt:lpstr>Hospodaření obcí v České republice – hodně úspor, málo výnosů</vt:lpstr>
      <vt:lpstr>Saldo vs. investice</vt:lpstr>
      <vt:lpstr>Tipy na zlepšení stávajícího stavu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 Rod</dc:creator>
  <cp:lastModifiedBy>Aleš Rod</cp:lastModifiedBy>
  <cp:revision>5</cp:revision>
  <dcterms:created xsi:type="dcterms:W3CDTF">2024-04-14T19:31:53Z</dcterms:created>
  <dcterms:modified xsi:type="dcterms:W3CDTF">2025-12-08T14:31:19Z</dcterms:modified>
</cp:coreProperties>
</file>