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2" r:id="rId2"/>
    <p:sldMasterId id="2147483696" r:id="rId3"/>
  </p:sldMasterIdLst>
  <p:notesMasterIdLst>
    <p:notesMasterId r:id="rId28"/>
  </p:notesMasterIdLst>
  <p:sldIdLst>
    <p:sldId id="313" r:id="rId4"/>
    <p:sldId id="629" r:id="rId5"/>
    <p:sldId id="627" r:id="rId6"/>
    <p:sldId id="464" r:id="rId7"/>
    <p:sldId id="669" r:id="rId8"/>
    <p:sldId id="463" r:id="rId9"/>
    <p:sldId id="661" r:id="rId10"/>
    <p:sldId id="656" r:id="rId11"/>
    <p:sldId id="659" r:id="rId12"/>
    <p:sldId id="619" r:id="rId13"/>
    <p:sldId id="621" r:id="rId14"/>
    <p:sldId id="624" r:id="rId15"/>
    <p:sldId id="660" r:id="rId16"/>
    <p:sldId id="625" r:id="rId17"/>
    <p:sldId id="626" r:id="rId18"/>
    <p:sldId id="655" r:id="rId19"/>
    <p:sldId id="654" r:id="rId20"/>
    <p:sldId id="589" r:id="rId21"/>
    <p:sldId id="658" r:id="rId22"/>
    <p:sldId id="666" r:id="rId23"/>
    <p:sldId id="667" r:id="rId24"/>
    <p:sldId id="668" r:id="rId25"/>
    <p:sldId id="636" r:id="rId26"/>
    <p:sldId id="270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8" autoAdjust="0"/>
    <p:restoredTop sz="94660"/>
  </p:normalViewPr>
  <p:slideViewPr>
    <p:cSldViewPr>
      <p:cViewPr varScale="1">
        <p:scale>
          <a:sx n="123" d="100"/>
          <a:sy n="123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900" dirty="0" err="1"/>
              <a:t>Vyplacené</a:t>
            </a:r>
            <a:r>
              <a:rPr lang="en-US" sz="1900" dirty="0"/>
              <a:t> </a:t>
            </a:r>
            <a:r>
              <a:rPr lang="en-US" sz="1900" dirty="0" err="1"/>
              <a:t>nepojistné</a:t>
            </a:r>
            <a:r>
              <a:rPr lang="en-US" sz="1900" dirty="0"/>
              <a:t> </a:t>
            </a:r>
            <a:r>
              <a:rPr lang="en-US" sz="1900" dirty="0" err="1"/>
              <a:t>sociální</a:t>
            </a:r>
            <a:r>
              <a:rPr lang="en-US" sz="1900" dirty="0"/>
              <a:t> </a:t>
            </a:r>
            <a:r>
              <a:rPr lang="en-US" sz="1900" dirty="0" err="1"/>
              <a:t>dávky</a:t>
            </a:r>
            <a:r>
              <a:rPr lang="en-US" sz="1900" dirty="0"/>
              <a:t> v </a:t>
            </a:r>
            <a:r>
              <a:rPr lang="cs-CZ" sz="1900" dirty="0"/>
              <a:t>1</a:t>
            </a:r>
            <a:r>
              <a:rPr lang="en-US" sz="1900" dirty="0"/>
              <a:t>-</a:t>
            </a:r>
            <a:r>
              <a:rPr lang="cs-CZ" sz="1900" dirty="0"/>
              <a:t>10</a:t>
            </a:r>
            <a:r>
              <a:rPr lang="en-US" sz="1900" dirty="0"/>
              <a:t> 2</a:t>
            </a:r>
            <a:r>
              <a:rPr lang="cs-CZ" sz="1900" dirty="0"/>
              <a:t>021</a:t>
            </a:r>
            <a:r>
              <a:rPr lang="en-US" sz="1900" dirty="0"/>
              <a:t> (</a:t>
            </a:r>
            <a:r>
              <a:rPr lang="en-US" sz="1900" dirty="0" err="1"/>
              <a:t>objem</a:t>
            </a:r>
            <a:r>
              <a:rPr lang="en-US" sz="1900" dirty="0"/>
              <a:t>)</a:t>
            </a:r>
          </a:p>
        </c:rich>
      </c:tx>
      <c:layout>
        <c:manualLayout>
          <c:xMode val="edge"/>
          <c:yMode val="edge"/>
          <c:x val="0.11940094112096432"/>
          <c:y val="3.78917959488001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2677279739729659"/>
          <c:y val="0.24088590422207098"/>
          <c:w val="0.37495981347354868"/>
          <c:h val="0.4770821765644314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Vyplacené nepojistné sociální dávky v 1-8 2021 (objem)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79-4486-B19F-ABB5FF5C36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79-4486-B19F-ABB5FF5C36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79-4486-B19F-ABB5FF5C36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79-4486-B19F-ABB5FF5C36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79-4486-B19F-ABB5FF5C368F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>
                <a:innerShdw blurRad="63500" dist="12700" dir="18900000">
                  <a:prstClr val="black">
                    <a:alpha val="62000"/>
                  </a:prstClr>
                </a:inn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Dávky SSP</c:v>
                </c:pt>
                <c:pt idx="1">
                  <c:v>Dávky pěstounské péče</c:v>
                </c:pt>
                <c:pt idx="2">
                  <c:v>Dávky pomoci v hmotné nouzi</c:v>
                </c:pt>
                <c:pt idx="3">
                  <c:v>Dávky pro OZP</c:v>
                </c:pt>
                <c:pt idx="4">
                  <c:v>Příspěvek na péči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0.50990923564712121</c:v>
                </c:pt>
                <c:pt idx="1">
                  <c:v>4.4379277967531675E-2</c:v>
                </c:pt>
                <c:pt idx="2">
                  <c:v>5.9075754895423681E-2</c:v>
                </c:pt>
                <c:pt idx="3">
                  <c:v>2.9520867636452706E-2</c:v>
                </c:pt>
                <c:pt idx="4">
                  <c:v>0.35711486385347069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79-4486-B19F-ABB5FF5C3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199653398423709E-3"/>
          <c:y val="0.82144630101396243"/>
          <c:w val="0.96442385774183403"/>
          <c:h val="0.136740668687015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2000" dirty="0">
                <a:solidFill>
                  <a:schemeClr val="tx1"/>
                </a:solidFill>
              </a:rPr>
              <a:t>Vyplacené nepojistné sociální dávky v 1-10 2021 (počet)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4565155921011875"/>
          <c:y val="0.24102549620544406"/>
          <c:w val="0.36966107029926509"/>
          <c:h val="0.48071806731806793"/>
        </c:manualLayout>
      </c:layout>
      <c:pieChart>
        <c:varyColors val="1"/>
        <c:ser>
          <c:idx val="0"/>
          <c:order val="0"/>
          <c:tx>
            <c:strRef>
              <c:f>List1!$C$1</c:f>
              <c:strCache>
                <c:ptCount val="1"/>
                <c:pt idx="0">
                  <c:v>Vyplacené nepojistné sociální dávky v 1-8 2021 (počet)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7D-41A3-8817-08D0F7221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D-41A3-8817-08D0F72217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7D-41A3-8817-08D0F72217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7D-41A3-8817-08D0F72217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7D-41A3-8817-08D0F7221716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>
                <a:innerShdw blurRad="63500" dist="12700" dir="18900000">
                  <a:prstClr val="black">
                    <a:alpha val="50000"/>
                  </a:prstClr>
                </a:inn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Dávky SSP</c:v>
                </c:pt>
                <c:pt idx="1">
                  <c:v>Dávky pěstounské péče</c:v>
                </c:pt>
                <c:pt idx="2">
                  <c:v>Dávky pomoci v hmotné nouzi</c:v>
                </c:pt>
                <c:pt idx="3">
                  <c:v>Dávky pro OZP</c:v>
                </c:pt>
                <c:pt idx="4">
                  <c:v>Příspěvek na péči</c:v>
                </c:pt>
              </c:strCache>
            </c:strRef>
          </c:cat>
          <c:val>
            <c:numRef>
              <c:f>List1!$C$2:$C$6</c:f>
              <c:numCache>
                <c:formatCode>0%</c:formatCode>
                <c:ptCount val="5"/>
                <c:pt idx="0">
                  <c:v>0.47687456201822004</c:v>
                </c:pt>
                <c:pt idx="1">
                  <c:v>2.187105816398038E-2</c:v>
                </c:pt>
                <c:pt idx="2">
                  <c:v>7.2074281709880866E-2</c:v>
                </c:pt>
                <c:pt idx="3">
                  <c:v>0.17978976874562017</c:v>
                </c:pt>
                <c:pt idx="4">
                  <c:v>0.24939032936229855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7D-41A3-8817-08D0F7221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247459987386511E-2"/>
          <c:y val="0.82098257149906506"/>
          <c:w val="0.9411504787889774"/>
          <c:h val="0.1327706748134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D77DEF-4828-4149-A92F-6BC482F29887}" type="datetimeFigureOut">
              <a:rPr lang="cs-CZ"/>
              <a:pPr>
                <a:defRPr/>
              </a:pPr>
              <a:t>23.11.2021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D2CD8C-27AB-430D-9D5A-0C50420438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59E01A48-D129-4C4D-9200-E3106F688DE3}" type="datetime1">
              <a:rPr lang="cs-CZ"/>
              <a:pPr>
                <a:defRPr/>
              </a:pPr>
              <a:t>23.11.2021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34D0B115-779A-4467-9770-15EC79E6FD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65121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A002E1-3419-412D-8163-E72E7CA2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E1F2-7605-4D75-AB6A-34CAEF551A93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51B757-5000-4BC6-A3F8-52410F43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AC0EBA-3C8B-4299-932C-F6C996E0F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1DCA3-5C27-40F9-9A09-5444CE7BD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29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B7CD-0834-49AA-8B16-8594658DDE02}" type="datetime1">
              <a:rPr lang="cs-CZ"/>
              <a:pPr>
                <a:defRPr/>
              </a:pPr>
              <a:t>23.11.2021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8AD7-C7AC-4362-9413-400AA44560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986999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9FE5-1084-48B4-8BBB-297750DD666E}" type="datetime1">
              <a:rPr lang="cs-CZ"/>
              <a:pPr>
                <a:defRPr/>
              </a:pPr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7408-EC08-4FCD-A3CD-26DB1082E3D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68717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0B14037F-8EC1-4E89-A187-EC9DCD88D0F7}" type="datetime1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6359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C530-1407-4C4A-99B8-FDC7975E5B4F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6218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F5DE-BC5E-4334-AE08-DF492C7F2A86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65836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51FFEA15-BD44-4029-9945-EFF75F061A47}" type="datetime1">
              <a:rPr lang="cs-CZ" smtClean="0"/>
              <a:t>23.11.2021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853DA629-D3B3-49B5-BD5A-A5637C78E7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7149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93EA9-A15A-4942-87A7-3203D9CC1EEC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D442-C700-4F2F-873B-B0C81A576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299019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F021-A3DF-40A7-BC97-3918164BEE18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D60A-37A9-4939-B6D6-B2D7779A7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2372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34D2DF-ACE8-49F1-9B97-C7E0C64EE1B7}" type="datetime1">
              <a:rPr lang="cs-CZ"/>
              <a:pPr>
                <a:defRPr/>
              </a:pPr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0BACB0-C9EF-4C81-8946-1B085D63AC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6" r:id="rId2"/>
    <p:sldLayoutId id="2147483687" r:id="rId3"/>
  </p:sldLayoutIdLst>
  <p:transition spd="med">
    <p:wipe dir="r"/>
  </p:transition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ts val="1200"/>
        </a:spcBef>
        <a:spcAft>
          <a:spcPct val="0"/>
        </a:spcAft>
        <a:buClr>
          <a:srgbClr val="001E96"/>
        </a:buClr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eaLnBrk="0" fontAlgn="base" hangingPunct="0">
        <a:spcBef>
          <a:spcPts val="600"/>
        </a:spcBef>
        <a:spcAft>
          <a:spcPct val="0"/>
        </a:spcAft>
        <a:buClr>
          <a:srgbClr val="001E9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eaLnBrk="0" fontAlgn="base" hangingPunct="0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CDD67A-3CE9-4393-94B2-ED7C6ED2D30E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76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ransition spd="med">
    <p:wipe dir="r"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EB2161-9D5D-4A08-9846-1970E6F87EE7}" type="datetime1">
              <a:rPr lang="cs-CZ" smtClean="0"/>
              <a:t>23.11.2021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56F1E5-1761-4C62-84A6-9B9FE1F3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7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med">
    <p:wipe dir="r"/>
  </p:transition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fontAlgn="base">
        <a:spcBef>
          <a:spcPts val="1200"/>
        </a:spcBef>
        <a:spcAft>
          <a:spcPct val="0"/>
        </a:spcAft>
        <a:buClr>
          <a:srgbClr val="001E96"/>
        </a:buClr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fontAlgn="base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fontAlgn="base">
        <a:spcBef>
          <a:spcPts val="6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radprace.cz/web/cz/socialni-tematika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CDE5">
            <a:alpha val="6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9156688" cy="6197344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  <a:softEdge rad="127000"/>
          </a:effectLst>
        </p:spPr>
      </p:pic>
      <p:sp>
        <p:nvSpPr>
          <p:cNvPr id="6147" name="Nadpis 1"/>
          <p:cNvSpPr>
            <a:spLocks noGrp="1"/>
          </p:cNvSpPr>
          <p:nvPr>
            <p:ph type="ctrTitle"/>
          </p:nvPr>
        </p:nvSpPr>
        <p:spPr>
          <a:xfrm>
            <a:off x="323850" y="3284985"/>
            <a:ext cx="8712200" cy="1728192"/>
          </a:xfrm>
        </p:spPr>
        <p:txBody>
          <a:bodyPr/>
          <a:lstStyle/>
          <a:p>
            <a:pPr eaLnBrk="1" hangingPunct="1"/>
            <a:br>
              <a:rPr lang="cs-CZ" altLang="cs-CZ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altLang="cs-CZ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TextovéPole 1"/>
          <p:cNvSpPr txBox="1">
            <a:spLocks noChangeArrowheads="1"/>
          </p:cNvSpPr>
          <p:nvPr/>
        </p:nvSpPr>
        <p:spPr bwMode="auto">
          <a:xfrm>
            <a:off x="755650" y="4581128"/>
            <a:ext cx="712871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000" b="1" dirty="0"/>
          </a:p>
          <a:p>
            <a:pPr algn="ctr" eaLnBrk="1" hangingPunct="1"/>
            <a:endParaRPr lang="cs-CZ" altLang="cs-CZ" sz="2000" b="1" dirty="0"/>
          </a:p>
          <a:p>
            <a:pPr algn="ctr" eaLnBrk="1" hangingPunct="1"/>
            <a:r>
              <a:rPr lang="cs-CZ" altLang="cs-CZ" sz="2000" b="1" dirty="0"/>
              <a:t>Praha, 25. listopadu 2021</a:t>
            </a:r>
          </a:p>
          <a:p>
            <a:pPr algn="ctr" eaLnBrk="1" hangingPunct="1"/>
            <a:endParaRPr lang="cs-CZ" altLang="cs-CZ" sz="1600" dirty="0"/>
          </a:p>
          <a:p>
            <a:pPr algn="ctr" eaLnBrk="1" hangingPunct="1"/>
            <a:r>
              <a:rPr lang="cs-CZ" altLang="cs-CZ" sz="2000" b="1" dirty="0"/>
              <a:t>Mgr. Viktor Najmon</a:t>
            </a:r>
            <a:r>
              <a:rPr lang="cs-CZ" altLang="cs-CZ" sz="2000" dirty="0"/>
              <a:t> </a:t>
            </a:r>
          </a:p>
          <a:p>
            <a:pPr algn="ctr" eaLnBrk="1" hangingPunct="1"/>
            <a:r>
              <a:rPr lang="cs-CZ" altLang="cs-CZ" sz="2000" dirty="0"/>
              <a:t>generální ředitel Úřadu práce ČR</a:t>
            </a:r>
          </a:p>
          <a:p>
            <a:pPr algn="ctr" eaLnBrk="1" hangingPunct="1"/>
            <a:endParaRPr lang="cs-CZ" altLang="cs-CZ" sz="1600" dirty="0"/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</a:t>
            </a:r>
            <a:r>
              <a:rPr lang="cs-CZ" dirty="0" err="1"/>
              <a:t>Outplacement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713387"/>
          </a:xfrm>
        </p:spPr>
        <p:txBody>
          <a:bodyPr/>
          <a:lstStyle/>
          <a:p>
            <a:pPr marL="0" indent="0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Název projektu: </a:t>
            </a:r>
            <a:r>
              <a:rPr lang="cs-CZ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Outplacement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(OUT)</a:t>
            </a:r>
          </a:p>
          <a:p>
            <a:pPr marL="0" indent="0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Doba realizace projektu: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1. 6. 2020 – </a:t>
            </a:r>
            <a:r>
              <a:rPr lang="cs-CZ" sz="2000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31. 5. 2023</a:t>
            </a:r>
          </a:p>
          <a:p>
            <a:pPr marL="0" indent="0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Aktuální rozpočet projektu: </a:t>
            </a:r>
            <a:r>
              <a:rPr lang="cs-CZ" sz="2000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1 380 mil. Kč</a:t>
            </a:r>
          </a:p>
          <a:p>
            <a:pPr algn="just">
              <a:spcAft>
                <a:spcPts val="0"/>
              </a:spcAft>
              <a:buClr>
                <a:schemeClr val="tx2"/>
              </a:buClr>
              <a:buSzPct val="100000"/>
            </a:pPr>
            <a:r>
              <a:rPr lang="cs-CZ" sz="2000" b="1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Cíle projektu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POMOCI ZAMĚSTNANCŮM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zmírnit dopady spojené se ztrátou zaměstnání např. zvýšením nebo změnou kvalifikace, která limituje zaměstnance v získání nového zaměstnání (např. rekvalifikace).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POMOCI NOVÝM ZAMĚSTNAVATELŮM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přijímáním nových zaměstnanců (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např. finanční podporou pracovních míst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31. 10. 2021 podpořeno 2 5343 osob; 1 466 klientů získalo díky projektu nové zaměstnání a 207 získalo novou kvalifikaci.</a:t>
            </a:r>
          </a:p>
          <a:p>
            <a:pPr marL="342900" lvl="0" indent="-3429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870362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Flexi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896544"/>
          </a:xfrm>
        </p:spPr>
        <p:txBody>
          <a:bodyPr/>
          <a:lstStyle/>
          <a:p>
            <a:pPr algn="just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Název projektu: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Podpora forem flexibilního zaměstnávání (FLEXI)</a:t>
            </a:r>
          </a:p>
          <a:p>
            <a:pPr algn="just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Doba realizace projektu: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1. 1. 2021 – 30. 6. 2023 </a:t>
            </a:r>
            <a:endParaRPr lang="cs-CZ" sz="2000" spc="-1" dirty="0"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just">
              <a:buClr>
                <a:schemeClr val="tx2"/>
              </a:buClr>
              <a:buSzPct val="100000"/>
            </a:pPr>
            <a:r>
              <a:rPr lang="cs-CZ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Rozpočet projektu: </a:t>
            </a:r>
            <a:r>
              <a:rPr lang="cs-CZ" sz="2000" spc="-1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697 mil. Kč 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Cíle projektu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Soulad mezi rodinným a pracovním životem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mezigenerační solidarity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forem flexibilního  zaměstnávání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Získání praxe a pracovních návyků pro účastníky projektu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Aktivity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Poradenské aktivity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Sdílené pracovní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Generační tandem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Příspěvek na zapracování</a:t>
            </a:r>
          </a:p>
          <a:p>
            <a:pPr marL="1225" indent="0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611534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Zvolené rekvalifikace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Uchazeč/zájemce si sám může zajistit vhodnou rekvalifikaci, na kterou ÚP ČR může přispět částkou až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50 tisíc Kč během tří let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Nejčastěji realizovanou rekvalifikací jsou kurzy zaměřené na získání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řidičských průkazů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vč. profesní způsobilosti, kurzy pro pracovníky v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sociální oblasti a kurzy pro osobní služby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Pro změnu profese nebo další prohloubení znalostí se většinou rozhodují lidé s výučním listem, úplným středním vzděláním s maturitou a základním vzděláním. Z hlediska věku pak převažují účastníci nad 50 let. 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939245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   Rok elektronické identifikace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6413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1.1.2021 spuštěna BI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&gt; 6 mil. aktivovaných prostředků bankovní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Portál občana - 230.000 registrovaných uživatelů a více než 1M přihlášení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Katalog služeb = „jízdní řád veřejné správy“, agend, které budou digitalizovány -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naplněn z 84% (schváleno 321 z 380)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Podání na samoobslužném portálu je možná u 13% úkonů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33540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86171"/>
            <a:ext cx="6624637" cy="1368425"/>
          </a:xfrm>
        </p:spPr>
        <p:txBody>
          <a:bodyPr/>
          <a:lstStyle/>
          <a:p>
            <a:r>
              <a:rPr lang="cs-CZ" dirty="0"/>
              <a:t>Další kroky ÚP ČR -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12776"/>
            <a:ext cx="8135937" cy="4968552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ledna 2021 - nasazení bankovní identity - v současné době probíhá implementace bankovní identity na webové stránky ÚP ČR – rozšíří možnosti ověřeného podání žádostí a další komunikace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ÚP ČR.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Zákon 12/2020 Sb. -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Právo na digitální služby 12/2020 Sb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+ DEPO (balíček legislativních úprav) - OVM poskytuje digitální služby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Aktualizace portálu - ÚP ČR připravil informační a návodná videa k jednotlivým činnostem, průvodce vyplňování žádostí; zároveň probíhá analýza možných úprav v návaznosti na zkušenosti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souvislosti s pandemickou situací.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E-shop - cílem je vytvoření webové aplikace kde budou moci dodatelé rekvalifikačních kurzů zadat svou nabídku realizace RK a zájemce o rekvalifikaci si bude moci dle svého zájmu vyhledávat.</a:t>
            </a:r>
          </a:p>
          <a:p>
            <a:pPr marL="1225" indent="0" algn="just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00000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580418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9E3E4-349B-4175-8A1B-50E003EA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kroky ÚP ČR -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67C5B-62BA-4513-A9BD-6CD72AF50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484784"/>
            <a:ext cx="8135937" cy="4641379"/>
          </a:xfrm>
        </p:spPr>
        <p:txBody>
          <a:bodyPr/>
          <a:lstStyle/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Aktualizace zákona č. 435/2004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dne 9. 6. 2021 schválil senát novelizaci zákona č. 435/2004 Sb., o zaměstnanosti. Cílem této novely je: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Zjednodušení administrace žádosti o podporu v nezaměstnanosti; předávání informací o průměrném čistém měsíčním výdělku (zaměstnavatel předá ČSSZ, zde bude napojení na ÚP ČR)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Zjednodušení procesu pro přiznání podpory v nezaměstnanosti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Kurzarbeit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příspěvek v době částečné práce, poskytuje se zaměstnavateli za účelem udržení úrovně zaměstnanosti při splnění stanovených podmínek po dobu stanovenou nařízením vlády.</a:t>
            </a:r>
          </a:p>
          <a:p>
            <a:pPr algn="just">
              <a:spcAft>
                <a:spcPts val="600"/>
              </a:spcAft>
              <a:buClr>
                <a:schemeClr val="tx2"/>
              </a:buClr>
              <a:buSzPct val="100000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8B9FD-43D2-4985-AEB4-C5DA4932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CD60A-37A9-4939-B6D6-B2D7779A73C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222600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Nepojistné sociální dávky</a:t>
            </a:r>
            <a:br>
              <a:rPr lang="cs-CZ" dirty="0"/>
            </a:br>
            <a:endParaRPr lang="cs-CZ" sz="3200" dirty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8" name="Organization Chart 51"/>
          <p:cNvGrpSpPr>
            <a:grpSpLocks/>
          </p:cNvGrpSpPr>
          <p:nvPr/>
        </p:nvGrpSpPr>
        <p:grpSpPr bwMode="auto">
          <a:xfrm>
            <a:off x="30643" y="1557338"/>
            <a:ext cx="9082714" cy="4896654"/>
            <a:chOff x="1676" y="2298"/>
            <a:chExt cx="13190" cy="2865"/>
          </a:xfrm>
        </p:grpSpPr>
        <p:cxnSp>
          <p:nvCxnSpPr>
            <p:cNvPr id="2120" name="_s2120"/>
            <p:cNvCxnSpPr>
              <a:cxnSpLocks noChangeShapeType="1"/>
              <a:stCxn id="19" idx="0"/>
              <a:endCxn id="14" idx="2"/>
            </p:cNvCxnSpPr>
            <p:nvPr/>
          </p:nvCxnSpPr>
          <p:spPr bwMode="auto">
            <a:xfrm flipV="1">
              <a:off x="13786" y="3857"/>
              <a:ext cx="0" cy="29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9" name="_s2119"/>
            <p:cNvCxnSpPr>
              <a:cxnSpLocks noChangeShapeType="1"/>
              <a:stCxn id="18" idx="0"/>
              <a:endCxn id="13" idx="2"/>
            </p:cNvCxnSpPr>
            <p:nvPr/>
          </p:nvCxnSpPr>
          <p:spPr bwMode="auto">
            <a:xfrm rot="16200000" flipV="1">
              <a:off x="11291" y="4011"/>
              <a:ext cx="286" cy="4"/>
            </a:xfrm>
            <a:prstGeom prst="bentConnector3">
              <a:avLst>
                <a:gd name="adj1" fmla="val -23268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8" name="_s2118"/>
            <p:cNvCxnSpPr>
              <a:cxnSpLocks noChangeShapeType="1"/>
              <a:endCxn id="12" idx="2"/>
            </p:cNvCxnSpPr>
            <p:nvPr/>
          </p:nvCxnSpPr>
          <p:spPr bwMode="auto">
            <a:xfrm rot="5400000" flipH="1" flipV="1">
              <a:off x="6869" y="4051"/>
              <a:ext cx="370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7" name="_s2117"/>
            <p:cNvCxnSpPr>
              <a:cxnSpLocks noChangeShapeType="1"/>
              <a:stCxn id="16" idx="0"/>
              <a:endCxn id="10" idx="2"/>
            </p:cNvCxnSpPr>
            <p:nvPr/>
          </p:nvCxnSpPr>
          <p:spPr bwMode="auto">
            <a:xfrm flipV="1">
              <a:off x="2700" y="3868"/>
              <a:ext cx="0" cy="28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6" name="_s2116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flipV="1">
              <a:off x="9215" y="3870"/>
              <a:ext cx="0" cy="28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5" name="_s2115"/>
            <p:cNvCxnSpPr>
              <a:cxnSpLocks noChangeShapeType="1"/>
              <a:stCxn id="14" idx="0"/>
              <a:endCxn id="9" idx="2"/>
            </p:cNvCxnSpPr>
            <p:nvPr/>
          </p:nvCxnSpPr>
          <p:spPr bwMode="auto">
            <a:xfrm rot="16200000" flipV="1">
              <a:off x="10868" y="182"/>
              <a:ext cx="296" cy="553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4" name="_s2114"/>
            <p:cNvCxnSpPr>
              <a:cxnSpLocks noChangeShapeType="1"/>
              <a:stCxn id="13" idx="0"/>
              <a:endCxn id="9" idx="2"/>
            </p:cNvCxnSpPr>
            <p:nvPr/>
          </p:nvCxnSpPr>
          <p:spPr bwMode="auto">
            <a:xfrm rot="16200000" flipV="1">
              <a:off x="9690" y="1362"/>
              <a:ext cx="300" cy="318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3" name="_s2113"/>
            <p:cNvCxnSpPr>
              <a:cxnSpLocks noChangeShapeType="1"/>
              <a:stCxn id="11" idx="0"/>
              <a:endCxn id="9" idx="2"/>
            </p:cNvCxnSpPr>
            <p:nvPr/>
          </p:nvCxnSpPr>
          <p:spPr bwMode="auto">
            <a:xfrm rot="16200000" flipV="1">
              <a:off x="8582" y="2470"/>
              <a:ext cx="299" cy="968"/>
            </a:xfrm>
            <a:prstGeom prst="bentConnector3">
              <a:avLst>
                <a:gd name="adj1" fmla="val 48509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2" name="_s2112"/>
            <p:cNvCxnSpPr>
              <a:cxnSpLocks noChangeShapeType="1"/>
              <a:stCxn id="12" idx="0"/>
              <a:endCxn id="9" idx="2"/>
            </p:cNvCxnSpPr>
            <p:nvPr/>
          </p:nvCxnSpPr>
          <p:spPr bwMode="auto">
            <a:xfrm rot="5400000" flipH="1" flipV="1">
              <a:off x="7503" y="2355"/>
              <a:ext cx="295" cy="119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11" name="_s2111"/>
            <p:cNvCxnSpPr>
              <a:cxnSpLocks noChangeShapeType="1"/>
              <a:stCxn id="10" idx="0"/>
              <a:endCxn id="9" idx="2"/>
            </p:cNvCxnSpPr>
            <p:nvPr/>
          </p:nvCxnSpPr>
          <p:spPr bwMode="auto">
            <a:xfrm rot="5400000" flipH="1" flipV="1">
              <a:off x="5325" y="178"/>
              <a:ext cx="296" cy="554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_s2110"/>
            <p:cNvSpPr>
              <a:spLocks noChangeArrowheads="1"/>
            </p:cNvSpPr>
            <p:nvPr/>
          </p:nvSpPr>
          <p:spPr bwMode="auto">
            <a:xfrm>
              <a:off x="5946" y="2298"/>
              <a:ext cx="4602" cy="50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Nepojistné sociální dávky zajišťované Úřadem práce ČR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_s2109"/>
            <p:cNvSpPr>
              <a:spLocks noChangeArrowheads="1"/>
            </p:cNvSpPr>
            <p:nvPr/>
          </p:nvSpPr>
          <p:spPr bwMode="auto">
            <a:xfrm>
              <a:off x="1676" y="3100"/>
              <a:ext cx="2047" cy="76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státní sociální podpory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117/1995 Sb., o státní sociální podpoře)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_s2108"/>
            <p:cNvSpPr>
              <a:spLocks noChangeArrowheads="1"/>
            </p:cNvSpPr>
            <p:nvPr/>
          </p:nvSpPr>
          <p:spPr bwMode="auto">
            <a:xfrm>
              <a:off x="8271" y="3103"/>
              <a:ext cx="1888" cy="767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péči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108/2006 Sb., o sociálních službách)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_s2107"/>
            <p:cNvSpPr>
              <a:spLocks noChangeArrowheads="1"/>
            </p:cNvSpPr>
            <p:nvPr/>
          </p:nvSpPr>
          <p:spPr bwMode="auto">
            <a:xfrm>
              <a:off x="5997" y="3099"/>
              <a:ext cx="2114" cy="767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pěstounské péče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359/1999 Sb., o sociálně-právní ochraně dětí)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_s2106"/>
            <p:cNvSpPr>
              <a:spLocks noChangeArrowheads="1"/>
            </p:cNvSpPr>
            <p:nvPr/>
          </p:nvSpPr>
          <p:spPr bwMode="auto">
            <a:xfrm>
              <a:off x="10293" y="3104"/>
              <a:ext cx="2278" cy="766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pro osoby se zdravotním postižením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329/2011 Sb., o poskytování dávek osobám se zdravotním postižením)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_s2105"/>
            <p:cNvSpPr>
              <a:spLocks noChangeArrowheads="1"/>
            </p:cNvSpPr>
            <p:nvPr/>
          </p:nvSpPr>
          <p:spPr bwMode="auto">
            <a:xfrm>
              <a:off x="12706" y="3100"/>
              <a:ext cx="2160" cy="75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Dávky hmotné nouze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(Zákon č. 111/2006 Sb., o pomoci v hmotné nouzi)</a:t>
              </a:r>
              <a:endPara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_s2104"/>
            <p:cNvSpPr>
              <a:spLocks noChangeArrowheads="1"/>
            </p:cNvSpPr>
            <p:nvPr/>
          </p:nvSpPr>
          <p:spPr bwMode="auto">
            <a:xfrm>
              <a:off x="8271" y="4158"/>
              <a:ext cx="1888" cy="342"/>
            </a:xfrm>
            <a:prstGeom prst="roundRect">
              <a:avLst>
                <a:gd name="adj" fmla="val 16667"/>
              </a:avLst>
            </a:prstGeom>
            <a:solidFill>
              <a:srgbClr val="FF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péči</a:t>
              </a:r>
              <a:endPara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_s2103"/>
            <p:cNvSpPr>
              <a:spLocks noChangeArrowheads="1"/>
            </p:cNvSpPr>
            <p:nvPr/>
          </p:nvSpPr>
          <p:spPr bwMode="auto">
            <a:xfrm>
              <a:off x="1676" y="4156"/>
              <a:ext cx="2047" cy="556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přídavek na dítě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bydlení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porodné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rodičovský příspěvek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pohřebné</a:t>
              </a:r>
              <a:endPara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_s2102"/>
            <p:cNvSpPr>
              <a:spLocks noChangeArrowheads="1"/>
            </p:cNvSpPr>
            <p:nvPr/>
          </p:nvSpPr>
          <p:spPr bwMode="auto">
            <a:xfrm>
              <a:off x="6001" y="4156"/>
              <a:ext cx="2132" cy="1007"/>
            </a:xfrm>
            <a:custGeom>
              <a:avLst/>
              <a:gdLst>
                <a:gd name="connsiteX0" fmla="*/ 0 w 1452959"/>
                <a:gd name="connsiteY0" fmla="*/ 242165 h 1721093"/>
                <a:gd name="connsiteX1" fmla="*/ 242165 w 1452959"/>
                <a:gd name="connsiteY1" fmla="*/ 0 h 1721093"/>
                <a:gd name="connsiteX2" fmla="*/ 1210794 w 1452959"/>
                <a:gd name="connsiteY2" fmla="*/ 0 h 1721093"/>
                <a:gd name="connsiteX3" fmla="*/ 1452959 w 1452959"/>
                <a:gd name="connsiteY3" fmla="*/ 242165 h 1721093"/>
                <a:gd name="connsiteX4" fmla="*/ 1452959 w 1452959"/>
                <a:gd name="connsiteY4" fmla="*/ 1478928 h 1721093"/>
                <a:gd name="connsiteX5" fmla="*/ 1210794 w 1452959"/>
                <a:gd name="connsiteY5" fmla="*/ 1721093 h 1721093"/>
                <a:gd name="connsiteX6" fmla="*/ 242165 w 1452959"/>
                <a:gd name="connsiteY6" fmla="*/ 1721093 h 1721093"/>
                <a:gd name="connsiteX7" fmla="*/ 0 w 1452959"/>
                <a:gd name="connsiteY7" fmla="*/ 1478928 h 1721093"/>
                <a:gd name="connsiteX8" fmla="*/ 0 w 1452959"/>
                <a:gd name="connsiteY8" fmla="*/ 242165 h 1721093"/>
                <a:gd name="connsiteX0" fmla="*/ 0 w 1452959"/>
                <a:gd name="connsiteY0" fmla="*/ 165965 h 1721093"/>
                <a:gd name="connsiteX1" fmla="*/ 242165 w 1452959"/>
                <a:gd name="connsiteY1" fmla="*/ 0 h 1721093"/>
                <a:gd name="connsiteX2" fmla="*/ 1210794 w 1452959"/>
                <a:gd name="connsiteY2" fmla="*/ 0 h 1721093"/>
                <a:gd name="connsiteX3" fmla="*/ 1452959 w 1452959"/>
                <a:gd name="connsiteY3" fmla="*/ 242165 h 1721093"/>
                <a:gd name="connsiteX4" fmla="*/ 1452959 w 1452959"/>
                <a:gd name="connsiteY4" fmla="*/ 1478928 h 1721093"/>
                <a:gd name="connsiteX5" fmla="*/ 1210794 w 1452959"/>
                <a:gd name="connsiteY5" fmla="*/ 1721093 h 1721093"/>
                <a:gd name="connsiteX6" fmla="*/ 242165 w 1452959"/>
                <a:gd name="connsiteY6" fmla="*/ 1721093 h 1721093"/>
                <a:gd name="connsiteX7" fmla="*/ 0 w 1452959"/>
                <a:gd name="connsiteY7" fmla="*/ 1478928 h 1721093"/>
                <a:gd name="connsiteX8" fmla="*/ 0 w 1452959"/>
                <a:gd name="connsiteY8" fmla="*/ 165965 h 1721093"/>
                <a:gd name="connsiteX0" fmla="*/ 0 w 1468199"/>
                <a:gd name="connsiteY0" fmla="*/ 165965 h 1721093"/>
                <a:gd name="connsiteX1" fmla="*/ 242165 w 1468199"/>
                <a:gd name="connsiteY1" fmla="*/ 0 h 1721093"/>
                <a:gd name="connsiteX2" fmla="*/ 1210794 w 1468199"/>
                <a:gd name="connsiteY2" fmla="*/ 0 h 1721093"/>
                <a:gd name="connsiteX3" fmla="*/ 1468199 w 1468199"/>
                <a:gd name="connsiteY3" fmla="*/ 150725 h 1721093"/>
                <a:gd name="connsiteX4" fmla="*/ 1452959 w 1468199"/>
                <a:gd name="connsiteY4" fmla="*/ 1478928 h 1721093"/>
                <a:gd name="connsiteX5" fmla="*/ 1210794 w 1468199"/>
                <a:gd name="connsiteY5" fmla="*/ 1721093 h 1721093"/>
                <a:gd name="connsiteX6" fmla="*/ 242165 w 1468199"/>
                <a:gd name="connsiteY6" fmla="*/ 1721093 h 1721093"/>
                <a:gd name="connsiteX7" fmla="*/ 0 w 1468199"/>
                <a:gd name="connsiteY7" fmla="*/ 1478928 h 1721093"/>
                <a:gd name="connsiteX8" fmla="*/ 0 w 1468199"/>
                <a:gd name="connsiteY8" fmla="*/ 165965 h 1721093"/>
                <a:gd name="connsiteX0" fmla="*/ 0 w 1468199"/>
                <a:gd name="connsiteY0" fmla="*/ 165965 h 1721093"/>
                <a:gd name="connsiteX1" fmla="*/ 242165 w 1468199"/>
                <a:gd name="connsiteY1" fmla="*/ 0 h 1721093"/>
                <a:gd name="connsiteX2" fmla="*/ 1210794 w 1468199"/>
                <a:gd name="connsiteY2" fmla="*/ 0 h 1721093"/>
                <a:gd name="connsiteX3" fmla="*/ 1468199 w 1468199"/>
                <a:gd name="connsiteY3" fmla="*/ 150725 h 1721093"/>
                <a:gd name="connsiteX4" fmla="*/ 1452959 w 1468199"/>
                <a:gd name="connsiteY4" fmla="*/ 1478928 h 1721093"/>
                <a:gd name="connsiteX5" fmla="*/ 1210794 w 1468199"/>
                <a:gd name="connsiteY5" fmla="*/ 1721093 h 1721093"/>
                <a:gd name="connsiteX6" fmla="*/ 242165 w 1468199"/>
                <a:gd name="connsiteY6" fmla="*/ 1721093 h 1721093"/>
                <a:gd name="connsiteX7" fmla="*/ 0 w 1468199"/>
                <a:gd name="connsiteY7" fmla="*/ 1577988 h 1721093"/>
                <a:gd name="connsiteX8" fmla="*/ 0 w 1468199"/>
                <a:gd name="connsiteY8" fmla="*/ 165965 h 1721093"/>
                <a:gd name="connsiteX0" fmla="*/ 0 w 1468199"/>
                <a:gd name="connsiteY0" fmla="*/ 165965 h 1721093"/>
                <a:gd name="connsiteX1" fmla="*/ 242165 w 1468199"/>
                <a:gd name="connsiteY1" fmla="*/ 0 h 1721093"/>
                <a:gd name="connsiteX2" fmla="*/ 1210794 w 1468199"/>
                <a:gd name="connsiteY2" fmla="*/ 0 h 1721093"/>
                <a:gd name="connsiteX3" fmla="*/ 1468199 w 1468199"/>
                <a:gd name="connsiteY3" fmla="*/ 150725 h 1721093"/>
                <a:gd name="connsiteX4" fmla="*/ 1460580 w 1468199"/>
                <a:gd name="connsiteY4" fmla="*/ 1562748 h 1721093"/>
                <a:gd name="connsiteX5" fmla="*/ 1210794 w 1468199"/>
                <a:gd name="connsiteY5" fmla="*/ 1721093 h 1721093"/>
                <a:gd name="connsiteX6" fmla="*/ 242165 w 1468199"/>
                <a:gd name="connsiteY6" fmla="*/ 1721093 h 1721093"/>
                <a:gd name="connsiteX7" fmla="*/ 0 w 1468199"/>
                <a:gd name="connsiteY7" fmla="*/ 1577988 h 1721093"/>
                <a:gd name="connsiteX8" fmla="*/ 0 w 1468199"/>
                <a:gd name="connsiteY8" fmla="*/ 165965 h 172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8199" h="1721093">
                  <a:moveTo>
                    <a:pt x="0" y="165965"/>
                  </a:moveTo>
                  <a:cubicBezTo>
                    <a:pt x="0" y="32221"/>
                    <a:pt x="108421" y="0"/>
                    <a:pt x="242165" y="0"/>
                  </a:cubicBezTo>
                  <a:lnTo>
                    <a:pt x="1210794" y="0"/>
                  </a:lnTo>
                  <a:cubicBezTo>
                    <a:pt x="1344538" y="0"/>
                    <a:pt x="1468199" y="16981"/>
                    <a:pt x="1468199" y="150725"/>
                  </a:cubicBezTo>
                  <a:cubicBezTo>
                    <a:pt x="1465659" y="621399"/>
                    <a:pt x="1463120" y="1092074"/>
                    <a:pt x="1460580" y="1562748"/>
                  </a:cubicBezTo>
                  <a:cubicBezTo>
                    <a:pt x="1460580" y="1696492"/>
                    <a:pt x="1344538" y="1721093"/>
                    <a:pt x="1210794" y="1721093"/>
                  </a:cubicBezTo>
                  <a:lnTo>
                    <a:pt x="242165" y="1721093"/>
                  </a:lnTo>
                  <a:cubicBezTo>
                    <a:pt x="108421" y="1721093"/>
                    <a:pt x="0" y="1711732"/>
                    <a:pt x="0" y="1577988"/>
                  </a:cubicBezTo>
                  <a:lnTo>
                    <a:pt x="0" y="16596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600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úhradu potřeb dítěte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600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odměna pěstouna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600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při převzetí dítěte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600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při ukončení pěstounské péče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600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zakoupení osobního motorového vozidla</a:t>
              </a:r>
              <a:endPara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_s2101"/>
            <p:cNvSpPr>
              <a:spLocks noChangeArrowheads="1"/>
            </p:cNvSpPr>
            <p:nvPr/>
          </p:nvSpPr>
          <p:spPr bwMode="auto">
            <a:xfrm>
              <a:off x="10311" y="4156"/>
              <a:ext cx="2251" cy="57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mobilitu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zvláštní pomůcku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průkaz osoby se zdravotním postižením</a:t>
              </a:r>
              <a:endParaRPr kumimoji="0" lang="cs-CZ" altLang="cs-CZ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_s2100"/>
            <p:cNvSpPr>
              <a:spLocks noChangeArrowheads="1"/>
            </p:cNvSpPr>
            <p:nvPr/>
          </p:nvSpPr>
          <p:spPr bwMode="auto">
            <a:xfrm>
              <a:off x="12706" y="4156"/>
              <a:ext cx="2160" cy="59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příspěvek na živobytí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doplatek na bydlení</a:t>
              </a:r>
              <a:endParaRPr kumimoji="0" lang="cs-CZ" altLang="cs-CZ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cs-CZ" altLang="cs-CZ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mimořádná okamžitá pomoc</a:t>
              </a:r>
              <a:endPara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_s2109">
            <a:extLst>
              <a:ext uri="{FF2B5EF4-FFF2-40B4-BE49-F238E27FC236}">
                <a16:creationId xmlns:a16="http://schemas.microsoft.com/office/drawing/2014/main" id="{05ECF26C-D2A5-49D7-9301-E69674777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376" y="2925496"/>
            <a:ext cx="1409577" cy="1312611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Náhradní výživné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(Zákon č.</a:t>
            </a:r>
            <a:r>
              <a:rPr kumimoji="0" lang="pt-BR" alt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588/2020 Sb., o náhradním výživném</a:t>
            </a:r>
            <a:r>
              <a:rPr kumimoji="0" lang="cs-CZ" alt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)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_s2104">
            <a:extLst>
              <a:ext uri="{FF2B5EF4-FFF2-40B4-BE49-F238E27FC236}">
                <a16:creationId xmlns:a16="http://schemas.microsoft.com/office/drawing/2014/main" id="{DC3EB0C4-D78D-4408-A60B-930E5A837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443" y="4732899"/>
            <a:ext cx="1400280" cy="58452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náhradní výživné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0" name="_s2117">
            <a:extLst>
              <a:ext uri="{FF2B5EF4-FFF2-40B4-BE49-F238E27FC236}">
                <a16:creationId xmlns:a16="http://schemas.microsoft.com/office/drawing/2014/main" id="{EAD05209-8AE2-4BD7-98A9-93318378894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220583" y="4244088"/>
            <a:ext cx="0" cy="49222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_s2112">
            <a:extLst>
              <a:ext uri="{FF2B5EF4-FFF2-40B4-BE49-F238E27FC236}">
                <a16:creationId xmlns:a16="http://schemas.microsoft.com/office/drawing/2014/main" id="{A814752C-6F71-47EE-8102-A071FA1A583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093600" y="2797393"/>
            <a:ext cx="255515" cy="1549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011522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Statistické údaje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570235"/>
              </p:ext>
            </p:extLst>
          </p:nvPr>
        </p:nvGraphicFramePr>
        <p:xfrm>
          <a:off x="317675" y="1484730"/>
          <a:ext cx="8508650" cy="4555885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2235440">
                  <a:extLst>
                    <a:ext uri="{9D8B030D-6E8A-4147-A177-3AD203B41FA5}">
                      <a16:colId xmlns:a16="http://schemas.microsoft.com/office/drawing/2014/main" val="871143979"/>
                    </a:ext>
                  </a:extLst>
                </a:gridCol>
                <a:gridCol w="1081664">
                  <a:extLst>
                    <a:ext uri="{9D8B030D-6E8A-4147-A177-3AD203B41FA5}">
                      <a16:colId xmlns:a16="http://schemas.microsoft.com/office/drawing/2014/main" val="316728552"/>
                    </a:ext>
                  </a:extLst>
                </a:gridCol>
                <a:gridCol w="1081664">
                  <a:extLst>
                    <a:ext uri="{9D8B030D-6E8A-4147-A177-3AD203B41FA5}">
                      <a16:colId xmlns:a16="http://schemas.microsoft.com/office/drawing/2014/main" val="502812966"/>
                    </a:ext>
                  </a:extLst>
                </a:gridCol>
                <a:gridCol w="791687">
                  <a:extLst>
                    <a:ext uri="{9D8B030D-6E8A-4147-A177-3AD203B41FA5}">
                      <a16:colId xmlns:a16="http://schemas.microsoft.com/office/drawing/2014/main" val="325337860"/>
                    </a:ext>
                  </a:extLst>
                </a:gridCol>
                <a:gridCol w="1296180">
                  <a:extLst>
                    <a:ext uri="{9D8B030D-6E8A-4147-A177-3AD203B41FA5}">
                      <a16:colId xmlns:a16="http://schemas.microsoft.com/office/drawing/2014/main" val="1841308836"/>
                    </a:ext>
                  </a:extLst>
                </a:gridCol>
                <a:gridCol w="1224170">
                  <a:extLst>
                    <a:ext uri="{9D8B030D-6E8A-4147-A177-3AD203B41FA5}">
                      <a16:colId xmlns:a16="http://schemas.microsoft.com/office/drawing/2014/main" val="931206545"/>
                    </a:ext>
                  </a:extLst>
                </a:gridCol>
                <a:gridCol w="797845">
                  <a:extLst>
                    <a:ext uri="{9D8B030D-6E8A-4147-A177-3AD203B41FA5}">
                      <a16:colId xmlns:a16="http://schemas.microsoft.com/office/drawing/2014/main" val="620760249"/>
                    </a:ext>
                  </a:extLst>
                </a:gridCol>
              </a:tblGrid>
              <a:tr h="712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cs-CZ" sz="2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růměrný měsíční p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očet vyplacených dávek (v tis.)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Průměrný měsíční objem vyplacených dávek (v mil. Kč)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82429"/>
                  </a:ext>
                </a:extLst>
              </a:tr>
              <a:tr h="64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1-10/ 2020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1-10/ 2021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1-10/2020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1-10/2021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35056"/>
                  </a:ext>
                </a:extLst>
              </a:tr>
              <a:tr h="376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SSP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3 999,9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3 748,2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636131"/>
                  </a:ext>
                </a:extLst>
              </a:tr>
              <a:tr h="712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pěstounské péče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927409"/>
                  </a:ext>
                </a:extLst>
              </a:tr>
              <a:tr h="3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péči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2 647,2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2 624,3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99047"/>
                  </a:ext>
                </a:extLst>
              </a:tr>
              <a:tr h="3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pomoci v hmotné nouzi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5173092"/>
                  </a:ext>
                </a:extLst>
              </a:tr>
              <a:tr h="3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pro OZP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7504538"/>
                  </a:ext>
                </a:extLst>
              </a:tr>
              <a:tr h="3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1 450,1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7 574,6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7 349,6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189640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956470" y="6093370"/>
            <a:ext cx="1074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zdroj: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OKstat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90876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Statistické údaje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433001"/>
              </p:ext>
            </p:extLst>
          </p:nvPr>
        </p:nvGraphicFramePr>
        <p:xfrm>
          <a:off x="323410" y="2060810"/>
          <a:ext cx="8496738" cy="3812797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2232310">
                  <a:extLst>
                    <a:ext uri="{9D8B030D-6E8A-4147-A177-3AD203B41FA5}">
                      <a16:colId xmlns:a16="http://schemas.microsoft.com/office/drawing/2014/main" val="871143979"/>
                    </a:ext>
                  </a:extLst>
                </a:gridCol>
                <a:gridCol w="1080150">
                  <a:extLst>
                    <a:ext uri="{9D8B030D-6E8A-4147-A177-3AD203B41FA5}">
                      <a16:colId xmlns:a16="http://schemas.microsoft.com/office/drawing/2014/main" val="316728552"/>
                    </a:ext>
                  </a:extLst>
                </a:gridCol>
                <a:gridCol w="1080150">
                  <a:extLst>
                    <a:ext uri="{9D8B030D-6E8A-4147-A177-3AD203B41FA5}">
                      <a16:colId xmlns:a16="http://schemas.microsoft.com/office/drawing/2014/main" val="502812966"/>
                    </a:ext>
                  </a:extLst>
                </a:gridCol>
                <a:gridCol w="936130">
                  <a:extLst>
                    <a:ext uri="{9D8B030D-6E8A-4147-A177-3AD203B41FA5}">
                      <a16:colId xmlns:a16="http://schemas.microsoft.com/office/drawing/2014/main" val="325337860"/>
                    </a:ext>
                  </a:extLst>
                </a:gridCol>
                <a:gridCol w="1080150">
                  <a:extLst>
                    <a:ext uri="{9D8B030D-6E8A-4147-A177-3AD203B41FA5}">
                      <a16:colId xmlns:a16="http://schemas.microsoft.com/office/drawing/2014/main" val="1841308836"/>
                    </a:ext>
                  </a:extLst>
                </a:gridCol>
                <a:gridCol w="1152160">
                  <a:extLst>
                    <a:ext uri="{9D8B030D-6E8A-4147-A177-3AD203B41FA5}">
                      <a16:colId xmlns:a16="http://schemas.microsoft.com/office/drawing/2014/main" val="3578628328"/>
                    </a:ext>
                  </a:extLst>
                </a:gridCol>
                <a:gridCol w="935688">
                  <a:extLst>
                    <a:ext uri="{9D8B030D-6E8A-4147-A177-3AD203B41FA5}">
                      <a16:colId xmlns:a16="http://schemas.microsoft.com/office/drawing/2014/main" val="4172284136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vyplacených dávek (v tis.)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vyplacených dávek (v mil. Kč)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78242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1-10/2020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1-10/2021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1-10/2020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1-10/2021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35056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SSP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6 945,2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6 805,0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39 999,2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37 481,7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636131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pěstounské péče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3 211,1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3 261,3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927409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Příspěvek na péči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3 658,2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3 558,8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26 472,4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26 243,3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99047"/>
                  </a:ext>
                </a:extLst>
              </a:tr>
              <a:tr h="3552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pomoci v hmotné nouzi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1 028,5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3 856,2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4 341,3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5173092"/>
                  </a:ext>
                </a:extLst>
              </a:tr>
              <a:tr h="3552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+ 91,1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+ 485,1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6934007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Dávky pro OZP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2 652,4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2 565,6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2 207,5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2 169,4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7504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14 502,5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75 746,4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73 497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1896409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771463" y="6100080"/>
            <a:ext cx="1074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zdroj: OKstat</a:t>
            </a:r>
          </a:p>
        </p:txBody>
      </p:sp>
    </p:spTree>
    <p:extLst>
      <p:ext uri="{BB962C8B-B14F-4D97-AF65-F5344CB8AC3E}">
        <p14:creationId xmlns:p14="http://schemas.microsoft.com/office/powerpoint/2010/main" val="3949548497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182978" y="5805264"/>
            <a:ext cx="9610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Zdroj: </a:t>
            </a:r>
            <a:r>
              <a:rPr kumimoji="0" lang="cs-CZ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OKstat</a:t>
            </a:r>
            <a:endParaRPr kumimoji="0" lang="cs-CZ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Zástupný symbol pro obsah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720683"/>
              </p:ext>
            </p:extLst>
          </p:nvPr>
        </p:nvGraphicFramePr>
        <p:xfrm>
          <a:off x="4668730" y="2196412"/>
          <a:ext cx="4439900" cy="339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426660208"/>
              </p:ext>
            </p:extLst>
          </p:nvPr>
        </p:nvGraphicFramePr>
        <p:xfrm>
          <a:off x="251400" y="2196412"/>
          <a:ext cx="4314308" cy="3392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38764A77-5EEE-4AEE-BDA5-75FCC0905F15}"/>
              </a:ext>
            </a:extLst>
          </p:cNvPr>
          <p:cNvSpPr txBox="1">
            <a:spLocks/>
          </p:cNvSpPr>
          <p:nvPr/>
        </p:nvSpPr>
        <p:spPr>
          <a:xfrm>
            <a:off x="2195513" y="188913"/>
            <a:ext cx="6624637" cy="1368425"/>
          </a:xfrm>
          <a:prstGeom prst="rect">
            <a:avLst/>
          </a:prstGeo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 Statistické údaje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1E96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31060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154A4-3D8A-49C9-9A9C-1CB58F99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Celorepubliková působnost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ED745-E7B6-4F4D-BE12-CB29502B1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Generální ředitelství </a:t>
            </a:r>
          </a:p>
          <a:p>
            <a:pPr algn="ctr"/>
            <a:r>
              <a:rPr lang="cs-CZ" dirty="0"/>
              <a:t>Krajské pobočky</a:t>
            </a:r>
          </a:p>
          <a:p>
            <a:pPr algn="ctr"/>
            <a:r>
              <a:rPr lang="cs-CZ" dirty="0"/>
              <a:t>Kontaktní pracoviště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Celkem 450 pracovišť v ČR </a:t>
            </a:r>
          </a:p>
        </p:txBody>
      </p:sp>
    </p:spTree>
    <p:extLst>
      <p:ext uri="{BB962C8B-B14F-4D97-AF65-F5344CB8AC3E}">
        <p14:creationId xmlns:p14="http://schemas.microsoft.com/office/powerpoint/2010/main" val="2137757275"/>
      </p:ext>
    </p:extLst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658AA-F210-455F-81C5-1D20BD45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Energie( růst cen) – možnosti ÚP ČR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77987-9CDF-4AF3-8574-DFBAB36F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722" y="1700808"/>
            <a:ext cx="8135937" cy="4425950"/>
          </a:xfrm>
        </p:spPr>
        <p:txBody>
          <a:bodyPr/>
          <a:lstStyle/>
          <a:p>
            <a:r>
              <a:rPr lang="cs-CZ" dirty="0"/>
              <a:t>	</a:t>
            </a:r>
            <a:r>
              <a:rPr lang="cs-CZ" u="sng" dirty="0"/>
              <a:t>Možné nástroje ÚP ČR: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b="1" dirty="0"/>
              <a:t>Základní poradenství k nepojistným </a:t>
            </a:r>
            <a:r>
              <a:rPr lang="cs-CZ" b="1" dirty="0" err="1"/>
              <a:t>sociál.dávkám</a:t>
            </a:r>
            <a:r>
              <a:rPr lang="cs-CZ" b="1" dirty="0"/>
              <a:t> (</a:t>
            </a:r>
            <a:r>
              <a:rPr lang="cs-CZ" dirty="0">
                <a:hlinkClick r:id="rId2"/>
              </a:rPr>
              <a:t>Sociální tematika (uradprace.cz)</a:t>
            </a:r>
            <a:r>
              <a:rPr lang="cs-CZ" dirty="0"/>
              <a:t>)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b="1" dirty="0"/>
              <a:t>Informace</a:t>
            </a:r>
            <a:r>
              <a:rPr lang="cs-CZ" dirty="0"/>
              <a:t> od Energetického regulačního úřadu:   </a:t>
            </a:r>
            <a:r>
              <a:rPr lang="cs-CZ" sz="2400" dirty="0"/>
              <a:t>Klíčové je směrovat domácnosti na uzavření  standardní     </a:t>
            </a:r>
          </a:p>
          <a:p>
            <a:pPr marL="1225" indent="0"/>
            <a:r>
              <a:rPr lang="cs-CZ" sz="2400" dirty="0"/>
              <a:t>        smlouvy, tj. co nejrychlejší ukončení  režimu DPI.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b="1" dirty="0"/>
              <a:t>Mimořádná okamžitá pomoc (MOP): </a:t>
            </a:r>
          </a:p>
          <a:p>
            <a:r>
              <a:rPr lang="cs-CZ" dirty="0"/>
              <a:t>	 jedná se o jednorázovou dávku ze systému pomoci   </a:t>
            </a:r>
          </a:p>
          <a:p>
            <a:r>
              <a:rPr lang="cs-CZ" dirty="0"/>
              <a:t>     v hmotné nouzi </a:t>
            </a:r>
          </a:p>
        </p:txBody>
      </p:sp>
    </p:spTree>
    <p:extLst>
      <p:ext uri="{BB962C8B-B14F-4D97-AF65-F5344CB8AC3E}">
        <p14:creationId xmlns:p14="http://schemas.microsoft.com/office/powerpoint/2010/main" val="3842055507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C71B7-A4CB-4211-9152-A928A425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Energie( růst cen) – možnosti ÚP ČR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782DF-8C02-4FE6-9498-1DDF62AD7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135937" cy="4425950"/>
          </a:xfrm>
        </p:spPr>
        <p:txBody>
          <a:bodyPr/>
          <a:lstStyle/>
          <a:p>
            <a:pPr marL="458425" indent="-457200"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cs-CZ" b="1" dirty="0"/>
              <a:t>MOP – vyúčtování DPI :</a:t>
            </a:r>
            <a:r>
              <a:rPr lang="cs-CZ" dirty="0"/>
              <a:t>  </a:t>
            </a:r>
          </a:p>
          <a:p>
            <a:pPr marL="1225" indent="0"/>
            <a:r>
              <a:rPr lang="cs-CZ" dirty="0"/>
              <a:t>     	</a:t>
            </a:r>
            <a:r>
              <a:rPr lang="cs-CZ" sz="2800" dirty="0"/>
              <a:t>pro domácnosti, které přešly do standardního      	režimu (tj. mají  běžnou smlouvu na dodávku 	energií), při konečném vyúčtování u DPI jim byly 	vyměřeny </a:t>
            </a:r>
            <a:r>
              <a:rPr lang="cs-CZ" sz="2800" u="sng" dirty="0"/>
              <a:t>nedoplatky</a:t>
            </a:r>
            <a:r>
              <a:rPr lang="cs-CZ" sz="2800" dirty="0"/>
              <a:t> a na tyto nedoplatky 	nemají dostatek vlastních prostředků, případně 	by je úhrada dostala do stavu hmotné nouze</a:t>
            </a:r>
          </a:p>
          <a:p>
            <a:pPr marL="1225" indent="0"/>
            <a:endParaRPr lang="cs-CZ" b="1" dirty="0"/>
          </a:p>
          <a:p>
            <a:pPr marL="458425" indent="-457200"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8425" indent="-457200">
              <a:buFont typeface="Wingdings" panose="05000000000000000000" pitchFamily="2" charset="2"/>
              <a:buChar char="Ø"/>
            </a:pPr>
            <a:endParaRPr lang="cs-CZ" b="1" dirty="0"/>
          </a:p>
          <a:p>
            <a:pPr marL="458425" indent="-457200">
              <a:buFont typeface="Wingdings" panose="05000000000000000000" pitchFamily="2" charset="2"/>
              <a:buChar char="Ø"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630505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1FE8B95-C848-4052-8AFB-6E28FA9C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Energie( růst cen) – možnosti ÚP ČR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A2A1A-81C9-4198-94E9-CD88250C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sz="2400" b="1" dirty="0"/>
              <a:t>MOP na jednorázový výdaj</a:t>
            </a:r>
            <a:r>
              <a:rPr lang="cs-CZ" sz="2400" dirty="0"/>
              <a:t>: je určena zejména pro osoby, které zaplatily vysoké zálohy a nezbývá jim dostatek prostředků na zajištění dalších základních potřeb (nájem, zimní oblečení, atd.)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sz="2400" b="1" dirty="0"/>
              <a:t>Příspěvek na bydlení</a:t>
            </a:r>
            <a:r>
              <a:rPr lang="cs-CZ" sz="2400" dirty="0"/>
              <a:t>: touto dávkou stát pravidelně přispívá na náklady na bydlení, jestliže 30 % (v Praze 35 %) příjmů rodiny nestačí k pokrytí nákladů na bydlení (vztahuje se k nájemnímu a vlastnickému bydlení)</a:t>
            </a:r>
          </a:p>
          <a:p>
            <a:pPr marL="458425" indent="-457200">
              <a:buFont typeface="Wingdings" panose="05000000000000000000" pitchFamily="2" charset="2"/>
              <a:buChar char="Ø"/>
            </a:pPr>
            <a:r>
              <a:rPr lang="cs-CZ" sz="2400" b="1" dirty="0"/>
              <a:t>Opakované dávky pomoci v hmotné nouzi </a:t>
            </a:r>
            <a:r>
              <a:rPr lang="cs-CZ" sz="2400" dirty="0"/>
              <a:t>– příspěvek na živobytí a doplatek na bydlení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898206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70149"/>
              </p:ext>
            </p:extLst>
          </p:nvPr>
        </p:nvGraphicFramePr>
        <p:xfrm>
          <a:off x="739012" y="2337931"/>
          <a:ext cx="7665975" cy="2287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720">
                  <a:extLst>
                    <a:ext uri="{9D8B030D-6E8A-4147-A177-3AD203B41FA5}">
                      <a16:colId xmlns:a16="http://schemas.microsoft.com/office/drawing/2014/main" val="2906170822"/>
                    </a:ext>
                  </a:extLst>
                </a:gridCol>
                <a:gridCol w="1294255">
                  <a:extLst>
                    <a:ext uri="{9D8B030D-6E8A-4147-A177-3AD203B41FA5}">
                      <a16:colId xmlns:a16="http://schemas.microsoft.com/office/drawing/2014/main" val="1851755791"/>
                    </a:ext>
                  </a:extLst>
                </a:gridCol>
              </a:tblGrid>
              <a:tr h="282893">
                <a:tc gridSpan="2"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uchazečů o zaměstnaní</a:t>
                      </a: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dávkách pomoci v hmotné nouzi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593500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Uchazeči</a:t>
                      </a: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zaměstnaní na dávkách pomoci v hmotné nouzi v 09/2021 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49 963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465539010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Uchazeči</a:t>
                      </a: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zaměstnání na dávkách pomoci  v hmotné nouzi, kterým byla věnována zvýšená péče z podnětu NSD v 10/2021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17 907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151527200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524410" y="4797190"/>
            <a:ext cx="10832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Zdroj: </a:t>
            </a:r>
            <a:r>
              <a:rPr kumimoji="0" lang="cs-CZ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OKpráce</a:t>
            </a:r>
            <a:endParaRPr kumimoji="0" lang="cs-CZ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1DB1210-76C8-4D9F-B654-8B04A95591C0}"/>
              </a:ext>
            </a:extLst>
          </p:cNvPr>
          <p:cNvSpPr txBox="1">
            <a:spLocks/>
          </p:cNvSpPr>
          <p:nvPr/>
        </p:nvSpPr>
        <p:spPr>
          <a:xfrm>
            <a:off x="2195513" y="188913"/>
            <a:ext cx="6624637" cy="1368425"/>
          </a:xfrm>
          <a:prstGeom prst="rect">
            <a:avLst/>
          </a:prstGeo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Statistické údaje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-1" normalizeH="0" baseline="0" noProof="0" dirty="0">
                <a:ln>
                  <a:noFill/>
                </a:ln>
                <a:solidFill>
                  <a:srgbClr val="001E96"/>
                </a:solidFill>
                <a:effectLst/>
                <a:uLnTx/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Spolupráce NSD se ZAM</a:t>
            </a:r>
          </a:p>
        </p:txBody>
      </p:sp>
    </p:spTree>
    <p:extLst>
      <p:ext uri="{BB962C8B-B14F-4D97-AF65-F5344CB8AC3E}">
        <p14:creationId xmlns:p14="http://schemas.microsoft.com/office/powerpoint/2010/main" val="5733342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22" y="2977381"/>
            <a:ext cx="6624637" cy="1368425"/>
          </a:xfrm>
        </p:spPr>
        <p:txBody>
          <a:bodyPr/>
          <a:lstStyle/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099327656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4B1FC-7BAD-4F4F-8A11-1DA0C96E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zabezpečení ÚP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9C31B-3408-4576-8DC9-04C75C1EA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NSD		5 191 SM</a:t>
            </a:r>
          </a:p>
          <a:p>
            <a:r>
              <a:rPr lang="cs-CZ" dirty="0"/>
              <a:t>ZAM		4 358 SM</a:t>
            </a:r>
          </a:p>
          <a:p>
            <a:r>
              <a:rPr lang="cs-CZ" dirty="0"/>
              <a:t>Projekty	1 586 SM</a:t>
            </a:r>
          </a:p>
          <a:p>
            <a:r>
              <a:rPr lang="cs-CZ" dirty="0" err="1"/>
              <a:t>Back</a:t>
            </a:r>
            <a:r>
              <a:rPr lang="cs-CZ" dirty="0"/>
              <a:t> office	1 028 SM</a:t>
            </a:r>
          </a:p>
          <a:p>
            <a:r>
              <a:rPr lang="cs-CZ" dirty="0"/>
              <a:t>Celkem	12 163 SM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9749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CDDF1-AEAB-413B-88D3-3AD44163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CP Antivirus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9F806-2D87-4F77-BA10-37F7C9718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135937" cy="1872803"/>
          </a:xfrm>
        </p:spPr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přijatých žádostí: 74 379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uzavřených dohod: 74 319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přijatých vyúčtování: 487 468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A8CED66-4479-47D0-A2DA-1DE009B3D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56040"/>
              </p:ext>
            </p:extLst>
          </p:nvPr>
        </p:nvGraphicFramePr>
        <p:xfrm>
          <a:off x="1907704" y="3301044"/>
          <a:ext cx="5760639" cy="2725512"/>
        </p:xfrm>
        <a:graphic>
          <a:graphicData uri="http://schemas.openxmlformats.org/drawingml/2006/table">
            <a:tbl>
              <a:tblPr/>
              <a:tblGrid>
                <a:gridCol w="2150968">
                  <a:extLst>
                    <a:ext uri="{9D8B030D-6E8A-4147-A177-3AD203B41FA5}">
                      <a16:colId xmlns:a16="http://schemas.microsoft.com/office/drawing/2014/main" val="3113534162"/>
                    </a:ext>
                  </a:extLst>
                </a:gridCol>
                <a:gridCol w="1495789">
                  <a:extLst>
                    <a:ext uri="{9D8B030D-6E8A-4147-A177-3AD203B41FA5}">
                      <a16:colId xmlns:a16="http://schemas.microsoft.com/office/drawing/2014/main" val="3256346441"/>
                    </a:ext>
                  </a:extLst>
                </a:gridCol>
                <a:gridCol w="2113882">
                  <a:extLst>
                    <a:ext uri="{9D8B030D-6E8A-4147-A177-3AD203B41FA5}">
                      <a16:colId xmlns:a16="http://schemas.microsoft.com/office/drawing/2014/main" val="3930163276"/>
                    </a:ext>
                  </a:extLst>
                </a:gridCol>
              </a:tblGrid>
              <a:tr h="61875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Vyplaceno v mld. Kč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31.10.2021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230655"/>
                  </a:ext>
                </a:extLst>
              </a:tr>
              <a:tr h="5770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8799810"/>
                  </a:ext>
                </a:extLst>
              </a:tr>
              <a:tr h="5770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820068"/>
                  </a:ext>
                </a:extLst>
              </a:tr>
              <a:tr h="5770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A plus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362345"/>
                  </a:ext>
                </a:extLst>
              </a:tr>
              <a:tr h="3141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06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82735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CDDF1-AEAB-413B-88D3-3AD44163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CP Tornádo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13BCFC7-1BD5-4DFF-8B32-B0B4BF068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328202"/>
              </p:ext>
            </p:extLst>
          </p:nvPr>
        </p:nvGraphicFramePr>
        <p:xfrm>
          <a:off x="575556" y="1844824"/>
          <a:ext cx="7992887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193">
                  <a:extLst>
                    <a:ext uri="{9D8B030D-6E8A-4147-A177-3AD203B41FA5}">
                      <a16:colId xmlns:a16="http://schemas.microsoft.com/office/drawing/2014/main" val="783556898"/>
                    </a:ext>
                  </a:extLst>
                </a:gridCol>
                <a:gridCol w="1694798">
                  <a:extLst>
                    <a:ext uri="{9D8B030D-6E8A-4147-A177-3AD203B41FA5}">
                      <a16:colId xmlns:a16="http://schemas.microsoft.com/office/drawing/2014/main" val="2266909867"/>
                    </a:ext>
                  </a:extLst>
                </a:gridCol>
                <a:gridCol w="1457892">
                  <a:extLst>
                    <a:ext uri="{9D8B030D-6E8A-4147-A177-3AD203B41FA5}">
                      <a16:colId xmlns:a16="http://schemas.microsoft.com/office/drawing/2014/main" val="3238668124"/>
                    </a:ext>
                  </a:extLst>
                </a:gridCol>
                <a:gridCol w="1563588">
                  <a:extLst>
                    <a:ext uri="{9D8B030D-6E8A-4147-A177-3AD203B41FA5}">
                      <a16:colId xmlns:a16="http://schemas.microsoft.com/office/drawing/2014/main" val="3078451297"/>
                    </a:ext>
                  </a:extLst>
                </a:gridCol>
                <a:gridCol w="1647416">
                  <a:extLst>
                    <a:ext uri="{9D8B030D-6E8A-4147-A177-3AD203B41FA5}">
                      <a16:colId xmlns:a16="http://schemas.microsoft.com/office/drawing/2014/main" val="531983236"/>
                    </a:ext>
                  </a:extLst>
                </a:gridCol>
              </a:tblGrid>
              <a:tr h="1175087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Čerpání CP Tornádo k 31.10.2021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6223249"/>
                  </a:ext>
                </a:extLst>
              </a:tr>
              <a:tr h="6850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KrP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I (Kč)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II (Kč)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režim III (Kč)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součet (Kč)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20496"/>
                  </a:ext>
                </a:extLst>
              </a:tr>
              <a:tr h="47962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KrP</a:t>
                      </a:r>
                      <a:r>
                        <a:rPr lang="cs-C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 Brně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6 502 495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7 752 209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13 008 086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27 262 790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04245"/>
                  </a:ext>
                </a:extLst>
              </a:tr>
              <a:tr h="5036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KrP</a:t>
                      </a:r>
                      <a:r>
                        <a:rPr lang="cs-CZ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 Plzni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152 525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152 525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99657"/>
                  </a:ext>
                </a:extLst>
              </a:tr>
              <a:tr h="6850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součet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6 502 495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7 752 209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13 160 611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27 415 315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40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156219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D27EE-3FD9-493F-A4B1-886D66DF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situace ZAM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17CEB-5486-4707-9749-2524BBAB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25" indent="0"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 31.10.2021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počet uchazečů o zaměstnání: 251 689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hlášených volných pracovních míst: 352 454 </a:t>
            </a:r>
          </a:p>
          <a:p>
            <a:pPr marL="1225" indent="0" algn="just"/>
            <a:r>
              <a:rPr lang="cs-CZ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(cca 73</a:t>
            </a:r>
            <a:r>
              <a:rPr lang="en-US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cs-CZ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určeno pro základní vzdělání a nižší)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nezaměstnaných osob: 3,4 %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Míra nez. (EUROSTAT, k 31.8.2021): ČR 2,5 %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Od 1/2021 do 10/2021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nově zaevidováno:	335 631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odchod z evidence:	361 495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41468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D27EE-3FD9-493F-A4B1-886D66DF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Meziroční srovnání </a:t>
            </a:r>
            <a:br>
              <a:rPr lang="cs-CZ" dirty="0"/>
            </a:br>
            <a:r>
              <a:rPr lang="cs-CZ" dirty="0"/>
              <a:t>2020 x 2021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17CEB-5486-4707-9749-2524BBAB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25" indent="0"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 31.10.2021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počet uchazečů o zaměstnání: 251 689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hlášených volných pracovních míst: 352 454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nezaměstnaných osob: 3,4 % </a:t>
            </a:r>
          </a:p>
          <a:p>
            <a:pPr marL="1225" indent="0"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 31.10.2020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Celkový počet uchazečů o zaměstnání: 271 685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hlášených volných pracovních míst: 310 730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nezaměstnaných osob: 3,7 % </a:t>
            </a:r>
          </a:p>
        </p:txBody>
      </p:sp>
    </p:spTree>
    <p:extLst>
      <p:ext uri="{BB962C8B-B14F-4D97-AF65-F5344CB8AC3E}">
        <p14:creationId xmlns:p14="http://schemas.microsoft.com/office/powerpoint/2010/main" val="456127007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584D8-1EEB-4619-AC70-02CE85AA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88640"/>
            <a:ext cx="6840438" cy="1511573"/>
          </a:xfrm>
        </p:spPr>
        <p:txBody>
          <a:bodyPr/>
          <a:lstStyle/>
          <a:p>
            <a:r>
              <a:rPr lang="pl-PL" sz="3200" dirty="0"/>
              <a:t>ZAMĚSTNANOST</a:t>
            </a:r>
            <a:br>
              <a:rPr lang="pl-PL" sz="3200" dirty="0"/>
            </a:br>
            <a:r>
              <a:rPr lang="pl-PL" sz="3200" dirty="0"/>
              <a:t>data o vyplacených částkách od 1.1.2021 do 31.10.2021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7A4DE-E228-4682-AB24-2D145BAA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7"/>
            <a:ext cx="8135937" cy="4353346"/>
          </a:xfrm>
        </p:spPr>
        <p:txBody>
          <a:bodyPr/>
          <a:lstStyle/>
          <a:p>
            <a:r>
              <a:rPr lang="cs-CZ" sz="2000" dirty="0"/>
              <a:t>Pasivní politika zaměstnanosti</a:t>
            </a:r>
            <a:br>
              <a:rPr lang="cs-CZ" sz="2000" dirty="0"/>
            </a:br>
            <a:r>
              <a:rPr lang="cs-CZ" sz="2000" dirty="0"/>
              <a:t>		  </a:t>
            </a:r>
            <a:r>
              <a:rPr lang="cs-CZ" sz="2000" b="1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8 530 857 240 </a:t>
            </a:r>
            <a:r>
              <a:rPr lang="cs-CZ" sz="2000" b="1" dirty="0"/>
              <a:t>Kč</a:t>
            </a:r>
          </a:p>
          <a:p>
            <a:r>
              <a:rPr lang="cs-CZ" sz="2000" dirty="0"/>
              <a:t>Aktivní politika zaměstnanosti</a:t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sz="2000" b="1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27 211 280 220 </a:t>
            </a:r>
            <a:r>
              <a:rPr lang="cs-CZ" sz="2000" b="1" dirty="0"/>
              <a:t>Kč </a:t>
            </a:r>
            <a:r>
              <a:rPr lang="cs-CZ" sz="2000" dirty="0"/>
              <a:t>(včetně CP Antivirus)</a:t>
            </a:r>
          </a:p>
          <a:p>
            <a:r>
              <a:rPr lang="cs-CZ" sz="2000" dirty="0"/>
              <a:t>Příspěvek na zaměstnávání OZP (§ 78a </a:t>
            </a:r>
            <a:r>
              <a:rPr lang="cs-CZ" sz="2000" dirty="0" err="1"/>
              <a:t>ZoZ</a:t>
            </a:r>
            <a:r>
              <a:rPr lang="cs-CZ" sz="2000" dirty="0"/>
              <a:t>)</a:t>
            </a:r>
            <a:br>
              <a:rPr lang="cs-CZ" sz="2000" dirty="0"/>
            </a:br>
            <a:r>
              <a:rPr lang="cs-CZ" sz="2000" dirty="0"/>
              <a:t>		  </a:t>
            </a:r>
            <a:r>
              <a:rPr lang="cs-CZ" sz="2000" b="1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6 763 234 340 </a:t>
            </a:r>
            <a:r>
              <a:rPr lang="cs-CZ" sz="2000" b="1" dirty="0"/>
              <a:t>Kč</a:t>
            </a:r>
          </a:p>
          <a:p>
            <a:r>
              <a:rPr lang="cs-CZ" sz="2000" dirty="0"/>
              <a:t>Ochrana zaměstnanců při platební neschopnosti zaměstnavatelů </a:t>
            </a:r>
          </a:p>
          <a:p>
            <a:r>
              <a:rPr lang="cs-CZ" sz="2000" dirty="0"/>
              <a:t>			        </a:t>
            </a:r>
            <a:r>
              <a:rPr lang="cs-CZ" sz="2000" b="1" dirty="0"/>
              <a:t>93 968 930 Kč</a:t>
            </a:r>
          </a:p>
          <a:p>
            <a:r>
              <a:rPr lang="cs-CZ" sz="2000" dirty="0"/>
              <a:t>Státní politika zaměstnanosti celkem</a:t>
            </a:r>
            <a:br>
              <a:rPr lang="cs-CZ" sz="2000" dirty="0"/>
            </a:br>
            <a:r>
              <a:rPr lang="cs-CZ" sz="2000" dirty="0"/>
              <a:t>		</a:t>
            </a:r>
            <a:r>
              <a:rPr lang="cs-CZ" sz="2000" b="1" i="0" u="none" strike="noStrike" kern="1200" dirty="0">
                <a:effectLst/>
                <a:latin typeface="+mn-lt"/>
                <a:ea typeface="+mn-ea"/>
                <a:cs typeface="+mn-cs"/>
              </a:rPr>
              <a:t>42 633 313 030 </a:t>
            </a:r>
            <a:r>
              <a:rPr lang="cs-CZ" sz="2000" b="1" dirty="0"/>
              <a:t>Kč</a:t>
            </a:r>
          </a:p>
          <a:p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860776386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Situace v krajích ČR</a:t>
            </a:r>
            <a:b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stav k 31. 10. 2021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7850F9E-057A-4621-92BC-7C87CB33A6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53170"/>
              </p:ext>
            </p:extLst>
          </p:nvPr>
        </p:nvGraphicFramePr>
        <p:xfrm>
          <a:off x="179512" y="1700808"/>
          <a:ext cx="4032336" cy="4587958"/>
        </p:xfrm>
        <a:graphic>
          <a:graphicData uri="http://schemas.openxmlformats.org/drawingml/2006/table">
            <a:tbl>
              <a:tblPr/>
              <a:tblGrid>
                <a:gridCol w="2232137">
                  <a:extLst>
                    <a:ext uri="{9D8B030D-6E8A-4147-A177-3AD203B41FA5}">
                      <a16:colId xmlns:a16="http://schemas.microsoft.com/office/drawing/2014/main" val="919714063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val="800894000"/>
                    </a:ext>
                  </a:extLst>
                </a:gridCol>
              </a:tblGrid>
              <a:tr h="7732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Kraje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podíl nezaměstnaných v 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75296"/>
                  </a:ext>
                </a:extLst>
              </a:tr>
              <a:tr h="260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Moravskoslezský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62413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Ústecký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185963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Karlovarský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 CE" panose="020B060402020202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64404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Jihomoravský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58660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Liberecký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619874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Praha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166363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Olomoucký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416066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Středočeský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99982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Vysočina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812424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Zlínsky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22565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Plzeňský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166522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Královéhradecký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69230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Jihočeský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787109"/>
                  </a:ext>
                </a:extLst>
              </a:tr>
              <a:tr h="25233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baseline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Pardubický kraj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Arial CE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450988"/>
                  </a:ext>
                </a:extLst>
              </a:tr>
              <a:tr h="26047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Celkem ČR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354238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AF5D03B3-AE28-4E99-B220-FC7131201654}"/>
              </a:ext>
            </a:extLst>
          </p:cNvPr>
          <p:cNvSpPr txBox="1"/>
          <p:nvPr/>
        </p:nvSpPr>
        <p:spPr>
          <a:xfrm>
            <a:off x="4319015" y="5703991"/>
            <a:ext cx="482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Nejnižší nezaměstnanost – Praha-východ: 1,4% nejvyšší nezaměstnanost -  Karviná: 8,6 %</a:t>
            </a:r>
            <a:endParaRPr lang="cs-CZ" sz="1600" dirty="0">
              <a:solidFill>
                <a:srgbClr val="FF0000"/>
              </a:solidFill>
            </a:endParaRPr>
          </a:p>
        </p:txBody>
      </p:sp>
      <p:pic>
        <p:nvPicPr>
          <p:cNvPr id="8" name="Obrázek 7" descr="Obsah obrázku mapa&#10;&#10;Popis byl vytvořen automaticky">
            <a:extLst>
              <a:ext uri="{FF2B5EF4-FFF2-40B4-BE49-F238E27FC236}">
                <a16:creationId xmlns:a16="http://schemas.microsoft.com/office/drawing/2014/main" id="{C5BFE39E-1ED5-4B50-A924-D79F45927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397" y="2060848"/>
            <a:ext cx="4786871" cy="338437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6564</TotalTime>
  <Words>1727</Words>
  <Application>Microsoft Office PowerPoint</Application>
  <PresentationFormat>Předvádění na obrazovce (4:3)</PresentationFormat>
  <Paragraphs>352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Arial CE</vt:lpstr>
      <vt:lpstr>Calibri</vt:lpstr>
      <vt:lpstr>Wingdings</vt:lpstr>
      <vt:lpstr>PPT sablona_UP (1)</vt:lpstr>
      <vt:lpstr>2_PPT sablona_UP (1)</vt:lpstr>
      <vt:lpstr>1_PPT sablona_UP (1)</vt:lpstr>
      <vt:lpstr>  </vt:lpstr>
      <vt:lpstr>Celorepubliková působnost</vt:lpstr>
      <vt:lpstr>Personální zabezpečení ÚP</vt:lpstr>
      <vt:lpstr>Realizace CP Antivirus</vt:lpstr>
      <vt:lpstr>Realizace CP Tornádo</vt:lpstr>
      <vt:lpstr>Aktuální situace ZAM </vt:lpstr>
      <vt:lpstr>Meziroční srovnání  2020 x 2021 </vt:lpstr>
      <vt:lpstr>ZAMĚSTNANOST data o vyplacených částkách od 1.1.2021 do 31.10.2021</vt:lpstr>
      <vt:lpstr>Situace v krajích ČR stav k 31. 10. 2021</vt:lpstr>
      <vt:lpstr>Projekt Outplacement</vt:lpstr>
      <vt:lpstr>Projekt Flexi</vt:lpstr>
      <vt:lpstr>Zvolené rekvalifikace</vt:lpstr>
      <vt:lpstr>   Rok elektronické identifikace </vt:lpstr>
      <vt:lpstr>Další kroky ÚP ČR - I</vt:lpstr>
      <vt:lpstr>Další kroky ÚP ČR - II</vt:lpstr>
      <vt:lpstr>Nepojistné sociální dávky </vt:lpstr>
      <vt:lpstr>1. Statistické údaje </vt:lpstr>
      <vt:lpstr>2. Statistické údaje </vt:lpstr>
      <vt:lpstr>Prezentace aplikace PowerPoint</vt:lpstr>
      <vt:lpstr>Energie( růst cen) – možnosti ÚP ČR  </vt:lpstr>
      <vt:lpstr>Energie( růst cen) – možnosti ÚP ČR </vt:lpstr>
      <vt:lpstr>Energie( růst cen) – možnosti ÚP ČR </vt:lpstr>
      <vt:lpstr>Prezentace aplikace PowerPoint</vt:lpstr>
      <vt:lpstr>Děkuji za pozornost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Najmon Viktor Mgr. (GUP-AAA)</cp:lastModifiedBy>
  <cp:revision>327</cp:revision>
  <cp:lastPrinted>2021-06-10T11:47:33Z</cp:lastPrinted>
  <dcterms:created xsi:type="dcterms:W3CDTF">2013-03-26T10:26:50Z</dcterms:created>
  <dcterms:modified xsi:type="dcterms:W3CDTF">2021-11-23T08:38:46Z</dcterms:modified>
</cp:coreProperties>
</file>