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notesMasterIdLst>
    <p:notesMasterId r:id="rId41"/>
  </p:notesMasterIdLst>
  <p:handoutMasterIdLst>
    <p:handoutMasterId r:id="rId42"/>
  </p:handoutMasterIdLst>
  <p:sldIdLst>
    <p:sldId id="256" r:id="rId6"/>
    <p:sldId id="258" r:id="rId7"/>
    <p:sldId id="289" r:id="rId8"/>
    <p:sldId id="290" r:id="rId9"/>
    <p:sldId id="291" r:id="rId10"/>
    <p:sldId id="273" r:id="rId11"/>
    <p:sldId id="288" r:id="rId12"/>
    <p:sldId id="259" r:id="rId13"/>
    <p:sldId id="276" r:id="rId14"/>
    <p:sldId id="262" r:id="rId15"/>
    <p:sldId id="267" r:id="rId16"/>
    <p:sldId id="263" r:id="rId17"/>
    <p:sldId id="268" r:id="rId18"/>
    <p:sldId id="269" r:id="rId19"/>
    <p:sldId id="287" r:id="rId20"/>
    <p:sldId id="282" r:id="rId21"/>
    <p:sldId id="283" r:id="rId22"/>
    <p:sldId id="285" r:id="rId23"/>
    <p:sldId id="261" r:id="rId24"/>
    <p:sldId id="286" r:id="rId25"/>
    <p:sldId id="275" r:id="rId26"/>
    <p:sldId id="271" r:id="rId27"/>
    <p:sldId id="278" r:id="rId28"/>
    <p:sldId id="281" r:id="rId29"/>
    <p:sldId id="279" r:id="rId30"/>
    <p:sldId id="292" r:id="rId31"/>
    <p:sldId id="280" r:id="rId32"/>
    <p:sldId id="293" r:id="rId33"/>
    <p:sldId id="294" r:id="rId34"/>
    <p:sldId id="295" r:id="rId35"/>
    <p:sldId id="298" r:id="rId36"/>
    <p:sldId id="296" r:id="rId37"/>
    <p:sldId id="297" r:id="rId38"/>
    <p:sldId id="299" r:id="rId39"/>
    <p:sldId id="257" r:id="rId40"/>
  </p:sldIdLst>
  <p:sldSz cx="9144000" cy="6858000" type="screen4x3"/>
  <p:notesSz cx="6805613" cy="99393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99CC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C9D-4B20-8335-A83808B346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List1!$A$1:$B$1</c:f>
              <c:strCache>
                <c:ptCount val="2"/>
                <c:pt idx="0">
                  <c:v>Rok před účinností GDPR</c:v>
                </c:pt>
                <c:pt idx="1">
                  <c:v>Rok po účinnosti GDPR</c:v>
                </c:pt>
              </c:strCache>
            </c:strRef>
          </c:cat>
          <c:val>
            <c:numRef>
              <c:f>List1!$A$2:$B$2</c:f>
              <c:numCache>
                <c:formatCode>General</c:formatCode>
                <c:ptCount val="2"/>
                <c:pt idx="0">
                  <c:v>2385</c:v>
                </c:pt>
                <c:pt idx="1">
                  <c:v>3851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9D-4B20-8335-A83808B346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444882464"/>
        <c:axId val="444884104"/>
      </c:barChart>
      <c:catAx>
        <c:axId val="4448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4884104"/>
        <c:crosses val="autoZero"/>
        <c:auto val="1"/>
        <c:lblAlgn val="ctr"/>
        <c:lblOffset val="100"/>
        <c:noMultiLvlLbl val="0"/>
      </c:catAx>
      <c:valAx>
        <c:axId val="444884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488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99C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38B-429A-A952-843196694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List1!$A$24:$B$24</c:f>
              <c:strCache>
                <c:ptCount val="2"/>
                <c:pt idx="0">
                  <c:v>Dva roky před účinností GDPR</c:v>
                </c:pt>
                <c:pt idx="1">
                  <c:v>Rok před účinností GDPR</c:v>
                </c:pt>
              </c:strCache>
            </c:strRef>
          </c:cat>
          <c:val>
            <c:numRef>
              <c:f>List1!$A$25:$B$25</c:f>
              <c:numCache>
                <c:formatCode>General</c:formatCode>
                <c:ptCount val="2"/>
                <c:pt idx="0">
                  <c:v>2263</c:v>
                </c:pt>
                <c:pt idx="1">
                  <c:v>3600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8B-429A-A952-843196694C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2093984"/>
        <c:axId val="332093328"/>
      </c:barChart>
      <c:catAx>
        <c:axId val="33209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2093328"/>
        <c:crosses val="autoZero"/>
        <c:auto val="1"/>
        <c:lblAlgn val="ctr"/>
        <c:lblOffset val="100"/>
        <c:noMultiLvlLbl val="0"/>
      </c:catAx>
      <c:valAx>
        <c:axId val="33209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209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2121053-B3BF-4A7A-BAF7-DDECEA6A5257}" type="datetimeFigureOut">
              <a:rPr lang="cs-CZ"/>
              <a:pPr>
                <a:defRPr/>
              </a:pPr>
              <a:t>27.05.2019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B4B99B-5322-4BC3-8674-E68A39E9B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77E908-8655-4B5E-9672-40D1C6805899}" type="datetimeFigureOut">
              <a:rPr lang="cs-CZ"/>
              <a:pPr>
                <a:defRPr/>
              </a:pPr>
              <a:t>27.05.2019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FDFF86-4BBE-4FD7-87EF-B0E73D46C4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FDFF86-4BBE-4FD7-87EF-B0E73D46C40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82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138" y="1600200"/>
            <a:ext cx="56721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138" y="1600200"/>
            <a:ext cx="56721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11835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/>
              <a:t>Klepnutím lze upravit styl předlohy podnadpisů.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/>
              <a:t>Klepnutím lze upravit styl předlohy podnadpisů.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anchor="ctr"/>
          <a:lstStyle/>
          <a:p>
            <a:r>
              <a:rPr lang="cs-CZ"/>
              <a:t>Kliknutím můžete upravit styl předlohy.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138" y="1600200"/>
            <a:ext cx="56721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138" y="1600200"/>
            <a:ext cx="56721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>
            <a:lvl1pPr>
              <a:buClr>
                <a:srgbClr val="FB57D0"/>
              </a:buClr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/>
              <a:t>Kliknutím můžete upravit styl předlohy.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/>
          <p:nvPr/>
        </p:nvPicPr>
        <p:blipFill>
          <a:blip r:embed="rId15" cstate="print"/>
          <a:stretch/>
        </p:blipFill>
        <p:spPr>
          <a:xfrm>
            <a:off x="6858000" y="5821200"/>
            <a:ext cx="2176920" cy="90252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contourClr>
              <a:schemeClr val="bg1"/>
            </a:contourClr>
          </a:sp3d>
        </p:spPr>
      </p:pic>
      <p:sp>
        <p:nvSpPr>
          <p:cNvPr id="8" name="CustomShape 1"/>
          <p:cNvSpPr/>
          <p:nvPr/>
        </p:nvSpPr>
        <p:spPr>
          <a:xfrm>
            <a:off x="0" y="0"/>
            <a:ext cx="9144000" cy="214313"/>
          </a:xfrm>
          <a:prstGeom prst="rect">
            <a:avLst/>
          </a:prstGeom>
          <a:solidFill>
            <a:srgbClr val="FB57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8" name="PlaceHolder 2"/>
          <p:cNvSpPr>
            <a:spLocks noGrp="1"/>
          </p:cNvSpPr>
          <p:nvPr>
            <p:ph type="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Klikněte pro úpravu formátu textu nadpisuKlepnutím lze upravit styl předlohy nadpisů.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B8B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9CAB7F-CD8E-421F-8FEF-1C59471A01C7}" type="datetimeFigureOut">
              <a:rPr lang="cs-CZ"/>
              <a:pPr>
                <a:defRPr/>
              </a:pPr>
              <a:t>27.05.2019</a:t>
            </a:fld>
            <a:endParaRPr lang="cs-CZ"/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B8B8B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C75DF63A-F770-41F2-AD0E-689D52AC17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PlaceHolder 6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Klikněte pro úpravu formátu textu osnovy</a:t>
            </a:r>
            <a:endParaRPr/>
          </a:p>
          <a:p>
            <a:pPr lvl="1"/>
            <a:r>
              <a:rPr lang="cs-CZ"/>
              <a:t>Druhá úroveň</a:t>
            </a:r>
            <a:endParaRPr/>
          </a:p>
          <a:p>
            <a:pPr lvl="2"/>
            <a:r>
              <a:rPr lang="cs-CZ"/>
              <a:t>Třetí úroveň</a:t>
            </a:r>
            <a:endParaRPr/>
          </a:p>
          <a:p>
            <a:pPr lvl="3"/>
            <a:r>
              <a:rPr lang="cs-CZ"/>
              <a:t>Čtvrtá úroveň osnovy</a:t>
            </a:r>
            <a:endParaRPr/>
          </a:p>
          <a:p>
            <a:pPr lvl="4"/>
            <a:r>
              <a:rPr lang="cs-CZ"/>
              <a:t>Pátá úroveň osnovy</a:t>
            </a:r>
            <a:endParaRPr/>
          </a:p>
          <a:p>
            <a:pPr lvl="5"/>
            <a:r>
              <a:rPr lang="cs-CZ"/>
              <a:t>Šestá úroveň</a:t>
            </a:r>
            <a:endParaRPr/>
          </a:p>
          <a:p>
            <a:pPr lvl="6"/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3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6"/>
          <p:cNvPicPr/>
          <p:nvPr/>
        </p:nvPicPr>
        <p:blipFill>
          <a:blip r:embed="rId14" cstate="print"/>
          <a:stretch/>
        </p:blipFill>
        <p:spPr>
          <a:xfrm>
            <a:off x="6858000" y="5821200"/>
            <a:ext cx="2176920" cy="90252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contourClr>
              <a:schemeClr val="bg1"/>
            </a:contourClr>
          </a:sp3d>
        </p:spPr>
      </p:pic>
      <p:sp>
        <p:nvSpPr>
          <p:cNvPr id="83" name="CustomShape 1"/>
          <p:cNvSpPr/>
          <p:nvPr/>
        </p:nvSpPr>
        <p:spPr>
          <a:xfrm>
            <a:off x="0" y="0"/>
            <a:ext cx="9144000" cy="214313"/>
          </a:xfrm>
          <a:prstGeom prst="rect">
            <a:avLst/>
          </a:prstGeom>
          <a:solidFill>
            <a:srgbClr val="FB57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2" name="PlaceHolder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Klikněte pro úpravu formátu textu nadpisuKlepnutím lze upravit styl předlohy nadpisů.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Klikněte pro úpravu formátu textu osnovy</a:t>
            </a:r>
            <a:endParaRPr/>
          </a:p>
          <a:p>
            <a:pPr lvl="1"/>
            <a:r>
              <a:rPr lang="cs-CZ"/>
              <a:t>Druhá úroveň</a:t>
            </a:r>
            <a:endParaRPr/>
          </a:p>
          <a:p>
            <a:pPr lvl="2"/>
            <a:r>
              <a:rPr lang="cs-CZ"/>
              <a:t>Třetí úroveň</a:t>
            </a:r>
            <a:endParaRPr/>
          </a:p>
          <a:p>
            <a:pPr lvl="3"/>
            <a:r>
              <a:rPr lang="cs-CZ"/>
              <a:t>Čtvrtá úroveň osnovy</a:t>
            </a:r>
            <a:endParaRPr/>
          </a:p>
          <a:p>
            <a:pPr lvl="4"/>
            <a:r>
              <a:rPr lang="cs-CZ"/>
              <a:t>Pátá úroveň osnovy</a:t>
            </a:r>
            <a:endParaRPr/>
          </a:p>
          <a:p>
            <a:pPr lvl="5"/>
            <a:r>
              <a:rPr lang="cs-CZ"/>
              <a:t>Šestá úroveň</a:t>
            </a:r>
            <a:endParaRPr/>
          </a:p>
          <a:p>
            <a:r>
              <a:rPr lang="cs-CZ"/>
              <a:t>Sedmá úroveňKlepnutím lze upravit styly předlohy textu.</a:t>
            </a:r>
            <a:endParaRPr/>
          </a:p>
          <a:p>
            <a:pPr lvl="1"/>
            <a:r>
              <a:rPr lang="cs-CZ"/>
              <a:t>Druhá úroveň</a:t>
            </a:r>
            <a:endParaRPr/>
          </a:p>
          <a:p>
            <a:pPr lvl="2"/>
            <a:r>
              <a:rPr lang="cs-CZ"/>
              <a:t>Třetí úroveň</a:t>
            </a:r>
            <a:endParaRPr/>
          </a:p>
          <a:p>
            <a:pPr lvl="3"/>
            <a:r>
              <a:rPr lang="cs-CZ"/>
              <a:t>Čtvrtá úroveň</a:t>
            </a:r>
            <a:endParaRPr/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B8B8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B8B8B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F9F68E13-2D74-4FC2-BCC1-63E0E6DC0197}" type="slidenum">
              <a:rPr lang="cs-CZ"/>
              <a:pPr>
                <a:defRPr/>
              </a:pPr>
              <a:t>‹#›</a:t>
            </a:fld>
            <a:endParaRPr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Prezentace%20Brno%2029.5.2019/pseudonymizace%202.jpeg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Prezentace%20Brno%2029.5.2019/pseudonymizace.jpeg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rezentace%20Brno%2029.5.2019/pseudonymizovan&#233;%20omluvenky.jpg" TargetMode="External"/><Relationship Id="rId2" Type="http://schemas.openxmlformats.org/officeDocument/2006/relationships/hyperlink" Target="Prezentace%20Brno%2029.5.2019/nespr&#225;vn&#253;%20souhlas%20ve%20&#353;kolstv&#237;.jpg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b.cz/cvt/bezpecnost/varovani-vedecke-informace-vzajmu-podvodnik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vcr.cz/odk2/soubor/manual-pro-obce-k-zakonu-o-svobodnem-pristupu-k-informacim.aspx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ovéPole 4"/>
          <p:cNvSpPr txBox="1">
            <a:spLocks noChangeArrowheads="1"/>
          </p:cNvSpPr>
          <p:nvPr/>
        </p:nvSpPr>
        <p:spPr bwMode="auto">
          <a:xfrm>
            <a:off x="317500" y="1052736"/>
            <a:ext cx="85090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r>
              <a:rPr lang="cs-CZ" sz="2800" b="1" dirty="0">
                <a:solidFill>
                  <a:srgbClr val="FB57D0"/>
                </a:solidFill>
                <a:latin typeface="Tw Cen MT" panose="020B0602020104020603" pitchFamily="34" charset="-18"/>
              </a:rPr>
              <a:t>Poznatky ÚOOÚ z poradenství správcům, ze stížnostní agendy a řízení vedených po účinnosti obecného nařízení</a:t>
            </a:r>
          </a:p>
          <a:p>
            <a:pPr algn="ctr"/>
            <a:endParaRPr lang="cs-CZ" sz="2800" b="1" dirty="0">
              <a:solidFill>
                <a:srgbClr val="FB57D0"/>
              </a:solidFill>
              <a:latin typeface="Tw Cen MT" panose="020B0602020104020603" pitchFamily="34" charset="-18"/>
            </a:endParaRPr>
          </a:p>
          <a:p>
            <a:pPr algn="ctr"/>
            <a:endParaRPr lang="cs-CZ" sz="4400" b="1" dirty="0">
              <a:solidFill>
                <a:srgbClr val="FB57D0"/>
              </a:solidFill>
              <a:latin typeface="Tw Cen MT" panose="020B0602020104020603" pitchFamily="34" charset="-18"/>
            </a:endParaRPr>
          </a:p>
        </p:txBody>
      </p:sp>
      <p:sp>
        <p:nvSpPr>
          <p:cNvPr id="27652" name="TextShape 2"/>
          <p:cNvSpPr txBox="1">
            <a:spLocks noChangeArrowheads="1"/>
          </p:cNvSpPr>
          <p:nvPr/>
        </p:nvSpPr>
        <p:spPr bwMode="auto">
          <a:xfrm>
            <a:off x="359569" y="5877272"/>
            <a:ext cx="8580438" cy="6477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/>
          <a:lstStyle/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latin typeface="Tw Cen MT" panose="020B0602020104020603"/>
                <a:cs typeface="+mn-cs"/>
              </a:rPr>
              <a:t>JUDr. Jiří Žůrek</a:t>
            </a: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latin typeface="Tw Cen MT" panose="020B0602020104020603"/>
                <a:cs typeface="+mn-cs"/>
              </a:rPr>
              <a:t>ředitel odboru konzultačních agend</a:t>
            </a:r>
          </a:p>
          <a:p>
            <a:pPr algn="r"/>
            <a:endParaRPr lang="cs-CZ" b="1" dirty="0">
              <a:cs typeface="DejaVu Sans" pitchFamily="34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Zveřejňování neaktuálních dokumentů obsahujících osobní údaje fyzických osob na stránkách obce 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9C18D120-DC9A-405A-8261-9FB42AF5021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363272" cy="6970744"/>
          </a:xfrm>
        </p:spPr>
        <p:txBody>
          <a:bodyPr/>
          <a:lstStyle/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Typicky neaktuální listiny dostupné na elektronických stránkách obce, obsahující osobní údaje fyzických osob (např. dražební vyhlášky)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Špatně:</a:t>
            </a:r>
            <a:r>
              <a:rPr lang="cs-CZ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dostupná dražební vyhláška ze dne 16.6. 2016 (neaktuální)</a:t>
            </a:r>
          </a:p>
          <a:p>
            <a:pPr marL="653796" lvl="2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Dokumenty mají být zveřejněny pouze po dobu, která je určena právním předpisem, či je plněn účel, pro který byl zveřejněn</a:t>
            </a:r>
          </a:p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2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91440" lvl="0" indent="-9144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Role pověřence </a:t>
            </a:r>
            <a:r>
              <a:rPr lang="cs-CZ" sz="20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- 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ověřit, zdali na webu nevisí již nerelevantní dokumenty, obsahující osobní údaje, či je již nejde vyhledat vyhledávačem</a:t>
            </a: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.</a:t>
            </a:r>
            <a:endParaRPr lang="sk-SK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ü"/>
            </a:pP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895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/>
          </p:nvPr>
        </p:nvSpPr>
        <p:spPr>
          <a:xfrm>
            <a:off x="457200" y="188640"/>
            <a:ext cx="8363272" cy="7992888"/>
          </a:xfrm>
        </p:spPr>
        <p:txBody>
          <a:bodyPr/>
          <a:lstStyle/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sk-SK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128016" lvl="1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endParaRPr lang="sk-SK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128016" lvl="1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endParaRPr lang="sk-SK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128016" lvl="1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endParaRPr lang="sk-SK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sk-SK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sk-SK" sz="24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Jaký</a:t>
            </a:r>
            <a:r>
              <a:rPr lang="sk-SK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je k </a:t>
            </a:r>
            <a:r>
              <a:rPr lang="sk-SK" sz="24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dnešnímu</a:t>
            </a:r>
            <a:r>
              <a:rPr lang="sk-SK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dni účel </a:t>
            </a:r>
            <a:r>
              <a:rPr lang="sk-SK" sz="24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zveřejnění</a:t>
            </a:r>
            <a:r>
              <a:rPr lang="sk-SK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4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dražební</a:t>
            </a:r>
            <a:r>
              <a:rPr lang="sk-SK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vyhlášky </a:t>
            </a:r>
            <a:r>
              <a:rPr lang="sk-SK" sz="24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ohledně</a:t>
            </a:r>
            <a:r>
              <a:rPr lang="sk-SK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dražby, konané dne 24. 5. 2018</a:t>
            </a:r>
            <a:r>
              <a:rPr lang="sk-SK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38811"/>
            <a:ext cx="4924028" cy="3245460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E94341EE-6BD8-4982-B499-B76B55214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525" y="261328"/>
            <a:ext cx="41814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23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Související problematika se zveřejňováním dokumentů obsahující osobní údaje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966F8E5-9C63-4DA1-8061-7CA05BB08101}"/>
              </a:ext>
            </a:extLst>
          </p:cNvPr>
          <p:cNvSpPr/>
          <p:nvPr/>
        </p:nvSpPr>
        <p:spPr>
          <a:xfrm>
            <a:off x="457200" y="1556792"/>
            <a:ext cx="8229240" cy="449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latin typeface="Tw Cen MT" panose="020B0602020104020603"/>
              </a:rPr>
              <a:t>Při odstranění dokumentu z webu (i oprávněně obsahující osobní údaje) se mnohdy stává, že je odstraněna pouze přímá cesta na dokument z webu, ale dokument je pořád vyhledatelný, např. Googlem (typicky zadáním jména, příjmení + název obce či domény).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4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FB57D0"/>
                </a:solidFill>
                <a:latin typeface="Tw Cen MT" panose="020B0602020104020603"/>
              </a:rPr>
              <a:t>Nutno zabývat se i informačním rozhraním</a:t>
            </a:r>
            <a:r>
              <a:rPr lang="cs-CZ" sz="2000" dirty="0">
                <a:solidFill>
                  <a:prstClr val="black"/>
                </a:solidFill>
                <a:latin typeface="Tw Cen MT" panose="020B0602020104020603"/>
              </a:rPr>
              <a:t>, aby byl dokument nejen stažen z viditelných stránek, ale i pro vyhledávání vyhledávači, pokud již nemá být veřejně přístupný</a:t>
            </a:r>
            <a:endParaRPr lang="cs-CZ" sz="1600" dirty="0">
              <a:solidFill>
                <a:prstClr val="black"/>
              </a:solidFill>
              <a:latin typeface="Tw Cen MT" panose="020B0602020104020603"/>
            </a:endParaRPr>
          </a:p>
          <a:p>
            <a:pPr marL="128016" lvl="1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endParaRPr lang="cs-CZ" sz="1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solidFill>
                  <a:prstClr val="black"/>
                </a:solidFill>
                <a:latin typeface="Tw Cen MT" panose="020B0602020104020603"/>
              </a:rPr>
              <a:t>Role pověřence </a:t>
            </a:r>
            <a:r>
              <a:rPr lang="cs-CZ" sz="2000" dirty="0">
                <a:solidFill>
                  <a:prstClr val="black"/>
                </a:solidFill>
                <a:latin typeface="Tw Cen MT" panose="020B0602020104020603"/>
              </a:rPr>
              <a:t>- ověřit, zdali se v rámci zveřejňovaných informacích nevyskytují např. adresní údaje žadatelů, případně, zdali informační systém je nastaven tak, že již dříve stažené dokumenty nelze po zadání jména a příjmení osoby vyhledat vyhledávačem</a:t>
            </a:r>
            <a:r>
              <a:rPr lang="cs-CZ" dirty="0">
                <a:solidFill>
                  <a:prstClr val="black"/>
                </a:solidFill>
                <a:latin typeface="Tw Cen MT" panose="020B0602020104020603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6812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Zabezpečení osobních údajů Nejen v rámci správního řízení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457200" y="1417320"/>
            <a:ext cx="8229240" cy="5180032"/>
          </a:xfrm>
        </p:spPr>
        <p:txBody>
          <a:bodyPr/>
          <a:lstStyle/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Věnovat pozornost se musí i pracovnímu prostředí zaměstnanců ve vztahu k dokumentům, které mají ve své správě</a:t>
            </a:r>
          </a:p>
          <a:p>
            <a:pPr marL="928116" lvl="5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Nemělo by docházet k situaci, kdy zaměstnanci, které v rámci výkonu činnosti navštěvuje veřejnost, mají na stole či jinde volně přístupné dokumenty </a:t>
            </a:r>
          </a:p>
          <a:p>
            <a:pPr marL="928116" lvl="5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Možný únik neveřejných informací (minimálně v rozsahu jméno, příjmení, č.j. a samotná informace o existenci tohoto řízení ve vztahu k identifikovatelné fyzické osobě)</a:t>
            </a:r>
          </a:p>
          <a:p>
            <a:pPr marL="928116" lvl="5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Možné porušení čl. 32 obecného nařízení o ochraně osobních údajů</a:t>
            </a:r>
          </a:p>
          <a:p>
            <a:pPr marL="128016" lvl="1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</a:pP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Role pověřence 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– seznámit příslušné pracovníky se základy práce </a:t>
            </a:r>
            <a:b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</a:b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 dokumenty, zejména pokud přijímají návštěvy veřejnosti, zásada čistého stolu po práci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109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Neoprávněné nahlížení úředníků do registrů</a:t>
            </a:r>
            <a:r>
              <a:rPr lang="cs-CZ" sz="2400" b="1" kern="1200" cap="all" spc="100" dirty="0">
                <a:solidFill>
                  <a:prstClr val="black"/>
                </a:solidFill>
                <a:latin typeface="Tw Cen MT Condensed" panose="020B0606020104020203"/>
                <a:ea typeface="+mj-ea"/>
                <a:cs typeface="+mj-cs"/>
              </a:rPr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390599" y="1422493"/>
            <a:ext cx="8290904" cy="6408712"/>
          </a:xfrm>
        </p:spPr>
        <p:txBody>
          <a:bodyPr/>
          <a:lstStyle/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Nahlížení do registru obyvatel atd. se musí dít za jasným účelem v rámci výkonu státní správy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Zneužití lze v závažných případech kvalifikovat i jako trestný čin dle </a:t>
            </a:r>
            <a:r>
              <a:rPr lang="cs-CZ" sz="2400" kern="1200" dirty="0">
                <a:solidFill>
                  <a:prstClr val="black"/>
                </a:solidFill>
                <a:latin typeface="Tw Cen MT" panose="020B0602020104020603" pitchFamily="34" charset="-18"/>
              </a:rPr>
              <a:t>§</a:t>
            </a: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180 zákona č. 40/2009 Sb., trestní zákoník</a:t>
            </a:r>
          </a:p>
          <a:p>
            <a:pPr marL="448056" lvl="2" indent="-13716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16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310896" lvl="2" indent="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None/>
            </a:pPr>
            <a:endParaRPr lang="cs-CZ" sz="16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Role pověřence 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–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seznámit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pracovníky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s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jejich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odpovědností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a to i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trestně-právní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.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Nelze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nahlížet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do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registrů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za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účelem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uspokojení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zvědavosti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či pro osobní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potřebu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.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Občané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se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mohou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dozvědět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,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jaký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orgán a pro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jaký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účel využíval z Registru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obyvatel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údaje...(na zákl.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žádosti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o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vydání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výpisu z Registru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obyvatel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podle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</a:rPr>
              <a:t>§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14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odst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. 4 a 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</a:rPr>
              <a:t>§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58 zákona č.111/2009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Sb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., o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základních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  <a:r>
              <a:rPr lang="sk-SK" sz="20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registrech</a:t>
            </a:r>
            <a:r>
              <a:rPr lang="sk-SK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)</a:t>
            </a:r>
          </a:p>
          <a:p>
            <a:pPr marL="91440" lvl="0" indent="-91440" fontAlgn="auto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endParaRPr lang="sk-SK" sz="20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503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6"/>
          <p:cNvSpPr>
            <a:spLocks noGrp="1"/>
          </p:cNvSpPr>
          <p:nvPr>
            <p:ph type="body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 fontScale="92500" lnSpcReduction="10000"/>
          </a:bodyPr>
          <a:lstStyle/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srgbClr val="FB57D0"/>
                </a:solidFill>
                <a:latin typeface="+mn-lt"/>
                <a:ea typeface="+mn-ea"/>
                <a:cs typeface="+mn-cs"/>
              </a:rPr>
              <a:t>Vyřešit „viditelné“ záminky pro stížnosti </a:t>
            </a:r>
            <a:r>
              <a:rPr lang="cs-CZ" sz="2000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(tj. např. ověří „politiku“ zpřístupňování odpovědí na žádosti podle zákona č. 106/1999 Sb., vyvěšování dokumentů s osobními údaji (a jejich sejmutí po stanovené době).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000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Pozor také na </a:t>
            </a:r>
            <a:r>
              <a:rPr lang="cs-CZ" sz="2000" kern="1200" dirty="0">
                <a:solidFill>
                  <a:srgbClr val="FB57D0"/>
                </a:solidFill>
                <a:latin typeface="+mn-lt"/>
                <a:ea typeface="+mn-ea"/>
                <a:cs typeface="+mn-cs"/>
              </a:rPr>
              <a:t>různé vlastní </a:t>
            </a:r>
            <a:r>
              <a:rPr lang="cs-CZ" sz="2000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programy, které některé obce či města mohou pro správu své agendy vést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000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srgbClr val="FB57D0"/>
                </a:solidFill>
                <a:latin typeface="+mn-lt"/>
                <a:ea typeface="+mn-ea"/>
                <a:cs typeface="+mn-cs"/>
              </a:rPr>
              <a:t>Proškoluje zaměstnance</a:t>
            </a:r>
            <a:r>
              <a:rPr lang="cs-CZ" sz="2000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, informuje je i o technikách phishingu (viz dále)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000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Informuje starostu a další osoby, že je žádoucí klást dotazy ohledně zpracování osobních údajů přímo jemu, či Úřadu prostřednictvím jím</a:t>
            </a:r>
          </a:p>
          <a:p>
            <a:pPr marL="265176" lvl="1" indent="-13716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000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cs-CZ" sz="3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F6D8D17-19D7-4111-BB8F-339FD44E8C47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POVĚŘENEC OBCE/města</a:t>
            </a:r>
            <a:endParaRPr lang="cs-CZ" kern="0" dirty="0">
              <a:solidFill>
                <a:srgbClr val="FB57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82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39552" y="2857680"/>
            <a:ext cx="8229240" cy="1142640"/>
          </a:xfrm>
        </p:spPr>
        <p:txBody>
          <a:bodyPr/>
          <a:lstStyle/>
          <a:p>
            <a:pPr marL="0" indent="0">
              <a:buNone/>
            </a:pPr>
            <a:r>
              <a:rPr lang="cs-CZ" cap="all" dirty="0">
                <a:solidFill>
                  <a:srgbClr val="FB57D0"/>
                </a:solidFill>
                <a:latin typeface="Tw Cen MT Condensed" panose="020B0606020104020203" pitchFamily="34" charset="-18"/>
              </a:rPr>
              <a:t>Poznatky</a:t>
            </a:r>
          </a:p>
          <a:p>
            <a:pPr marL="0" indent="0">
              <a:buNone/>
            </a:pPr>
            <a:endParaRPr lang="cs-CZ" cap="all" dirty="0">
              <a:solidFill>
                <a:srgbClr val="FB57D0"/>
              </a:solidFill>
              <a:latin typeface="Tw Cen MT Condensed" panose="020B0606020104020203" pitchFamily="34" charset="-18"/>
            </a:endParaRPr>
          </a:p>
          <a:p>
            <a:pPr marL="0" indent="0">
              <a:buNone/>
            </a:pPr>
            <a:r>
              <a:rPr lang="cs-CZ" cap="all" dirty="0">
                <a:solidFill>
                  <a:srgbClr val="FB57D0"/>
                </a:solidFill>
                <a:latin typeface="Tw Cen MT Condensed" panose="020B0606020104020203" pitchFamily="34" charset="-18"/>
              </a:rPr>
              <a:t>Ke školství</a:t>
            </a:r>
          </a:p>
        </p:txBody>
      </p:sp>
    </p:spTree>
    <p:extLst>
      <p:ext uri="{BB962C8B-B14F-4D97-AF65-F5344CB8AC3E}">
        <p14:creationId xmlns:p14="http://schemas.microsoft.com/office/powerpoint/2010/main" val="2275144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/>
          </a:bodyPr>
          <a:lstStyle/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Nepochopení podstaty školství 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a z tohoto faktu vyplývajících právních důvodů zpracování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Rodiče na začátku školního období konfrontováni s mnoha nesmyslnými souhlasy (již nyní je dobré dělat přípravy na další školní rok)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Školství = </a:t>
            </a:r>
            <a:r>
              <a:rPr lang="cs-CZ" sz="2000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veřejný zájem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, </a:t>
            </a:r>
            <a:r>
              <a:rPr lang="cs-CZ" sz="2000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plnění právní povinnosti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V závislosti na povaze školy může být zpracování založeno i na základě smlouvy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I škola může mít jako subjekt práva oprávněný zájem (pokud odhlédneme od funkce školy), např. na ochraně majetku = kamery kolem pláště budovy apod.</a:t>
            </a:r>
          </a:p>
          <a:p>
            <a:pPr algn="l"/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77BE92D5-3C04-4114-A8F6-45B96D9B235B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POZNATKY</a:t>
            </a:r>
            <a:endParaRPr lang="cs-CZ" kern="0" dirty="0">
              <a:solidFill>
                <a:srgbClr val="FB57D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/>
          </a:bodyPr>
          <a:lstStyle/>
          <a:p>
            <a:pPr algn="l"/>
            <a:r>
              <a:rPr lang="cs-CZ" sz="3200" dirty="0">
                <a:solidFill>
                  <a:schemeClr val="tx1"/>
                </a:solidFill>
                <a:latin typeface="Tw Cen MT" panose="020B0602020104020603" pitchFamily="34" charset="-18"/>
                <a:hlinkClick r:id="rId2" action="ppaction://hlinkfile"/>
              </a:rPr>
              <a:t>Pseudonymizace informací</a:t>
            </a:r>
            <a:r>
              <a:rPr lang="cs-CZ" sz="3200" dirty="0">
                <a:solidFill>
                  <a:schemeClr val="tx1"/>
                </a:solidFill>
                <a:latin typeface="Tw Cen MT" panose="020B0602020104020603" pitchFamily="34" charset="-18"/>
              </a:rPr>
              <a:t> vůči jiným rodičům, kdy jde které dítě domů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EC4E806-A019-4CDA-9419-82201C14E25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ŠÍLENOSTI „VYKLADAČŮ“ </a:t>
            </a:r>
            <a:r>
              <a:rPr lang="cs-CZ" sz="2400" b="1" kern="1200" cap="all" spc="100" dirty="0" err="1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gdpr</a:t>
            </a:r>
            <a:endParaRPr lang="cs-CZ" kern="0" dirty="0">
              <a:solidFill>
                <a:srgbClr val="FB57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95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/>
          </a:bodyPr>
          <a:lstStyle/>
          <a:p>
            <a:pPr algn="l"/>
            <a:r>
              <a:rPr lang="cs-CZ" sz="3200" dirty="0">
                <a:solidFill>
                  <a:schemeClr val="tx1"/>
                </a:solidFill>
                <a:latin typeface="Tw Cen MT" panose="020B0602020104020603" pitchFamily="34" charset="-18"/>
                <a:hlinkClick r:id="rId2" action="ppaction://hlinkfile"/>
              </a:rPr>
              <a:t>Pseudonymizované podpisy</a:t>
            </a:r>
            <a:r>
              <a:rPr lang="cs-CZ" sz="3200" dirty="0">
                <a:solidFill>
                  <a:schemeClr val="tx1"/>
                </a:solidFill>
                <a:latin typeface="Tw Cen MT" panose="020B0602020104020603" pitchFamily="34" charset="-18"/>
              </a:rPr>
              <a:t> na vystavených výkresech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13E4C2F-DCC2-4DEE-9275-3760B03423B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ŠÍLENOSTI „VYKLADAČŮ“ </a:t>
            </a:r>
            <a:r>
              <a:rPr lang="cs-CZ" sz="2400" b="1" kern="1200" cap="all" spc="100" dirty="0" err="1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gdpr</a:t>
            </a:r>
            <a:endParaRPr lang="cs-CZ" kern="0" dirty="0">
              <a:solidFill>
                <a:srgbClr val="FB57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88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Rok účinnosti GDPR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131AD066-BBF0-4EA8-9FA7-5FE38A76CD4C}"/>
              </a:ext>
            </a:extLst>
          </p:cNvPr>
          <p:cNvSpPr txBox="1">
            <a:spLocks/>
          </p:cNvSpPr>
          <p:nvPr/>
        </p:nvSpPr>
        <p:spPr>
          <a:xfrm>
            <a:off x="323528" y="1556792"/>
            <a:ext cx="8496944" cy="4320480"/>
          </a:xfrm>
          <a:prstGeom prst="rect">
            <a:avLst/>
          </a:prstGeom>
        </p:spPr>
        <p:txBody>
          <a:bodyPr lIns="0" tIns="0" rIns="0" bIns="0" anchor="t" anchorCtr="0"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r>
              <a:rPr lang="cs-CZ" sz="24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endParaRPr lang="cs-CZ" sz="2500" b="1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latin typeface="Tw Cen MT" panose="020B0602020104020603" pitchFamily="34" charset="-18"/>
                <a:cs typeface="Arial" pitchFamily="34" charset="0"/>
              </a:rPr>
              <a:t>GDPR je postaveno na </a:t>
            </a:r>
            <a:r>
              <a:rPr lang="cs-CZ" sz="2400" b="1" dirty="0">
                <a:latin typeface="Tw Cen MT" panose="020B0602020104020603" pitchFamily="34" charset="-18"/>
                <a:cs typeface="Arial" pitchFamily="34" charset="0"/>
              </a:rPr>
              <a:t>všeobecně platných základních principech</a:t>
            </a:r>
            <a:r>
              <a:rPr lang="cs-CZ" sz="2400" dirty="0">
                <a:latin typeface="Tw Cen MT" panose="020B0602020104020603" pitchFamily="34" charset="-18"/>
                <a:cs typeface="Arial" pitchFamily="34" charset="0"/>
              </a:rPr>
              <a:t>, obsahuje však nové instituty (povinnosti), zohledňující současnou dobu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5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600" dirty="0">
                <a:latin typeface="Tw Cen MT" panose="020B0602020104020603" pitchFamily="34" charset="-18"/>
                <a:cs typeface="Arial" pitchFamily="34" charset="0"/>
              </a:rPr>
              <a:t>Po roce účinnosti lze konstatovat, že mnoho organizací začalo brát ochranu osobních údajů vážněji = </a:t>
            </a:r>
            <a:r>
              <a:rPr lang="cs-CZ" sz="2600" b="1" dirty="0">
                <a:solidFill>
                  <a:srgbClr val="FB57D0"/>
                </a:solidFill>
                <a:latin typeface="Tw Cen MT" panose="020B0602020104020603" pitchFamily="34" charset="-18"/>
                <a:cs typeface="Arial" pitchFamily="34" charset="0"/>
              </a:rPr>
              <a:t>pozitivum</a:t>
            </a:r>
            <a:r>
              <a:rPr lang="cs-CZ" sz="2600" dirty="0">
                <a:solidFill>
                  <a:schemeClr val="accent4"/>
                </a:solidFill>
                <a:latin typeface="Tw Cen MT" panose="020B0602020104020603" pitchFamily="34" charset="-18"/>
                <a:cs typeface="Arial" pitchFamily="34" charset="0"/>
              </a:rPr>
              <a:t> </a:t>
            </a:r>
            <a:r>
              <a:rPr lang="cs-CZ" sz="2600" dirty="0">
                <a:latin typeface="Tw Cen MT" panose="020B0602020104020603" pitchFamily="34" charset="-18"/>
                <a:cs typeface="Arial" pitchFamily="34" charset="0"/>
              </a:rPr>
              <a:t>(ve veřejném sektoru </a:t>
            </a:r>
            <a:r>
              <a:rPr lang="cs-CZ" sz="2600" dirty="0">
                <a:solidFill>
                  <a:srgbClr val="FB57D0"/>
                </a:solidFill>
                <a:latin typeface="Tw Cen MT" panose="020B0602020104020603" pitchFamily="34" charset="-18"/>
                <a:cs typeface="Arial" pitchFamily="34" charset="0"/>
              </a:rPr>
              <a:t>pozitivní vliv pověřenců</a:t>
            </a:r>
            <a:r>
              <a:rPr lang="cs-CZ" sz="2600" dirty="0">
                <a:latin typeface="Tw Cen MT" panose="020B0602020104020603" pitchFamily="34" charset="-18"/>
                <a:cs typeface="Arial" pitchFamily="34" charset="0"/>
              </a:rPr>
              <a:t>)</a:t>
            </a:r>
          </a:p>
          <a:p>
            <a:pPr marL="265176" indent="-265176" fontAlgn="auto">
              <a:spcAft>
                <a:spcPts val="0"/>
              </a:spcAft>
              <a:defRPr/>
            </a:pPr>
            <a:endParaRPr lang="cs-CZ" sz="3100" dirty="0">
              <a:latin typeface="Tw Cen MT" panose="020B0602020104020603" pitchFamily="34" charset="-18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600" dirty="0">
                <a:latin typeface="Tw Cen MT" panose="020B0602020104020603" pitchFamily="34" charset="-18"/>
                <a:cs typeface="Arial" pitchFamily="34" charset="0"/>
              </a:rPr>
              <a:t>Lze však též konstatovat, že GDPR některé organizace z důvodu právní jistoty (paniky) začaly brát až příliš rigidně = </a:t>
            </a:r>
            <a:r>
              <a:rPr lang="cs-CZ" sz="2600" b="1" dirty="0">
                <a:solidFill>
                  <a:srgbClr val="FB57D0"/>
                </a:solidFill>
                <a:latin typeface="Tw Cen MT" panose="020B0602020104020603" pitchFamily="34" charset="-18"/>
                <a:cs typeface="Arial" pitchFamily="34" charset="0"/>
              </a:rPr>
              <a:t>negativum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700" dirty="0">
                <a:latin typeface="Tw Cen MT" panose="020B0602020104020603" pitchFamily="34" charset="-18"/>
                <a:cs typeface="Arial" pitchFamily="34" charset="0"/>
              </a:rPr>
              <a:t>Jako příklad lze uvést např. </a:t>
            </a:r>
            <a:r>
              <a:rPr lang="cs-CZ" sz="1700" dirty="0">
                <a:latin typeface="Tw Cen MT" panose="020B0602020104020603" pitchFamily="34" charset="-18"/>
                <a:cs typeface="Arial" pitchFamily="34" charset="0"/>
                <a:hlinkClick r:id="rId2" action="ppaction://hlinkfile"/>
              </a:rPr>
              <a:t>nesmyslné souhlasy ve školství</a:t>
            </a:r>
            <a:r>
              <a:rPr lang="cs-CZ" sz="1700" dirty="0">
                <a:latin typeface="Tw Cen MT" panose="020B0602020104020603" pitchFamily="34" charset="-18"/>
                <a:cs typeface="Arial" pitchFamily="34" charset="0"/>
              </a:rPr>
              <a:t> nebo </a:t>
            </a:r>
            <a:r>
              <a:rPr lang="cs-CZ" sz="1700" dirty="0">
                <a:latin typeface="Tw Cen MT" panose="020B0602020104020603" pitchFamily="34" charset="-18"/>
                <a:cs typeface="Arial" pitchFamily="34" charset="0"/>
                <a:hlinkClick r:id="rId3" action="ppaction://hlinkfile"/>
              </a:rPr>
              <a:t>pseudonymizace dětí</a:t>
            </a:r>
            <a:endParaRPr lang="cs-CZ" sz="1700" dirty="0">
              <a:latin typeface="Tw Cen MT" panose="020B0602020104020603" pitchFamily="34" charset="-18"/>
              <a:cs typeface="Arial" pitchFamily="34" charset="0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700" dirty="0">
                <a:latin typeface="Tw Cen MT" panose="020B0602020104020603" pitchFamily="34" charset="-18"/>
                <a:cs typeface="Arial" pitchFamily="34" charset="0"/>
              </a:rPr>
              <a:t>Důsledek působení mnoha konzultačních firem, co se chytlo tématu GDPR bez větších zkušeností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5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5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kern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6"/>
          <p:cNvSpPr>
            <a:spLocks noGrp="1"/>
          </p:cNvSpPr>
          <p:nvPr>
            <p:ph type="body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 fontScale="85000" lnSpcReduction="20000"/>
          </a:bodyPr>
          <a:lstStyle/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Měl by se zajímat zejména o případnou revizi právních důvodů zpracování, zejména pokud škola používá souhlas se zpracováním osobních údajů – </a:t>
            </a:r>
            <a:r>
              <a:rPr lang="cs-CZ" sz="20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to by již mělo být pro pověřence varování a impulsem se této věci věnovat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Neopomíjet ani </a:t>
            </a:r>
            <a:r>
              <a:rPr lang="cs-CZ" sz="20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poradenskou/informační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roli zejména vůči učitelskému sboru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Též platí, že škola by měla otázky atd. ohledně zpracování řešit nejprve s pověřence, pak případně prostřednictvím pověřence s ÚOOÚ (nezastupitelná role MŠMT)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Věnovat se též </a:t>
            </a:r>
            <a:r>
              <a:rPr lang="cs-CZ" sz="20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zabezpečení</a:t>
            </a: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, zejména jak je organizačně zajištěno nakládání se školskými dokumenty</a:t>
            </a:r>
          </a:p>
          <a:p>
            <a:pPr marL="265176" lvl="1" indent="-13716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928116" lvl="5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Z přijatých oznámení o porušení zabezpečení osobních údajů ve školství bylo nejčastějším předmětem oznámení ztráta dokumentů o žácích či napadení </a:t>
            </a:r>
            <a:r>
              <a:rPr lang="cs-CZ" sz="2000" b="1" kern="1200" dirty="0" err="1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ransomwarem</a:t>
            </a:r>
            <a:endParaRPr lang="cs-CZ" sz="2000" b="1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722376" lvl="5" indent="-13716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000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marL="265176" lvl="1" indent="-13716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000" kern="120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cs-CZ" sz="3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AF6D8D17-19D7-4111-BB8F-339FD44E8C47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POVĚŘENEC VE ŠKOLSTVÍ</a:t>
            </a:r>
            <a:endParaRPr lang="cs-CZ" kern="0" dirty="0">
              <a:solidFill>
                <a:srgbClr val="FB57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13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39552" y="2857680"/>
            <a:ext cx="8229240" cy="1142640"/>
          </a:xfrm>
        </p:spPr>
        <p:txBody>
          <a:bodyPr/>
          <a:lstStyle/>
          <a:p>
            <a:pPr marL="0" indent="0">
              <a:buNone/>
            </a:pPr>
            <a:r>
              <a:rPr lang="cs-CZ" cap="all">
                <a:solidFill>
                  <a:srgbClr val="FB57D0"/>
                </a:solidFill>
                <a:latin typeface="Tw Cen MT Condensed" panose="020B0606020104020203" pitchFamily="34" charset="-18"/>
              </a:rPr>
              <a:t>Poznatky</a:t>
            </a:r>
          </a:p>
          <a:p>
            <a:pPr marL="0" indent="0">
              <a:buNone/>
            </a:pPr>
            <a:endParaRPr lang="cs-CZ" cap="all">
              <a:solidFill>
                <a:srgbClr val="FB57D0"/>
              </a:solidFill>
              <a:latin typeface="Tw Cen MT Condensed" panose="020B0606020104020203" pitchFamily="34" charset="-18"/>
            </a:endParaRPr>
          </a:p>
          <a:p>
            <a:pPr marL="0" indent="0">
              <a:buNone/>
            </a:pPr>
            <a:r>
              <a:rPr lang="cs-CZ" cap="all">
                <a:solidFill>
                  <a:srgbClr val="FB57D0"/>
                </a:solidFill>
                <a:latin typeface="Tw Cen MT Condensed" panose="020B0606020104020203" pitchFamily="34" charset="-18"/>
              </a:rPr>
              <a:t>Oznámení o porušení zabezpečení osobních údajů</a:t>
            </a:r>
            <a:endParaRPr lang="cs-CZ" cap="all" dirty="0">
              <a:solidFill>
                <a:srgbClr val="FB57D0"/>
              </a:solidFill>
              <a:latin typeface="Tw Cen MT Condensed" panose="020B0606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09722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Oznámení o porušení zabezpečení osobních údajů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457200" y="1417320"/>
            <a:ext cx="8229240" cy="4708440"/>
          </a:xfrm>
        </p:spPr>
        <p:txBody>
          <a:bodyPr/>
          <a:lstStyle/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None/>
            </a:pPr>
            <a:endParaRPr lang="cs-CZ" sz="20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Nová povinnost, </a:t>
            </a:r>
            <a:r>
              <a:rPr lang="cs-CZ" sz="18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nutno věnovat pozornost</a:t>
            </a: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, úzce souvisí se zabezpečením osobních údajů!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Oznamuje se porušení zabezpečení, které je minimálně </a:t>
            </a:r>
            <a:r>
              <a:rPr lang="cs-CZ" sz="18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rizikové</a:t>
            </a: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pro práva a svobody fyzických osob 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Splněním či ověřením předchozích případů lze výrazně snížit možné dopady porušení zabezpečení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Informace k oznámení porušení zabezpečení na </a:t>
            </a:r>
            <a:r>
              <a:rPr lang="cs-CZ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  <a:hlinkClick r:id="rId2"/>
              </a:rPr>
              <a:t>www.uoou.cz</a:t>
            </a:r>
            <a:endParaRPr lang="cs-CZ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1800" b="1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16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Role pověřence </a:t>
            </a:r>
            <a:r>
              <a:rPr lang="cs-CZ" sz="16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– ověřit jak fyzické zabezpečení, tak i elektronické, proškolit zaměstnance ohledně nebezpečí, zejména </a:t>
            </a:r>
            <a:r>
              <a:rPr lang="cs-CZ" sz="1600" kern="1200" dirty="0" err="1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kyber</a:t>
            </a:r>
            <a:r>
              <a:rPr lang="cs-CZ" sz="16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hrozeb, ale také již avizované nakládání se spisovým materiálem atd. Úzká spolupráce s IT či vedením pro zajištění </a:t>
            </a:r>
            <a:r>
              <a:rPr lang="cs-CZ" sz="16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adekvátního</a:t>
            </a:r>
            <a:r>
              <a:rPr lang="cs-CZ" sz="16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11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Oznámení o porušení zabezpečení osobních údajů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2B2F10F-E327-4D8F-9B3A-4636831E0834}"/>
              </a:ext>
            </a:extLst>
          </p:cNvPr>
          <p:cNvSpPr txBox="1"/>
          <p:nvPr/>
        </p:nvSpPr>
        <p:spPr bwMode="auto">
          <a:xfrm>
            <a:off x="457200" y="1484784"/>
            <a:ext cx="8229240" cy="404726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K dnešnímu dni (29.5.) evidováno </a:t>
            </a:r>
            <a:r>
              <a:rPr lang="cs-CZ" sz="2200" b="1" dirty="0">
                <a:solidFill>
                  <a:prstClr val="black"/>
                </a:solidFill>
                <a:latin typeface="Tw Cen MT" panose="020B0602020104020603"/>
              </a:rPr>
              <a:t>cca 500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ohlášení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Mnohdy nejsou dodržovány </a:t>
            </a:r>
            <a:r>
              <a:rPr lang="cs-CZ" sz="2200" b="1" dirty="0">
                <a:solidFill>
                  <a:prstClr val="black"/>
                </a:solidFill>
                <a:latin typeface="Tw Cen MT" panose="020B0602020104020603"/>
              </a:rPr>
              <a:t>náležitosti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ohlášení, tak jak stanovuje GDPR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  <a:latin typeface="Tw Cen MT" panose="020B0602020104020603"/>
              </a:rPr>
              <a:t>Zejména co se týče pravděpodobných důsledků a popis přijatých opatření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Tw Cen MT" panose="020B0602020104020603"/>
              </a:rPr>
              <a:t>I tyto náležitosti jsou důležité pro posouzení ze strany Úřadu</a:t>
            </a:r>
          </a:p>
          <a:p>
            <a:pPr marL="470916" lvl="4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  <a:buFont typeface="Wingdings" panose="05000000000000000000" pitchFamily="2" charset="2"/>
              <a:buChar char="ü"/>
            </a:pPr>
            <a:endParaRPr lang="cs-CZ" sz="20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4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prstClr val="black"/>
                </a:solidFill>
                <a:latin typeface="Tw Cen MT" panose="020B0602020104020603"/>
              </a:rPr>
              <a:t>Smyslem povinnosti není za každé porušení udělit pokutu</a:t>
            </a:r>
          </a:p>
          <a:p>
            <a:pPr marL="470916" lvl="4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0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4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FB57D0"/>
                </a:solidFill>
                <a:latin typeface="Tw Cen MT" panose="020B0602020104020603"/>
              </a:rPr>
              <a:t>Ohlašovatele Úřad </a:t>
            </a:r>
            <a:r>
              <a:rPr lang="cs-CZ" sz="2000" b="1" dirty="0">
                <a:solidFill>
                  <a:srgbClr val="FB57D0"/>
                </a:solidFill>
                <a:latin typeface="Tw Cen MT" panose="020B0602020104020603"/>
              </a:rPr>
              <a:t>nesděluje</a:t>
            </a:r>
            <a:r>
              <a:rPr lang="cs-CZ" sz="2000" dirty="0">
                <a:solidFill>
                  <a:srgbClr val="FB57D0"/>
                </a:solidFill>
                <a:latin typeface="Tw Cen MT" panose="020B0602020104020603"/>
              </a:rPr>
              <a:t> veřejnosti</a:t>
            </a:r>
          </a:p>
        </p:txBody>
      </p:sp>
    </p:spTree>
    <p:extLst>
      <p:ext uri="{BB962C8B-B14F-4D97-AF65-F5344CB8AC3E}">
        <p14:creationId xmlns:p14="http://schemas.microsoft.com/office/powerpoint/2010/main" val="958068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Oznámení o porušení zabezpečení osobních údajů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D5120CE-85EC-41FC-A2E0-21F888B5A020}"/>
              </a:ext>
            </a:extLst>
          </p:cNvPr>
          <p:cNvSpPr/>
          <p:nvPr/>
        </p:nvSpPr>
        <p:spPr>
          <a:xfrm>
            <a:off x="1053592" y="1619257"/>
            <a:ext cx="7632848" cy="432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Nejčastější příčiny porušení zabezpečení osobních údajů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B57D0"/>
                </a:solidFill>
                <a:latin typeface="Tw Cen MT" panose="020B0602020104020603"/>
              </a:rPr>
              <a:t>Úmyslné zneužití údajů zaměstnancem</a:t>
            </a: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FB57D0"/>
              </a:solidFill>
              <a:latin typeface="Tw Cen MT" panose="020B0602020104020603"/>
            </a:endParaRP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B57D0"/>
                </a:solidFill>
                <a:latin typeface="Tw Cen MT" panose="020B0602020104020603"/>
              </a:rPr>
              <a:t>Úspěšný phishingový útok</a:t>
            </a: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FB57D0"/>
              </a:solidFill>
              <a:latin typeface="Tw Cen MT" panose="020B0602020104020603"/>
            </a:endParaRP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B57D0"/>
                </a:solidFill>
                <a:latin typeface="Tw Cen MT" panose="020B0602020104020603"/>
              </a:rPr>
              <a:t>Neoprávněný přístup do počítačového systému</a:t>
            </a: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FB57D0"/>
              </a:solidFill>
              <a:latin typeface="Tw Cen MT" panose="020B0602020104020603"/>
            </a:endParaRP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B57D0"/>
                </a:solidFill>
                <a:latin typeface="Tw Cen MT" panose="020B0602020104020603"/>
              </a:rPr>
              <a:t>Chyba techniky či softwaru</a:t>
            </a: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FB57D0"/>
              </a:solidFill>
              <a:latin typeface="Tw Cen MT" panose="020B0602020104020603"/>
            </a:endParaRP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B57D0"/>
                </a:solidFill>
                <a:latin typeface="Tw Cen MT" panose="020B0602020104020603"/>
              </a:rPr>
              <a:t>Lidské selhání</a:t>
            </a:r>
          </a:p>
          <a:p>
            <a:pPr marL="870966" lvl="5" indent="-285750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srgbClr val="FB57D0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4221071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Oznámení o porušení zabezpečení osobních údajů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414951-A9D0-4666-A9B0-9330D73969E9}"/>
              </a:ext>
            </a:extLst>
          </p:cNvPr>
          <p:cNvSpPr txBox="1"/>
          <p:nvPr/>
        </p:nvSpPr>
        <p:spPr bwMode="auto">
          <a:xfrm>
            <a:off x="457200" y="1539833"/>
            <a:ext cx="8229240" cy="421038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Velmi často jsou předmětem ohlášení porušení </a:t>
            </a:r>
            <a:r>
              <a:rPr lang="cs-CZ" sz="2200" dirty="0" err="1">
                <a:solidFill>
                  <a:prstClr val="black"/>
                </a:solidFill>
                <a:latin typeface="Tw Cen MT" panose="020B0602020104020603"/>
              </a:rPr>
              <a:t>phishingové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útoky, které jsou důsledkem nízkého povědomí zaměstnanců o </a:t>
            </a:r>
            <a:r>
              <a:rPr lang="cs-CZ" sz="2200" dirty="0" err="1">
                <a:solidFill>
                  <a:prstClr val="black"/>
                </a:solidFill>
                <a:latin typeface="Tw Cen MT" panose="020B0602020104020603"/>
              </a:rPr>
              <a:t>kyber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hrozbách</a:t>
            </a:r>
          </a:p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Role pověřenců má být i v poskytování informací zaměstnancům </a:t>
            </a:r>
          </a:p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Pravidelná školení, resp. poskytované informace zaměstnancům = snížení rizika porušení zabezpečení osobních údajů</a:t>
            </a:r>
          </a:p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585216" lvl="1" indent="-4572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Zaměstnance informujte o konkrétních technikách </a:t>
            </a:r>
            <a:r>
              <a:rPr lang="cs-CZ" sz="2200" dirty="0" err="1">
                <a:solidFill>
                  <a:prstClr val="black"/>
                </a:solidFill>
                <a:latin typeface="Tw Cen MT" panose="020B0602020104020603"/>
              </a:rPr>
              <a:t>phishingu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, tj. v čem spočívá, nikdy neposkytovat přístupové údaje do informačních systémů emailem či vyplněným formulářem v odkazu </a:t>
            </a:r>
          </a:p>
        </p:txBody>
      </p:sp>
    </p:spTree>
    <p:extLst>
      <p:ext uri="{BB962C8B-B14F-4D97-AF65-F5344CB8AC3E}">
        <p14:creationId xmlns:p14="http://schemas.microsoft.com/office/powerpoint/2010/main" val="552224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phishing ukÃ¡zka">
            <a:extLst>
              <a:ext uri="{FF2B5EF4-FFF2-40B4-BE49-F238E27FC236}">
                <a16:creationId xmlns:a16="http://schemas.microsoft.com/office/drawing/2014/main" id="{0A2BDA7F-C207-4A45-84E4-5FF3CBA46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3342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3D248E72-F55D-427E-A29F-6F6C103345B9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Jak </a:t>
            </a:r>
            <a:r>
              <a:rPr lang="cs-CZ" sz="2400" b="1" kern="1200" cap="all" spc="100" dirty="0" err="1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phishing</a:t>
            </a:r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 vypadá?</a:t>
            </a:r>
            <a:endParaRPr lang="cs-CZ" kern="0" dirty="0">
              <a:solidFill>
                <a:srgbClr val="FB57D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C045994-C3E6-4E0D-9692-34141C06642C}"/>
              </a:ext>
            </a:extLst>
          </p:cNvPr>
          <p:cNvSpPr txBox="1"/>
          <p:nvPr/>
        </p:nvSpPr>
        <p:spPr bwMode="auto">
          <a:xfrm>
            <a:off x="465089" y="4588251"/>
            <a:ext cx="8229240" cy="75713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128016" lvl="1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</a:pPr>
            <a:r>
              <a:rPr lang="cs-CZ" sz="2400" dirty="0">
                <a:hlinkClick r:id="rId3"/>
              </a:rPr>
              <a:t>https://www.utb.cz/cvt/bezpecnost/varovani-vedecke-informace-vzajmu-podvodniku/</a:t>
            </a: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42384700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Oznámení o porušení zabezpečení osobních údajů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8378003-C4E1-4556-B0A9-B80D7E59B3FD}"/>
              </a:ext>
            </a:extLst>
          </p:cNvPr>
          <p:cNvSpPr txBox="1"/>
          <p:nvPr/>
        </p:nvSpPr>
        <p:spPr bwMode="auto">
          <a:xfrm>
            <a:off x="457200" y="1475394"/>
            <a:ext cx="8229240" cy="4483279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Dalším často ohlašovaným porušením zabezpečení osobních údajů je útok škodlivým programem </a:t>
            </a:r>
            <a:r>
              <a:rPr lang="cs-CZ" sz="2200" b="1" dirty="0" err="1">
                <a:solidFill>
                  <a:srgbClr val="FB57D0"/>
                </a:solidFill>
                <a:latin typeface="Tw Cen MT" panose="020B0602020104020603"/>
              </a:rPr>
              <a:t>ransomwarem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, který protiprávně zašifruje obsah informací a požaduje výkupné (v tom lepším případě)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Často instalován právě v důsledku úspěšného phishingového útoku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Důležité je v této souvislosti zálohování 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Záloha = obnova dat = nižší (</a:t>
            </a:r>
            <a:r>
              <a:rPr lang="cs-CZ" dirty="0">
                <a:solidFill>
                  <a:prstClr val="black"/>
                </a:solidFill>
                <a:latin typeface="+mn-lt"/>
              </a:rPr>
              <a:t>?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) riziko (stejně tak šifrovaná data)</a:t>
            </a:r>
          </a:p>
          <a:p>
            <a:endParaRPr lang="cs-CZ" sz="54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591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39552" y="2857680"/>
            <a:ext cx="8229240" cy="1142640"/>
          </a:xfrm>
        </p:spPr>
        <p:txBody>
          <a:bodyPr/>
          <a:lstStyle/>
          <a:p>
            <a:pPr marL="0" indent="0">
              <a:buNone/>
            </a:pPr>
            <a:r>
              <a:rPr lang="cs-CZ" cap="all" dirty="0">
                <a:solidFill>
                  <a:srgbClr val="FB57D0"/>
                </a:solidFill>
                <a:latin typeface="Tw Cen MT Condensed" panose="020B0606020104020203" pitchFamily="34" charset="-18"/>
              </a:rPr>
              <a:t>Poznatky z vedených řízení</a:t>
            </a:r>
          </a:p>
          <a:p>
            <a:pPr marL="0" indent="0">
              <a:buNone/>
            </a:pPr>
            <a:endParaRPr lang="cs-CZ" cap="all" dirty="0">
              <a:solidFill>
                <a:srgbClr val="FB57D0"/>
              </a:solidFill>
              <a:latin typeface="Tw Cen MT Condensed" panose="020B0606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3406162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Poznatky z vedených řízení za rok účinnosti GDPR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8378003-C4E1-4556-B0A9-B80D7E59B3FD}"/>
              </a:ext>
            </a:extLst>
          </p:cNvPr>
          <p:cNvSpPr txBox="1"/>
          <p:nvPr/>
        </p:nvSpPr>
        <p:spPr bwMode="auto">
          <a:xfrm>
            <a:off x="457200" y="1368468"/>
            <a:ext cx="8229240" cy="558922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Dozorová činnost vykonávána jak ve vztahu ke skutkům za výlučné účinnosti zákona č. 101/2000 Sb., tak i ve vztahu ke skutkům v době účinnosti GDPR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Významná skutečnost dotýkající se dozorové činnosti – vyloučení orgánů veřejné moci a veřejných subjektů z pokutování (viz § 62 odst. 5 zákona č. 110/2019 Sb.)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V prvním roce účinnosti se ÚOOÚ zaměřoval především na osvětu, nikoli na „represi“ v podobě kontrol či pokut (čemuž odpovídaly i výše pokut)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Tw Cen MT" panose="020B0602020104020603"/>
              </a:rPr>
              <a:t>Mnoho drobných porušení či podezření vyřešeno zaslaným dopisem správci (cca 580 dopisů, velká část v problematice „106“ a kamer).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54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593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Rok účinnosti GDPR – stížností agenda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131AD066-BBF0-4EA8-9FA7-5FE38A76CD4C}"/>
              </a:ext>
            </a:extLst>
          </p:cNvPr>
          <p:cNvSpPr txBox="1">
            <a:spLocks/>
          </p:cNvSpPr>
          <p:nvPr/>
        </p:nvSpPr>
        <p:spPr>
          <a:xfrm>
            <a:off x="323528" y="1556792"/>
            <a:ext cx="8496944" cy="432048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r>
              <a:rPr lang="cs-CZ" sz="24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endParaRPr lang="cs-CZ" sz="2500" b="1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solidFill>
                  <a:prstClr val="black"/>
                </a:solidFill>
                <a:latin typeface="Tw Cen MT" panose="020B0602020104020603" pitchFamily="34" charset="-18"/>
                <a:cs typeface="Arial" pitchFamily="34" charset="0"/>
              </a:rPr>
              <a:t>Účinnost GDPR se promítla do celého spektra činnosti ÚOOÚ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prstClr val="black"/>
              </a:solidFill>
              <a:latin typeface="Tw Cen MT" panose="020B0602020104020603" pitchFamily="34" charset="-18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solidFill>
                  <a:prstClr val="black"/>
                </a:solidFill>
                <a:latin typeface="Tw Cen MT" panose="020B0602020104020603" pitchFamily="34" charset="-18"/>
                <a:cs typeface="Arial" pitchFamily="34" charset="0"/>
              </a:rPr>
              <a:t>Zřetelný nárůst v počtu stížností a podnětů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prstClr val="black"/>
              </a:solidFill>
              <a:latin typeface="Tw Cen MT" panose="020B0602020104020603" pitchFamily="34" charset="-18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prstClr val="black"/>
              </a:solidFill>
              <a:latin typeface="Tw Cen MT" panose="020B0602020104020603" pitchFamily="34" charset="-18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400" b="1" dirty="0">
              <a:solidFill>
                <a:prstClr val="black"/>
              </a:solidFill>
              <a:latin typeface="Tw Cen MT" panose="020B0602020104020603" pitchFamily="34" charset="-18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sz="25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5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kern="0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5C3EA5E4-2885-401C-8A45-74876391F9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397049"/>
              </p:ext>
            </p:extLst>
          </p:nvPr>
        </p:nvGraphicFramePr>
        <p:xfrm>
          <a:off x="899592" y="353480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30119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Poznatky z vedených řízení za rok účinnosti GDPR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8378003-C4E1-4556-B0A9-B80D7E59B3FD}"/>
              </a:ext>
            </a:extLst>
          </p:cNvPr>
          <p:cNvSpPr txBox="1"/>
          <p:nvPr/>
        </p:nvSpPr>
        <p:spPr bwMode="auto">
          <a:xfrm>
            <a:off x="457200" y="1751654"/>
            <a:ext cx="8229240" cy="4822859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Doposud </a:t>
            </a:r>
            <a:r>
              <a:rPr lang="cs-CZ" sz="2200" dirty="0">
                <a:solidFill>
                  <a:srgbClr val="FB57D0"/>
                </a:solidFill>
                <a:latin typeface="Tw Cen MT" panose="020B0602020104020603"/>
              </a:rPr>
              <a:t>6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</a:t>
            </a:r>
            <a:r>
              <a:rPr lang="cs-CZ" sz="2200" dirty="0">
                <a:solidFill>
                  <a:srgbClr val="FB57D0"/>
                </a:solidFill>
                <a:latin typeface="Tw Cen MT" panose="020B0602020104020603"/>
              </a:rPr>
              <a:t>pravomocných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pokut za porušení GDPR a </a:t>
            </a:r>
            <a:r>
              <a:rPr lang="cs-CZ" sz="2200" dirty="0">
                <a:solidFill>
                  <a:srgbClr val="FB57D0"/>
                </a:solidFill>
                <a:latin typeface="Tw Cen MT" panose="020B0602020104020603"/>
              </a:rPr>
              <a:t>dvě nepravomocné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 pokuty (zatím nejvyšší 250 000 Kč) 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Pravomocná porušení se týkala mimo jiné: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Porušení zásady zákonnosti, tj. zpracování osobních údajů bez právního důvodu k tomu opravňujícímu (10 a 50 tis)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Špatné zabezpečení osobních údajů (15 a 30 tis)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Porušení práva na přístup k osobním údajům (10 a 20tis.)</a:t>
            </a:r>
          </a:p>
          <a:p>
            <a:pPr marL="585216" lvl="2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2630723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Poznatky z vedených řízení za rok účinnosti GDPR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8378003-C4E1-4556-B0A9-B80D7E59B3FD}"/>
              </a:ext>
            </a:extLst>
          </p:cNvPr>
          <p:cNvSpPr txBox="1"/>
          <p:nvPr/>
        </p:nvSpPr>
        <p:spPr bwMode="auto">
          <a:xfrm>
            <a:off x="457200" y="3773746"/>
            <a:ext cx="8229240" cy="7786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585216" lvl="2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53B7F65-03A8-48B5-B9AB-5F7D98AB6361}"/>
              </a:ext>
            </a:extLst>
          </p:cNvPr>
          <p:cNvSpPr txBox="1"/>
          <p:nvPr/>
        </p:nvSpPr>
        <p:spPr bwMode="auto">
          <a:xfrm>
            <a:off x="483827" y="1622388"/>
            <a:ext cx="8229240" cy="215135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Na stránkách ÚOOÚ (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  <a:hlinkClick r:id="rId2"/>
              </a:rPr>
              <a:t>www.uoou.cz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) jsou pololetně zveřejňovány informace o kontrolách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Z těchto informací lze též čerpat informace ke konkrétním kontrolám a poznatkům (a výkladu) ÚOOÚ</a:t>
            </a:r>
          </a:p>
          <a:p>
            <a:pPr marL="585216" lvl="2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1274396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539552" y="2857680"/>
            <a:ext cx="8229240" cy="1142640"/>
          </a:xfrm>
        </p:spPr>
        <p:txBody>
          <a:bodyPr/>
          <a:lstStyle/>
          <a:p>
            <a:pPr marL="0" indent="0">
              <a:buNone/>
            </a:pPr>
            <a:r>
              <a:rPr lang="cs-CZ" cap="all" dirty="0">
                <a:solidFill>
                  <a:srgbClr val="FB57D0"/>
                </a:solidFill>
                <a:latin typeface="Tw Cen MT Condensed" panose="020B0606020104020203" pitchFamily="34" charset="-18"/>
              </a:rPr>
              <a:t>Poradenská činnost</a:t>
            </a:r>
          </a:p>
          <a:p>
            <a:pPr marL="0" indent="0">
              <a:buNone/>
            </a:pPr>
            <a:endParaRPr lang="cs-CZ" cap="all" dirty="0">
              <a:solidFill>
                <a:srgbClr val="FB57D0"/>
              </a:solidFill>
              <a:latin typeface="Tw Cen MT Condensed" panose="020B0606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80468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Poradenská činnost ÚOOÚ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8378003-C4E1-4556-B0A9-B80D7E59B3FD}"/>
              </a:ext>
            </a:extLst>
          </p:cNvPr>
          <p:cNvSpPr txBox="1"/>
          <p:nvPr/>
        </p:nvSpPr>
        <p:spPr bwMode="auto">
          <a:xfrm>
            <a:off x="457200" y="1569669"/>
            <a:ext cx="8229240" cy="474591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V oblasti ochrany osobních údajů hraje velkou roli i </a:t>
            </a:r>
            <a:r>
              <a:rPr lang="cs-CZ" sz="2200" dirty="0">
                <a:solidFill>
                  <a:srgbClr val="FB57D0"/>
                </a:solidFill>
                <a:latin typeface="Tw Cen MT" panose="020B0602020104020603"/>
              </a:rPr>
              <a:t>osvětová činnost 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dozorového úřadu, jelikož jde o oblast vysoce ovládanou přirozenoprávními předpisy, ve kterou jsou povinnosti často stanovovány obecně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Doba před účinností GDPR = prudký nárůst dotazů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6663CE6D-3FA3-4907-B7F0-8A302283F9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566051"/>
              </p:ext>
            </p:extLst>
          </p:nvPr>
        </p:nvGraphicFramePr>
        <p:xfrm>
          <a:off x="1691680" y="38413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1040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</p:spPr>
        <p:txBody>
          <a:bodyPr/>
          <a:lstStyle/>
          <a:p>
            <a:r>
              <a:rPr lang="cs-CZ" sz="2400" b="1" kern="1200" cap="all" spc="100" dirty="0">
                <a:solidFill>
                  <a:srgbClr val="FB57D0"/>
                </a:solidFill>
                <a:latin typeface="Tw Cen MT Condensed" panose="020B0606020104020203"/>
                <a:ea typeface="+mj-ea"/>
                <a:cs typeface="+mj-cs"/>
              </a:rPr>
              <a:t>Poradenská činnost ÚOOÚ</a:t>
            </a:r>
            <a:endParaRPr lang="cs-CZ" dirty="0">
              <a:solidFill>
                <a:srgbClr val="FB57D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8378003-C4E1-4556-B0A9-B80D7E59B3FD}"/>
              </a:ext>
            </a:extLst>
          </p:cNvPr>
          <p:cNvSpPr txBox="1"/>
          <p:nvPr/>
        </p:nvSpPr>
        <p:spPr bwMode="auto">
          <a:xfrm>
            <a:off x="473958" y="1268760"/>
            <a:ext cx="8229240" cy="657718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Reakcí ÚOOÚ byla významná aktualizace informací na 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  <a:hlinkClick r:id="rId2"/>
              </a:rPr>
              <a:t>www.uoou.cz</a:t>
            </a: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Zpracována Základní příručka ke GDPR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Změna koncepce FAQ na FAQ dle oblastí (lepší přehlednost)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Zveřejněny další informace a dokumenty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Účast expertů ÚOOÚ na mnoha seminářích, konferencích, v médiích atd.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200" dirty="0">
                <a:latin typeface="Tw Cen MT" panose="020B0602020104020603"/>
              </a:rPr>
              <a:t>Důležité</a:t>
            </a:r>
            <a:r>
              <a:rPr lang="cs-CZ" sz="2200" dirty="0">
                <a:solidFill>
                  <a:prstClr val="black"/>
                </a:solidFill>
                <a:latin typeface="Tw Cen MT" panose="020B0602020104020603"/>
              </a:rPr>
              <a:t>: pověřenci by na ÚOOÚ měli klást pouze kvalifikované dotazy a nikoli způsobem položím otázku a očekávám odpověď, ale i s uvedením jejich názoru či rozboru řešené problematiky</a:t>
            </a:r>
          </a:p>
          <a:p>
            <a:pPr marL="928116" lvl="2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200" dirty="0">
              <a:solidFill>
                <a:prstClr val="black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40063938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Shape 2"/>
          <p:cNvSpPr txBox="1">
            <a:spLocks noChangeArrowheads="1"/>
          </p:cNvSpPr>
          <p:nvPr/>
        </p:nvSpPr>
        <p:spPr bwMode="auto">
          <a:xfrm>
            <a:off x="457200" y="2982912"/>
            <a:ext cx="8229600" cy="8921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FB57D0"/>
                </a:solidFill>
                <a:latin typeface="Tw Cen MT Condensed" panose="020B0606020104020203" pitchFamily="34" charset="-18"/>
                <a:cs typeface="DejaVu Sans" pitchFamily="34" charset="2"/>
              </a:rPr>
              <a:t>Děkuji Vám za pozornost</a:t>
            </a:r>
            <a:endParaRPr lang="cs-CZ" sz="3200" dirty="0">
              <a:solidFill>
                <a:srgbClr val="FB57D0"/>
              </a:solidFill>
              <a:latin typeface="Tw Cen MT Condensed" panose="020B0606020104020203" pitchFamily="34" charset="-18"/>
              <a:cs typeface="DejaVu Sans" pitchFamily="34" charset="2"/>
            </a:endParaRPr>
          </a:p>
          <a:p>
            <a:pPr algn="ctr"/>
            <a:endParaRPr lang="cs-CZ" dirty="0">
              <a:latin typeface="Calibri" pitchFamily="34" charset="0"/>
              <a:cs typeface="DejaVu Sans" pitchFamily="34" charset="2"/>
            </a:endParaRPr>
          </a:p>
          <a:p>
            <a:pPr algn="ctr"/>
            <a:endParaRPr lang="cs-CZ" dirty="0">
              <a:latin typeface="Calibri" pitchFamily="34" charset="0"/>
              <a:cs typeface="DejaVu Sans" pitchFamily="34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Na co si lidé nejčastěji stěžovali?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131AD066-BBF0-4EA8-9FA7-5FE38A76CD4C}"/>
              </a:ext>
            </a:extLst>
          </p:cNvPr>
          <p:cNvSpPr txBox="1">
            <a:spLocks/>
          </p:cNvSpPr>
          <p:nvPr/>
        </p:nvSpPr>
        <p:spPr>
          <a:xfrm>
            <a:off x="323528" y="1556792"/>
            <a:ext cx="8496944" cy="4320480"/>
          </a:xfrm>
          <a:prstGeom prst="rect">
            <a:avLst/>
          </a:prstGeom>
        </p:spPr>
        <p:txBody>
          <a:bodyPr lIns="0" tIns="0" rIns="0" bIns="0" anchor="t" anchorCtr="0">
            <a:normAutofit fontScale="8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r>
              <a:rPr lang="cs-CZ" sz="24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endParaRPr lang="cs-CZ" sz="2500" b="1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FB57D0"/>
                </a:solidFill>
                <a:latin typeface="Tw Cen MT" panose="020B0602020104020603" pitchFamily="34" charset="-18"/>
              </a:rPr>
              <a:t>způsob získávání souhlasu</a:t>
            </a:r>
            <a:r>
              <a:rPr lang="cs-CZ" sz="2300" dirty="0">
                <a:solidFill>
                  <a:srgbClr val="FB57D0"/>
                </a:solidFill>
                <a:latin typeface="Tw Cen MT" panose="020B0602020104020603" pitchFamily="34" charset="-18"/>
              </a:rPr>
              <a:t> </a:t>
            </a:r>
            <a:r>
              <a:rPr lang="cs-CZ" sz="2300" dirty="0">
                <a:latin typeface="Tw Cen MT" panose="020B0602020104020603" pitchFamily="34" charset="-18"/>
              </a:rPr>
              <a:t>se zpracováním osobních údajů</a:t>
            </a: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300" dirty="0">
              <a:latin typeface="Tw Cen MT" panose="020B0602020104020603" pitchFamily="34" charset="-18"/>
            </a:endParaRP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FB57D0"/>
                </a:solidFill>
                <a:latin typeface="Tw Cen MT" panose="020B0602020104020603" pitchFamily="34" charset="-18"/>
              </a:rPr>
              <a:t>nerespektování práv subjektů údajů</a:t>
            </a:r>
            <a:r>
              <a:rPr lang="cs-CZ" sz="2300" dirty="0">
                <a:solidFill>
                  <a:srgbClr val="FB57D0"/>
                </a:solidFill>
                <a:latin typeface="Tw Cen MT" panose="020B0602020104020603" pitchFamily="34" charset="-18"/>
              </a:rPr>
              <a:t> </a:t>
            </a:r>
            <a:r>
              <a:rPr lang="cs-CZ" sz="2300" dirty="0">
                <a:latin typeface="Tw Cen MT" panose="020B0602020104020603" pitchFamily="34" charset="-18"/>
              </a:rPr>
              <a:t>ze strany správců (neposkytování informací, neprovedení výmazu, nerespektování námitky)</a:t>
            </a: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300" dirty="0">
              <a:latin typeface="Tw Cen MT" panose="020B0602020104020603" pitchFamily="34" charset="-18"/>
            </a:endParaRP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FB57D0"/>
                </a:solidFill>
                <a:latin typeface="Tw Cen MT" panose="020B0602020104020603" pitchFamily="34" charset="-18"/>
              </a:rPr>
              <a:t>nevyžádaná obchodní sdělení a speciálně telemarketing</a:t>
            </a:r>
            <a:r>
              <a:rPr lang="cs-CZ" sz="2300" dirty="0">
                <a:solidFill>
                  <a:srgbClr val="FB57D0"/>
                </a:solidFill>
                <a:latin typeface="Tw Cen MT" panose="020B0602020104020603" pitchFamily="34" charset="-18"/>
              </a:rPr>
              <a:t> </a:t>
            </a:r>
            <a:r>
              <a:rPr lang="cs-CZ" sz="2300" dirty="0">
                <a:latin typeface="Tw Cen MT" panose="020B0602020104020603" pitchFamily="34" charset="-18"/>
              </a:rPr>
              <a:t>(subjektu údajů není znám zdroj získání osobních údajů)</a:t>
            </a: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300" dirty="0">
              <a:latin typeface="Tw Cen MT" panose="020B0602020104020603" pitchFamily="34" charset="-18"/>
            </a:endParaRP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FB57D0"/>
                </a:solidFill>
                <a:latin typeface="Tw Cen MT" panose="020B0602020104020603" pitchFamily="34" charset="-18"/>
              </a:rPr>
              <a:t>zveřejnění osobních údajů</a:t>
            </a:r>
            <a:r>
              <a:rPr lang="cs-CZ" sz="2300" dirty="0">
                <a:latin typeface="Tw Cen MT" panose="020B0602020104020603" pitchFamily="34" charset="-18"/>
              </a:rPr>
              <a:t> na internetu – bez právního důvodu (web obecně, sociální sítě, tzv. klony veřejných rejstříků) – zahrnuje jak zpracování, tak stížnosti, které jsme vyhodnotili jako občanskoprávní, mimo působnost GDPR</a:t>
            </a:r>
          </a:p>
          <a:p>
            <a:pPr lvl="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300" dirty="0">
              <a:latin typeface="Tw Cen MT" panose="020B0602020104020603" pitchFamily="34" charset="-1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FB57D0"/>
                </a:solidFill>
                <a:latin typeface="Tw Cen MT" panose="020B0602020104020603" pitchFamily="34" charset="-18"/>
              </a:rPr>
              <a:t>kamery</a:t>
            </a:r>
            <a:r>
              <a:rPr lang="cs-CZ" sz="2300" dirty="0">
                <a:latin typeface="Tw Cen MT" panose="020B0602020104020603" pitchFamily="34" charset="-18"/>
              </a:rPr>
              <a:t> na obydlí, podnikatelských subjektů, též sledování zaměstnanců prostřednictvím kamerového systému</a:t>
            </a:r>
            <a:endParaRPr lang="cs-CZ" sz="23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sz="2500" b="1" dirty="0">
              <a:solidFill>
                <a:prstClr val="black"/>
              </a:solidFill>
              <a:latin typeface="Tw Cen MT" panose="020B0602020104020603" pitchFamily="34" charset="-18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38272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Na co si lidé nejčastěji stěžovali?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131AD066-BBF0-4EA8-9FA7-5FE38A76CD4C}"/>
              </a:ext>
            </a:extLst>
          </p:cNvPr>
          <p:cNvSpPr txBox="1">
            <a:spLocks/>
          </p:cNvSpPr>
          <p:nvPr/>
        </p:nvSpPr>
        <p:spPr>
          <a:xfrm>
            <a:off x="323528" y="1556792"/>
            <a:ext cx="8496944" cy="4320480"/>
          </a:xfrm>
          <a:prstGeom prst="rect">
            <a:avLst/>
          </a:prstGeom>
        </p:spPr>
        <p:txBody>
          <a:bodyPr lIns="0" tIns="0" rIns="0" bIns="0" anchor="t" anchorCtr="0"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r>
              <a:rPr lang="cs-CZ" sz="24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endParaRPr lang="cs-CZ" sz="2500" b="1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300" dirty="0">
                <a:latin typeface="Tw Cen MT" panose="020B0602020104020603" pitchFamily="34" charset="-18"/>
                <a:cs typeface="+mn-cs"/>
              </a:rPr>
              <a:t>Co se týče oblastí, nelze „vyzdvihnout“ konkrétní oblast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sz="2300" dirty="0">
              <a:latin typeface="Tw Cen MT" panose="020B0602020104020603" pitchFamily="34" charset="-18"/>
              <a:cs typeface="+mn-cs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300" dirty="0">
                <a:latin typeface="Tw Cen MT" panose="020B0602020104020603" pitchFamily="34" charset="-18"/>
                <a:cs typeface="+mn-cs"/>
              </a:rPr>
              <a:t>Stížnosti a podněty byly přijímány na celé spektrum odvětví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sz="2300" dirty="0">
              <a:latin typeface="Tw Cen MT" panose="020B0602020104020603" pitchFamily="34" charset="-18"/>
              <a:cs typeface="+mn-cs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FB57D0"/>
                </a:solidFill>
                <a:latin typeface="Tw Cen MT" panose="020B0602020104020603" pitchFamily="34" charset="-18"/>
                <a:cs typeface="+mn-cs"/>
              </a:rPr>
              <a:t>Bankovní a finanční služby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1900" dirty="0">
              <a:solidFill>
                <a:srgbClr val="FB57D0"/>
              </a:solidFill>
              <a:latin typeface="Tw Cen MT" panose="020B0602020104020603" pitchFamily="34" charset="-18"/>
              <a:cs typeface="+mn-cs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rgbClr val="FB57D0"/>
                </a:solidFill>
                <a:latin typeface="Tw Cen MT" panose="020B0602020104020603" pitchFamily="34" charset="-18"/>
                <a:cs typeface="+mn-cs"/>
              </a:rPr>
              <a:t>Zpracování prováděné obcemi (resp. veřejná správa)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1900" dirty="0">
              <a:solidFill>
                <a:srgbClr val="FB57D0"/>
              </a:solidFill>
              <a:latin typeface="Tw Cen MT" panose="020B0602020104020603" pitchFamily="34" charset="-18"/>
              <a:cs typeface="+mn-cs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rgbClr val="FB57D0"/>
                </a:solidFill>
                <a:latin typeface="Tw Cen MT" panose="020B0602020104020603" pitchFamily="34" charset="-18"/>
                <a:cs typeface="+mn-cs"/>
              </a:rPr>
              <a:t>Školství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1900" dirty="0">
              <a:solidFill>
                <a:srgbClr val="FB57D0"/>
              </a:solidFill>
              <a:latin typeface="Tw Cen MT" panose="020B0602020104020603" pitchFamily="34" charset="-18"/>
              <a:cs typeface="+mn-cs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FB57D0"/>
                </a:solidFill>
                <a:latin typeface="Tw Cen MT" panose="020B0602020104020603" pitchFamily="34" charset="-18"/>
                <a:cs typeface="+mn-cs"/>
              </a:rPr>
              <a:t>Telemarketing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cs-CZ" sz="1900" dirty="0">
              <a:solidFill>
                <a:srgbClr val="FB57D0"/>
              </a:solidFill>
              <a:latin typeface="Tw Cen MT" panose="020B0602020104020603" pitchFamily="34" charset="-18"/>
              <a:cs typeface="+mn-cs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FB57D0"/>
                </a:solidFill>
                <a:latin typeface="Tw Cen MT" panose="020B0602020104020603" pitchFamily="34" charset="-18"/>
                <a:cs typeface="+mn-cs"/>
              </a:rPr>
              <a:t>Zaměstnanecké vztahy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Ø"/>
            </a:pP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02680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2">
            <a:extLst>
              <a:ext uri="{FF2B5EF4-FFF2-40B4-BE49-F238E27FC236}">
                <a16:creationId xmlns:a16="http://schemas.microsoft.com/office/drawing/2014/main" id="{61CA08BE-E52A-4CE1-AE5F-3FF0F8CDBB0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380" y="2307319"/>
            <a:ext cx="8229240" cy="1142640"/>
          </a:xfrm>
        </p:spPr>
        <p:txBody>
          <a:bodyPr/>
          <a:lstStyle/>
          <a:p>
            <a:pPr marL="0" indent="0">
              <a:buNone/>
            </a:pPr>
            <a:endParaRPr lang="cs-CZ" cap="all" dirty="0">
              <a:solidFill>
                <a:srgbClr val="FB57D0"/>
              </a:solidFill>
              <a:latin typeface="Tw Cen MT Condensed" panose="020B0606020104020203" pitchFamily="34" charset="-18"/>
            </a:endParaRPr>
          </a:p>
          <a:p>
            <a:pPr marL="0" indent="0">
              <a:buNone/>
            </a:pPr>
            <a:r>
              <a:rPr lang="cs-CZ" cap="all" dirty="0">
                <a:solidFill>
                  <a:srgbClr val="FB57D0"/>
                </a:solidFill>
                <a:latin typeface="Tw Cen MT Condensed" panose="020B0606020104020203" pitchFamily="34" charset="-18"/>
              </a:rPr>
              <a:t>chyby v praxi ve veřejné správě</a:t>
            </a:r>
          </a:p>
        </p:txBody>
      </p:sp>
    </p:spTree>
    <p:extLst>
      <p:ext uri="{BB962C8B-B14F-4D97-AF65-F5344CB8AC3E}">
        <p14:creationId xmlns:p14="http://schemas.microsoft.com/office/powerpoint/2010/main" val="314197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 lnSpcReduction="10000"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Poskytování informací dle zákona č. 106/1999 Sb., </a:t>
            </a:r>
            <a:b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</a:br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o svobodném přístupu k informacím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131AD066-BBF0-4EA8-9FA7-5FE38A76CD4C}"/>
              </a:ext>
            </a:extLst>
          </p:cNvPr>
          <p:cNvSpPr txBox="1">
            <a:spLocks/>
          </p:cNvSpPr>
          <p:nvPr/>
        </p:nvSpPr>
        <p:spPr>
          <a:xfrm>
            <a:off x="323528" y="1556792"/>
            <a:ext cx="8496944" cy="4320480"/>
          </a:xfrm>
          <a:prstGeom prst="rect">
            <a:avLst/>
          </a:prstGeom>
        </p:spPr>
        <p:txBody>
          <a:bodyPr lIns="0" tIns="0" rIns="0" bIns="0" anchor="t" anchorCtr="0">
            <a:normAutofit fontScale="5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r>
              <a:rPr lang="cs-CZ" sz="24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endParaRPr lang="cs-CZ" sz="2500" b="1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900" b="1" dirty="0">
                <a:solidFill>
                  <a:srgbClr val="FB57D0"/>
                </a:solidFill>
                <a:latin typeface="Tw Cen MT" panose="020B0602020104020603" pitchFamily="34" charset="-18"/>
                <a:cs typeface="+mn-cs"/>
              </a:rPr>
              <a:t>Nesprávné z</a:t>
            </a:r>
            <a:r>
              <a:rPr lang="cs-CZ" sz="2900" b="1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veřejňování adresních údajů žadatele</a:t>
            </a:r>
            <a:r>
              <a:rPr lang="cs-CZ" sz="29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– fyzické osoby (při zveřejnění poskytnuté informace podle </a:t>
            </a: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</a:rPr>
              <a:t>§</a:t>
            </a: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5 odst. 3 zákona č. 106/1999 Sb.)</a:t>
            </a:r>
          </a:p>
          <a:p>
            <a:pPr marL="870966" lvl="2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Nejčastěji k tomu dojde tím způsobem, že povinný subjekt umístí dokument s poskytnutou informací (ale i často s žádostí) na web a to i s identifikačními údaji žadatele</a:t>
            </a:r>
          </a:p>
          <a:p>
            <a:pPr marL="870966" lvl="2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V roce 2018 </a:t>
            </a:r>
            <a:r>
              <a:rPr lang="cs-CZ" sz="22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desítky</a:t>
            </a:r>
            <a:r>
              <a:rPr lang="cs-CZ" sz="22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lang="cs-CZ" sz="2200" dirty="0">
                <a:solidFill>
                  <a:prstClr val="black"/>
                </a:solidFill>
                <a:latin typeface="Tw Cen MT" panose="020B0602020104020603" pitchFamily="34" charset="-18"/>
                <a:cs typeface="+mn-cs"/>
              </a:rPr>
              <a:t>stížností na tuto praxi</a:t>
            </a:r>
            <a:endParaRPr lang="cs-CZ" sz="22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128016" lvl="1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r>
              <a:rPr lang="cs-CZ" sz="25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Při zveřejnění poskytnuté informace </a:t>
            </a:r>
            <a:r>
              <a:rPr lang="cs-CZ" sz="2900" b="1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nesmějí být</a:t>
            </a:r>
            <a:r>
              <a:rPr lang="cs-CZ" sz="2900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lang="cs-CZ" sz="2900" b="1" kern="1200" dirty="0">
                <a:solidFill>
                  <a:srgbClr val="FB57D0"/>
                </a:solidFill>
                <a:latin typeface="Tw Cen MT" panose="020B0602020104020603" pitchFamily="34" charset="-18"/>
                <a:ea typeface="+mn-ea"/>
                <a:cs typeface="+mn-cs"/>
              </a:rPr>
              <a:t>zveřejněny identifikační údaje žadatele – fyzické osoby</a:t>
            </a: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. Povinný subjekt, který vyřizuje žádost o poskytnutí informace, je oprávněn zpracovávat osobní údaje žadatele pouze za účelem vyřízení žádosti, nikoli pro účely jejich zveřejňování.</a:t>
            </a:r>
          </a:p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5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Pokud dochází k praxi, že je zveřejněn dokument odpovědi, je nutné jej zveřejnit </a:t>
            </a:r>
            <a:r>
              <a:rPr lang="cs-CZ" sz="29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bez identifikačních údajů žadatele</a:t>
            </a:r>
            <a:r>
              <a:rPr lang="cs-CZ" sz="29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.</a:t>
            </a:r>
          </a:p>
          <a:p>
            <a:pPr marL="870966" lvl="2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Tw Cen MT" panose="020B0602020104020603"/>
              </a:rPr>
              <a:t>Požadavek zákona je zpřístupnit poskytnutou informaci</a:t>
            </a:r>
          </a:p>
          <a:p>
            <a:pPr marL="870966" lvl="2" indent="-34290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0000"/>
                </a:solidFill>
                <a:latin typeface="Tw Cen MT" panose="020B0602020104020603"/>
              </a:rPr>
              <a:t>Uvádět např. iniciály žadatele je zbytečnost a přidělávání si práce</a:t>
            </a:r>
          </a:p>
          <a:p>
            <a:pPr marL="528066" lvl="2" indent="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None/>
            </a:pPr>
            <a:endParaRPr lang="cs-CZ" sz="22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265176" lvl="1" indent="-137160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000" kern="1200" dirty="0">
              <a:solidFill>
                <a:prstClr val="black"/>
              </a:solidFill>
              <a:latin typeface="Tw Cen MT" panose="020B0602020104020603" pitchFamily="34" charset="-18"/>
              <a:ea typeface="+mn-ea"/>
              <a:cs typeface="+mn-cs"/>
            </a:endParaRPr>
          </a:p>
          <a:p>
            <a:pPr marL="470916" lvl="1" indent="-342900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lang="cs-CZ" sz="2500" b="1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Relevantní informace: </a:t>
            </a:r>
            <a:r>
              <a:rPr lang="cs-CZ" sz="25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  <a:hlinkClick r:id="rId2"/>
              </a:rPr>
              <a:t>Manuál MV pro obce k zákonu o svobodném přístupu k informacím</a:t>
            </a:r>
            <a:r>
              <a:rPr lang="cs-CZ" sz="2500" kern="1200" dirty="0">
                <a:solidFill>
                  <a:prstClr val="black"/>
                </a:solidFill>
                <a:latin typeface="Tw Cen MT" panose="020B0602020104020603" pitchFamily="34" charset="-18"/>
                <a:ea typeface="+mn-ea"/>
                <a:cs typeface="+mn-cs"/>
              </a:rPr>
              <a:t> (strana 3 a 4)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98974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6">
            <a:extLst>
              <a:ext uri="{FF2B5EF4-FFF2-40B4-BE49-F238E27FC236}">
                <a16:creationId xmlns:a16="http://schemas.microsoft.com/office/drawing/2014/main" id="{FC18E011-6638-4B07-A20E-1145D71E63C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/>
          </a:bodyPr>
          <a:lstStyle/>
          <a:p>
            <a:pPr marL="0" lvl="1" indent="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  <a:buNone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Pozor také při </a:t>
            </a:r>
            <a:r>
              <a:rPr lang="cs-CZ" sz="2400" b="1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samotném</a:t>
            </a: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provádění anonymizace osobních údajů žadatele či informací v dokumentu</a:t>
            </a:r>
          </a:p>
          <a:p>
            <a:pPr marL="928116" lvl="5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Nestačí  prosté začernění textu ve formátu Word, pokud pod začerněním stále zůstávají čitelné osobní údaje. Jednoduše začerněný text ve Word je možné zkopírovat a vložit jinam a označit zpět bílou barvou a údaje budou viditelné. Pro posouzení anonymizace osobních údajů není podstatné, jakým způsobem je provedena, ale zda skutečně došlo k odstranění osobních údajů.</a:t>
            </a:r>
          </a:p>
          <a:p>
            <a:pPr marL="0" lvl="1" indent="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  <a:buNone/>
            </a:pPr>
            <a:endParaRPr lang="cs-CZ" sz="2000" kern="1200" dirty="0">
              <a:solidFill>
                <a:srgbClr val="000000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000" kern="1200" dirty="0">
                <a:solidFill>
                  <a:srgbClr val="000000"/>
                </a:solidFill>
                <a:latin typeface="Tw Cen MT" panose="020B0602020104020603"/>
                <a:ea typeface="+mn-ea"/>
                <a:cs typeface="+mn-cs"/>
              </a:rPr>
              <a:t>Namísto změny barvy zvýraznění anonymizovaného textu se doporučuje text odstranit např. specializovaný programem (např. Adobe </a:t>
            </a:r>
            <a:r>
              <a:rPr lang="cs-CZ" sz="2000" kern="1200" dirty="0" err="1">
                <a:solidFill>
                  <a:srgbClr val="000000"/>
                </a:solidFill>
                <a:latin typeface="Tw Cen MT" panose="020B0602020104020603"/>
                <a:ea typeface="+mn-ea"/>
                <a:cs typeface="+mn-cs"/>
              </a:rPr>
              <a:t>Acrobat</a:t>
            </a:r>
            <a:r>
              <a:rPr lang="cs-CZ" sz="2000" kern="1200" dirty="0">
                <a:solidFill>
                  <a:srgbClr val="000000"/>
                </a:solidFill>
                <a:latin typeface="Tw Cen MT" panose="020B0602020104020603"/>
                <a:ea typeface="+mn-ea"/>
                <a:cs typeface="+mn-cs"/>
              </a:rPr>
              <a:t>) nebo ho vyloučit jinak</a:t>
            </a:r>
          </a:p>
          <a:p>
            <a:pPr algn="l"/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0A17987-410F-4EAF-9F58-6E0E87B3886F}"/>
              </a:ext>
            </a:extLst>
          </p:cNvPr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 lnSpcReduction="10000"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Poskytování informací dle zákona č. 106/1999 Sb., </a:t>
            </a:r>
            <a:b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</a:br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o svobodném přístupu k informacím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6">
            <a:extLst>
              <a:ext uri="{FF2B5EF4-FFF2-40B4-BE49-F238E27FC236}">
                <a16:creationId xmlns:a16="http://schemas.microsoft.com/office/drawing/2014/main" id="{D8A75DCF-6545-4CAD-B939-493A8A8FCF4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528" y="1556792"/>
            <a:ext cx="8496944" cy="4320480"/>
          </a:xfrm>
        </p:spPr>
        <p:txBody>
          <a:bodyPr anchor="t" anchorCtr="0">
            <a:normAutofit/>
          </a:bodyPr>
          <a:lstStyle/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Postup Úřadu při obdržené stížnosti na tuto problematiku = upozornění obci (resp. jinému povinnému subjektu) písemně či telefonicky</a:t>
            </a:r>
          </a:p>
          <a:p>
            <a:pPr marL="928116" lvl="5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V drtivé většině provedená náprava + poděkování</a:t>
            </a:r>
          </a:p>
          <a:p>
            <a:pPr marL="265176" lvl="1" indent="-13716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Lépe však problémům předcházet, než je následně řešit</a:t>
            </a:r>
          </a:p>
          <a:p>
            <a:pPr marL="128016" lvl="1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</a:pPr>
            <a:endParaRPr lang="cs-CZ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r>
              <a:rPr lang="cs-CZ" sz="24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Úřad na konci roku 2018 obeslal MV, SMS, SMO s informací o tomto problému s  žádostí o informování zainteresovaných subjektů (čím vyšší osvěta, tím menší riziko porušení)</a:t>
            </a:r>
          </a:p>
          <a:p>
            <a:pPr marL="470916" lvl="1" indent="-34290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FB57D0"/>
              </a:buClr>
              <a:buFont typeface="Wingdings" panose="05000000000000000000" pitchFamily="2" charset="2"/>
              <a:buChar char="ü"/>
            </a:pPr>
            <a:endParaRPr lang="cs-CZ" sz="24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265176" lvl="1" indent="-137160" algn="l" fontAlgn="auto">
              <a:lnSpc>
                <a:spcPct val="90000"/>
              </a:lnSpc>
              <a:spcBef>
                <a:spcPts val="200"/>
              </a:spcBef>
              <a:spcAft>
                <a:spcPts val="600"/>
              </a:spcAft>
              <a:buClr>
                <a:srgbClr val="1CADE4"/>
              </a:buClr>
              <a:buFont typeface="Wingdings" panose="05000000000000000000" pitchFamily="2" charset="2"/>
              <a:buChar char="§"/>
            </a:pPr>
            <a:endParaRPr lang="cs-CZ" sz="2000" kern="1200" dirty="0">
              <a:solidFill>
                <a:srgbClr val="000000"/>
              </a:solidFill>
              <a:latin typeface="Tw Cen MT" panose="020B0602020104020603"/>
              <a:ea typeface="+mn-ea"/>
              <a:cs typeface="+mn-cs"/>
            </a:endParaRPr>
          </a:p>
          <a:p>
            <a:pPr algn="l"/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A1CA826-B98D-4C46-BD42-2AFCE9DD022E}"/>
              </a:ext>
            </a:extLst>
          </p:cNvPr>
          <p:cNvSpPr txBox="1"/>
          <p:nvPr/>
        </p:nvSpPr>
        <p:spPr bwMode="auto">
          <a:xfrm>
            <a:off x="467544" y="548680"/>
            <a:ext cx="8352928" cy="76944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rtlCol="0" anchor="ctr">
            <a:normAutofit lnSpcReduction="10000"/>
          </a:bodyPr>
          <a:lstStyle/>
          <a:p>
            <a:pPr algn="ctr"/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Poskytování informací dle zákona č. 106/1999 Sb., </a:t>
            </a:r>
            <a:b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</a:br>
            <a:r>
              <a:rPr lang="cs-CZ" sz="2400" b="1" cap="all" spc="100" dirty="0">
                <a:solidFill>
                  <a:srgbClr val="FB57D0"/>
                </a:solidFill>
                <a:latin typeface="Tw Cen MT Condensed" panose="020B0606020104020203" pitchFamily="34" charset="-18"/>
                <a:ea typeface="+mj-ea"/>
                <a:cs typeface="+mj-cs"/>
              </a:rPr>
              <a:t>o svobodném přístupu k informacím</a:t>
            </a:r>
            <a:endParaRPr lang="cs-CZ" sz="4400" b="1" dirty="0">
              <a:solidFill>
                <a:srgbClr val="FB57D0"/>
              </a:solidFill>
              <a:latin typeface="Tw Cen MT Condensed" panose="020B0606020104020203" pitchFamily="34" charset="-1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246972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360">
          <a:noFill/>
          <a:miter lim="800000"/>
          <a:headEnd/>
          <a:tailEnd/>
        </a:ln>
      </a:spPr>
      <a:bodyPr anchor="ctr"/>
      <a:lstStyle>
        <a:defPPr algn="ctr">
          <a:defRPr sz="5400" b="1" dirty="0">
            <a:solidFill>
              <a:srgbClr val="000000"/>
            </a:solidFill>
            <a:latin typeface="+mn-lt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E89BD06898534CAEBA2E8CA608A72A" ma:contentTypeVersion="0" ma:contentTypeDescription="Vytvoří nový dokument" ma:contentTypeScope="" ma:versionID="7696829158014e94436d257f2a8ce4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F71E37-C7EC-4976-A14D-7B48BC1998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88618B-85F5-411A-B12E-5CE655D8AE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A2689DE-8894-46F2-A3AC-3F2A200702C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PwPt šablona (004)</Template>
  <TotalTime>1050</TotalTime>
  <Words>2138</Words>
  <Application>Microsoft Office PowerPoint</Application>
  <PresentationFormat>Předvádění na obrazovce (4:3)</PresentationFormat>
  <Paragraphs>257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43" baseType="lpstr">
      <vt:lpstr>Arial</vt:lpstr>
      <vt:lpstr>Calibri</vt:lpstr>
      <vt:lpstr>DejaVu Sans</vt:lpstr>
      <vt:lpstr>Tw Cen MT</vt:lpstr>
      <vt:lpstr>Tw Cen MT Condensed</vt:lpstr>
      <vt:lpstr>Wingdings</vt:lpstr>
      <vt:lpstr>šablona2</vt:lpstr>
      <vt:lpstr>1_Office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Zveřejňování neaktuálních dokumentů obsahujících osobní údaje fyzických osob na stránkách obce </vt:lpstr>
      <vt:lpstr>Prezentace aplikace PowerPoint</vt:lpstr>
      <vt:lpstr>Související problematika se zveřejňováním dokumentů obsahující osobní údaje</vt:lpstr>
      <vt:lpstr>Zabezpečení osobních údajů Nejen v rámci správního řízení</vt:lpstr>
      <vt:lpstr>Neoprávněné nahlížení úředníků do registrů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Oznámení o porušení zabezpečení osobních údajů</vt:lpstr>
      <vt:lpstr>Oznámení o porušení zabezpečení osobních údajů</vt:lpstr>
      <vt:lpstr>Oznámení o porušení zabezpečení osobních údajů</vt:lpstr>
      <vt:lpstr>Oznámení o porušení zabezpečení osobních údajů</vt:lpstr>
      <vt:lpstr>Prezentace aplikace PowerPoint</vt:lpstr>
      <vt:lpstr>Oznámení o porušení zabezpečení osobních údajů</vt:lpstr>
      <vt:lpstr>Prezentace aplikace PowerPoint</vt:lpstr>
      <vt:lpstr>Poznatky z vedených řízení za rok účinnosti GDPR</vt:lpstr>
      <vt:lpstr>Poznatky z vedených řízení za rok účinnosti GDPR</vt:lpstr>
      <vt:lpstr>Poznatky z vedených řízení za rok účinnosti GDPR</vt:lpstr>
      <vt:lpstr>Prezentace aplikace PowerPoint</vt:lpstr>
      <vt:lpstr>Poradenská činnost ÚOOÚ</vt:lpstr>
      <vt:lpstr>Poradenská činnost ÚOOÚ</vt:lpstr>
      <vt:lpstr>Prezentace aplikace PowerPoint</vt:lpstr>
    </vt:vector>
  </TitlesOfParts>
  <Company>UOOU.CZ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 Jana</dc:creator>
  <cp:lastModifiedBy>Žůrek Jiří</cp:lastModifiedBy>
  <cp:revision>92</cp:revision>
  <cp:lastPrinted>2019-01-16T13:48:48Z</cp:lastPrinted>
  <dcterms:created xsi:type="dcterms:W3CDTF">2018-10-04T08:29:53Z</dcterms:created>
  <dcterms:modified xsi:type="dcterms:W3CDTF">2019-05-27T10:15:27Z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0x01010034E89BD06898534CAEBA2E8CA608A72A</vt:lpwstr>
  </property>
</Properties>
</file>