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7" r:id="rId1"/>
  </p:sldMasterIdLst>
  <p:notesMasterIdLst>
    <p:notesMasterId r:id="rId22"/>
  </p:notesMasterIdLst>
  <p:sldIdLst>
    <p:sldId id="256" r:id="rId2"/>
    <p:sldId id="257" r:id="rId3"/>
    <p:sldId id="258" r:id="rId4"/>
    <p:sldId id="266" r:id="rId5"/>
    <p:sldId id="268" r:id="rId6"/>
    <p:sldId id="269" r:id="rId7"/>
    <p:sldId id="265" r:id="rId8"/>
    <p:sldId id="264" r:id="rId9"/>
    <p:sldId id="260" r:id="rId10"/>
    <p:sldId id="261" r:id="rId11"/>
    <p:sldId id="273" r:id="rId12"/>
    <p:sldId id="274" r:id="rId13"/>
    <p:sldId id="275" r:id="rId14"/>
    <p:sldId id="262" r:id="rId15"/>
    <p:sldId id="263" r:id="rId16"/>
    <p:sldId id="277" r:id="rId17"/>
    <p:sldId id="270" r:id="rId18"/>
    <p:sldId id="271" r:id="rId19"/>
    <p:sldId id="272" r:id="rId20"/>
    <p:sldId id="276" r:id="rId21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lipová Štěpánka" initials="FŠ" lastIdx="1" clrIdx="0">
    <p:extLst/>
  </p:cmAuthor>
  <p:cmAuthor id="2" name="user" initials="u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3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7-24T11:29:51.515" idx="2">
    <p:pos x="2448" y="826"/>
    <p:text>nový slide, prosím o jeho doplnění Veroniku Miláčkovou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3F892-D8F1-4E27-BC9B-A04C01BA4DB9}" type="datetimeFigureOut">
              <a:rPr lang="cs-CZ" smtClean="0"/>
              <a:t>26.7.2018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8A102-DE75-4F8E-9BB1-22C1989A01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40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Ke světelnému znečištění dochází typicky:</a:t>
            </a:r>
          </a:p>
          <a:p>
            <a:pPr lvl="0"/>
            <a:r>
              <a:rPr lang="cs-CZ" dirty="0"/>
              <a:t>směřováním světla do nežádoucích prostor (např. na nebe, do volné krajiny nebo okny do interiérů), </a:t>
            </a:r>
          </a:p>
          <a:p>
            <a:pPr lvl="0"/>
            <a:r>
              <a:rPr lang="cs-CZ" dirty="0"/>
              <a:t>osvětlováním mimo nutné časové období (např. osvětlení parkoviště nákupního centra mimo otevírací dobu),</a:t>
            </a:r>
          </a:p>
          <a:p>
            <a:pPr lvl="0"/>
            <a:r>
              <a:rPr lang="cs-CZ" dirty="0"/>
              <a:t>použitím zdrojů s nevhodnými spektrálními charakteristikami (svícení v oblasti modré části spektra během noci).</a:t>
            </a:r>
          </a:p>
          <a:p>
            <a:r>
              <a:rPr lang="cs-CZ" dirty="0"/>
              <a:t>Světelné znečištění, resp. vystavení modré spektrální složce světla během noci s sebou přináší velká zdravotní rizika pro lidský organismus (dochází ke snížení či zastavení produkce melatoninu) a negativně působí i na noční přírodu (zmatení živočichů, ptáků, hmyzu i vegetace vzhledem k absenci střídání dne a noci). </a:t>
            </a:r>
          </a:p>
          <a:p>
            <a:r>
              <a:rPr lang="cs-CZ" dirty="0"/>
              <a:t>Zbytečně silné/intenzivní osvětlení a špatně směřující světlo plýtvá energií a tedy i finančními prostředky.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8A102-DE75-4F8E-9BB1-22C1989A013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124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Ke světelnému znečištění dochází typicky:</a:t>
            </a:r>
          </a:p>
          <a:p>
            <a:pPr lvl="0"/>
            <a:r>
              <a:rPr lang="cs-CZ" dirty="0"/>
              <a:t>směřováním světla do nežádoucích prostor (např. na nebe, do volné krajiny nebo okny do interiérů), </a:t>
            </a:r>
          </a:p>
          <a:p>
            <a:pPr lvl="0"/>
            <a:r>
              <a:rPr lang="cs-CZ" dirty="0"/>
              <a:t>osvětlováním mimo nutné časové období (např. osvětlení parkoviště nákupního centra mimo otevírací dobu),</a:t>
            </a:r>
          </a:p>
          <a:p>
            <a:pPr lvl="0"/>
            <a:r>
              <a:rPr lang="cs-CZ" dirty="0"/>
              <a:t>použitím zdrojů s nevhodnými spektrálními charakteristikami (svícení v oblasti modré části spektra během noci).</a:t>
            </a:r>
          </a:p>
          <a:p>
            <a:r>
              <a:rPr lang="cs-CZ" dirty="0"/>
              <a:t>Světelné znečištění, resp. vystavení modré spektrální složce světla během noci s sebou přináší velká zdravotní rizika pro lidský organismus (dochází ke snížení či zastavení produkce melatoninu) a negativně působí i na noční přírodu (zmatení živočichů, ptáků, hmyzu i vegetace vzhledem k absenci střídání dne a noci). </a:t>
            </a:r>
          </a:p>
          <a:p>
            <a:r>
              <a:rPr lang="cs-CZ" dirty="0"/>
              <a:t>Zbytečně silné/intenzivní osvětlení a špatně směřující světlo plýtvá energií a tedy i finančními prostředky.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8A102-DE75-4F8E-9BB1-22C1989A013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364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Ke světelnému znečištění dochází typicky:</a:t>
            </a:r>
          </a:p>
          <a:p>
            <a:pPr lvl="0"/>
            <a:r>
              <a:rPr lang="cs-CZ" dirty="0"/>
              <a:t>směřováním světla do nežádoucích prostor (např. na nebe, do volné krajiny nebo okny do interiérů), </a:t>
            </a:r>
          </a:p>
          <a:p>
            <a:pPr lvl="0"/>
            <a:r>
              <a:rPr lang="cs-CZ" dirty="0"/>
              <a:t>osvětlováním mimo nutné časové období (např. osvětlení parkoviště nákupního centra mimo otevírací dobu),</a:t>
            </a:r>
          </a:p>
          <a:p>
            <a:pPr lvl="0"/>
            <a:r>
              <a:rPr lang="cs-CZ" dirty="0"/>
              <a:t>použitím zdrojů s nevhodnými spektrálními charakteristikami (svícení v oblasti modré části spektra během noci).</a:t>
            </a:r>
          </a:p>
          <a:p>
            <a:r>
              <a:rPr lang="cs-CZ" dirty="0"/>
              <a:t>Světelné znečištění, resp. vystavení modré spektrální složce světla během noci s sebou přináší velká zdravotní rizika pro lidský organismus (dochází ke snížení či zastavení produkce melatoninu) a negativně působí i na noční přírodu (zmatení živočichů, ptáků, hmyzu i vegetace vzhledem k absenci střídání dne a noci). </a:t>
            </a:r>
          </a:p>
          <a:p>
            <a:r>
              <a:rPr lang="cs-CZ" dirty="0"/>
              <a:t>Zbytečně silné/intenzivní osvětlení a špatně směřující světlo plýtvá energií a tedy i finančními prostředky.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8A102-DE75-4F8E-9BB1-22C1989A013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26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8A102-DE75-4F8E-9BB1-22C1989A013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423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Ke světelnému znečištění dochází typicky:</a:t>
            </a:r>
          </a:p>
          <a:p>
            <a:pPr lvl="0"/>
            <a:r>
              <a:rPr lang="cs-CZ" dirty="0"/>
              <a:t>směřováním světla do nežádoucích prostor (např. na nebe, do volné krajiny nebo okny do interiérů), </a:t>
            </a:r>
          </a:p>
          <a:p>
            <a:pPr lvl="0"/>
            <a:r>
              <a:rPr lang="cs-CZ" dirty="0"/>
              <a:t>osvětlováním mimo nutné časové období (např. osvětlení parkoviště nákupního centra mimo otevírací dobu),</a:t>
            </a:r>
          </a:p>
          <a:p>
            <a:pPr lvl="0"/>
            <a:r>
              <a:rPr lang="cs-CZ" dirty="0"/>
              <a:t>použitím zdrojů s nevhodnými spektrálními charakteristikami (svícení v oblasti modré části spektra během noci).</a:t>
            </a:r>
          </a:p>
          <a:p>
            <a:r>
              <a:rPr lang="cs-CZ" dirty="0"/>
              <a:t>Světelné znečištění, resp. vystavení modré spektrální složce světla během noci s sebou přináší velká zdravotní rizika pro lidský organismus (dochází ke snížení či zastavení produkce melatoninu) a negativně působí i na noční přírodu (zmatení živočichů, ptáků, hmyzu i vegetace vzhledem k absenci střídání dne a noci). </a:t>
            </a:r>
          </a:p>
          <a:p>
            <a:r>
              <a:rPr lang="cs-CZ" dirty="0"/>
              <a:t>Zbytečně silné/intenzivní osvětlení a špatně směřující světlo plýtvá energií a tedy i finančními prostředky.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8A102-DE75-4F8E-9BB1-22C1989A013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842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Ke světelnému znečištění dochází typicky:</a:t>
            </a:r>
          </a:p>
          <a:p>
            <a:pPr lvl="0"/>
            <a:r>
              <a:rPr lang="cs-CZ" dirty="0"/>
              <a:t>směřováním světla do nežádoucích prostor (např. na nebe, do volné krajiny nebo okny do interiérů), </a:t>
            </a:r>
          </a:p>
          <a:p>
            <a:pPr lvl="0"/>
            <a:r>
              <a:rPr lang="cs-CZ" dirty="0"/>
              <a:t>osvětlováním mimo nutné časové období (např. osvětlení parkoviště nákupního centra mimo otevírací dobu),</a:t>
            </a:r>
          </a:p>
          <a:p>
            <a:pPr lvl="0"/>
            <a:r>
              <a:rPr lang="cs-CZ" dirty="0"/>
              <a:t>použitím zdrojů s nevhodnými spektrálními charakteristikami (svícení v oblasti modré části spektra během noci).</a:t>
            </a:r>
          </a:p>
          <a:p>
            <a:r>
              <a:rPr lang="cs-CZ" dirty="0"/>
              <a:t>Světelné znečištění, resp. vystavení modré spektrální složce světla během noci s sebou přináší velká zdravotní rizika pro lidský organismus (dochází ke snížení či zastavení produkce melatoninu) a negativně působí i na noční přírodu (zmatení živočichů, ptáků, hmyzu i vegetace vzhledem k absenci střídání dne a noci). </a:t>
            </a:r>
          </a:p>
          <a:p>
            <a:r>
              <a:rPr lang="cs-CZ" dirty="0"/>
              <a:t>Zbytečně silné/intenzivní osvětlení a špatně směřující světlo plýtvá energií a tedy i finančními prostředky.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8A102-DE75-4F8E-9BB1-22C1989A013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083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Ke světelnému znečištění dochází typicky:</a:t>
            </a:r>
          </a:p>
          <a:p>
            <a:pPr lvl="0"/>
            <a:r>
              <a:rPr lang="cs-CZ" dirty="0"/>
              <a:t>směřováním světla do nežádoucích prostor (např. na nebe, do volné krajiny nebo okny do interiérů), </a:t>
            </a:r>
          </a:p>
          <a:p>
            <a:pPr lvl="0"/>
            <a:r>
              <a:rPr lang="cs-CZ" dirty="0"/>
              <a:t>osvětlováním mimo nutné časové období (např. osvětlení parkoviště nákupního centra mimo otevírací dobu),</a:t>
            </a:r>
          </a:p>
          <a:p>
            <a:pPr lvl="0"/>
            <a:r>
              <a:rPr lang="cs-CZ" dirty="0"/>
              <a:t>použitím zdrojů s nevhodnými spektrálními charakteristikami (svícení v oblasti modré části spektra během noci).</a:t>
            </a:r>
          </a:p>
          <a:p>
            <a:r>
              <a:rPr lang="cs-CZ" dirty="0"/>
              <a:t>Světelné znečištění, resp. vystavení modré spektrální složce světla během noci s sebou přináší velká zdravotní rizika pro lidský organismus (dochází ke snížení či zastavení produkce melatoninu) a negativně působí i na noční přírodu (zmatení živočichů, ptáků, hmyzu i vegetace vzhledem k absenci střídání dne a noci). </a:t>
            </a:r>
          </a:p>
          <a:p>
            <a:r>
              <a:rPr lang="cs-CZ" dirty="0"/>
              <a:t>Zbytečně silné/intenzivní osvětlení a špatně směřující světlo plýtvá energií a tedy i finančními prostředky.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8A102-DE75-4F8E-9BB1-22C1989A013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9342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Foto – Boston, USA</a:t>
            </a:r>
          </a:p>
          <a:p>
            <a:r>
              <a:rPr lang="cs-CZ" dirty="0" smtClean="0"/>
              <a:t>- Zbytečně</a:t>
            </a:r>
            <a:r>
              <a:rPr lang="cs-CZ" baseline="0" dirty="0" smtClean="0"/>
              <a:t> silná svítidla, s modrou složkou světla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8A102-DE75-4F8E-9BB1-22C1989A013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0369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Tábor</a:t>
            </a:r>
          </a:p>
          <a:p>
            <a:r>
              <a:rPr lang="cs-CZ" dirty="0" smtClean="0"/>
              <a:t>- Výměna svítidel 4000 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8A102-DE75-4F8E-9BB1-22C1989A013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296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Jesenice (Kocanda-</a:t>
            </a:r>
            <a:r>
              <a:rPr lang="cs-CZ" dirty="0" err="1" smtClean="0"/>
              <a:t>Mladíkov</a:t>
            </a:r>
            <a:r>
              <a:rPr lang="cs-CZ" dirty="0" smtClean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8A102-DE75-4F8E-9BB1-22C1989A013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427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752D-C956-415E-A4CD-75ED67BED2C7}" type="datetimeFigureOut">
              <a:rPr lang="cs-CZ" smtClean="0"/>
              <a:t>26.7.2018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E8A8-D36E-49BF-90F8-D8A2C9B059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86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752D-C956-415E-A4CD-75ED67BED2C7}" type="datetimeFigureOut">
              <a:rPr lang="cs-CZ" smtClean="0"/>
              <a:t>26.7.2018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E8A8-D36E-49BF-90F8-D8A2C9B059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46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752D-C956-415E-A4CD-75ED67BED2C7}" type="datetimeFigureOut">
              <a:rPr lang="cs-CZ" smtClean="0"/>
              <a:t>26.7.2018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E8A8-D36E-49BF-90F8-D8A2C9B059BA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3921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752D-C956-415E-A4CD-75ED67BED2C7}" type="datetimeFigureOut">
              <a:rPr lang="cs-CZ" smtClean="0"/>
              <a:t>26.7.2018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E8A8-D36E-49BF-90F8-D8A2C9B059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0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752D-C956-415E-A4CD-75ED67BED2C7}" type="datetimeFigureOut">
              <a:rPr lang="cs-CZ" smtClean="0"/>
              <a:t>26.7.2018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E8A8-D36E-49BF-90F8-D8A2C9B059BA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7549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752D-C956-415E-A4CD-75ED67BED2C7}" type="datetimeFigureOut">
              <a:rPr lang="cs-CZ" smtClean="0"/>
              <a:t>26.7.2018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E8A8-D36E-49BF-90F8-D8A2C9B059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424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752D-C956-415E-A4CD-75ED67BED2C7}" type="datetimeFigureOut">
              <a:rPr lang="cs-CZ" smtClean="0"/>
              <a:t>26.7.2018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E8A8-D36E-49BF-90F8-D8A2C9B059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540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752D-C956-415E-A4CD-75ED67BED2C7}" type="datetimeFigureOut">
              <a:rPr lang="cs-CZ" smtClean="0"/>
              <a:t>26.7.2018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E8A8-D36E-49BF-90F8-D8A2C9B059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27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752D-C956-415E-A4CD-75ED67BED2C7}" type="datetimeFigureOut">
              <a:rPr lang="cs-CZ" smtClean="0"/>
              <a:t>26.7.2018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E8A8-D36E-49BF-90F8-D8A2C9B059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048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752D-C956-415E-A4CD-75ED67BED2C7}" type="datetimeFigureOut">
              <a:rPr lang="cs-CZ" smtClean="0"/>
              <a:t>26.7.2018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E8A8-D36E-49BF-90F8-D8A2C9B059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769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752D-C956-415E-A4CD-75ED67BED2C7}" type="datetimeFigureOut">
              <a:rPr lang="cs-CZ" smtClean="0"/>
              <a:t>26.7.2018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E8A8-D36E-49BF-90F8-D8A2C9B059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83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752D-C956-415E-A4CD-75ED67BED2C7}" type="datetimeFigureOut">
              <a:rPr lang="cs-CZ" smtClean="0"/>
              <a:t>26.7.2018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E8A8-D36E-49BF-90F8-D8A2C9B059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971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752D-C956-415E-A4CD-75ED67BED2C7}" type="datetimeFigureOut">
              <a:rPr lang="cs-CZ" smtClean="0"/>
              <a:t>26.7.2018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E8A8-D36E-49BF-90F8-D8A2C9B059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43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752D-C956-415E-A4CD-75ED67BED2C7}" type="datetimeFigureOut">
              <a:rPr lang="cs-CZ" smtClean="0"/>
              <a:t>26.7.2018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E8A8-D36E-49BF-90F8-D8A2C9B059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073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752D-C956-415E-A4CD-75ED67BED2C7}" type="datetimeFigureOut">
              <a:rPr lang="cs-CZ" smtClean="0"/>
              <a:t>26.7.2018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E8A8-D36E-49BF-90F8-D8A2C9B059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22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752D-C956-415E-A4CD-75ED67BED2C7}" type="datetimeFigureOut">
              <a:rPr lang="cs-CZ" smtClean="0"/>
              <a:t>26.7.2018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E8A8-D36E-49BF-90F8-D8A2C9B059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84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5752D-C956-415E-A4CD-75ED67BED2C7}" type="datetimeFigureOut">
              <a:rPr lang="cs-CZ" smtClean="0"/>
              <a:t>26.7.2018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63E8A8-D36E-49BF-90F8-D8A2C9B059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949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  <p:sldLayoutId id="2147484070" r:id="rId13"/>
    <p:sldLayoutId id="2147484071" r:id="rId14"/>
    <p:sldLayoutId id="2147484072" r:id="rId15"/>
    <p:sldLayoutId id="21474840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3.jpg@01D20907.272EDF50" TargetMode="Externa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3.jpg@01D20907.272EDF50" TargetMode="Externa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Dotace pro obce</a:t>
            </a:r>
            <a:br>
              <a:rPr lang="cs-CZ" dirty="0" smtClean="0"/>
            </a:br>
            <a:r>
              <a:rPr lang="cs-CZ" dirty="0" smtClean="0"/>
              <a:t>na veřejné osvětlení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Tisková konference, Praha, 25. července 2018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14" y="390268"/>
            <a:ext cx="1752600" cy="8382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975" y="390268"/>
            <a:ext cx="26384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Společné výzvy: podpora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Společná metodika </a:t>
            </a:r>
            <a:r>
              <a:rPr lang="cs-CZ" dirty="0"/>
              <a:t>pro žadatele o </a:t>
            </a:r>
            <a:r>
              <a:rPr lang="cs-CZ" dirty="0" smtClean="0"/>
              <a:t>dotaci i zpracovatele </a:t>
            </a:r>
            <a:r>
              <a:rPr lang="cs-CZ" dirty="0"/>
              <a:t>energetických posudků </a:t>
            </a:r>
            <a:endParaRPr lang="cs-CZ" dirty="0" smtClean="0"/>
          </a:p>
          <a:p>
            <a:r>
              <a:rPr lang="cs-CZ" dirty="0" smtClean="0"/>
              <a:t>Společný </a:t>
            </a:r>
            <a:r>
              <a:rPr lang="cs-CZ" dirty="0"/>
              <a:t>způsob vyhodnocení </a:t>
            </a:r>
            <a:r>
              <a:rPr lang="cs-CZ" dirty="0" smtClean="0"/>
              <a:t>projektů</a:t>
            </a:r>
          </a:p>
          <a:p>
            <a:r>
              <a:rPr lang="cs-CZ" dirty="0" smtClean="0"/>
              <a:t>Společné semináře pro zájemce o dotace: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 smtClean="0"/>
              <a:t>12</a:t>
            </a:r>
            <a:r>
              <a:rPr lang="cs-CZ" dirty="0"/>
              <a:t>. 9. 2018 </a:t>
            </a:r>
            <a:r>
              <a:rPr lang="cs-CZ" dirty="0" smtClean="0"/>
              <a:t>– Praha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 smtClean="0"/>
              <a:t>19</a:t>
            </a:r>
            <a:r>
              <a:rPr lang="cs-CZ" dirty="0"/>
              <a:t>. 9. 2018 </a:t>
            </a:r>
            <a:r>
              <a:rPr lang="cs-CZ" dirty="0" smtClean="0"/>
              <a:t>-</a:t>
            </a:r>
            <a:r>
              <a:rPr lang="cs-CZ" dirty="0"/>
              <a:t> </a:t>
            </a:r>
            <a:r>
              <a:rPr lang="cs-CZ" dirty="0" smtClean="0"/>
              <a:t>Olomouc</a:t>
            </a:r>
          </a:p>
          <a:p>
            <a:r>
              <a:rPr lang="cs-CZ" dirty="0" smtClean="0"/>
              <a:t>Možná inspirace (příklady dobré praxe): Ostrava</a:t>
            </a:r>
            <a:r>
              <a:rPr lang="cs-CZ" dirty="0"/>
              <a:t>, Plzeň, Praha, Pardubice, Třebíč, Znojmo, Bezvěrov nebo Bystřice nad </a:t>
            </a:r>
            <a:r>
              <a:rPr lang="cs-CZ" dirty="0" smtClean="0"/>
              <a:t>Pernštejnem či Jesenice (dosud </a:t>
            </a:r>
            <a:r>
              <a:rPr lang="cs-CZ" dirty="0" err="1" smtClean="0"/>
              <a:t>nejeokologičtější</a:t>
            </a:r>
            <a:r>
              <a:rPr lang="cs-CZ" dirty="0" smtClean="0"/>
              <a:t> </a:t>
            </a:r>
            <a:r>
              <a:rPr lang="cs-CZ" dirty="0"/>
              <a:t>svítidla veřejného osvětlení s LED a filtrem modré </a:t>
            </a:r>
            <a:r>
              <a:rPr lang="cs-CZ" dirty="0" smtClean="0"/>
              <a:t>barvy)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2" y="6150801"/>
            <a:ext cx="1191169" cy="5696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75" y="6063327"/>
            <a:ext cx="1706390" cy="79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68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Dotace na VO: rozdělení obcí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2" y="6150801"/>
            <a:ext cx="1191169" cy="5696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75" y="6063327"/>
            <a:ext cx="1706390" cy="794673"/>
          </a:xfrm>
          <a:prstGeom prst="rect">
            <a:avLst/>
          </a:prstGeom>
        </p:spPr>
      </p:pic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4107102" cy="3880773"/>
          </a:xfrm>
        </p:spPr>
        <p:txBody>
          <a:bodyPr>
            <a:normAutofit/>
          </a:bodyPr>
          <a:lstStyle/>
          <a:p>
            <a:r>
              <a:rPr lang="cs-CZ" dirty="0" smtClean="0"/>
              <a:t>MŽP - </a:t>
            </a:r>
            <a:r>
              <a:rPr lang="cs-CZ" b="1" dirty="0" smtClean="0">
                <a:solidFill>
                  <a:schemeClr val="accent1"/>
                </a:solidFill>
              </a:rPr>
              <a:t>obce </a:t>
            </a:r>
            <a:r>
              <a:rPr lang="cs-CZ" b="1" dirty="0">
                <a:solidFill>
                  <a:schemeClr val="accent1"/>
                </a:solidFill>
              </a:rPr>
              <a:t>s katastrem zasahujícím do CHKO </a:t>
            </a:r>
            <a:r>
              <a:rPr lang="cs-CZ" dirty="0" smtClean="0"/>
              <a:t>mimo </a:t>
            </a:r>
            <a:r>
              <a:rPr lang="cs-CZ" dirty="0"/>
              <a:t>měst nad 100 000 obyvatel – přílohou výzvy bude přesný seznam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MPO – ostatní obce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8" t="10994" r="7517" b="14994"/>
          <a:stretch/>
        </p:blipFill>
        <p:spPr>
          <a:xfrm rot="21153844">
            <a:off x="5099417" y="1510289"/>
            <a:ext cx="6650247" cy="4274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8985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2" y="6150801"/>
            <a:ext cx="1191169" cy="5696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75" y="6063327"/>
            <a:ext cx="1706390" cy="794673"/>
          </a:xfrm>
          <a:prstGeom prst="rect">
            <a:avLst/>
          </a:prstGeom>
        </p:spPr>
      </p:pic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8863830" cy="3880773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accent1"/>
                </a:solidFill>
              </a:rPr>
              <a:t>Výzvy jsou soutěžní</a:t>
            </a:r>
            <a:endParaRPr lang="cs-CZ" dirty="0">
              <a:solidFill>
                <a:schemeClr val="accent1"/>
              </a:solidFill>
            </a:endParaRPr>
          </a:p>
          <a:p>
            <a:pPr lvl="0"/>
            <a:endParaRPr lang="cs-CZ" sz="500" b="1" dirty="0"/>
          </a:p>
          <a:p>
            <a:pPr lvl="0"/>
            <a:r>
              <a:rPr lang="cs-CZ" b="1" dirty="0">
                <a:solidFill>
                  <a:schemeClr val="accent1"/>
                </a:solidFill>
              </a:rPr>
              <a:t>Období </a:t>
            </a:r>
            <a:r>
              <a:rPr lang="cs-CZ" b="1" dirty="0" smtClean="0">
                <a:solidFill>
                  <a:schemeClr val="accent1"/>
                </a:solidFill>
              </a:rPr>
              <a:t>realizace: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smtClean="0"/>
              <a:t>MŽP </a:t>
            </a:r>
            <a:r>
              <a:rPr lang="cs-CZ" dirty="0"/>
              <a:t>do 31.12.2021 / MPO do 31.12.2019</a:t>
            </a:r>
          </a:p>
          <a:p>
            <a:pPr lvl="0"/>
            <a:endParaRPr lang="cs-CZ" sz="500" b="1" dirty="0"/>
          </a:p>
          <a:p>
            <a:pPr lvl="0"/>
            <a:r>
              <a:rPr lang="cs-CZ" b="1" dirty="0">
                <a:solidFill>
                  <a:schemeClr val="accent1"/>
                </a:solidFill>
              </a:rPr>
              <a:t>Podporované </a:t>
            </a:r>
            <a:r>
              <a:rPr lang="cs-CZ" b="1" dirty="0" smtClean="0">
                <a:solidFill>
                  <a:schemeClr val="accent1"/>
                </a:solidFill>
              </a:rPr>
              <a:t>aktivity: </a:t>
            </a:r>
            <a:r>
              <a:rPr lang="cs-CZ" dirty="0" smtClean="0"/>
              <a:t>obnova </a:t>
            </a:r>
            <a:r>
              <a:rPr lang="cs-CZ" dirty="0"/>
              <a:t>osvětlovacích soustav a pořízení nebo optimalizace řídícího systému veřejného osvětlení v </a:t>
            </a:r>
            <a:r>
              <a:rPr lang="cs-CZ" dirty="0" smtClean="0"/>
              <a:t>obcích </a:t>
            </a:r>
            <a:endParaRPr lang="cs-CZ" dirty="0"/>
          </a:p>
          <a:p>
            <a:pPr lvl="0"/>
            <a:endParaRPr lang="cs-CZ" sz="500" b="1" dirty="0"/>
          </a:p>
          <a:p>
            <a:pPr lvl="0"/>
            <a:r>
              <a:rPr lang="cs-CZ" b="1" dirty="0">
                <a:solidFill>
                  <a:schemeClr val="accent1"/>
                </a:solidFill>
              </a:rPr>
              <a:t>Způsobilé </a:t>
            </a:r>
            <a:r>
              <a:rPr lang="cs-CZ" b="1" dirty="0" smtClean="0">
                <a:solidFill>
                  <a:schemeClr val="accent1"/>
                </a:solidFill>
              </a:rPr>
              <a:t>výdaje: </a:t>
            </a:r>
            <a:r>
              <a:rPr lang="cs-CZ" dirty="0" smtClean="0"/>
              <a:t>nákup </a:t>
            </a:r>
            <a:r>
              <a:rPr lang="cs-CZ" dirty="0"/>
              <a:t>osvětlovacích těles (měněná i doplňovaná), nákup či optimalizace řídícího systému veřejného osvětlení v obcích, výměna kabeláže ve sloupech VO, projektová dokumentace </a:t>
            </a:r>
            <a:endParaRPr lang="cs-CZ" dirty="0" smtClean="0"/>
          </a:p>
          <a:p>
            <a:pPr marL="0" lvl="0" indent="0">
              <a:buNone/>
            </a:pPr>
            <a:r>
              <a:rPr lang="cs-CZ" i="1" dirty="0"/>
              <a:t>	</a:t>
            </a:r>
            <a:r>
              <a:rPr lang="cs-CZ" sz="1600" i="1" dirty="0" smtClean="0"/>
              <a:t>(</a:t>
            </a:r>
            <a:r>
              <a:rPr lang="cs-CZ" sz="1600" i="1" dirty="0"/>
              <a:t>nejsou financovány stavební či výkopové práce, ani sloupy VO či výložníky)</a:t>
            </a: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cs-CZ" dirty="0" smtClean="0"/>
              <a:t>Dotace na VO: upřesnění podmínek</a:t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6505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2" y="6150801"/>
            <a:ext cx="1191169" cy="5696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75" y="6063327"/>
            <a:ext cx="1706390" cy="794673"/>
          </a:xfrm>
          <a:prstGeom prst="rect">
            <a:avLst/>
          </a:prstGeom>
        </p:spPr>
      </p:pic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677334" y="1733614"/>
            <a:ext cx="8863830" cy="3880773"/>
          </a:xfrm>
        </p:spPr>
        <p:txBody>
          <a:bodyPr>
            <a:normAutofit/>
          </a:bodyPr>
          <a:lstStyle/>
          <a:p>
            <a:pPr lvl="0"/>
            <a:r>
              <a:rPr lang="cs-CZ" dirty="0" smtClean="0">
                <a:ea typeface="Calibri" panose="020F0502020204030204" pitchFamily="34" charset="0"/>
              </a:rPr>
              <a:t>Podíl uspořené energie na celkové spotřebě (v %)			35 %</a:t>
            </a:r>
          </a:p>
          <a:p>
            <a:pPr lvl="0"/>
            <a:r>
              <a:rPr lang="cs-CZ" dirty="0" smtClean="0">
                <a:ea typeface="Calibri" panose="020F0502020204030204" pitchFamily="34" charset="0"/>
              </a:rPr>
              <a:t>Podíl způsobilých výdajů na úsporu (v Kč/</a:t>
            </a:r>
            <a:r>
              <a:rPr lang="cs-CZ" dirty="0" err="1" smtClean="0">
                <a:ea typeface="Calibri" panose="020F0502020204030204" pitchFamily="34" charset="0"/>
              </a:rPr>
              <a:t>MWh</a:t>
            </a:r>
            <a:r>
              <a:rPr lang="cs-CZ" dirty="0" smtClean="0">
                <a:ea typeface="Calibri" panose="020F0502020204030204" pitchFamily="34" charset="0"/>
              </a:rPr>
              <a:t>)			35 %</a:t>
            </a:r>
          </a:p>
          <a:p>
            <a:pPr lvl="0"/>
            <a:r>
              <a:rPr lang="cs-CZ" dirty="0" smtClean="0">
                <a:ea typeface="Calibri" panose="020F0502020204030204" pitchFamily="34" charset="0"/>
              </a:rPr>
              <a:t>Teplota chromatičnosti všech měněných svítidel ≤ 2700 K	20 %</a:t>
            </a:r>
          </a:p>
          <a:p>
            <a:pPr lvl="0"/>
            <a:r>
              <a:rPr lang="cs-CZ" dirty="0" smtClean="0">
                <a:ea typeface="Calibri" panose="020F0502020204030204" pitchFamily="34" charset="0"/>
              </a:rPr>
              <a:t>Způsobilé výdaje v poměru na 1 světelný bod (v Kč)		10 %</a:t>
            </a:r>
          </a:p>
          <a:p>
            <a:pPr lvl="0"/>
            <a:endParaRPr lang="cs-CZ" i="1" dirty="0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cs-CZ" dirty="0" smtClean="0"/>
              <a:t>Dotace na VO: hodnotící kritéria</a:t>
            </a:r>
            <a:br>
              <a:rPr lang="cs-CZ" dirty="0" smtClean="0"/>
            </a:br>
            <a:endParaRPr lang="cs-CZ" dirty="0"/>
          </a:p>
        </p:txBody>
      </p:sp>
      <p:graphicFrame>
        <p:nvGraphicFramePr>
          <p:cNvPr id="6" name="Zástupný symbol pro obsah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856427"/>
              </p:ext>
            </p:extLst>
          </p:nvPr>
        </p:nvGraphicFramePr>
        <p:xfrm>
          <a:off x="677334" y="3445225"/>
          <a:ext cx="10803465" cy="250305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993154"/>
                <a:gridCol w="2728539"/>
                <a:gridCol w="2081772"/>
              </a:tblGrid>
              <a:tr h="78712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Popis komunikace</a:t>
                      </a:r>
                      <a:endParaRPr lang="cs-CZ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Teplota chromatičnosti [K] pro bodové zvýhodnění</a:t>
                      </a:r>
                      <a:endParaRPr lang="cs-CZ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Maximální teplota chromatičnosti [K]</a:t>
                      </a:r>
                      <a:endParaRPr lang="cs-CZ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63652"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Veřejné prostory pro pěší uživatele a komunikace s nízkou intenzitou motorové dopravy (P)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≤ 2700</a:t>
                      </a:r>
                      <a:endParaRPr lang="cs-CZ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≤ 2700</a:t>
                      </a:r>
                      <a:endParaRPr lang="cs-CZ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5768"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Komunikace se střední intenzitou motorové dopravy (C)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≤ 2700</a:t>
                      </a:r>
                      <a:endParaRPr lang="cs-CZ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≤ 3000</a:t>
                      </a:r>
                      <a:endParaRPr lang="cs-CZ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8257"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Komunikace s vysokou intenzitou motorové dopravy (M3-M6)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≤ 2700</a:t>
                      </a:r>
                      <a:endParaRPr lang="cs-CZ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≤ 3500</a:t>
                      </a:r>
                      <a:endParaRPr lang="cs-CZ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8257"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Komunikace s vysokou intenzitou motorové dopravy (M1-M2)</a:t>
                      </a:r>
                      <a:endParaRPr lang="cs-CZ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≤ 2700</a:t>
                      </a:r>
                      <a:endParaRPr lang="cs-CZ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≤ 4000</a:t>
                      </a:r>
                      <a:endParaRPr lang="cs-CZ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369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EFEKT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Státní program na podporu úspor energie </a:t>
            </a:r>
            <a:r>
              <a:rPr lang="cs-CZ" dirty="0" smtClean="0"/>
              <a:t>- na </a:t>
            </a:r>
            <a:r>
              <a:rPr lang="cs-CZ" dirty="0"/>
              <a:t>MPO od roku </a:t>
            </a:r>
            <a:r>
              <a:rPr lang="cs-CZ" dirty="0" smtClean="0"/>
              <a:t>2008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Dotace na rekonstrukci veřejného osvětlení od roku 2013, poslední dva roky až 100 milionů Kč ročně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Rozpočet na období 2017 – 2021 celkem 750 </a:t>
            </a:r>
            <a:r>
              <a:rPr lang="cs-CZ" dirty="0"/>
              <a:t>mil. Kč, tj</a:t>
            </a:r>
            <a:r>
              <a:rPr lang="cs-CZ" dirty="0" smtClean="0"/>
              <a:t>. 150 mil. Kč ročně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Každoroční kolové výzvy k </a:t>
            </a:r>
            <a:r>
              <a:rPr lang="cs-CZ" dirty="0"/>
              <a:t>podávání žádostí o dotaci</a:t>
            </a:r>
          </a:p>
          <a:p>
            <a:pPr lvl="1"/>
            <a:r>
              <a:rPr lang="cs-CZ" sz="1900" dirty="0"/>
              <a:t>vyhlášení výzev v září až v říjnu s termínem pro podávání</a:t>
            </a:r>
            <a:br>
              <a:rPr lang="cs-CZ" sz="1900" dirty="0"/>
            </a:br>
            <a:r>
              <a:rPr lang="cs-CZ" sz="1900" dirty="0"/>
              <a:t>žádostí v listopadu až prosinci (dříve do konce února)</a:t>
            </a:r>
          </a:p>
          <a:p>
            <a:pPr lvl="1"/>
            <a:r>
              <a:rPr lang="cs-CZ" sz="1900" dirty="0"/>
              <a:t>dotace poskytována ex ante (předem – s vyúčtováním)</a:t>
            </a:r>
          </a:p>
          <a:p>
            <a:pPr>
              <a:spcAft>
                <a:spcPts val="600"/>
              </a:spcAft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2" y="6150801"/>
            <a:ext cx="1191169" cy="5696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75" y="6063327"/>
            <a:ext cx="1706390" cy="794673"/>
          </a:xfrm>
          <a:prstGeom prst="rect">
            <a:avLst/>
          </a:prstGeom>
        </p:spPr>
      </p:pic>
      <p:pic>
        <p:nvPicPr>
          <p:cNvPr id="6" name="Obrázek 5" descr="cid:image003.jpg@01D20907.272EDF50">
            <a:extLst>
              <a:ext uri="{FF2B5EF4-FFF2-40B4-BE49-F238E27FC236}">
                <a16:creationId xmlns="" xmlns:a16="http://schemas.microsoft.com/office/drawing/2014/main" id="{EEA24DB1-FF62-45F2-A980-DF63E5938A39}"/>
              </a:ext>
            </a:extLst>
          </p:cNvPr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98" y="587635"/>
            <a:ext cx="1362637" cy="932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7172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EFEKT – podpořené projekty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2" y="6150801"/>
            <a:ext cx="1191169" cy="5696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75" y="6063327"/>
            <a:ext cx="1706390" cy="794673"/>
          </a:xfrm>
          <a:prstGeom prst="rect">
            <a:avLst/>
          </a:prstGeom>
        </p:spPr>
      </p:pic>
      <p:pic>
        <p:nvPicPr>
          <p:cNvPr id="6" name="Obrázek 5" descr="cid:image003.jpg@01D20907.272EDF50">
            <a:extLst>
              <a:ext uri="{FF2B5EF4-FFF2-40B4-BE49-F238E27FC236}">
                <a16:creationId xmlns="" xmlns:a16="http://schemas.microsoft.com/office/drawing/2014/main" id="{EEA24DB1-FF62-45F2-A980-DF63E5938A39}"/>
              </a:ext>
            </a:extLst>
          </p:cNvPr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98" y="587635"/>
            <a:ext cx="1362637" cy="93283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660517"/>
              </p:ext>
            </p:extLst>
          </p:nvPr>
        </p:nvGraphicFramePr>
        <p:xfrm>
          <a:off x="508787" y="1969149"/>
          <a:ext cx="9114993" cy="3415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1466"/>
                <a:gridCol w="1073685"/>
                <a:gridCol w="1048241"/>
                <a:gridCol w="1075119"/>
                <a:gridCol w="1048241"/>
                <a:gridCol w="1048241"/>
              </a:tblGrid>
              <a:tr h="541100">
                <a:tc>
                  <a:txBody>
                    <a:bodyPr/>
                    <a:lstStyle/>
                    <a:p>
                      <a:pPr marL="0" algn="l" defTabSz="914400" rtl="0" eaLnBrk="1" fontAlgn="ctr" latinLnBrk="0" hangingPunct="0">
                        <a:lnSpc>
                          <a:spcPts val="1700"/>
                        </a:lnSpc>
                        <a:spcAft>
                          <a:spcPts val="800"/>
                        </a:spcAft>
                      </a:pPr>
                      <a:r>
                        <a:rPr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Podpora v oblasti rekonstrukce VO</a:t>
                      </a:r>
                      <a:endParaRPr lang="cs-CZ" sz="16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2014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2015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2016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2017</a:t>
                      </a:r>
                      <a:endParaRPr lang="cs-CZ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2018 *</a:t>
                      </a:r>
                      <a:endParaRPr lang="cs-CZ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484349">
                <a:tc>
                  <a:txBody>
                    <a:bodyPr/>
                    <a:lstStyle/>
                    <a:p>
                      <a:pPr marL="0" algn="l" defTabSz="914400" rtl="0" eaLnBrk="1" fontAlgn="ctr" latinLnBrk="0" hangingPunct="0">
                        <a:lnSpc>
                          <a:spcPts val="1700"/>
                        </a:lnSpc>
                        <a:spcAft>
                          <a:spcPts val="800"/>
                        </a:spcAft>
                      </a:pPr>
                      <a:r>
                        <a:rPr lang="cs-CZ" sz="16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Počet </a:t>
                      </a: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doručených žádostí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33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274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249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152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443552">
                <a:tc>
                  <a:txBody>
                    <a:bodyPr/>
                    <a:lstStyle/>
                    <a:p>
                      <a:pPr marL="0" algn="l" defTabSz="914400" rtl="0" eaLnBrk="1" fontAlgn="ctr" latinLnBrk="0" hangingPunct="0">
                        <a:lnSpc>
                          <a:spcPts val="1700"/>
                        </a:lnSpc>
                        <a:spcAft>
                          <a:spcPts val="800"/>
                        </a:spcAft>
                      </a:pPr>
                      <a:r>
                        <a:rPr lang="cs-CZ" sz="16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Počet </a:t>
                      </a: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podpořených projektů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45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154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141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450376">
                <a:tc>
                  <a:txBody>
                    <a:bodyPr/>
                    <a:lstStyle/>
                    <a:p>
                      <a:pPr marL="0" algn="l" defTabSz="914400" rtl="0" eaLnBrk="1" fontAlgn="ctr" latinLnBrk="0" hangingPunct="0">
                        <a:lnSpc>
                          <a:spcPts val="1700"/>
                        </a:lnSpc>
                        <a:spcAft>
                          <a:spcPts val="800"/>
                        </a:spcAft>
                      </a:pPr>
                      <a:r>
                        <a:rPr lang="pl-PL" sz="16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Objem </a:t>
                      </a:r>
                      <a:r>
                        <a:rPr lang="pl-PL" sz="16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dotace z programu EFEKT [mil. </a:t>
                      </a:r>
                      <a:r>
                        <a:rPr lang="pl-PL" sz="16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fontAlgn="ctr" latinLnBrk="0" hangingPunct="0">
                        <a:lnSpc>
                          <a:spcPts val="1700"/>
                        </a:lnSpc>
                        <a:spcAft>
                          <a:spcPts val="800"/>
                        </a:spcAft>
                      </a:pPr>
                      <a:r>
                        <a:rPr lang="pl-PL" sz="16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Kč</a:t>
                      </a:r>
                      <a:r>
                        <a:rPr lang="pl-PL" sz="16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45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124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464025">
                <a:tc>
                  <a:txBody>
                    <a:bodyPr/>
                    <a:lstStyle/>
                    <a:p>
                      <a:pPr marL="0" algn="l" defTabSz="914400" rtl="0" eaLnBrk="1" fontAlgn="ctr" latinLnBrk="0" hangingPunct="0">
                        <a:lnSpc>
                          <a:spcPts val="1700"/>
                        </a:lnSpc>
                        <a:spcAft>
                          <a:spcPts val="800"/>
                        </a:spcAft>
                      </a:pPr>
                      <a:r>
                        <a:rPr lang="cs-CZ" sz="16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Celkové </a:t>
                      </a: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náklady projektů [mil. Kč]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59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90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207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370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491319">
                <a:tc>
                  <a:txBody>
                    <a:bodyPr/>
                    <a:lstStyle/>
                    <a:p>
                      <a:pPr marL="0" algn="l" defTabSz="914400" rtl="0" eaLnBrk="1" fontAlgn="ctr" latinLnBrk="0" hangingPunct="0">
                        <a:lnSpc>
                          <a:spcPts val="1700"/>
                        </a:lnSpc>
                        <a:spcAft>
                          <a:spcPts val="800"/>
                        </a:spcAft>
                      </a:pPr>
                      <a:r>
                        <a:rPr lang="cs-CZ" sz="16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Očekávané </a:t>
                      </a: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úspory [GJ/rok]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3 000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7 200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3 000</a:t>
                      </a:r>
                      <a:endParaRPr lang="cs-CZ" sz="16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19 242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19 912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448314">
                <a:tc>
                  <a:txBody>
                    <a:bodyPr/>
                    <a:lstStyle/>
                    <a:p>
                      <a:pPr marL="0" algn="l" defTabSz="914400" rtl="0" eaLnBrk="1" fontAlgn="ctr" latinLnBrk="0" hangingPunct="0">
                        <a:lnSpc>
                          <a:spcPts val="1700"/>
                        </a:lnSpc>
                        <a:spcAft>
                          <a:spcPts val="800"/>
                        </a:spcAft>
                      </a:pPr>
                      <a:r>
                        <a:rPr lang="pl-PL" sz="16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Průměrná </a:t>
                      </a:r>
                      <a:r>
                        <a:rPr lang="pl-PL" sz="16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dotace na projekt [tis. Kč]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380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469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1 290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652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885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884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777240"/>
            <a:ext cx="6028266" cy="115316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Národní program Životní prostředí (NPŽP)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Státní program na podporu </a:t>
            </a:r>
            <a:r>
              <a:rPr lang="cs-CZ" dirty="0" smtClean="0"/>
              <a:t>projektů na </a:t>
            </a:r>
            <a:r>
              <a:rPr lang="cs-CZ" dirty="0"/>
              <a:t>ochranu a zlepšování životního prostředí v České </a:t>
            </a:r>
            <a:r>
              <a:rPr lang="cs-CZ" dirty="0" smtClean="0"/>
              <a:t>republice. 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Je </a:t>
            </a:r>
            <a:r>
              <a:rPr lang="cs-CZ" dirty="0"/>
              <a:t>určen zejména pro města a menší obce. Je financovaný z </a:t>
            </a:r>
            <a:r>
              <a:rPr lang="cs-CZ" dirty="0" smtClean="0"/>
              <a:t>prostředků SFŽP ČR</a:t>
            </a:r>
            <a:r>
              <a:rPr lang="cs-CZ" u="sng" dirty="0" smtClean="0"/>
              <a:t> </a:t>
            </a:r>
            <a:r>
              <a:rPr lang="cs-CZ" dirty="0"/>
              <a:t>získaných z environmentálních </a:t>
            </a:r>
            <a:r>
              <a:rPr lang="cs-CZ" dirty="0" smtClean="0"/>
              <a:t>poplatků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Alokace programu do r. 2020 je 8 milionů Kč.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Doposud jsou z  NPŽP od r. ??? Vyhlašovány dotační výzvy na VO eliminující světelné znečištění pro obce v národních parcích. Využilo jich již </a:t>
            </a:r>
            <a:r>
              <a:rPr lang="cs-CZ" dirty="0" err="1" smtClean="0"/>
              <a:t>xxx</a:t>
            </a:r>
            <a:r>
              <a:rPr lang="cs-CZ" dirty="0" smtClean="0"/>
              <a:t> obcí. 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Dotace na rekonstrukci veřejného osvětlení pro obce v CHKO je premiérová.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2" y="6150801"/>
            <a:ext cx="1191169" cy="5696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75" y="6063327"/>
            <a:ext cx="1706390" cy="794673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0" y="852963"/>
            <a:ext cx="2087880" cy="62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12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2" y="6150801"/>
            <a:ext cx="1191169" cy="5696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75" y="6063327"/>
            <a:ext cx="1706390" cy="79467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8" y="350982"/>
            <a:ext cx="8152725" cy="560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02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2" y="6150801"/>
            <a:ext cx="1191169" cy="5696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75" y="6063327"/>
            <a:ext cx="1706390" cy="79467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98" y="434109"/>
            <a:ext cx="8276788" cy="511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62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2" y="6150801"/>
            <a:ext cx="1191169" cy="5696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75" y="6063327"/>
            <a:ext cx="1706390" cy="79467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2" y="286328"/>
            <a:ext cx="3983182" cy="531090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86328"/>
            <a:ext cx="3990153" cy="532020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1094" y="3566160"/>
            <a:ext cx="3340256" cy="236220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7296756" y="6127310"/>
            <a:ext cx="24975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 smtClean="0"/>
              <a:t>Foto: </a:t>
            </a:r>
            <a:r>
              <a:rPr lang="cs-CZ" sz="1500" dirty="0" smtClean="0">
                <a:solidFill>
                  <a:schemeClr val="bg1">
                    <a:lumMod val="65000"/>
                  </a:schemeClr>
                </a:solidFill>
              </a:rPr>
              <a:t>Město Jesenice</a:t>
            </a:r>
            <a:endParaRPr lang="cs-CZ" sz="15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0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Společné výzvy: základní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Co: </a:t>
            </a:r>
            <a:r>
              <a:rPr lang="cs-CZ" dirty="0" smtClean="0"/>
              <a:t>dotace na veřejné osvětlení pro obce</a:t>
            </a:r>
          </a:p>
          <a:p>
            <a:r>
              <a:rPr lang="cs-CZ" dirty="0" smtClean="0"/>
              <a:t>Jak: dvě společné výzvy, 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stejné podmínky </a:t>
            </a:r>
          </a:p>
          <a:p>
            <a:r>
              <a:rPr lang="cs-CZ" dirty="0" smtClean="0"/>
              <a:t>Národní programy: EFEKT (MPO) a 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NPŽP (SFŽP ČR + MŽP)</a:t>
            </a: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cs-CZ" dirty="0" smtClean="0"/>
              <a:t>Kdo: Ministerstvo průmyslu a obchodu a Ministerstvo životního prostředí</a:t>
            </a:r>
          </a:p>
          <a:p>
            <a:r>
              <a:rPr lang="cs-CZ" dirty="0" smtClean="0"/>
              <a:t>Kdy: konec srpna 2018</a:t>
            </a:r>
          </a:p>
          <a:p>
            <a:r>
              <a:rPr lang="cs-CZ" dirty="0" smtClean="0"/>
              <a:t>Proč: snížit 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světelné znečištění </a:t>
            </a:r>
            <a:r>
              <a:rPr lang="cs-CZ" dirty="0" smtClean="0"/>
              <a:t>(úkol z vlády)</a:t>
            </a:r>
          </a:p>
          <a:p>
            <a:r>
              <a:rPr lang="cs-CZ" dirty="0" smtClean="0"/>
              <a:t>Objem dotace: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 smtClean="0"/>
              <a:t>120 milionů Kč (90 + 30 milionů Kč)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 smtClean="0"/>
              <a:t>z toho až 2 miliony Kč na jednu obec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2" y="6150801"/>
            <a:ext cx="1191169" cy="5696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75" y="6063327"/>
            <a:ext cx="1706390" cy="79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5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2" y="6150801"/>
            <a:ext cx="1191169" cy="5696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75" y="6063327"/>
            <a:ext cx="1706390" cy="794673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Boj se světelným znečištěním: </a:t>
            </a:r>
            <a:br>
              <a:rPr lang="cs-CZ" sz="4000" dirty="0" smtClean="0"/>
            </a:br>
            <a:r>
              <a:rPr lang="cs-CZ" sz="4000" dirty="0" smtClean="0">
                <a:solidFill>
                  <a:srgbClr val="FF0000"/>
                </a:solidFill>
              </a:rPr>
              <a:t>další vládní úkol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FF0000"/>
                </a:solidFill>
              </a:rPr>
              <a:t>pro letošní rok</a:t>
            </a:r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77333" y="2160589"/>
            <a:ext cx="8944461" cy="3880773"/>
          </a:xfrm>
        </p:spPr>
        <p:txBody>
          <a:bodyPr/>
          <a:lstStyle/>
          <a:p>
            <a:r>
              <a:rPr lang="cs-CZ" dirty="0" smtClean="0"/>
              <a:t>Osvětová </a:t>
            </a:r>
            <a:r>
              <a:rPr lang="cs-CZ" dirty="0"/>
              <a:t>kampaň o škodlivosti modré složky světla na lidské </a:t>
            </a:r>
            <a:r>
              <a:rPr lang="cs-CZ" dirty="0" smtClean="0"/>
              <a:t>zdraví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1800" dirty="0"/>
              <a:t>š</a:t>
            </a:r>
            <a:r>
              <a:rPr lang="cs-CZ" sz="1800" dirty="0" smtClean="0"/>
              <a:t>kodlivost modré složky světla zejména </a:t>
            </a:r>
            <a:r>
              <a:rPr lang="cs-CZ" sz="1800" dirty="0"/>
              <a:t>na tzv. cirkadiální rytmy (</a:t>
            </a:r>
            <a:r>
              <a:rPr lang="cs-CZ" sz="1800" dirty="0" smtClean="0"/>
              <a:t>biorytmy)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1800" dirty="0" smtClean="0"/>
              <a:t>připravuje </a:t>
            </a:r>
            <a:r>
              <a:rPr lang="cs-CZ" sz="1800" dirty="0"/>
              <a:t>Ministerstvo </a:t>
            </a:r>
            <a:r>
              <a:rPr lang="cs-CZ" sz="1800" dirty="0" smtClean="0"/>
              <a:t>zdravotnictví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798687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Společné výzvy: důvody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Rekonstrukce </a:t>
            </a:r>
            <a:r>
              <a:rPr lang="cs-CZ" dirty="0"/>
              <a:t>veřejné osvětlení v </a:t>
            </a:r>
            <a:r>
              <a:rPr lang="cs-CZ" dirty="0" smtClean="0"/>
              <a:t>obcích, a tedy: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1800" dirty="0"/>
              <a:t>ú</a:t>
            </a:r>
            <a:r>
              <a:rPr lang="cs-CZ" sz="1800" dirty="0" smtClean="0"/>
              <a:t>spora energie - snižování </a:t>
            </a:r>
            <a:r>
              <a:rPr lang="cs-CZ" sz="1800" dirty="0"/>
              <a:t>energetické </a:t>
            </a:r>
            <a:r>
              <a:rPr lang="cs-CZ" sz="1800" dirty="0" smtClean="0"/>
              <a:t>náročnosti, dodržování norem osvětlenosti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1800" dirty="0"/>
              <a:t>m</a:t>
            </a:r>
            <a:r>
              <a:rPr lang="cs-CZ" sz="1800" dirty="0" smtClean="0"/>
              <a:t>inimalizace světelného </a:t>
            </a:r>
            <a:r>
              <a:rPr lang="cs-CZ" sz="1800" dirty="0"/>
              <a:t>znečištění </a:t>
            </a:r>
          </a:p>
          <a:p>
            <a:r>
              <a:rPr lang="cs-CZ" dirty="0" smtClean="0"/>
              <a:t>Zvýšení počtu energeticky </a:t>
            </a:r>
            <a:r>
              <a:rPr lang="cs-CZ" dirty="0"/>
              <a:t>a světelně šetrných pouličních </a:t>
            </a:r>
            <a:r>
              <a:rPr lang="cs-CZ" dirty="0" smtClean="0"/>
              <a:t>lamp </a:t>
            </a:r>
            <a:endParaRPr lang="cs-CZ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1800" dirty="0"/>
              <a:t>z</a:t>
            </a:r>
            <a:r>
              <a:rPr lang="cs-CZ" sz="1800" dirty="0" smtClean="0"/>
              <a:t>áměr: více než 60 tisíc do konce roku 2021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2" y="6150801"/>
            <a:ext cx="1191169" cy="5696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75" y="6063327"/>
            <a:ext cx="1706390" cy="79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4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Světelné znečištění 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2" y="6150801"/>
            <a:ext cx="1191169" cy="5696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75" y="6063327"/>
            <a:ext cx="1706390" cy="794673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5113866" cy="3880773"/>
          </a:xfrm>
        </p:spPr>
        <p:txBody>
          <a:bodyPr/>
          <a:lstStyle/>
          <a:p>
            <a:pPr marL="0" indent="0">
              <a:buNone/>
            </a:pPr>
            <a:r>
              <a:rPr lang="cs-CZ" i="1" dirty="0" smtClean="0">
                <a:ea typeface="Calibri" panose="020F0502020204030204" pitchFamily="34" charset="0"/>
              </a:rPr>
              <a:t>Obecně: člověkem </a:t>
            </a:r>
            <a:r>
              <a:rPr lang="cs-CZ" i="1" dirty="0">
                <a:ea typeface="Calibri" panose="020F0502020204030204" pitchFamily="34" charset="0"/>
              </a:rPr>
              <a:t>vytvořené světlo s nežádoucími vedlejšími účinky na oblasti lidského zdraví, ekologie, ekonomiky, bezpečnosti a viditelnosti noční </a:t>
            </a:r>
            <a:r>
              <a:rPr lang="cs-CZ" i="1" dirty="0" smtClean="0">
                <a:ea typeface="Calibri" panose="020F0502020204030204" pitchFamily="34" charset="0"/>
              </a:rPr>
              <a:t>oblohy.</a:t>
            </a:r>
            <a:endParaRPr lang="cs-CZ" i="1" dirty="0" smtClean="0"/>
          </a:p>
          <a:p>
            <a:r>
              <a:rPr lang="cs-CZ" dirty="0" smtClean="0">
                <a:ea typeface="Calibri" panose="020F0502020204030204" pitchFamily="34" charset="0"/>
              </a:rPr>
              <a:t>směřováním </a:t>
            </a:r>
            <a:r>
              <a:rPr lang="cs-CZ" dirty="0">
                <a:ea typeface="Calibri" panose="020F0502020204030204" pitchFamily="34" charset="0"/>
              </a:rPr>
              <a:t>světla do</a:t>
            </a:r>
            <a:r>
              <a:rPr lang="cs-CZ" dirty="0">
                <a:ea typeface="Times New Roman" panose="02020603050405020304" pitchFamily="18" charset="0"/>
              </a:rPr>
              <a:t> nežádoucích prostor (na nebe, do volné krajiny nebo okny do interiérů), </a:t>
            </a:r>
            <a:endParaRPr lang="cs-CZ" dirty="0" smtClean="0">
              <a:ea typeface="Times New Roman" panose="02020603050405020304" pitchFamily="18" charset="0"/>
            </a:endParaRPr>
          </a:p>
          <a:p>
            <a:r>
              <a:rPr lang="cs-CZ" dirty="0" smtClean="0">
                <a:ea typeface="Times New Roman" panose="02020603050405020304" pitchFamily="18" charset="0"/>
              </a:rPr>
              <a:t>osvětlováním </a:t>
            </a:r>
            <a:r>
              <a:rPr lang="cs-CZ" dirty="0">
                <a:ea typeface="Times New Roman" panose="02020603050405020304" pitchFamily="18" charset="0"/>
              </a:rPr>
              <a:t>mimo nutné časové </a:t>
            </a:r>
            <a:r>
              <a:rPr lang="cs-CZ" dirty="0" smtClean="0">
                <a:ea typeface="Times New Roman" panose="02020603050405020304" pitchFamily="18" charset="0"/>
              </a:rPr>
              <a:t>období,</a:t>
            </a:r>
          </a:p>
          <a:p>
            <a:r>
              <a:rPr lang="cs-CZ" dirty="0" smtClean="0">
                <a:ea typeface="Times New Roman" panose="02020603050405020304" pitchFamily="18" charset="0"/>
              </a:rPr>
              <a:t>použití </a:t>
            </a:r>
            <a:r>
              <a:rPr lang="cs-CZ" dirty="0">
                <a:ea typeface="Times New Roman" panose="02020603050405020304" pitchFamily="18" charset="0"/>
              </a:rPr>
              <a:t>zdrojů s nevhodnými spektrálními charakteristikami (svícení v oblasti modré části spektra během noci).</a:t>
            </a:r>
            <a:endParaRPr lang="cs-CZ" dirty="0">
              <a:ea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" name="Obrázek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" t="5943" r="7029"/>
          <a:stretch/>
        </p:blipFill>
        <p:spPr>
          <a:xfrm>
            <a:off x="6210762" y="2160589"/>
            <a:ext cx="3063240" cy="1692910"/>
          </a:xfrm>
          <a:prstGeom prst="rect">
            <a:avLst/>
          </a:prstGeom>
        </p:spPr>
      </p:pic>
      <p:pic>
        <p:nvPicPr>
          <p:cNvPr id="9" name="Zástupný symbol pro obsah 10"/>
          <p:cNvPicPr>
            <a:picLocks/>
          </p:cNvPicPr>
          <p:nvPr/>
        </p:nvPicPr>
        <p:blipFill rotWithShape="1">
          <a:blip r:embed="rId6"/>
          <a:srcRect t="34140"/>
          <a:stretch/>
        </p:blipFill>
        <p:spPr>
          <a:xfrm>
            <a:off x="6210762" y="4083688"/>
            <a:ext cx="3063240" cy="156004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300" y="500161"/>
            <a:ext cx="2894483" cy="85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01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Světelné znečištění 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2" y="6150801"/>
            <a:ext cx="1191169" cy="5696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75" y="6063327"/>
            <a:ext cx="1706390" cy="79467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300" y="500161"/>
            <a:ext cx="2894483" cy="855786"/>
          </a:xfrm>
          <a:prstGeom prst="rect">
            <a:avLst/>
          </a:prstGeom>
        </p:spPr>
      </p:pic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5080915" cy="3880773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Modrá </a:t>
            </a:r>
            <a:r>
              <a:rPr lang="cs-CZ" dirty="0"/>
              <a:t>spektrální </a:t>
            </a:r>
            <a:r>
              <a:rPr lang="cs-CZ" dirty="0" smtClean="0"/>
              <a:t>složka </a:t>
            </a:r>
            <a:r>
              <a:rPr lang="cs-CZ" dirty="0"/>
              <a:t>světla během </a:t>
            </a:r>
            <a:r>
              <a:rPr lang="cs-CZ" dirty="0" smtClean="0"/>
              <a:t>noci přináší </a:t>
            </a:r>
            <a:r>
              <a:rPr lang="cs-CZ" dirty="0"/>
              <a:t>velká zdravotní rizika pro lidský organismus i </a:t>
            </a:r>
            <a:r>
              <a:rPr lang="cs-CZ" dirty="0" smtClean="0"/>
              <a:t>přírodu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1800" dirty="0" smtClean="0"/>
              <a:t>narušení </a:t>
            </a:r>
            <a:r>
              <a:rPr lang="cs-CZ" sz="1800" dirty="0"/>
              <a:t>cirkadiánních rytmů - snížení či zastavení produkce melatoninu </a:t>
            </a:r>
            <a:endParaRPr lang="cs-CZ" sz="1800" dirty="0" smtClean="0"/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1800" dirty="0" smtClean="0"/>
              <a:t>rozvoj </a:t>
            </a:r>
            <a:r>
              <a:rPr lang="cs-CZ" sz="1800" dirty="0"/>
              <a:t>civilizačních </a:t>
            </a:r>
            <a:r>
              <a:rPr lang="cs-CZ" sz="1800" dirty="0" smtClean="0"/>
              <a:t>chorob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1800" dirty="0" smtClean="0"/>
              <a:t>narušení </a:t>
            </a:r>
            <a:r>
              <a:rPr lang="cs-CZ" sz="1800" dirty="0"/>
              <a:t>ekosystémů – potravní řetězec, migrace, složení </a:t>
            </a:r>
            <a:r>
              <a:rPr lang="cs-CZ" sz="1800" dirty="0" smtClean="0"/>
              <a:t>společenstev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zbytečně </a:t>
            </a:r>
            <a:r>
              <a:rPr lang="cs-CZ" dirty="0"/>
              <a:t>intenzivní osvětlené a špatně směřující světlo plýtvá energií i finančními prostředky!!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8249" y="2160589"/>
            <a:ext cx="4500739" cy="316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44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2" y="6150801"/>
            <a:ext cx="1191169" cy="5696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75" y="6063327"/>
            <a:ext cx="1706390" cy="794673"/>
          </a:xfrm>
          <a:prstGeom prst="rect">
            <a:avLst/>
          </a:prstGeom>
        </p:spPr>
      </p:pic>
      <p:pic>
        <p:nvPicPr>
          <p:cNvPr id="13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16" y="277091"/>
            <a:ext cx="4183426" cy="5577902"/>
          </a:xfr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43" y="277091"/>
            <a:ext cx="4183427" cy="5577902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7296756" y="6150801"/>
            <a:ext cx="24975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 smtClean="0">
                <a:solidFill>
                  <a:schemeClr val="bg1">
                    <a:lumMod val="65000"/>
                  </a:schemeClr>
                </a:solidFill>
              </a:rPr>
              <a:t>Foto: Hynek Medřický</a:t>
            </a:r>
            <a:endParaRPr lang="cs-CZ" sz="15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11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Společné výzvy: termíny, příjemci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>
                <a:solidFill>
                  <a:schemeClr val="tx1"/>
                </a:solidFill>
              </a:rPr>
              <a:t>Vyhlášení obou výzev: konec srpna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Příjem žádostí: 1. do 31. října 2018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Administrace</a:t>
            </a:r>
            <a:r>
              <a:rPr lang="cs-CZ" dirty="0">
                <a:solidFill>
                  <a:schemeClr val="tx1"/>
                </a:solidFill>
              </a:rPr>
              <a:t>: každý resort samostatně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Příjemci: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1700" dirty="0">
                <a:solidFill>
                  <a:schemeClr val="tx1"/>
                </a:solidFill>
              </a:rPr>
              <a:t>obce a městské části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1700" dirty="0">
                <a:solidFill>
                  <a:schemeClr val="tx1"/>
                </a:solidFill>
              </a:rPr>
              <a:t>příspěvkové organizace zřizované obcí nebo městskou částí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1700" dirty="0">
                <a:solidFill>
                  <a:schemeClr val="tx1"/>
                </a:solidFill>
              </a:rPr>
              <a:t>obchodní korporace se 100% podílem obce nebo městské části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2" y="6150801"/>
            <a:ext cx="1191169" cy="5696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75" y="6063327"/>
            <a:ext cx="1706390" cy="79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1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Společné výzvy: základní podmínky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2" y="6150801"/>
            <a:ext cx="1191169" cy="5696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75" y="6063327"/>
            <a:ext cx="1706390" cy="794673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Alokace: </a:t>
            </a:r>
            <a:r>
              <a:rPr lang="cs-CZ" u="sng" dirty="0"/>
              <a:t>MPO</a:t>
            </a:r>
            <a:r>
              <a:rPr lang="cs-CZ" dirty="0"/>
              <a:t> 90 milionů Kč / </a:t>
            </a:r>
            <a:r>
              <a:rPr lang="cs-CZ" u="sng" dirty="0"/>
              <a:t>MŽP</a:t>
            </a:r>
            <a:r>
              <a:rPr lang="cs-CZ" dirty="0"/>
              <a:t> 30 milionů </a:t>
            </a:r>
            <a:r>
              <a:rPr lang="cs-CZ" dirty="0" smtClean="0"/>
              <a:t>Kč</a:t>
            </a:r>
          </a:p>
          <a:p>
            <a:r>
              <a:rPr lang="cs-CZ" dirty="0" smtClean="0"/>
              <a:t>Maximální výše dotace: 2 miliony Kč</a:t>
            </a:r>
          </a:p>
          <a:p>
            <a:r>
              <a:rPr lang="cs-CZ" dirty="0" smtClean="0"/>
              <a:t>Hrazení: </a:t>
            </a:r>
            <a:r>
              <a:rPr lang="cs-CZ" dirty="0"/>
              <a:t>maximálně 50 % způsobilých výdajů na jeden </a:t>
            </a:r>
            <a:r>
              <a:rPr lang="cs-CZ" dirty="0" smtClean="0"/>
              <a:t>projekt</a:t>
            </a:r>
          </a:p>
          <a:p>
            <a:r>
              <a:rPr lang="cs-CZ" dirty="0" smtClean="0"/>
              <a:t>Forma dotace: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MPO – ex ante, tj. předem (po výběrovém řízení na dodavatele díla)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MŽP – proplacení neuhrazených </a:t>
            </a:r>
            <a:r>
              <a:rPr lang="cs-CZ" dirty="0" smtClean="0"/>
              <a:t>faktu</a:t>
            </a:r>
            <a:r>
              <a:rPr lang="cs-CZ" dirty="0" smtClean="0">
                <a:solidFill>
                  <a:srgbClr val="FF0000"/>
                </a:solidFill>
              </a:rPr>
              <a:t>r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endParaRPr lang="cs-CZ" dirty="0" smtClean="0"/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198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Společné výzvy: ostatní podmínky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dodržení přijatelné míry světelného </a:t>
            </a:r>
            <a:r>
              <a:rPr lang="cs-CZ" dirty="0" smtClean="0"/>
              <a:t>znečištění</a:t>
            </a:r>
          </a:p>
          <a:p>
            <a:r>
              <a:rPr lang="cs-CZ" dirty="0" smtClean="0"/>
              <a:t>zvýhodněny </a:t>
            </a:r>
            <a:r>
              <a:rPr lang="cs-CZ" dirty="0"/>
              <a:t>žádosti, které v celém rekonstruovaném úseku osadí svítidla s teplotou chromatičnosti maximálně 2700 K (kelvinů) a se zaměřením světla do dolního </a:t>
            </a:r>
            <a:r>
              <a:rPr lang="cs-CZ" dirty="0" smtClean="0"/>
              <a:t>poloprostoru</a:t>
            </a:r>
          </a:p>
          <a:p>
            <a:r>
              <a:rPr lang="cs-CZ" dirty="0" smtClean="0"/>
              <a:t>u projektů připravovaných na rok 2019 důraz kladen: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  <a:tabLst>
                <a:tab pos="954593" algn="l"/>
              </a:tabLst>
            </a:pPr>
            <a:r>
              <a:rPr lang="cs-CZ" sz="1700" dirty="0"/>
              <a:t>dosažení maximálního objemu úspor energie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  <a:tabLst>
                <a:tab pos="954593" algn="l"/>
              </a:tabLst>
            </a:pPr>
            <a:r>
              <a:rPr lang="cs-CZ" sz="1700" dirty="0"/>
              <a:t>dodržování norem osvětlenosti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  <a:tabLst>
                <a:tab pos="954593" algn="l"/>
              </a:tabLst>
            </a:pPr>
            <a:r>
              <a:rPr lang="cs-CZ" sz="1700" dirty="0"/>
              <a:t>snižování teploty chromatičnosti instalovaných </a:t>
            </a:r>
            <a:r>
              <a:rPr lang="cs-CZ" sz="1700" dirty="0" smtClean="0"/>
              <a:t>svítidel (bonifikace žádostí)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2" y="6150801"/>
            <a:ext cx="1191169" cy="5696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75" y="6063327"/>
            <a:ext cx="1706390" cy="79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30915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Modro-zelená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252</TotalTime>
  <Words>1380</Words>
  <Application>Microsoft Office PowerPoint</Application>
  <PresentationFormat>Vlastní</PresentationFormat>
  <Paragraphs>208</Paragraphs>
  <Slides>20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Faseta</vt:lpstr>
      <vt:lpstr>Dotace pro obce na veřejné osvětlení</vt:lpstr>
      <vt:lpstr>Společné výzvy: základní informace</vt:lpstr>
      <vt:lpstr>Společné výzvy: důvody</vt:lpstr>
      <vt:lpstr>Světelné znečištění  </vt:lpstr>
      <vt:lpstr>Světelné znečištění  </vt:lpstr>
      <vt:lpstr>Prezentace aplikace PowerPoint</vt:lpstr>
      <vt:lpstr>Společné výzvy: termíny, příjemci</vt:lpstr>
      <vt:lpstr>Společné výzvy: základní podmínky</vt:lpstr>
      <vt:lpstr>Společné výzvy: ostatní podmínky</vt:lpstr>
      <vt:lpstr>Společné výzvy: podpora</vt:lpstr>
      <vt:lpstr>Dotace na VO: rozdělení obcí </vt:lpstr>
      <vt:lpstr>Dotace na VO: upřesnění podmínek </vt:lpstr>
      <vt:lpstr>Dotace na VO: hodnotící kritéria </vt:lpstr>
      <vt:lpstr>Program EFEKT</vt:lpstr>
      <vt:lpstr>EFEKT – podpořené projekty</vt:lpstr>
      <vt:lpstr>Národní program Životní prostředí (NPŽP)</vt:lpstr>
      <vt:lpstr>Prezentace aplikace PowerPoint</vt:lpstr>
      <vt:lpstr>Prezentace aplikace PowerPoint</vt:lpstr>
      <vt:lpstr>Prezentace aplikace PowerPoint</vt:lpstr>
      <vt:lpstr>Boj se světelným znečištěním:  další vládní úkol pro letošní rok </vt:lpstr>
    </vt:vector>
  </TitlesOfParts>
  <Company>Ministerstvo průmyslu a obchodu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Dotace pro na veřejné osvětlení</dc:title>
  <dc:creator>Filipová Štěpánka</dc:creator>
  <cp:lastModifiedBy>Petra Kubařová</cp:lastModifiedBy>
  <cp:revision>21</cp:revision>
  <cp:lastPrinted>2018-07-24T08:13:27Z</cp:lastPrinted>
  <dcterms:created xsi:type="dcterms:W3CDTF">2018-07-24T06:25:22Z</dcterms:created>
  <dcterms:modified xsi:type="dcterms:W3CDTF">2018-07-26T09:56:10Z</dcterms:modified>
</cp:coreProperties>
</file>