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4" r:id="rId2"/>
    <p:sldId id="275" r:id="rId3"/>
    <p:sldId id="312" r:id="rId4"/>
    <p:sldId id="313" r:id="rId5"/>
    <p:sldId id="314" r:id="rId6"/>
    <p:sldId id="310" r:id="rId7"/>
    <p:sldId id="315" r:id="rId8"/>
    <p:sldId id="335" r:id="rId9"/>
    <p:sldId id="332" r:id="rId10"/>
    <p:sldId id="329" r:id="rId11"/>
    <p:sldId id="282" r:id="rId12"/>
    <p:sldId id="281" r:id="rId13"/>
    <p:sldId id="284" r:id="rId14"/>
    <p:sldId id="317" r:id="rId15"/>
    <p:sldId id="283" r:id="rId16"/>
    <p:sldId id="326" r:id="rId17"/>
    <p:sldId id="319" r:id="rId18"/>
    <p:sldId id="333" r:id="rId19"/>
    <p:sldId id="268" r:id="rId20"/>
    <p:sldId id="322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  <a:srgbClr val="418D96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15F50-1F8B-44AC-97B2-32CDEEF8E7A0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6C840-8045-4BEE-8E03-2537E84852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116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5.6.2017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2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5.6.2017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5.6.2017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5.6.2017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5.6.2017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5.6.2017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5.6.2017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140968"/>
            <a:ext cx="5904656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2800" b="1" dirty="0">
                <a:solidFill>
                  <a:srgbClr val="418E96"/>
                </a:solidFill>
              </a:rPr>
              <a:t>Změny </a:t>
            </a:r>
            <a:r>
              <a:rPr lang="pl-PL" sz="2800" b="1" dirty="0" smtClean="0">
                <a:solidFill>
                  <a:srgbClr val="418E96"/>
                </a:solidFill>
              </a:rPr>
              <a:t>financování </a:t>
            </a:r>
            <a:br>
              <a:rPr lang="pl-PL" sz="2800" b="1" dirty="0" smtClean="0">
                <a:solidFill>
                  <a:srgbClr val="418E96"/>
                </a:solidFill>
              </a:rPr>
            </a:br>
            <a:r>
              <a:rPr lang="pl-PL" sz="2800" b="1" dirty="0" smtClean="0">
                <a:solidFill>
                  <a:srgbClr val="418E96"/>
                </a:solidFill>
              </a:rPr>
              <a:t>regionálního školství</a:t>
            </a:r>
            <a:endParaRPr lang="cs-CZ" sz="4800" i="1" dirty="0">
              <a:solidFill>
                <a:srgbClr val="418E96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+420 234 812 163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190308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Změna principu financování mateřských, základních </a:t>
            </a:r>
            <a:b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</a:b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a středních škol, konzervatoří a školních družin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Výhody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řešení </a:t>
            </a:r>
            <a:r>
              <a:rPr lang="cs-CZ" sz="1900" dirty="0">
                <a:latin typeface="Helvetica Narrow" panose="020B0606020202030204" pitchFamily="34" charset="0"/>
              </a:rPr>
              <a:t>různého platového </a:t>
            </a:r>
            <a:r>
              <a:rPr lang="cs-CZ" sz="1900" dirty="0" smtClean="0">
                <a:latin typeface="Helvetica Narrow" panose="020B0606020202030204" pitchFamily="34" charset="0"/>
              </a:rPr>
              <a:t>zařazení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vylučuje </a:t>
            </a:r>
            <a:r>
              <a:rPr lang="cs-CZ" sz="1900" dirty="0">
                <a:latin typeface="Helvetica Narrow" panose="020B0606020202030204" pitchFamily="34" charset="0"/>
              </a:rPr>
              <a:t>nedostatek prostředků na nárokové </a:t>
            </a:r>
            <a:r>
              <a:rPr lang="cs-CZ" sz="1900" dirty="0" smtClean="0">
                <a:latin typeface="Helvetica Narrow" panose="020B0606020202030204" pitchFamily="34" charset="0"/>
              </a:rPr>
              <a:t>a nenárokové složky </a:t>
            </a:r>
            <a:r>
              <a:rPr lang="cs-CZ" sz="1900" dirty="0">
                <a:latin typeface="Helvetica Narrow" panose="020B0606020202030204" pitchFamily="34" charset="0"/>
              </a:rPr>
              <a:t>platu </a:t>
            </a:r>
            <a:r>
              <a:rPr lang="cs-CZ" sz="1900" dirty="0" smtClean="0">
                <a:latin typeface="Helvetica Narrow" panose="020B0606020202030204" pitchFamily="34" charset="0"/>
              </a:rPr>
              <a:t/>
            </a:r>
            <a:br>
              <a:rPr lang="cs-CZ" sz="1900" dirty="0" smtClean="0">
                <a:latin typeface="Helvetica Narrow" panose="020B0606020202030204" pitchFamily="34" charset="0"/>
              </a:rPr>
            </a:br>
            <a:r>
              <a:rPr lang="cs-CZ" sz="1900" dirty="0" smtClean="0">
                <a:latin typeface="Helvetica Narrow" panose="020B0606020202030204" pitchFamily="34" charset="0"/>
              </a:rPr>
              <a:t>u </a:t>
            </a:r>
            <a:r>
              <a:rPr lang="cs-CZ" sz="1900" dirty="0">
                <a:latin typeface="Helvetica Narrow" panose="020B0606020202030204" pitchFamily="34" charset="0"/>
              </a:rPr>
              <a:t>školy splňující podmínky vzdělávání stanovené právními </a:t>
            </a:r>
            <a:r>
              <a:rPr lang="cs-CZ" sz="1900" dirty="0" smtClean="0">
                <a:latin typeface="Helvetica Narrow" panose="020B0606020202030204" pitchFamily="34" charset="0"/>
              </a:rPr>
              <a:t>předpisy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snížení administrativy (účelové znaky)</a:t>
            </a:r>
            <a:endParaRPr lang="cs-CZ" sz="1900" dirty="0"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Nevýhody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změna </a:t>
            </a:r>
            <a:r>
              <a:rPr lang="cs-CZ" sz="1900" dirty="0">
                <a:latin typeface="Helvetica Narrow" panose="020B0606020202030204" pitchFamily="34" charset="0"/>
              </a:rPr>
              <a:t>statistického </a:t>
            </a:r>
            <a:r>
              <a:rPr lang="cs-CZ" sz="1900" dirty="0" smtClean="0">
                <a:latin typeface="Helvetica Narrow" panose="020B0606020202030204" pitchFamily="34" charset="0"/>
              </a:rPr>
              <a:t>zjišťování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vyšší </a:t>
            </a:r>
            <a:r>
              <a:rPr lang="cs-CZ" sz="1900" dirty="0">
                <a:latin typeface="Helvetica Narrow" panose="020B0606020202030204" pitchFamily="34" charset="0"/>
              </a:rPr>
              <a:t>míra kontrolní činnosti </a:t>
            </a:r>
            <a:r>
              <a:rPr lang="cs-CZ" sz="1900" dirty="0" smtClean="0">
                <a:latin typeface="Helvetica Narrow" panose="020B0606020202030204" pitchFamily="34" charset="0"/>
              </a:rPr>
              <a:t>ČŠI v oblasti správnosti vykázaných údajů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79208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pedagogické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práce ve školách a školních družinách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352892"/>
              </p:ext>
            </p:extLst>
          </p:nvPr>
        </p:nvGraphicFramePr>
        <p:xfrm>
          <a:off x="1619672" y="2132856"/>
          <a:ext cx="6052567" cy="4508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List" r:id="rId3" imgW="6124454" imgH="4562460" progId="Excel.Sheet.12">
                  <p:embed/>
                </p:oleObj>
              </mc:Choice>
              <mc:Fallback>
                <p:oleObj name="List" r:id="rId3" imgW="6124454" imgH="4562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2132856"/>
                        <a:ext cx="6052567" cy="4508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088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64807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nepedagogické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práce ve školách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311116"/>
              </p:ext>
            </p:extLst>
          </p:nvPr>
        </p:nvGraphicFramePr>
        <p:xfrm>
          <a:off x="1763688" y="1916832"/>
          <a:ext cx="5762625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List" r:id="rId3" imgW="5762746" imgH="4619700" progId="Excel.Sheet.12">
                  <p:embed/>
                </p:oleObj>
              </mc:Choice>
              <mc:Fallback>
                <p:oleObj name="List" r:id="rId3" imgW="5762746" imgH="4619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1916832"/>
                        <a:ext cx="5762625" cy="461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00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93610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pedagogické práce a nepedagogické práce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ve školských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zařízeních </a:t>
            </a:r>
            <a:r>
              <a:rPr lang="cs-CZ" sz="16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(s výjimkou pedagogické práce ve školních družinách)</a:t>
            </a:r>
            <a:r>
              <a:rPr lang="cs-CZ" sz="20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 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321622"/>
              </p:ext>
            </p:extLst>
          </p:nvPr>
        </p:nvGraphicFramePr>
        <p:xfrm>
          <a:off x="1763688" y="2348880"/>
          <a:ext cx="5848350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List" r:id="rId3" imgW="5848378" imgH="4057560" progId="Excel.Sheet.12">
                  <p:embed/>
                </p:oleObj>
              </mc:Choice>
              <mc:Fallback>
                <p:oleObj name="List" r:id="rId3" imgW="5848378" imgH="4057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348880"/>
                        <a:ext cx="5848350" cy="405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52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základních a středních škol, konzervatoří a školních družin – pro pedagogy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normativní </a:t>
            </a:r>
            <a:r>
              <a:rPr lang="cs-CZ" sz="2400" b="1" dirty="0">
                <a:latin typeface="Helvetica Narrow" panose="020B0606020202030204" pitchFamily="34" charset="0"/>
              </a:rPr>
              <a:t>financování na </a:t>
            </a:r>
            <a:r>
              <a:rPr lang="cs-CZ" sz="2400" b="1" dirty="0" smtClean="0">
                <a:latin typeface="Helvetica Narrow" panose="020B0606020202030204" pitchFamily="34" charset="0"/>
              </a:rPr>
              <a:t>učitele / vychovatele 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(</a:t>
            </a:r>
            <a:r>
              <a:rPr lang="cs-CZ" sz="2400" b="1" dirty="0">
                <a:latin typeface="Helvetica Narrow" panose="020B0606020202030204" pitchFamily="34" charset="0"/>
              </a:rPr>
              <a:t>kvazi nákladová metoda</a:t>
            </a:r>
            <a:r>
              <a:rPr lang="cs-CZ" sz="2400" b="1" dirty="0" smtClean="0">
                <a:latin typeface="Helvetica Narrow" panose="020B0606020202030204" pitchFamily="34" charset="0"/>
              </a:rPr>
              <a:t>)</a:t>
            </a:r>
          </a:p>
          <a:p>
            <a:pPr marL="0" indent="0">
              <a:buNone/>
            </a:pPr>
            <a:endParaRPr lang="cs-CZ" sz="2400" b="1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každé škole poskytnout objem prostředků na platové tarify dle údajů ze škol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každé škole poskytnout normativní objem prostředků na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1 </a:t>
            </a:r>
            <a:r>
              <a:rPr lang="cs-CZ" sz="2400" dirty="0">
                <a:latin typeface="Helvetica Narrow" panose="020B0606020202030204" pitchFamily="34" charset="0"/>
              </a:rPr>
              <a:t>úvazek pedagoga na ostatní nárokové složky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každé škole poskytnout normativní objem prostředků na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1 </a:t>
            </a:r>
            <a:r>
              <a:rPr lang="cs-CZ" sz="2400" dirty="0">
                <a:latin typeface="Helvetica Narrow" panose="020B0606020202030204" pitchFamily="34" charset="0"/>
              </a:rPr>
              <a:t>úvazek pedagoga na nenárokové složky a upravit pomocí dynamických prvků</a:t>
            </a:r>
            <a:endParaRPr lang="cs-CZ" sz="1900" dirty="0" smtClean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3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1008112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základních a středních škol, konzervatoří a školních družin – pro pedagogy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</p:txBody>
      </p:sp>
      <p:graphicFrame>
        <p:nvGraphicFramePr>
          <p:cNvPr id="5" name="Zástupný symbol pro obsah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012537"/>
              </p:ext>
            </p:extLst>
          </p:nvPr>
        </p:nvGraphicFramePr>
        <p:xfrm>
          <a:off x="1475656" y="2852936"/>
          <a:ext cx="689610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List" r:id="rId3" imgW="6896224" imgH="1819260" progId="Excel.Sheet.12">
                  <p:embed/>
                </p:oleObj>
              </mc:Choice>
              <mc:Fallback>
                <p:oleObj name="List" r:id="rId3" imgW="6896224" imgH="181926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852936"/>
                        <a:ext cx="689610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691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632848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základních a středních škol </a:t>
            </a:r>
            <a:b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</a:b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– pro </a:t>
            </a:r>
            <a:r>
              <a:rPr lang="cs-CZ" sz="2400" b="1" dirty="0" err="1" smtClean="0">
                <a:solidFill>
                  <a:srgbClr val="418E96"/>
                </a:solidFill>
                <a:latin typeface="Helvetica Narrow" panose="020B0606020202030204" pitchFamily="34" charset="0"/>
              </a:rPr>
              <a:t>nepedagogy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 smtClean="0">
                <a:latin typeface="Helvetica Narrow" panose="020B0606020202030204" pitchFamily="34" charset="0"/>
              </a:rPr>
              <a:t>normativ zohledňující tři složky:</a:t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ředitelství, pracoviště a třídu</a:t>
            </a:r>
          </a:p>
          <a:p>
            <a:pPr marL="0" indent="0">
              <a:buNone/>
            </a:pPr>
            <a:endParaRPr lang="cs-CZ" sz="2400" b="1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Normativ se stanovuje podle velikosti školy nikoli podle počtu žáků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Všechny </a:t>
            </a:r>
            <a:r>
              <a:rPr lang="cs-CZ" sz="2400" dirty="0">
                <a:latin typeface="Helvetica Narrow" panose="020B0606020202030204" pitchFamily="34" charset="0"/>
              </a:rPr>
              <a:t>normativy stanovuje MŠMT nikoli KÚ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4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mateřských,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základních, středních a vyšších odborných škol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, konzervatoří a školních družin –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ONIV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Shodné řešení pro obě varianty – normativní financování na dítě, žáka, studenta</a:t>
            </a:r>
          </a:p>
          <a:p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Všechny </a:t>
            </a:r>
            <a:r>
              <a:rPr lang="cs-CZ" sz="2400" dirty="0">
                <a:latin typeface="Helvetica Narrow" panose="020B0606020202030204" pitchFamily="34" charset="0"/>
              </a:rPr>
              <a:t>normativy stanovuje MŠMT nikoli KÚ</a:t>
            </a:r>
          </a:p>
        </p:txBody>
      </p:sp>
    </p:spTree>
    <p:extLst>
      <p:ext uri="{BB962C8B-B14F-4D97-AF65-F5344CB8AC3E}">
        <p14:creationId xmlns:p14="http://schemas.microsoft.com/office/powerpoint/2010/main" val="235784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mateřských a základních škol - shrnutí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Pedagogové:</a:t>
            </a:r>
            <a:r>
              <a:rPr lang="cs-CZ" sz="2400" b="1" dirty="0">
                <a:latin typeface="Helvetica Narrow" panose="020B0606020202030204" pitchFamily="34" charset="0"/>
              </a:rPr>
              <a:t> </a:t>
            </a:r>
            <a:r>
              <a:rPr lang="cs-CZ" sz="2400" dirty="0" smtClean="0">
                <a:latin typeface="Helvetica Narrow" panose="020B0606020202030204" pitchFamily="34" charset="0"/>
              </a:rPr>
              <a:t>normativní </a:t>
            </a:r>
            <a:r>
              <a:rPr lang="cs-CZ" sz="2400" dirty="0">
                <a:latin typeface="Helvetica Narrow" panose="020B0606020202030204" pitchFamily="34" charset="0"/>
              </a:rPr>
              <a:t>financování na </a:t>
            </a:r>
            <a:r>
              <a:rPr lang="cs-CZ" sz="2400" dirty="0" smtClean="0">
                <a:latin typeface="Helvetica Narrow" panose="020B0606020202030204" pitchFamily="34" charset="0"/>
              </a:rPr>
              <a:t>učitele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škola obdrží finanční prostředky na:</a:t>
            </a:r>
          </a:p>
          <a:p>
            <a:pPr lvl="2"/>
            <a:r>
              <a:rPr lang="cs-CZ" sz="1900" dirty="0" smtClean="0">
                <a:latin typeface="Helvetica Narrow" panose="020B0606020202030204" pitchFamily="34" charset="0"/>
              </a:rPr>
              <a:t>platové </a:t>
            </a:r>
            <a:r>
              <a:rPr lang="cs-CZ" sz="1900" dirty="0">
                <a:latin typeface="Helvetica Narrow" panose="020B0606020202030204" pitchFamily="34" charset="0"/>
              </a:rPr>
              <a:t>tarify </a:t>
            </a:r>
            <a:r>
              <a:rPr lang="cs-CZ" sz="1900" dirty="0" smtClean="0">
                <a:latin typeface="Helvetica Narrow" panose="020B0606020202030204" pitchFamily="34" charset="0"/>
              </a:rPr>
              <a:t>podle školou vykázané skutečnosti až do výše státem stanoveného maximálního rozsahu vzdělávání</a:t>
            </a:r>
          </a:p>
          <a:p>
            <a:pPr lvl="2"/>
            <a:r>
              <a:rPr lang="cs-CZ" sz="1900" dirty="0" smtClean="0">
                <a:latin typeface="Helvetica Narrow" panose="020B0606020202030204" pitchFamily="34" charset="0"/>
              </a:rPr>
              <a:t>ostatní nárokové složky – normativně na úvazky pedagogů</a:t>
            </a:r>
          </a:p>
          <a:p>
            <a:pPr lvl="2"/>
            <a:r>
              <a:rPr lang="cs-CZ" sz="1900" dirty="0" smtClean="0">
                <a:latin typeface="Helvetica Narrow" panose="020B0606020202030204" pitchFamily="34" charset="0"/>
              </a:rPr>
              <a:t>nenárokové </a:t>
            </a:r>
            <a:r>
              <a:rPr lang="cs-CZ" sz="1900" dirty="0">
                <a:latin typeface="Helvetica Narrow" panose="020B0606020202030204" pitchFamily="34" charset="0"/>
              </a:rPr>
              <a:t>složky – normativně na úvazky </a:t>
            </a:r>
            <a:r>
              <a:rPr lang="cs-CZ" sz="1900" dirty="0" smtClean="0">
                <a:latin typeface="Helvetica Narrow" panose="020B0606020202030204" pitchFamily="34" charset="0"/>
              </a:rPr>
              <a:t>pedagogů, výše prostředků bude upravena </a:t>
            </a:r>
            <a:r>
              <a:rPr lang="cs-CZ" sz="1900" dirty="0">
                <a:latin typeface="Helvetica Narrow" panose="020B0606020202030204" pitchFamily="34" charset="0"/>
              </a:rPr>
              <a:t>pomocí dynamických </a:t>
            </a:r>
            <a:r>
              <a:rPr lang="cs-CZ" sz="1900" dirty="0" smtClean="0">
                <a:latin typeface="Helvetica Narrow" panose="020B0606020202030204" pitchFamily="34" charset="0"/>
              </a:rPr>
              <a:t>prvků (zohlednění vyšší naplněnosti tříd a společného vzdělávání)</a:t>
            </a:r>
          </a:p>
          <a:p>
            <a:r>
              <a:rPr lang="cs-CZ" sz="2400" b="1" dirty="0" err="1">
                <a:latin typeface="Helvetica Narrow" panose="020B0606020202030204" pitchFamily="34" charset="0"/>
              </a:rPr>
              <a:t>Nepedagogové</a:t>
            </a:r>
            <a:r>
              <a:rPr lang="cs-CZ" sz="2400" b="1" dirty="0" smtClean="0">
                <a:latin typeface="Helvetica Narrow" panose="020B0606020202030204" pitchFamily="34" charset="0"/>
              </a:rPr>
              <a:t>: </a:t>
            </a:r>
            <a:r>
              <a:rPr lang="cs-CZ" sz="2400" dirty="0" smtClean="0">
                <a:latin typeface="Helvetica Narrow" panose="020B0606020202030204" pitchFamily="34" charset="0"/>
              </a:rPr>
              <a:t>normativně na </a:t>
            </a:r>
            <a:r>
              <a:rPr lang="cs-CZ" sz="2400" dirty="0">
                <a:latin typeface="Helvetica Narrow" panose="020B0606020202030204" pitchFamily="34" charset="0"/>
              </a:rPr>
              <a:t>ředitelství, pracoviště a třídu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normativ </a:t>
            </a:r>
            <a:r>
              <a:rPr lang="cs-CZ" sz="1900" dirty="0">
                <a:latin typeface="Helvetica Narrow" panose="020B0606020202030204" pitchFamily="34" charset="0"/>
              </a:rPr>
              <a:t>se stanovuje podle velikosti školy nikoli podle počtu </a:t>
            </a:r>
            <a:r>
              <a:rPr lang="cs-CZ" sz="1900" dirty="0" smtClean="0">
                <a:latin typeface="Helvetica Narrow" panose="020B0606020202030204" pitchFamily="34" charset="0"/>
              </a:rPr>
              <a:t>dětí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normativ na pracoviště zohledňuje svazkovou školu</a:t>
            </a:r>
            <a:endParaRPr lang="cs-CZ" sz="1900" dirty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Ostatní neinvestiční výdaje (ONIV): </a:t>
            </a:r>
            <a:r>
              <a:rPr lang="cs-CZ" sz="2400" dirty="0" smtClean="0">
                <a:latin typeface="Helvetica Narrow" panose="020B0606020202030204" pitchFamily="34" charset="0"/>
              </a:rPr>
              <a:t>normativně na dítě/žáka</a:t>
            </a:r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3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704856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Připravované kroky MŠMT směrem k ředitelům škol</a:t>
            </a:r>
          </a:p>
          <a:p>
            <a:pPr marL="400050" lvl="1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Metodické pokyny pro ředitele škol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Vytvoření modelových příkladů </a:t>
            </a:r>
            <a:r>
              <a:rPr lang="cs-CZ" sz="2400" dirty="0">
                <a:latin typeface="Helvetica Narrow" panose="020B0606020202030204" pitchFamily="34" charset="0"/>
              </a:rPr>
              <a:t>pro porovnání stávajícího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a </a:t>
            </a:r>
            <a:r>
              <a:rPr lang="cs-CZ" sz="2400" dirty="0">
                <a:latin typeface="Helvetica Narrow" panose="020B0606020202030204" pitchFamily="34" charset="0"/>
              </a:rPr>
              <a:t>nového způsobu financování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Pilotní propočet na datech školního </a:t>
            </a:r>
            <a:r>
              <a:rPr lang="cs-CZ" sz="2400" smtClean="0">
                <a:latin typeface="Helvetica Narrow" panose="020B0606020202030204" pitchFamily="34" charset="0"/>
              </a:rPr>
              <a:t>roku 2017/18 </a:t>
            </a:r>
            <a:r>
              <a:rPr lang="cs-CZ" sz="2400" dirty="0" smtClean="0">
                <a:latin typeface="Helvetica Narrow" panose="020B0606020202030204" pitchFamily="34" charset="0"/>
              </a:rPr>
              <a:t>=&gt; informace o počtu </a:t>
            </a:r>
            <a:r>
              <a:rPr lang="cs-CZ" sz="2400" dirty="0">
                <a:latin typeface="Helvetica Narrow" panose="020B0606020202030204" pitchFamily="34" charset="0"/>
              </a:rPr>
              <a:t>úvazků </a:t>
            </a:r>
            <a:r>
              <a:rPr lang="cs-CZ" sz="2400" dirty="0" smtClean="0">
                <a:latin typeface="Helvetica Narrow" panose="020B0606020202030204" pitchFamily="34" charset="0"/>
              </a:rPr>
              <a:t>zaměstnanců =&gt; zpětná vazba správnosti školou vykázaných dat 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Semináře </a:t>
            </a:r>
            <a:r>
              <a:rPr lang="cs-CZ" sz="2400" dirty="0">
                <a:latin typeface="Helvetica Narrow" panose="020B0606020202030204" pitchFamily="34" charset="0"/>
              </a:rPr>
              <a:t>MŠMT pro </a:t>
            </a:r>
            <a:r>
              <a:rPr lang="cs-CZ" sz="2400" dirty="0" smtClean="0">
                <a:latin typeface="Helvetica Narrow" panose="020B0606020202030204" pitchFamily="34" charset="0"/>
              </a:rPr>
              <a:t>ředitele škol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Účinnost změny </a:t>
            </a:r>
            <a:r>
              <a:rPr lang="cs-CZ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financování regionálního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školství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Novela školského zákona účinná od </a:t>
            </a:r>
            <a:r>
              <a:rPr lang="cs-CZ" sz="2400" dirty="0">
                <a:latin typeface="Helvetica Narrow" panose="020B0606020202030204" pitchFamily="34" charset="0"/>
              </a:rPr>
              <a:t>1. 9. </a:t>
            </a:r>
            <a:r>
              <a:rPr lang="cs-CZ" sz="2400" dirty="0" smtClean="0">
                <a:latin typeface="Helvetica Narrow" panose="020B0606020202030204" pitchFamily="34" charset="0"/>
              </a:rPr>
              <a:t>2018</a:t>
            </a:r>
          </a:p>
          <a:p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Změna financování účinná od </a:t>
            </a:r>
            <a:r>
              <a:rPr lang="cs-CZ" sz="2400" b="1" dirty="0">
                <a:latin typeface="Helvetica Narrow" panose="020B0606020202030204" pitchFamily="34" charset="0"/>
              </a:rPr>
              <a:t>1. 1. 2019</a:t>
            </a:r>
          </a:p>
        </p:txBody>
      </p:sp>
    </p:spTree>
    <p:extLst>
      <p:ext uri="{BB962C8B-B14F-4D97-AF65-F5344CB8AC3E}">
        <p14:creationId xmlns:p14="http://schemas.microsoft.com/office/powerpoint/2010/main" val="392224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632848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Závěrem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Vláda stanoví nařízením nebo MŠMT podzákonným předpisem maximální rozsah vzdělávání nebo přímé pedagogické činnosti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Změna </a:t>
            </a:r>
            <a:r>
              <a:rPr lang="cs-CZ" sz="2400" dirty="0">
                <a:latin typeface="Helvetica Narrow" panose="020B0606020202030204" pitchFamily="34" charset="0"/>
              </a:rPr>
              <a:t>posune řízení a pravidla pro financování k MŠMT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Krajský úřad </a:t>
            </a:r>
            <a:r>
              <a:rPr lang="cs-CZ" sz="2400" dirty="0">
                <a:latin typeface="Helvetica Narrow" panose="020B0606020202030204" pitchFamily="34" charset="0"/>
              </a:rPr>
              <a:t>bude provádět zejména rozpis, kontrolu a úpravy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v </a:t>
            </a:r>
            <a:r>
              <a:rPr lang="cs-CZ" sz="2400" dirty="0">
                <a:latin typeface="Helvetica Narrow" panose="020B0606020202030204" pitchFamily="34" charset="0"/>
              </a:rPr>
              <a:t>průběhu </a:t>
            </a:r>
            <a:r>
              <a:rPr lang="cs-CZ" sz="2400" dirty="0" smtClean="0">
                <a:latin typeface="Helvetica Narrow" panose="020B0606020202030204" pitchFamily="34" charset="0"/>
              </a:rPr>
              <a:t>roku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Škola </a:t>
            </a:r>
            <a:r>
              <a:rPr lang="cs-CZ" sz="2400" dirty="0">
                <a:latin typeface="Helvetica Narrow" panose="020B0606020202030204" pitchFamily="34" charset="0"/>
              </a:rPr>
              <a:t>dostane 1 balíček peněz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Závazné ukazatele jako dosud – limity mzdové regulace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Systém vyžaduje větší kontrolu vstupních údajů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Větší srovnatelnost odměňování za stejný druh práce mezi kraji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Nepřeceňuje se parametr dítě, žák</a:t>
            </a: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55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Současnost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latin typeface="Helvetica Narrow" panose="020B0606020202030204" pitchFamily="34" charset="0"/>
              </a:rPr>
              <a:t>Systém, který neumí zohlednit některá důležitá specifika </a:t>
            </a:r>
            <a:r>
              <a:rPr lang="cs-CZ" sz="2400" b="1" dirty="0" smtClean="0">
                <a:latin typeface="Helvetica Narrow" panose="020B0606020202030204" pitchFamily="34" charset="0"/>
              </a:rPr>
              <a:t/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v </a:t>
            </a:r>
            <a:r>
              <a:rPr lang="cs-CZ" sz="2400" b="1" dirty="0">
                <a:latin typeface="Helvetica Narrow" panose="020B0606020202030204" pitchFamily="34" charset="0"/>
              </a:rPr>
              <a:t>jednotlivých </a:t>
            </a:r>
            <a:r>
              <a:rPr lang="cs-CZ" sz="2400" b="1" dirty="0" smtClean="0">
                <a:latin typeface="Helvetica Narrow" panose="020B0606020202030204" pitchFamily="34" charset="0"/>
              </a:rPr>
              <a:t>krajích, například:</a:t>
            </a:r>
            <a:endParaRPr lang="cs-CZ" sz="2400" b="1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rozdílnou velikostní strukturu mateřských a základních </a:t>
            </a:r>
            <a:r>
              <a:rPr lang="cs-CZ" sz="2400" dirty="0" smtClean="0">
                <a:latin typeface="Helvetica Narrow" panose="020B0606020202030204" pitchFamily="34" charset="0"/>
              </a:rPr>
              <a:t>škol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rozdílnou </a:t>
            </a:r>
            <a:r>
              <a:rPr lang="cs-CZ" sz="2400" dirty="0">
                <a:latin typeface="Helvetica Narrow" panose="020B0606020202030204" pitchFamily="34" charset="0"/>
              </a:rPr>
              <a:t>oborovou strukturu středního a vyššího odborného školství 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rozdílné procentní zastoupení žáků v základním uměleckém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a </a:t>
            </a:r>
            <a:r>
              <a:rPr lang="cs-CZ" sz="2400" dirty="0">
                <a:latin typeface="Helvetica Narrow" panose="020B0606020202030204" pitchFamily="34" charset="0"/>
              </a:rPr>
              <a:t>zájmovém vzdělávání </a:t>
            </a: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rozdílné procentní zastoupení </a:t>
            </a:r>
            <a:r>
              <a:rPr lang="cs-CZ" sz="2400" dirty="0" smtClean="0">
                <a:latin typeface="Helvetica Narrow" panose="020B0606020202030204" pitchFamily="34" charset="0"/>
              </a:rPr>
              <a:t>ubytovaných v domovech mládeže a internátech 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věcné záměry vzdělávací soustavy beze změny právního předpisu</a:t>
            </a:r>
            <a:endParaRPr lang="cs-CZ" sz="2400" dirty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2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Důsledky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Velké </a:t>
            </a:r>
            <a:r>
              <a:rPr lang="cs-CZ" sz="2400" dirty="0">
                <a:latin typeface="Helvetica Narrow" panose="020B0606020202030204" pitchFamily="34" charset="0"/>
              </a:rPr>
              <a:t>rozdíly ve výši krajských normativů jak mezi SŠ tak </a:t>
            </a:r>
            <a:r>
              <a:rPr lang="cs-CZ" sz="2400" dirty="0" smtClean="0">
                <a:latin typeface="Helvetica Narrow" panose="020B0606020202030204" pitchFamily="34" charset="0"/>
              </a:rPr>
              <a:t/>
            </a:r>
            <a:br>
              <a:rPr lang="cs-CZ" sz="2400" dirty="0" smtClean="0">
                <a:latin typeface="Helvetica Narrow" panose="020B0606020202030204" pitchFamily="34" charset="0"/>
              </a:rPr>
            </a:br>
            <a:r>
              <a:rPr lang="cs-CZ" sz="2400" dirty="0" smtClean="0">
                <a:latin typeface="Helvetica Narrow" panose="020B0606020202030204" pitchFamily="34" charset="0"/>
              </a:rPr>
              <a:t>ZŠ a </a:t>
            </a:r>
            <a:r>
              <a:rPr lang="cs-CZ" sz="2400" dirty="0">
                <a:latin typeface="Helvetica Narrow" panose="020B0606020202030204" pitchFamily="34" charset="0"/>
              </a:rPr>
              <a:t>MŠ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Malá předvídatelnost pro ředitele škol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Nejsou zohledněny rozdílné nárokové složky platů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Vyšší naplněnost školy – lepší podmínky pro </a:t>
            </a:r>
            <a:r>
              <a:rPr lang="cs-CZ" sz="2400" dirty="0" err="1">
                <a:latin typeface="Helvetica Narrow" panose="020B0606020202030204" pitchFamily="34" charset="0"/>
              </a:rPr>
              <a:t>nepedagogy</a:t>
            </a: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I malé změny mohou mít zásadní vliv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Školy snižují nároky a „honí se“ za </a:t>
            </a:r>
            <a:r>
              <a:rPr lang="cs-CZ" sz="2400" dirty="0" smtClean="0">
                <a:latin typeface="Helvetica Narrow" panose="020B0606020202030204" pitchFamily="34" charset="0"/>
              </a:rPr>
              <a:t>žáky</a:t>
            </a:r>
          </a:p>
          <a:p>
            <a:r>
              <a:rPr lang="cs-CZ" sz="2400" dirty="0" smtClean="0">
                <a:latin typeface="Helvetica Narrow" panose="020B0606020202030204" pitchFamily="34" charset="0"/>
              </a:rPr>
              <a:t>Mnoho rozvojových a dotačních programů =&gt; nepružný systém, více administrativy 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0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Změna financování a její cíle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>
                <a:latin typeface="Helvetica Narrow" panose="020B0606020202030204" pitchFamily="34" charset="0"/>
              </a:rPr>
              <a:t>Více vyrovnat mezikrajové rozdíly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Oddělit objem finančních prostředků pro školy zřizované obcemi a svazky obcí od prostředků pro školy zřizované kraji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Zprůhlednit podmínky financování pro ředitele škol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Omezit přijímání žáků do oborů SŠ tzv. „za každou cenu“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Pomoci „zatraktivnit“ vzdělávání žáků v oborech, kteří mají velkou šanci uspět na trhu práce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97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l-PL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Změna má zajistit</a:t>
            </a:r>
            <a:endParaRPr lang="cs-CZ" sz="2400" b="1" dirty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b="1" dirty="0" smtClean="0">
                <a:latin typeface="Helvetica Narrow" panose="020B0606020202030204" pitchFamily="34" charset="0"/>
              </a:rPr>
              <a:t>Účelnost </a:t>
            </a:r>
            <a:r>
              <a:rPr lang="cs-CZ" sz="2400" b="1" dirty="0">
                <a:latin typeface="Helvetica Narrow" panose="020B0606020202030204" pitchFamily="34" charset="0"/>
              </a:rPr>
              <a:t>– peníze dotečou tam, kam mají a jsou použity </a:t>
            </a:r>
            <a:r>
              <a:rPr lang="cs-CZ" sz="2400" b="1" dirty="0" smtClean="0">
                <a:latin typeface="Helvetica Narrow" panose="020B0606020202030204" pitchFamily="34" charset="0"/>
              </a:rPr>
              <a:t/>
            </a:r>
            <a:br>
              <a:rPr lang="cs-CZ" sz="2400" b="1" dirty="0" smtClean="0">
                <a:latin typeface="Helvetica Narrow" panose="020B0606020202030204" pitchFamily="34" charset="0"/>
              </a:rPr>
            </a:br>
            <a:r>
              <a:rPr lang="cs-CZ" sz="2400" b="1" dirty="0" smtClean="0">
                <a:latin typeface="Helvetica Narrow" panose="020B0606020202030204" pitchFamily="34" charset="0"/>
              </a:rPr>
              <a:t>na </a:t>
            </a:r>
            <a:r>
              <a:rPr lang="cs-CZ" sz="2400" b="1" dirty="0">
                <a:latin typeface="Helvetica Narrow" panose="020B0606020202030204" pitchFamily="34" charset="0"/>
              </a:rPr>
              <a:t>stanovený účel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Dnes </a:t>
            </a:r>
            <a:r>
              <a:rPr lang="cs-CZ" sz="1900" dirty="0">
                <a:latin typeface="Helvetica Narrow" panose="020B0606020202030204" pitchFamily="34" charset="0"/>
              </a:rPr>
              <a:t>účelovost zajištěna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Peníze </a:t>
            </a:r>
            <a:r>
              <a:rPr lang="cs-CZ" sz="1900" dirty="0">
                <a:latin typeface="Helvetica Narrow" panose="020B0606020202030204" pitchFamily="34" charset="0"/>
              </a:rPr>
              <a:t>někdy nedotečou tak, jak by si stát představoval a lidé ve školách </a:t>
            </a:r>
            <a:r>
              <a:rPr lang="cs-CZ" sz="1900" dirty="0" smtClean="0">
                <a:latin typeface="Helvetica Narrow" panose="020B0606020202030204" pitchFamily="34" charset="0"/>
              </a:rPr>
              <a:t>očekávali.</a:t>
            </a:r>
            <a:endParaRPr lang="cs-CZ" sz="1900" dirty="0">
              <a:latin typeface="Helvetica Narrow" panose="020B0606020202030204" pitchFamily="34" charset="0"/>
            </a:endParaRPr>
          </a:p>
          <a:p>
            <a:endParaRPr lang="cs-CZ" sz="2400" dirty="0">
              <a:latin typeface="Helvetica Narrow" panose="020B0606020202030204" pitchFamily="34" charset="0"/>
            </a:endParaRPr>
          </a:p>
          <a:p>
            <a:r>
              <a:rPr lang="cs-CZ" sz="2400" b="1" dirty="0">
                <a:latin typeface="Helvetica Narrow" panose="020B0606020202030204" pitchFamily="34" charset="0"/>
              </a:rPr>
              <a:t>Transparentnost – jasná zákonná pravidla a meze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Pravidla </a:t>
            </a:r>
            <a:r>
              <a:rPr lang="cs-CZ" sz="1900" dirty="0">
                <a:latin typeface="Helvetica Narrow" panose="020B0606020202030204" pitchFamily="34" charset="0"/>
              </a:rPr>
              <a:t>jsou jasná, meze pro poměrně dost volné </a:t>
            </a:r>
            <a:r>
              <a:rPr lang="cs-CZ" sz="1900" dirty="0" smtClean="0">
                <a:latin typeface="Helvetica Narrow" panose="020B0606020202030204" pitchFamily="34" charset="0"/>
              </a:rPr>
              <a:t>orgány státní správy.</a:t>
            </a:r>
            <a:br>
              <a:rPr lang="cs-CZ" sz="1900" dirty="0" smtClean="0">
                <a:latin typeface="Helvetica Narrow" panose="020B0606020202030204" pitchFamily="34" charset="0"/>
              </a:rPr>
            </a:br>
            <a:r>
              <a:rPr lang="cs-CZ" sz="1900" dirty="0" smtClean="0">
                <a:latin typeface="Helvetica Narrow" panose="020B0606020202030204" pitchFamily="34" charset="0"/>
              </a:rPr>
              <a:t>Co </a:t>
            </a:r>
            <a:r>
              <a:rPr lang="cs-CZ" sz="1900" dirty="0">
                <a:latin typeface="Helvetica Narrow" panose="020B0606020202030204" pitchFamily="34" charset="0"/>
              </a:rPr>
              <a:t>školy a školská </a:t>
            </a:r>
            <a:r>
              <a:rPr lang="cs-CZ" sz="1900" dirty="0" smtClean="0">
                <a:latin typeface="Helvetica Narrow" panose="020B0606020202030204" pitchFamily="34" charset="0"/>
              </a:rPr>
              <a:t>zařízení?</a:t>
            </a:r>
            <a:endParaRPr lang="cs-CZ" sz="1900" dirty="0">
              <a:solidFill>
                <a:srgbClr val="418E96"/>
              </a:solidFill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3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pt-BR" sz="2400" b="1" dirty="0">
                <a:solidFill>
                  <a:srgbClr val="418E96"/>
                </a:solidFill>
                <a:latin typeface="Helvetica Narrow" panose="020B0606020202030204" pitchFamily="34" charset="0"/>
              </a:rPr>
              <a:t>Co dalšího můžeme </a:t>
            </a:r>
            <a:r>
              <a:rPr lang="pt-BR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očekávat?</a:t>
            </a:r>
            <a:endParaRPr lang="cs-CZ" sz="2400" b="1" dirty="0" smtClean="0">
              <a:solidFill>
                <a:srgbClr val="418E96"/>
              </a:solidFill>
              <a:latin typeface="Helvetica Narrow" panose="020B0606020202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b="1" dirty="0">
                <a:latin typeface="Helvetica Narrow" panose="020B0606020202030204" pitchFamily="34" charset="0"/>
              </a:rPr>
              <a:t>Podporu státních priorit – možnost zaplatit další priority státu bez další velké administrativní zátěže příjemců i těch, kdo prostředky rozdělují a </a:t>
            </a:r>
            <a:r>
              <a:rPr lang="cs-CZ" sz="2400" b="1" dirty="0" smtClean="0">
                <a:latin typeface="Helvetica Narrow" panose="020B0606020202030204" pitchFamily="34" charset="0"/>
              </a:rPr>
              <a:t>poskytují, například</a:t>
            </a:r>
          </a:p>
          <a:p>
            <a:pPr lvl="1"/>
            <a:r>
              <a:rPr lang="cs-CZ" sz="1900" b="1" dirty="0" smtClean="0">
                <a:latin typeface="Helvetica Narrow" panose="020B0606020202030204" pitchFamily="34" charset="0"/>
              </a:rPr>
              <a:t>rozhodnutí vlády o zvýšení platů zaměstnanců ve školství </a:t>
            </a:r>
            <a:br>
              <a:rPr lang="cs-CZ" sz="1900" b="1" dirty="0" smtClean="0">
                <a:latin typeface="Helvetica Narrow" panose="020B0606020202030204" pitchFamily="34" charset="0"/>
              </a:rPr>
            </a:br>
            <a:r>
              <a:rPr lang="cs-CZ" sz="1900" b="1" dirty="0" smtClean="0">
                <a:latin typeface="Helvetica Narrow" panose="020B0606020202030204" pitchFamily="34" charset="0"/>
              </a:rPr>
              <a:t>v průběhu kalendářního roku (dnes možno řešit pouze rozvojovým programem s účelovým znakem)</a:t>
            </a:r>
          </a:p>
          <a:p>
            <a:pPr lvl="1"/>
            <a:r>
              <a:rPr lang="cs-CZ" sz="1900" b="1" dirty="0" smtClean="0">
                <a:latin typeface="Helvetica Narrow" panose="020B0606020202030204" pitchFamily="34" charset="0"/>
              </a:rPr>
              <a:t>zavádění kariérního systému</a:t>
            </a:r>
          </a:p>
          <a:p>
            <a:pPr lvl="1"/>
            <a:endParaRPr lang="cs-CZ" sz="1900" b="1" dirty="0" smtClean="0">
              <a:latin typeface="Helvetica Narrow" panose="020B0606020202030204" pitchFamily="34" charset="0"/>
            </a:endParaRPr>
          </a:p>
          <a:p>
            <a:pPr lvl="1"/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3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560840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Podpora venkovských škol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r>
              <a:rPr lang="cs-CZ" sz="2400" dirty="0" smtClean="0">
                <a:latin typeface="Helvetica Narrow" panose="020B0606020202030204" pitchFamily="34" charset="0"/>
              </a:rPr>
              <a:t>Nový systém financování zajistí</a:t>
            </a:r>
            <a:r>
              <a:rPr lang="cs-CZ" sz="2600" dirty="0" smtClean="0">
                <a:latin typeface="Helvetica Narrow" panose="020B0606020202030204" pitchFamily="34" charset="0"/>
              </a:rPr>
              <a:t> </a:t>
            </a:r>
            <a:r>
              <a:rPr lang="cs-CZ" sz="2400" dirty="0">
                <a:latin typeface="Helvetica Narrow" panose="020B0606020202030204" pitchFamily="34" charset="0"/>
              </a:rPr>
              <a:t>dostupnost škol zejména pro předškolní děti a žáky 1. stupně ZŠ</a:t>
            </a:r>
          </a:p>
          <a:p>
            <a:r>
              <a:rPr lang="cs-CZ" sz="2400" dirty="0">
                <a:latin typeface="Helvetica Narrow" panose="020B0606020202030204" pitchFamily="34" charset="0"/>
              </a:rPr>
              <a:t>Financování zohledňuje skutečnou potřebu pedagogické </a:t>
            </a:r>
            <a:r>
              <a:rPr lang="cs-CZ" sz="2400" dirty="0" smtClean="0">
                <a:latin typeface="Helvetica Narrow" panose="020B0606020202030204" pitchFamily="34" charset="0"/>
              </a:rPr>
              <a:t>práce i v malých mateřských </a:t>
            </a:r>
            <a:r>
              <a:rPr lang="cs-CZ" sz="2400" dirty="0">
                <a:latin typeface="Helvetica Narrow" panose="020B0606020202030204" pitchFamily="34" charset="0"/>
              </a:rPr>
              <a:t>a základních </a:t>
            </a:r>
            <a:r>
              <a:rPr lang="cs-CZ" sz="2400" dirty="0" smtClean="0">
                <a:latin typeface="Helvetica Narrow" panose="020B0606020202030204" pitchFamily="34" charset="0"/>
              </a:rPr>
              <a:t>školách včetně školních družin</a:t>
            </a:r>
            <a:endParaRPr lang="cs-CZ" sz="2400" dirty="0">
              <a:latin typeface="Helvetica Narrow" panose="020B0606020202030204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latin typeface="Helvetica Narrow" panose="020B0606020202030204" pitchFamily="34" charset="0"/>
              </a:rPr>
              <a:t>Financování zohledňuje nepedagogickou </a:t>
            </a:r>
            <a:r>
              <a:rPr lang="cs-CZ" sz="2400" dirty="0">
                <a:latin typeface="Helvetica Narrow" panose="020B0606020202030204" pitchFamily="34" charset="0"/>
              </a:rPr>
              <a:t>práci ve svazkových </a:t>
            </a:r>
            <a:r>
              <a:rPr lang="cs-CZ" sz="2400" dirty="0" smtClean="0">
                <a:latin typeface="Helvetica Narrow" panose="020B0606020202030204" pitchFamily="34" charset="0"/>
              </a:rPr>
              <a:t>školách (stanovení </a:t>
            </a:r>
            <a:r>
              <a:rPr lang="cs-CZ" sz="2400" dirty="0">
                <a:latin typeface="Helvetica Narrow" panose="020B0606020202030204" pitchFamily="34" charset="0"/>
              </a:rPr>
              <a:t>normativu na pracoviště svazkové </a:t>
            </a:r>
            <a:r>
              <a:rPr lang="cs-CZ" sz="2400" dirty="0" smtClean="0">
                <a:latin typeface="Helvetica Narrow" panose="020B0606020202030204" pitchFamily="34" charset="0"/>
              </a:rPr>
              <a:t>školy)</a:t>
            </a:r>
            <a:endParaRPr lang="cs-CZ" sz="24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043608" y="1340768"/>
            <a:ext cx="7488832" cy="5112568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Podpora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pedagogické </a:t>
            </a:r>
            <a:r>
              <a:rPr lang="cs-CZ" sz="2400" b="1" dirty="0" smtClean="0">
                <a:solidFill>
                  <a:srgbClr val="418E96"/>
                </a:solidFill>
                <a:latin typeface="Helvetica Narrow" panose="020B0606020202030204" pitchFamily="34" charset="0"/>
              </a:rPr>
              <a:t>práce v malých školách</a:t>
            </a:r>
          </a:p>
          <a:p>
            <a:endParaRPr lang="cs-CZ" sz="2400" dirty="0" smtClean="0">
              <a:latin typeface="Helvetica Narrow" panose="020B0606020202030204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b="1" dirty="0" smtClean="0">
                <a:latin typeface="Helvetica Narrow" panose="020B0606020202030204" pitchFamily="34" charset="0"/>
              </a:rPr>
              <a:t>Mateřské školy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stanovení </a:t>
            </a:r>
            <a:r>
              <a:rPr lang="cs-CZ" sz="1900" dirty="0">
                <a:latin typeface="Helvetica Narrow" panose="020B0606020202030204" pitchFamily="34" charset="0"/>
              </a:rPr>
              <a:t>rozsahu pedagogické práce v mateřských školách podle doby provozu </a:t>
            </a:r>
            <a:r>
              <a:rPr lang="cs-CZ" sz="1900" dirty="0" smtClean="0">
                <a:latin typeface="Helvetica Narrow" panose="020B0606020202030204" pitchFamily="34" charset="0"/>
              </a:rPr>
              <a:t>školy</a:t>
            </a:r>
          </a:p>
          <a:p>
            <a:pPr lvl="1"/>
            <a:r>
              <a:rPr lang="cs-CZ" sz="1900" dirty="0" smtClean="0">
                <a:latin typeface="Helvetica Narrow" panose="020B0606020202030204" pitchFamily="34" charset="0"/>
              </a:rPr>
              <a:t>zohlednění překryvu učitelek stanoveného podle RVP PV</a:t>
            </a:r>
            <a:endParaRPr lang="cs-CZ" sz="1900" dirty="0">
              <a:latin typeface="Helvetica Narrow" panose="020B0606020202030204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b="1" dirty="0" smtClean="0">
                <a:latin typeface="Helvetica Narrow" panose="020B0606020202030204" pitchFamily="34" charset="0"/>
              </a:rPr>
              <a:t>Malotřídní školy</a:t>
            </a: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stanovení </a:t>
            </a:r>
            <a:r>
              <a:rPr lang="cs-CZ" sz="1900" dirty="0" err="1" smtClean="0">
                <a:latin typeface="Helvetica Narrow" panose="020B0606020202030204" pitchFamily="34" charset="0"/>
              </a:rPr>
              <a:t>PHmax</a:t>
            </a:r>
            <a:r>
              <a:rPr lang="cs-CZ" sz="1900" dirty="0" smtClean="0">
                <a:latin typeface="Helvetica Narrow" panose="020B0606020202030204" pitchFamily="34" charset="0"/>
              </a:rPr>
              <a:t> </a:t>
            </a:r>
            <a:r>
              <a:rPr lang="cs-CZ" sz="1900" dirty="0">
                <a:latin typeface="Helvetica Narrow" panose="020B0606020202030204" pitchFamily="34" charset="0"/>
              </a:rPr>
              <a:t>pro základní školy s pouze 1.stupněm podle počtu tříd ve </a:t>
            </a:r>
            <a:r>
              <a:rPr lang="cs-CZ" sz="1900" dirty="0" smtClean="0">
                <a:latin typeface="Helvetica Narrow" panose="020B0606020202030204" pitchFamily="34" charset="0"/>
              </a:rPr>
              <a:t>škole – umožní například dělení hodin na ročníky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b="1" dirty="0" smtClean="0">
                <a:latin typeface="Helvetica Narrow" panose="020B0606020202030204" pitchFamily="34" charset="0"/>
              </a:rPr>
              <a:t>Malé základní školy</a:t>
            </a:r>
            <a:endParaRPr lang="cs-CZ" sz="2400" b="1" dirty="0">
              <a:latin typeface="Helvetica Narrow" panose="020B0606020202030204" pitchFamily="34" charset="0"/>
            </a:endParaRPr>
          </a:p>
          <a:p>
            <a:pPr lvl="1"/>
            <a:r>
              <a:rPr lang="cs-CZ" sz="1900" dirty="0">
                <a:latin typeface="Helvetica Narrow" panose="020B0606020202030204" pitchFamily="34" charset="0"/>
              </a:rPr>
              <a:t>stanovení </a:t>
            </a:r>
            <a:r>
              <a:rPr lang="cs-CZ" sz="1900" dirty="0" err="1">
                <a:latin typeface="Helvetica Narrow" panose="020B0606020202030204" pitchFamily="34" charset="0"/>
              </a:rPr>
              <a:t>PHmax</a:t>
            </a:r>
            <a:r>
              <a:rPr lang="cs-CZ" sz="1900" dirty="0">
                <a:latin typeface="Helvetica Narrow" panose="020B0606020202030204" pitchFamily="34" charset="0"/>
              </a:rPr>
              <a:t> pro </a:t>
            </a:r>
            <a:r>
              <a:rPr lang="cs-CZ" sz="1900" dirty="0" smtClean="0">
                <a:latin typeface="Helvetica Narrow" panose="020B0606020202030204" pitchFamily="34" charset="0"/>
              </a:rPr>
              <a:t>úplné základní </a:t>
            </a:r>
            <a:r>
              <a:rPr lang="cs-CZ" sz="1900" dirty="0">
                <a:latin typeface="Helvetica Narrow" panose="020B0606020202030204" pitchFamily="34" charset="0"/>
              </a:rPr>
              <a:t>školy </a:t>
            </a:r>
            <a:r>
              <a:rPr lang="cs-CZ" sz="1900" dirty="0" smtClean="0">
                <a:latin typeface="Helvetica Narrow" panose="020B0606020202030204" pitchFamily="34" charset="0"/>
              </a:rPr>
              <a:t>s maximálně 2 třídami </a:t>
            </a:r>
            <a:br>
              <a:rPr lang="cs-CZ" sz="1900" dirty="0" smtClean="0">
                <a:latin typeface="Helvetica Narrow" panose="020B0606020202030204" pitchFamily="34" charset="0"/>
              </a:rPr>
            </a:br>
            <a:r>
              <a:rPr lang="cs-CZ" sz="1900" dirty="0" smtClean="0">
                <a:latin typeface="Helvetica Narrow" panose="020B0606020202030204" pitchFamily="34" charset="0"/>
              </a:rPr>
              <a:t>v každém ročníku </a:t>
            </a:r>
            <a:r>
              <a:rPr lang="cs-CZ" sz="1900" dirty="0">
                <a:latin typeface="Helvetica Narrow" panose="020B0606020202030204" pitchFamily="34" charset="0"/>
              </a:rPr>
              <a:t>– při menším počtu žáků ve </a:t>
            </a:r>
            <a:r>
              <a:rPr lang="cs-CZ" sz="1900" dirty="0" smtClean="0">
                <a:latin typeface="Helvetica Narrow" panose="020B0606020202030204" pitchFamily="34" charset="0"/>
              </a:rPr>
              <a:t>třídách umožní stejný rozsah vzdělávání jako ve velkých školách</a:t>
            </a:r>
            <a:endParaRPr lang="cs-CZ" sz="1900" dirty="0">
              <a:latin typeface="Helvetica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1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563</Words>
  <Application>Microsoft Office PowerPoint</Application>
  <PresentationFormat>Předvádění na obrazovce (4:3)</PresentationFormat>
  <Paragraphs>119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Helvetica Narrow</vt:lpstr>
      <vt:lpstr>Motiv systému Office</vt:lpstr>
      <vt:lpstr>List</vt:lpstr>
      <vt:lpstr>Změny financování  regionálního školství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Pluskalová Hana</cp:lastModifiedBy>
  <cp:revision>133</cp:revision>
  <cp:lastPrinted>2017-06-05T13:52:56Z</cp:lastPrinted>
  <dcterms:created xsi:type="dcterms:W3CDTF">2013-10-09T10:41:53Z</dcterms:created>
  <dcterms:modified xsi:type="dcterms:W3CDTF">2017-06-05T13:54:22Z</dcterms:modified>
</cp:coreProperties>
</file>