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media/image24.jpg" ContentType="image/png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  <p:sldMasterId id="2147483686" r:id="rId3"/>
  </p:sldMasterIdLst>
  <p:notesMasterIdLst>
    <p:notesMasterId r:id="rId172"/>
  </p:notesMasterIdLst>
  <p:handoutMasterIdLst>
    <p:handoutMasterId r:id="rId173"/>
  </p:handoutMasterIdLst>
  <p:sldIdLst>
    <p:sldId id="440" r:id="rId4"/>
    <p:sldId id="441" r:id="rId5"/>
    <p:sldId id="442" r:id="rId6"/>
    <p:sldId id="683" r:id="rId7"/>
    <p:sldId id="684" r:id="rId8"/>
    <p:sldId id="685" r:id="rId9"/>
    <p:sldId id="686" r:id="rId10"/>
    <p:sldId id="687" r:id="rId11"/>
    <p:sldId id="445" r:id="rId12"/>
    <p:sldId id="688" r:id="rId13"/>
    <p:sldId id="705" r:id="rId14"/>
    <p:sldId id="689" r:id="rId15"/>
    <p:sldId id="690" r:id="rId16"/>
    <p:sldId id="691" r:id="rId17"/>
    <p:sldId id="693" r:id="rId18"/>
    <p:sldId id="463" r:id="rId19"/>
    <p:sldId id="562" r:id="rId20"/>
    <p:sldId id="563" r:id="rId21"/>
    <p:sldId id="564" r:id="rId22"/>
    <p:sldId id="653" r:id="rId23"/>
    <p:sldId id="568" r:id="rId24"/>
    <p:sldId id="566" r:id="rId25"/>
    <p:sldId id="570" r:id="rId26"/>
    <p:sldId id="571" r:id="rId27"/>
    <p:sldId id="572" r:id="rId28"/>
    <p:sldId id="573" r:id="rId29"/>
    <p:sldId id="574" r:id="rId30"/>
    <p:sldId id="655" r:id="rId31"/>
    <p:sldId id="575" r:id="rId32"/>
    <p:sldId id="630" r:id="rId33"/>
    <p:sldId id="649" r:id="rId34"/>
    <p:sldId id="650" r:id="rId35"/>
    <p:sldId id="651" r:id="rId36"/>
    <p:sldId id="631" r:id="rId37"/>
    <p:sldId id="632" r:id="rId38"/>
    <p:sldId id="669" r:id="rId39"/>
    <p:sldId id="670" r:id="rId40"/>
    <p:sldId id="671" r:id="rId41"/>
    <p:sldId id="672" r:id="rId42"/>
    <p:sldId id="635" r:id="rId43"/>
    <p:sldId id="636" r:id="rId44"/>
    <p:sldId id="637" r:id="rId45"/>
    <p:sldId id="638" r:id="rId46"/>
    <p:sldId id="639" r:id="rId47"/>
    <p:sldId id="640" r:id="rId48"/>
    <p:sldId id="641" r:id="rId49"/>
    <p:sldId id="642" r:id="rId50"/>
    <p:sldId id="643" r:id="rId51"/>
    <p:sldId id="652" r:id="rId52"/>
    <p:sldId id="644" r:id="rId53"/>
    <p:sldId id="673" r:id="rId54"/>
    <p:sldId id="645" r:id="rId55"/>
    <p:sldId id="646" r:id="rId56"/>
    <p:sldId id="647" r:id="rId57"/>
    <p:sldId id="648" r:id="rId58"/>
    <p:sldId id="479" r:id="rId59"/>
    <p:sldId id="694" r:id="rId60"/>
    <p:sldId id="695" r:id="rId61"/>
    <p:sldId id="702" r:id="rId62"/>
    <p:sldId id="696" r:id="rId63"/>
    <p:sldId id="697" r:id="rId64"/>
    <p:sldId id="698" r:id="rId65"/>
    <p:sldId id="699" r:id="rId66"/>
    <p:sldId id="700" r:id="rId67"/>
    <p:sldId id="703" r:id="rId68"/>
    <p:sldId id="704" r:id="rId69"/>
    <p:sldId id="480" r:id="rId70"/>
    <p:sldId id="481" r:id="rId71"/>
    <p:sldId id="615" r:id="rId72"/>
    <p:sldId id="617" r:id="rId73"/>
    <p:sldId id="485" r:id="rId74"/>
    <p:sldId id="628" r:id="rId75"/>
    <p:sldId id="629" r:id="rId76"/>
    <p:sldId id="619" r:id="rId77"/>
    <p:sldId id="620" r:id="rId78"/>
    <p:sldId id="621" r:id="rId79"/>
    <p:sldId id="623" r:id="rId80"/>
    <p:sldId id="624" r:id="rId81"/>
    <p:sldId id="622" r:id="rId82"/>
    <p:sldId id="625" r:id="rId83"/>
    <p:sldId id="497" r:id="rId84"/>
    <p:sldId id="626" r:id="rId85"/>
    <p:sldId id="627" r:id="rId86"/>
    <p:sldId id="521" r:id="rId87"/>
    <p:sldId id="674" r:id="rId88"/>
    <p:sldId id="675" r:id="rId89"/>
    <p:sldId id="676" r:id="rId90"/>
    <p:sldId id="677" r:id="rId91"/>
    <p:sldId id="678" r:id="rId92"/>
    <p:sldId id="679" r:id="rId93"/>
    <p:sldId id="680" r:id="rId94"/>
    <p:sldId id="681" r:id="rId95"/>
    <p:sldId id="682" r:id="rId96"/>
    <p:sldId id="656" r:id="rId97"/>
    <p:sldId id="657" r:id="rId98"/>
    <p:sldId id="658" r:id="rId99"/>
    <p:sldId id="659" r:id="rId100"/>
    <p:sldId id="660" r:id="rId101"/>
    <p:sldId id="661" r:id="rId102"/>
    <p:sldId id="662" r:id="rId103"/>
    <p:sldId id="663" r:id="rId104"/>
    <p:sldId id="664" r:id="rId105"/>
    <p:sldId id="666" r:id="rId106"/>
    <p:sldId id="667" r:id="rId107"/>
    <p:sldId id="665" r:id="rId108"/>
    <p:sldId id="544" r:id="rId109"/>
    <p:sldId id="706" r:id="rId110"/>
    <p:sldId id="707" r:id="rId111"/>
    <p:sldId id="708" r:id="rId112"/>
    <p:sldId id="711" r:id="rId113"/>
    <p:sldId id="712" r:id="rId114"/>
    <p:sldId id="713" r:id="rId115"/>
    <p:sldId id="714" r:id="rId116"/>
    <p:sldId id="715" r:id="rId117"/>
    <p:sldId id="716" r:id="rId118"/>
    <p:sldId id="717" r:id="rId119"/>
    <p:sldId id="718" r:id="rId120"/>
    <p:sldId id="719" r:id="rId121"/>
    <p:sldId id="720" r:id="rId122"/>
    <p:sldId id="721" r:id="rId123"/>
    <p:sldId id="722" r:id="rId124"/>
    <p:sldId id="723" r:id="rId125"/>
    <p:sldId id="724" r:id="rId126"/>
    <p:sldId id="725" r:id="rId127"/>
    <p:sldId id="727" r:id="rId128"/>
    <p:sldId id="726" r:id="rId129"/>
    <p:sldId id="728" r:id="rId130"/>
    <p:sldId id="729" r:id="rId131"/>
    <p:sldId id="730" r:id="rId132"/>
    <p:sldId id="731" r:id="rId133"/>
    <p:sldId id="732" r:id="rId134"/>
    <p:sldId id="733" r:id="rId135"/>
    <p:sldId id="734" r:id="rId136"/>
    <p:sldId id="735" r:id="rId137"/>
    <p:sldId id="736" r:id="rId138"/>
    <p:sldId id="737" r:id="rId139"/>
    <p:sldId id="738" r:id="rId140"/>
    <p:sldId id="739" r:id="rId141"/>
    <p:sldId id="740" r:id="rId142"/>
    <p:sldId id="741" r:id="rId143"/>
    <p:sldId id="742" r:id="rId144"/>
    <p:sldId id="743" r:id="rId145"/>
    <p:sldId id="744" r:id="rId146"/>
    <p:sldId id="746" r:id="rId147"/>
    <p:sldId id="747" r:id="rId148"/>
    <p:sldId id="748" r:id="rId149"/>
    <p:sldId id="749" r:id="rId150"/>
    <p:sldId id="771" r:id="rId151"/>
    <p:sldId id="752" r:id="rId152"/>
    <p:sldId id="751" r:id="rId153"/>
    <p:sldId id="753" r:id="rId154"/>
    <p:sldId id="754" r:id="rId155"/>
    <p:sldId id="755" r:id="rId156"/>
    <p:sldId id="757" r:id="rId157"/>
    <p:sldId id="756" r:id="rId158"/>
    <p:sldId id="759" r:id="rId159"/>
    <p:sldId id="760" r:id="rId160"/>
    <p:sldId id="761" r:id="rId161"/>
    <p:sldId id="762" r:id="rId162"/>
    <p:sldId id="763" r:id="rId163"/>
    <p:sldId id="764" r:id="rId164"/>
    <p:sldId id="765" r:id="rId165"/>
    <p:sldId id="766" r:id="rId166"/>
    <p:sldId id="769" r:id="rId167"/>
    <p:sldId id="768" r:id="rId168"/>
    <p:sldId id="770" r:id="rId169"/>
    <p:sldId id="279" r:id="rId170"/>
    <p:sldId id="668" r:id="rId171"/>
  </p:sldIdLst>
  <p:sldSz cx="10693400" cy="756285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">
          <p15:clr>
            <a:srgbClr val="A4A3A4"/>
          </p15:clr>
        </p15:guide>
        <p15:guide id="2" orient="horz" pos="1021" userDrawn="1">
          <p15:clr>
            <a:srgbClr val="A4A3A4"/>
          </p15:clr>
        </p15:guide>
        <p15:guide id="3" pos="238" userDrawn="1">
          <p15:clr>
            <a:srgbClr val="A4A3A4"/>
          </p15:clr>
        </p15:guide>
        <p15:guide id="4" orient="horz" pos="2700">
          <p15:clr>
            <a:srgbClr val="A4A3A4"/>
          </p15:clr>
        </p15:guide>
        <p15:guide id="5" orient="horz" pos="4741">
          <p15:clr>
            <a:srgbClr val="A4A3A4"/>
          </p15:clr>
        </p15:guide>
        <p15:guide id="6" pos="6090" userDrawn="1">
          <p15:clr>
            <a:srgbClr val="A4A3A4"/>
          </p15:clr>
        </p15:guide>
        <p15:guide id="7" orient="horz" pos="1248">
          <p15:clr>
            <a:srgbClr val="A4A3A4"/>
          </p15:clr>
        </p15:guide>
        <p15:guide id="8" orient="horz" pos="2972">
          <p15:clr>
            <a:srgbClr val="A4A3A4"/>
          </p15:clr>
        </p15:guide>
        <p15:guide id="9" pos="486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53">
          <p15:clr>
            <a:srgbClr val="A4A3A4"/>
          </p15:clr>
        </p15:guide>
        <p15:guide id="2" pos="3144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tmel Benedikt" initials="KB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6" autoAdjust="0"/>
    <p:restoredTop sz="70533" autoAdjust="0"/>
  </p:normalViewPr>
  <p:slideViewPr>
    <p:cSldViewPr>
      <p:cViewPr varScale="1">
        <p:scale>
          <a:sx n="64" d="100"/>
          <a:sy n="64" d="100"/>
        </p:scale>
        <p:origin x="-114" y="-294"/>
      </p:cViewPr>
      <p:guideLst>
        <p:guide orient="horz" pos="432"/>
        <p:guide orient="horz" pos="1021"/>
        <p:guide orient="horz" pos="2700"/>
        <p:guide orient="horz" pos="4741"/>
        <p:guide orient="horz" pos="1248"/>
        <p:guide orient="horz" pos="2972"/>
        <p:guide pos="238"/>
        <p:guide pos="6090"/>
        <p:guide pos="4865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1338" y="-210"/>
      </p:cViewPr>
      <p:guideLst>
        <p:guide orient="horz" pos="1474"/>
        <p:guide orient="horz" pos="2141"/>
        <p:guide pos="459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slide" Target="slides/slide151.xml"/><Relationship Id="rId159" Type="http://schemas.openxmlformats.org/officeDocument/2006/relationships/slide" Target="slides/slide156.xml"/><Relationship Id="rId175" Type="http://schemas.openxmlformats.org/officeDocument/2006/relationships/presProps" Target="presProps.xml"/><Relationship Id="rId170" Type="http://schemas.openxmlformats.org/officeDocument/2006/relationships/slide" Target="slides/slide167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65" Type="http://schemas.openxmlformats.org/officeDocument/2006/relationships/slide" Target="slides/slide16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slide" Target="slides/slide152.xml"/><Relationship Id="rId171" Type="http://schemas.openxmlformats.org/officeDocument/2006/relationships/slide" Target="slides/slide168.xml"/><Relationship Id="rId176" Type="http://schemas.openxmlformats.org/officeDocument/2006/relationships/viewProps" Target="viewProp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slide" Target="slides/slide158.xml"/><Relationship Id="rId166" Type="http://schemas.openxmlformats.org/officeDocument/2006/relationships/slide" Target="slides/slide16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64" Type="http://schemas.openxmlformats.org/officeDocument/2006/relationships/slide" Target="slides/slide161.xml"/><Relationship Id="rId169" Type="http://schemas.openxmlformats.org/officeDocument/2006/relationships/slide" Target="slides/slide166.xml"/><Relationship Id="rId177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72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73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commentAuthors" Target="commentAuthors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DD04F-34D0-4413-B0BC-217175E1E3B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A927C5A-6A25-4C15-BDDB-FD3A40D45F5A}">
      <dgm:prSet phldrT="[Text]"/>
      <dgm:spPr>
        <a:solidFill>
          <a:srgbClr val="0070C0"/>
        </a:solidFill>
      </dgm:spPr>
      <dgm:t>
        <a:bodyPr/>
        <a:lstStyle/>
        <a:p>
          <a:r>
            <a:rPr lang="cs-CZ" b="1" dirty="0"/>
            <a:t>PŘÍPRAVNÁ FÁZE</a:t>
          </a:r>
        </a:p>
      </dgm:t>
    </dgm:pt>
    <dgm:pt modelId="{8A6ED7E2-BD68-42B3-9AD2-334EBC14F2C1}" type="parTrans" cxnId="{AAFED115-5C09-4085-B785-994F3E08DD4E}">
      <dgm:prSet/>
      <dgm:spPr/>
      <dgm:t>
        <a:bodyPr/>
        <a:lstStyle/>
        <a:p>
          <a:endParaRPr lang="cs-CZ"/>
        </a:p>
      </dgm:t>
    </dgm:pt>
    <dgm:pt modelId="{78386C3D-5609-45D4-9FDC-7E21595C6C42}" type="sibTrans" cxnId="{AAFED115-5C09-4085-B785-994F3E08DD4E}">
      <dgm:prSet/>
      <dgm:spPr/>
      <dgm:t>
        <a:bodyPr/>
        <a:lstStyle/>
        <a:p>
          <a:endParaRPr lang="cs-CZ"/>
        </a:p>
      </dgm:t>
    </dgm:pt>
    <dgm:pt modelId="{1884B4C1-02BC-4C36-8E9B-C45EA0E260CB}">
      <dgm:prSet phldrT="[Text]"/>
      <dgm:spPr>
        <a:solidFill>
          <a:srgbClr val="0070C0"/>
        </a:solidFill>
      </dgm:spPr>
      <dgm:t>
        <a:bodyPr/>
        <a:lstStyle/>
        <a:p>
          <a:r>
            <a:rPr lang="cs-CZ" b="1" dirty="0"/>
            <a:t>REALIZAČNÍ FÁZE</a:t>
          </a:r>
        </a:p>
      </dgm:t>
    </dgm:pt>
    <dgm:pt modelId="{3EF4542C-8AD9-42DB-906F-BA70C16B9582}" type="parTrans" cxnId="{784DCD96-7FEE-4B60-B335-7E5BBBCA54A9}">
      <dgm:prSet/>
      <dgm:spPr/>
      <dgm:t>
        <a:bodyPr/>
        <a:lstStyle/>
        <a:p>
          <a:endParaRPr lang="cs-CZ"/>
        </a:p>
      </dgm:t>
    </dgm:pt>
    <dgm:pt modelId="{4E167548-BB92-435C-9050-F8D4A998CD92}" type="sibTrans" cxnId="{784DCD96-7FEE-4B60-B335-7E5BBBCA54A9}">
      <dgm:prSet/>
      <dgm:spPr/>
      <dgm:t>
        <a:bodyPr/>
        <a:lstStyle/>
        <a:p>
          <a:endParaRPr lang="cs-CZ"/>
        </a:p>
      </dgm:t>
    </dgm:pt>
    <dgm:pt modelId="{6090E9D9-83AB-45B2-8366-B1E7EE5CF759}">
      <dgm:prSet phldrT="[Text]"/>
      <dgm:spPr>
        <a:solidFill>
          <a:srgbClr val="0070C0"/>
        </a:solidFill>
      </dgm:spPr>
      <dgm:t>
        <a:bodyPr/>
        <a:lstStyle/>
        <a:p>
          <a:r>
            <a:rPr lang="cs-CZ" b="1" dirty="0"/>
            <a:t>ZÁVĚREČNÁ FÁZE</a:t>
          </a:r>
        </a:p>
      </dgm:t>
    </dgm:pt>
    <dgm:pt modelId="{653AAFB8-9C76-4A77-8A3C-55CA1040F94D}" type="parTrans" cxnId="{1138471F-BEB3-4327-835A-6D41476E7B9E}">
      <dgm:prSet/>
      <dgm:spPr/>
      <dgm:t>
        <a:bodyPr/>
        <a:lstStyle/>
        <a:p>
          <a:endParaRPr lang="cs-CZ"/>
        </a:p>
      </dgm:t>
    </dgm:pt>
    <dgm:pt modelId="{E8E39A97-7D92-4839-A6CB-6A6A02E2B3A6}" type="sibTrans" cxnId="{1138471F-BEB3-4327-835A-6D41476E7B9E}">
      <dgm:prSet/>
      <dgm:spPr/>
      <dgm:t>
        <a:bodyPr/>
        <a:lstStyle/>
        <a:p>
          <a:endParaRPr lang="cs-CZ"/>
        </a:p>
      </dgm:t>
    </dgm:pt>
    <dgm:pt modelId="{0984723D-0B84-470B-AD7C-D7A2657B5EDA}" type="pres">
      <dgm:prSet presAssocID="{5D2DD04F-34D0-4413-B0BC-217175E1E3BF}" presName="Name0" presStyleCnt="0">
        <dgm:presLayoutVars>
          <dgm:dir/>
          <dgm:animLvl val="lvl"/>
          <dgm:resizeHandles val="exact"/>
        </dgm:presLayoutVars>
      </dgm:prSet>
      <dgm:spPr/>
    </dgm:pt>
    <dgm:pt modelId="{DE83A064-5E0A-4A90-970C-838B64DB1625}" type="pres">
      <dgm:prSet presAssocID="{9A927C5A-6A25-4C15-BDDB-FD3A40D45F5A}" presName="parTxOnly" presStyleLbl="node1" presStyleIdx="0" presStyleCnt="3" custLinFactNeighborX="-43241" custLinFactNeighborY="-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F6C37C-BBF3-4E43-B717-890912C0D694}" type="pres">
      <dgm:prSet presAssocID="{78386C3D-5609-45D4-9FDC-7E21595C6C42}" presName="parTxOnlySpace" presStyleCnt="0"/>
      <dgm:spPr/>
    </dgm:pt>
    <dgm:pt modelId="{009A1906-BA5F-40D7-BC02-A26934788603}" type="pres">
      <dgm:prSet presAssocID="{1884B4C1-02BC-4C36-8E9B-C45EA0E260C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14F4B3-9315-42C3-A1AB-493BAB6BC92E}" type="pres">
      <dgm:prSet presAssocID="{4E167548-BB92-435C-9050-F8D4A998CD92}" presName="parTxOnlySpace" presStyleCnt="0"/>
      <dgm:spPr/>
    </dgm:pt>
    <dgm:pt modelId="{45E45CD3-9FF2-4129-9B16-1A1BF99E5F4B}" type="pres">
      <dgm:prSet presAssocID="{6090E9D9-83AB-45B2-8366-B1E7EE5CF75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E45C8CF-118D-4A8D-9333-41A80CFF2C74}" type="presOf" srcId="{5D2DD04F-34D0-4413-B0BC-217175E1E3BF}" destId="{0984723D-0B84-470B-AD7C-D7A2657B5EDA}" srcOrd="0" destOrd="0" presId="urn:microsoft.com/office/officeart/2005/8/layout/chevron1"/>
    <dgm:cxn modelId="{F8B8D629-73BC-4EAB-9AF1-FEBC7E00EEF6}" type="presOf" srcId="{1884B4C1-02BC-4C36-8E9B-C45EA0E260CB}" destId="{009A1906-BA5F-40D7-BC02-A26934788603}" srcOrd="0" destOrd="0" presId="urn:microsoft.com/office/officeart/2005/8/layout/chevron1"/>
    <dgm:cxn modelId="{FEB88E3A-F8D9-4807-9C33-6B9392D93023}" type="presOf" srcId="{6090E9D9-83AB-45B2-8366-B1E7EE5CF759}" destId="{45E45CD3-9FF2-4129-9B16-1A1BF99E5F4B}" srcOrd="0" destOrd="0" presId="urn:microsoft.com/office/officeart/2005/8/layout/chevron1"/>
    <dgm:cxn modelId="{1B57E0B9-D1ED-4E37-BC92-0DE3044AC473}" type="presOf" srcId="{9A927C5A-6A25-4C15-BDDB-FD3A40D45F5A}" destId="{DE83A064-5E0A-4A90-970C-838B64DB1625}" srcOrd="0" destOrd="0" presId="urn:microsoft.com/office/officeart/2005/8/layout/chevron1"/>
    <dgm:cxn modelId="{1138471F-BEB3-4327-835A-6D41476E7B9E}" srcId="{5D2DD04F-34D0-4413-B0BC-217175E1E3BF}" destId="{6090E9D9-83AB-45B2-8366-B1E7EE5CF759}" srcOrd="2" destOrd="0" parTransId="{653AAFB8-9C76-4A77-8A3C-55CA1040F94D}" sibTransId="{E8E39A97-7D92-4839-A6CB-6A6A02E2B3A6}"/>
    <dgm:cxn modelId="{AAFED115-5C09-4085-B785-994F3E08DD4E}" srcId="{5D2DD04F-34D0-4413-B0BC-217175E1E3BF}" destId="{9A927C5A-6A25-4C15-BDDB-FD3A40D45F5A}" srcOrd="0" destOrd="0" parTransId="{8A6ED7E2-BD68-42B3-9AD2-334EBC14F2C1}" sibTransId="{78386C3D-5609-45D4-9FDC-7E21595C6C42}"/>
    <dgm:cxn modelId="{784DCD96-7FEE-4B60-B335-7E5BBBCA54A9}" srcId="{5D2DD04F-34D0-4413-B0BC-217175E1E3BF}" destId="{1884B4C1-02BC-4C36-8E9B-C45EA0E260CB}" srcOrd="1" destOrd="0" parTransId="{3EF4542C-8AD9-42DB-906F-BA70C16B9582}" sibTransId="{4E167548-BB92-435C-9050-F8D4A998CD92}"/>
    <dgm:cxn modelId="{7072A61E-75F4-4EDA-85A9-CE3899148918}" type="presParOf" srcId="{0984723D-0B84-470B-AD7C-D7A2657B5EDA}" destId="{DE83A064-5E0A-4A90-970C-838B64DB1625}" srcOrd="0" destOrd="0" presId="urn:microsoft.com/office/officeart/2005/8/layout/chevron1"/>
    <dgm:cxn modelId="{75C31EF4-E33E-43F2-84D1-5B6EAFE58043}" type="presParOf" srcId="{0984723D-0B84-470B-AD7C-D7A2657B5EDA}" destId="{89F6C37C-BBF3-4E43-B717-890912C0D694}" srcOrd="1" destOrd="0" presId="urn:microsoft.com/office/officeart/2005/8/layout/chevron1"/>
    <dgm:cxn modelId="{1A18440B-770E-46CE-9313-B266938E1966}" type="presParOf" srcId="{0984723D-0B84-470B-AD7C-D7A2657B5EDA}" destId="{009A1906-BA5F-40D7-BC02-A26934788603}" srcOrd="2" destOrd="0" presId="urn:microsoft.com/office/officeart/2005/8/layout/chevron1"/>
    <dgm:cxn modelId="{4A7D81D0-3F82-4272-8FC1-36E02874E66D}" type="presParOf" srcId="{0984723D-0B84-470B-AD7C-D7A2657B5EDA}" destId="{DE14F4B3-9315-42C3-A1AB-493BAB6BC92E}" srcOrd="3" destOrd="0" presId="urn:microsoft.com/office/officeart/2005/8/layout/chevron1"/>
    <dgm:cxn modelId="{1312528F-D539-41C4-BC7E-88E8F731B52F}" type="presParOf" srcId="{0984723D-0B84-470B-AD7C-D7A2657B5EDA}" destId="{45E45CD3-9FF2-4129-9B16-1A1BF99E5F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2DD04F-34D0-4413-B0BC-217175E1E3B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A927C5A-6A25-4C15-BDDB-FD3A40D45F5A}">
      <dgm:prSet phldrT="[Text]" custT="1"/>
      <dgm:spPr>
        <a:solidFill>
          <a:srgbClr val="0070C0"/>
        </a:solidFill>
      </dgm:spPr>
      <dgm:t>
        <a:bodyPr/>
        <a:lstStyle/>
        <a:p>
          <a:r>
            <a:rPr lang="cs-CZ" sz="1000" b="1" dirty="0"/>
            <a:t>PŘÍPRAVNÁ FÁZE</a:t>
          </a:r>
        </a:p>
      </dgm:t>
    </dgm:pt>
    <dgm:pt modelId="{8A6ED7E2-BD68-42B3-9AD2-334EBC14F2C1}" type="parTrans" cxnId="{AAFED115-5C09-4085-B785-994F3E08DD4E}">
      <dgm:prSet/>
      <dgm:spPr/>
      <dgm:t>
        <a:bodyPr/>
        <a:lstStyle/>
        <a:p>
          <a:endParaRPr lang="cs-CZ"/>
        </a:p>
      </dgm:t>
    </dgm:pt>
    <dgm:pt modelId="{78386C3D-5609-45D4-9FDC-7E21595C6C42}" type="sibTrans" cxnId="{AAFED115-5C09-4085-B785-994F3E08DD4E}">
      <dgm:prSet/>
      <dgm:spPr/>
      <dgm:t>
        <a:bodyPr/>
        <a:lstStyle/>
        <a:p>
          <a:endParaRPr lang="cs-CZ"/>
        </a:p>
      </dgm:t>
    </dgm:pt>
    <dgm:pt modelId="{1884B4C1-02BC-4C36-8E9B-C45EA0E260CB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1000" b="1" dirty="0"/>
            <a:t>REALIZAČNÍ</a:t>
          </a:r>
          <a:r>
            <a:rPr lang="cs-CZ" sz="2000" b="1" dirty="0"/>
            <a:t> </a:t>
          </a:r>
          <a:r>
            <a:rPr lang="cs-CZ" sz="1000" b="1" dirty="0"/>
            <a:t>FÁZE</a:t>
          </a:r>
        </a:p>
      </dgm:t>
    </dgm:pt>
    <dgm:pt modelId="{3EF4542C-8AD9-42DB-906F-BA70C16B9582}" type="parTrans" cxnId="{784DCD96-7FEE-4B60-B335-7E5BBBCA54A9}">
      <dgm:prSet/>
      <dgm:spPr/>
      <dgm:t>
        <a:bodyPr/>
        <a:lstStyle/>
        <a:p>
          <a:endParaRPr lang="cs-CZ"/>
        </a:p>
      </dgm:t>
    </dgm:pt>
    <dgm:pt modelId="{4E167548-BB92-435C-9050-F8D4A998CD92}" type="sibTrans" cxnId="{784DCD96-7FEE-4B60-B335-7E5BBBCA54A9}">
      <dgm:prSet/>
      <dgm:spPr/>
      <dgm:t>
        <a:bodyPr/>
        <a:lstStyle/>
        <a:p>
          <a:endParaRPr lang="cs-CZ"/>
        </a:p>
      </dgm:t>
    </dgm:pt>
    <dgm:pt modelId="{6090E9D9-83AB-45B2-8366-B1E7EE5CF75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1000" b="1" dirty="0"/>
            <a:t>ZÁVĚREČNÁ FÁZE</a:t>
          </a:r>
        </a:p>
      </dgm:t>
    </dgm:pt>
    <dgm:pt modelId="{653AAFB8-9C76-4A77-8A3C-55CA1040F94D}" type="parTrans" cxnId="{1138471F-BEB3-4327-835A-6D41476E7B9E}">
      <dgm:prSet/>
      <dgm:spPr/>
      <dgm:t>
        <a:bodyPr/>
        <a:lstStyle/>
        <a:p>
          <a:endParaRPr lang="cs-CZ"/>
        </a:p>
      </dgm:t>
    </dgm:pt>
    <dgm:pt modelId="{E8E39A97-7D92-4839-A6CB-6A6A02E2B3A6}" type="sibTrans" cxnId="{1138471F-BEB3-4327-835A-6D41476E7B9E}">
      <dgm:prSet/>
      <dgm:spPr/>
      <dgm:t>
        <a:bodyPr/>
        <a:lstStyle/>
        <a:p>
          <a:endParaRPr lang="cs-CZ"/>
        </a:p>
      </dgm:t>
    </dgm:pt>
    <dgm:pt modelId="{0984723D-0B84-470B-AD7C-D7A2657B5EDA}" type="pres">
      <dgm:prSet presAssocID="{5D2DD04F-34D0-4413-B0BC-217175E1E3BF}" presName="Name0" presStyleCnt="0">
        <dgm:presLayoutVars>
          <dgm:dir/>
          <dgm:animLvl val="lvl"/>
          <dgm:resizeHandles val="exact"/>
        </dgm:presLayoutVars>
      </dgm:prSet>
      <dgm:spPr/>
    </dgm:pt>
    <dgm:pt modelId="{DE83A064-5E0A-4A90-970C-838B64DB1625}" type="pres">
      <dgm:prSet presAssocID="{9A927C5A-6A25-4C15-BDDB-FD3A40D45F5A}" presName="parTxOnly" presStyleLbl="node1" presStyleIdx="0" presStyleCnt="3" custLinFactNeighborX="-43241" custLinFactNeighborY="-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F6C37C-BBF3-4E43-B717-890912C0D694}" type="pres">
      <dgm:prSet presAssocID="{78386C3D-5609-45D4-9FDC-7E21595C6C42}" presName="parTxOnlySpace" presStyleCnt="0"/>
      <dgm:spPr/>
    </dgm:pt>
    <dgm:pt modelId="{009A1906-BA5F-40D7-BC02-A26934788603}" type="pres">
      <dgm:prSet presAssocID="{1884B4C1-02BC-4C36-8E9B-C45EA0E260C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14F4B3-9315-42C3-A1AB-493BAB6BC92E}" type="pres">
      <dgm:prSet presAssocID="{4E167548-BB92-435C-9050-F8D4A998CD92}" presName="parTxOnlySpace" presStyleCnt="0"/>
      <dgm:spPr/>
    </dgm:pt>
    <dgm:pt modelId="{45E45CD3-9FF2-4129-9B16-1A1BF99E5F4B}" type="pres">
      <dgm:prSet presAssocID="{6090E9D9-83AB-45B2-8366-B1E7EE5CF75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79F84AA-9FB1-42FC-BF96-0556D1EA8719}" type="presOf" srcId="{1884B4C1-02BC-4C36-8E9B-C45EA0E260CB}" destId="{009A1906-BA5F-40D7-BC02-A26934788603}" srcOrd="0" destOrd="0" presId="urn:microsoft.com/office/officeart/2005/8/layout/chevron1"/>
    <dgm:cxn modelId="{AAFED115-5C09-4085-B785-994F3E08DD4E}" srcId="{5D2DD04F-34D0-4413-B0BC-217175E1E3BF}" destId="{9A927C5A-6A25-4C15-BDDB-FD3A40D45F5A}" srcOrd="0" destOrd="0" parTransId="{8A6ED7E2-BD68-42B3-9AD2-334EBC14F2C1}" sibTransId="{78386C3D-5609-45D4-9FDC-7E21595C6C42}"/>
    <dgm:cxn modelId="{D0D2CB58-643D-4379-941B-8BA2D796D30D}" type="presOf" srcId="{9A927C5A-6A25-4C15-BDDB-FD3A40D45F5A}" destId="{DE83A064-5E0A-4A90-970C-838B64DB1625}" srcOrd="0" destOrd="0" presId="urn:microsoft.com/office/officeart/2005/8/layout/chevron1"/>
    <dgm:cxn modelId="{5D784DE5-9BD4-4272-89AC-083092E89B03}" type="presOf" srcId="{5D2DD04F-34D0-4413-B0BC-217175E1E3BF}" destId="{0984723D-0B84-470B-AD7C-D7A2657B5EDA}" srcOrd="0" destOrd="0" presId="urn:microsoft.com/office/officeart/2005/8/layout/chevron1"/>
    <dgm:cxn modelId="{1138471F-BEB3-4327-835A-6D41476E7B9E}" srcId="{5D2DD04F-34D0-4413-B0BC-217175E1E3BF}" destId="{6090E9D9-83AB-45B2-8366-B1E7EE5CF759}" srcOrd="2" destOrd="0" parTransId="{653AAFB8-9C76-4A77-8A3C-55CA1040F94D}" sibTransId="{E8E39A97-7D92-4839-A6CB-6A6A02E2B3A6}"/>
    <dgm:cxn modelId="{EE4C3FD1-6B84-49E4-AA32-F351FE25DCCE}" type="presOf" srcId="{6090E9D9-83AB-45B2-8366-B1E7EE5CF759}" destId="{45E45CD3-9FF2-4129-9B16-1A1BF99E5F4B}" srcOrd="0" destOrd="0" presId="urn:microsoft.com/office/officeart/2005/8/layout/chevron1"/>
    <dgm:cxn modelId="{784DCD96-7FEE-4B60-B335-7E5BBBCA54A9}" srcId="{5D2DD04F-34D0-4413-B0BC-217175E1E3BF}" destId="{1884B4C1-02BC-4C36-8E9B-C45EA0E260CB}" srcOrd="1" destOrd="0" parTransId="{3EF4542C-8AD9-42DB-906F-BA70C16B9582}" sibTransId="{4E167548-BB92-435C-9050-F8D4A998CD92}"/>
    <dgm:cxn modelId="{39CB64EC-F048-4EF9-91F5-07F2B6BB8841}" type="presParOf" srcId="{0984723D-0B84-470B-AD7C-D7A2657B5EDA}" destId="{DE83A064-5E0A-4A90-970C-838B64DB1625}" srcOrd="0" destOrd="0" presId="urn:microsoft.com/office/officeart/2005/8/layout/chevron1"/>
    <dgm:cxn modelId="{4D6DA8DE-9408-4C13-A6EA-CFF308CB34CA}" type="presParOf" srcId="{0984723D-0B84-470B-AD7C-D7A2657B5EDA}" destId="{89F6C37C-BBF3-4E43-B717-890912C0D694}" srcOrd="1" destOrd="0" presId="urn:microsoft.com/office/officeart/2005/8/layout/chevron1"/>
    <dgm:cxn modelId="{CFA94CD7-73EF-4D83-8D46-DDC7E1D931DB}" type="presParOf" srcId="{0984723D-0B84-470B-AD7C-D7A2657B5EDA}" destId="{009A1906-BA5F-40D7-BC02-A26934788603}" srcOrd="2" destOrd="0" presId="urn:microsoft.com/office/officeart/2005/8/layout/chevron1"/>
    <dgm:cxn modelId="{6F91CA7D-AD12-42AF-8D82-F15B6BAEF110}" type="presParOf" srcId="{0984723D-0B84-470B-AD7C-D7A2657B5EDA}" destId="{DE14F4B3-9315-42C3-A1AB-493BAB6BC92E}" srcOrd="3" destOrd="0" presId="urn:microsoft.com/office/officeart/2005/8/layout/chevron1"/>
    <dgm:cxn modelId="{71D78100-8047-4966-94E4-2A2007CB509E}" type="presParOf" srcId="{0984723D-0B84-470B-AD7C-D7A2657B5EDA}" destId="{45E45CD3-9FF2-4129-9B16-1A1BF99E5F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2DD04F-34D0-4413-B0BC-217175E1E3B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A927C5A-6A25-4C15-BDDB-FD3A40D45F5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1000" b="1" dirty="0"/>
            <a:t>PŘÍPRAVNÁ FÁZE</a:t>
          </a:r>
        </a:p>
      </dgm:t>
    </dgm:pt>
    <dgm:pt modelId="{8A6ED7E2-BD68-42B3-9AD2-334EBC14F2C1}" type="parTrans" cxnId="{AAFED115-5C09-4085-B785-994F3E08DD4E}">
      <dgm:prSet/>
      <dgm:spPr/>
      <dgm:t>
        <a:bodyPr/>
        <a:lstStyle/>
        <a:p>
          <a:endParaRPr lang="cs-CZ"/>
        </a:p>
      </dgm:t>
    </dgm:pt>
    <dgm:pt modelId="{78386C3D-5609-45D4-9FDC-7E21595C6C42}" type="sibTrans" cxnId="{AAFED115-5C09-4085-B785-994F3E08DD4E}">
      <dgm:prSet/>
      <dgm:spPr/>
      <dgm:t>
        <a:bodyPr/>
        <a:lstStyle/>
        <a:p>
          <a:endParaRPr lang="cs-CZ"/>
        </a:p>
      </dgm:t>
    </dgm:pt>
    <dgm:pt modelId="{1884B4C1-02BC-4C36-8E9B-C45EA0E260CB}">
      <dgm:prSet phldrT="[Text]" custT="1"/>
      <dgm:spPr>
        <a:solidFill>
          <a:srgbClr val="0070C0"/>
        </a:solidFill>
      </dgm:spPr>
      <dgm:t>
        <a:bodyPr/>
        <a:lstStyle/>
        <a:p>
          <a:r>
            <a:rPr lang="cs-CZ" sz="1000" b="1" dirty="0"/>
            <a:t>REALIZAČNÍ</a:t>
          </a:r>
          <a:r>
            <a:rPr lang="cs-CZ" sz="2000" b="1" dirty="0"/>
            <a:t> </a:t>
          </a:r>
          <a:r>
            <a:rPr lang="cs-CZ" sz="1000" b="1" dirty="0"/>
            <a:t>FÁZE</a:t>
          </a:r>
        </a:p>
      </dgm:t>
    </dgm:pt>
    <dgm:pt modelId="{3EF4542C-8AD9-42DB-906F-BA70C16B9582}" type="parTrans" cxnId="{784DCD96-7FEE-4B60-B335-7E5BBBCA54A9}">
      <dgm:prSet/>
      <dgm:spPr/>
      <dgm:t>
        <a:bodyPr/>
        <a:lstStyle/>
        <a:p>
          <a:endParaRPr lang="cs-CZ"/>
        </a:p>
      </dgm:t>
    </dgm:pt>
    <dgm:pt modelId="{4E167548-BB92-435C-9050-F8D4A998CD92}" type="sibTrans" cxnId="{784DCD96-7FEE-4B60-B335-7E5BBBCA54A9}">
      <dgm:prSet/>
      <dgm:spPr/>
      <dgm:t>
        <a:bodyPr/>
        <a:lstStyle/>
        <a:p>
          <a:endParaRPr lang="cs-CZ"/>
        </a:p>
      </dgm:t>
    </dgm:pt>
    <dgm:pt modelId="{6090E9D9-83AB-45B2-8366-B1E7EE5CF75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1000" b="1" dirty="0"/>
            <a:t>ZÁVĚREČNÁ FÁZE</a:t>
          </a:r>
        </a:p>
      </dgm:t>
    </dgm:pt>
    <dgm:pt modelId="{653AAFB8-9C76-4A77-8A3C-55CA1040F94D}" type="parTrans" cxnId="{1138471F-BEB3-4327-835A-6D41476E7B9E}">
      <dgm:prSet/>
      <dgm:spPr/>
      <dgm:t>
        <a:bodyPr/>
        <a:lstStyle/>
        <a:p>
          <a:endParaRPr lang="cs-CZ"/>
        </a:p>
      </dgm:t>
    </dgm:pt>
    <dgm:pt modelId="{E8E39A97-7D92-4839-A6CB-6A6A02E2B3A6}" type="sibTrans" cxnId="{1138471F-BEB3-4327-835A-6D41476E7B9E}">
      <dgm:prSet/>
      <dgm:spPr/>
      <dgm:t>
        <a:bodyPr/>
        <a:lstStyle/>
        <a:p>
          <a:endParaRPr lang="cs-CZ"/>
        </a:p>
      </dgm:t>
    </dgm:pt>
    <dgm:pt modelId="{0984723D-0B84-470B-AD7C-D7A2657B5EDA}" type="pres">
      <dgm:prSet presAssocID="{5D2DD04F-34D0-4413-B0BC-217175E1E3BF}" presName="Name0" presStyleCnt="0">
        <dgm:presLayoutVars>
          <dgm:dir/>
          <dgm:animLvl val="lvl"/>
          <dgm:resizeHandles val="exact"/>
        </dgm:presLayoutVars>
      </dgm:prSet>
      <dgm:spPr/>
    </dgm:pt>
    <dgm:pt modelId="{DE83A064-5E0A-4A90-970C-838B64DB1625}" type="pres">
      <dgm:prSet presAssocID="{9A927C5A-6A25-4C15-BDDB-FD3A40D45F5A}" presName="parTxOnly" presStyleLbl="node1" presStyleIdx="0" presStyleCnt="3" custLinFactNeighborX="-43241" custLinFactNeighborY="-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F6C37C-BBF3-4E43-B717-890912C0D694}" type="pres">
      <dgm:prSet presAssocID="{78386C3D-5609-45D4-9FDC-7E21595C6C42}" presName="parTxOnlySpace" presStyleCnt="0"/>
      <dgm:spPr/>
    </dgm:pt>
    <dgm:pt modelId="{009A1906-BA5F-40D7-BC02-A26934788603}" type="pres">
      <dgm:prSet presAssocID="{1884B4C1-02BC-4C36-8E9B-C45EA0E260C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14F4B3-9315-42C3-A1AB-493BAB6BC92E}" type="pres">
      <dgm:prSet presAssocID="{4E167548-BB92-435C-9050-F8D4A998CD92}" presName="parTxOnlySpace" presStyleCnt="0"/>
      <dgm:spPr/>
    </dgm:pt>
    <dgm:pt modelId="{45E45CD3-9FF2-4129-9B16-1A1BF99E5F4B}" type="pres">
      <dgm:prSet presAssocID="{6090E9D9-83AB-45B2-8366-B1E7EE5CF75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F160C83-D09F-46C6-90E1-16B5ACCAA104}" type="presOf" srcId="{9A927C5A-6A25-4C15-BDDB-FD3A40D45F5A}" destId="{DE83A064-5E0A-4A90-970C-838B64DB1625}" srcOrd="0" destOrd="0" presId="urn:microsoft.com/office/officeart/2005/8/layout/chevron1"/>
    <dgm:cxn modelId="{0340EB27-0217-463B-80E1-9290F6FD6076}" type="presOf" srcId="{6090E9D9-83AB-45B2-8366-B1E7EE5CF759}" destId="{45E45CD3-9FF2-4129-9B16-1A1BF99E5F4B}" srcOrd="0" destOrd="0" presId="urn:microsoft.com/office/officeart/2005/8/layout/chevron1"/>
    <dgm:cxn modelId="{784C6EB1-92D8-40E3-8D6A-040B6E734C40}" type="presOf" srcId="{5D2DD04F-34D0-4413-B0BC-217175E1E3BF}" destId="{0984723D-0B84-470B-AD7C-D7A2657B5EDA}" srcOrd="0" destOrd="0" presId="urn:microsoft.com/office/officeart/2005/8/layout/chevron1"/>
    <dgm:cxn modelId="{F455A16A-C701-49E3-8BCE-75E763896C4E}" type="presOf" srcId="{1884B4C1-02BC-4C36-8E9B-C45EA0E260CB}" destId="{009A1906-BA5F-40D7-BC02-A26934788603}" srcOrd="0" destOrd="0" presId="urn:microsoft.com/office/officeart/2005/8/layout/chevron1"/>
    <dgm:cxn modelId="{1138471F-BEB3-4327-835A-6D41476E7B9E}" srcId="{5D2DD04F-34D0-4413-B0BC-217175E1E3BF}" destId="{6090E9D9-83AB-45B2-8366-B1E7EE5CF759}" srcOrd="2" destOrd="0" parTransId="{653AAFB8-9C76-4A77-8A3C-55CA1040F94D}" sibTransId="{E8E39A97-7D92-4839-A6CB-6A6A02E2B3A6}"/>
    <dgm:cxn modelId="{AAFED115-5C09-4085-B785-994F3E08DD4E}" srcId="{5D2DD04F-34D0-4413-B0BC-217175E1E3BF}" destId="{9A927C5A-6A25-4C15-BDDB-FD3A40D45F5A}" srcOrd="0" destOrd="0" parTransId="{8A6ED7E2-BD68-42B3-9AD2-334EBC14F2C1}" sibTransId="{78386C3D-5609-45D4-9FDC-7E21595C6C42}"/>
    <dgm:cxn modelId="{784DCD96-7FEE-4B60-B335-7E5BBBCA54A9}" srcId="{5D2DD04F-34D0-4413-B0BC-217175E1E3BF}" destId="{1884B4C1-02BC-4C36-8E9B-C45EA0E260CB}" srcOrd="1" destOrd="0" parTransId="{3EF4542C-8AD9-42DB-906F-BA70C16B9582}" sibTransId="{4E167548-BB92-435C-9050-F8D4A998CD92}"/>
    <dgm:cxn modelId="{890555A3-D4D5-4856-896B-01CD7CF9F13E}" type="presParOf" srcId="{0984723D-0B84-470B-AD7C-D7A2657B5EDA}" destId="{DE83A064-5E0A-4A90-970C-838B64DB1625}" srcOrd="0" destOrd="0" presId="urn:microsoft.com/office/officeart/2005/8/layout/chevron1"/>
    <dgm:cxn modelId="{EAF3EE83-5632-4E25-AE43-EEA931C239E7}" type="presParOf" srcId="{0984723D-0B84-470B-AD7C-D7A2657B5EDA}" destId="{89F6C37C-BBF3-4E43-B717-890912C0D694}" srcOrd="1" destOrd="0" presId="urn:microsoft.com/office/officeart/2005/8/layout/chevron1"/>
    <dgm:cxn modelId="{90349A9B-70F4-48A3-B061-5CF4D919E0F2}" type="presParOf" srcId="{0984723D-0B84-470B-AD7C-D7A2657B5EDA}" destId="{009A1906-BA5F-40D7-BC02-A26934788603}" srcOrd="2" destOrd="0" presId="urn:microsoft.com/office/officeart/2005/8/layout/chevron1"/>
    <dgm:cxn modelId="{EFE36597-1A50-4498-9102-4517F3102B4C}" type="presParOf" srcId="{0984723D-0B84-470B-AD7C-D7A2657B5EDA}" destId="{DE14F4B3-9315-42C3-A1AB-493BAB6BC92E}" srcOrd="3" destOrd="0" presId="urn:microsoft.com/office/officeart/2005/8/layout/chevron1"/>
    <dgm:cxn modelId="{7FDD9BC5-FB0F-44AD-ACA5-C097F81D9B21}" type="presParOf" srcId="{0984723D-0B84-470B-AD7C-D7A2657B5EDA}" destId="{45E45CD3-9FF2-4129-9B16-1A1BF99E5F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2DD04F-34D0-4413-B0BC-217175E1E3B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A927C5A-6A25-4C15-BDDB-FD3A40D45F5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1000" b="1" dirty="0"/>
            <a:t>PŘÍPRAVNÁ FÁZE</a:t>
          </a:r>
        </a:p>
      </dgm:t>
    </dgm:pt>
    <dgm:pt modelId="{8A6ED7E2-BD68-42B3-9AD2-334EBC14F2C1}" type="parTrans" cxnId="{AAFED115-5C09-4085-B785-994F3E08DD4E}">
      <dgm:prSet/>
      <dgm:spPr/>
      <dgm:t>
        <a:bodyPr/>
        <a:lstStyle/>
        <a:p>
          <a:endParaRPr lang="cs-CZ"/>
        </a:p>
      </dgm:t>
    </dgm:pt>
    <dgm:pt modelId="{78386C3D-5609-45D4-9FDC-7E21595C6C42}" type="sibTrans" cxnId="{AAFED115-5C09-4085-B785-994F3E08DD4E}">
      <dgm:prSet/>
      <dgm:spPr/>
      <dgm:t>
        <a:bodyPr/>
        <a:lstStyle/>
        <a:p>
          <a:endParaRPr lang="cs-CZ"/>
        </a:p>
      </dgm:t>
    </dgm:pt>
    <dgm:pt modelId="{1884B4C1-02BC-4C36-8E9B-C45EA0E260CB}">
      <dgm:prSet phldrT="[Text]" custT="1"/>
      <dgm:spPr>
        <a:solidFill>
          <a:srgbClr val="0070C0"/>
        </a:solidFill>
      </dgm:spPr>
      <dgm:t>
        <a:bodyPr/>
        <a:lstStyle/>
        <a:p>
          <a:r>
            <a:rPr lang="cs-CZ" sz="1000" b="1" dirty="0"/>
            <a:t>REALIZAČNÍ</a:t>
          </a:r>
          <a:r>
            <a:rPr lang="cs-CZ" sz="2000" b="1" dirty="0"/>
            <a:t> </a:t>
          </a:r>
          <a:r>
            <a:rPr lang="cs-CZ" sz="1000" b="1" dirty="0"/>
            <a:t>FÁZE</a:t>
          </a:r>
        </a:p>
      </dgm:t>
    </dgm:pt>
    <dgm:pt modelId="{3EF4542C-8AD9-42DB-906F-BA70C16B9582}" type="parTrans" cxnId="{784DCD96-7FEE-4B60-B335-7E5BBBCA54A9}">
      <dgm:prSet/>
      <dgm:spPr/>
      <dgm:t>
        <a:bodyPr/>
        <a:lstStyle/>
        <a:p>
          <a:endParaRPr lang="cs-CZ"/>
        </a:p>
      </dgm:t>
    </dgm:pt>
    <dgm:pt modelId="{4E167548-BB92-435C-9050-F8D4A998CD92}" type="sibTrans" cxnId="{784DCD96-7FEE-4B60-B335-7E5BBBCA54A9}">
      <dgm:prSet/>
      <dgm:spPr/>
      <dgm:t>
        <a:bodyPr/>
        <a:lstStyle/>
        <a:p>
          <a:endParaRPr lang="cs-CZ"/>
        </a:p>
      </dgm:t>
    </dgm:pt>
    <dgm:pt modelId="{6090E9D9-83AB-45B2-8366-B1E7EE5CF75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1000" b="1" dirty="0"/>
            <a:t>ZÁVĚREČNÁ FÁZE</a:t>
          </a:r>
        </a:p>
      </dgm:t>
    </dgm:pt>
    <dgm:pt modelId="{653AAFB8-9C76-4A77-8A3C-55CA1040F94D}" type="parTrans" cxnId="{1138471F-BEB3-4327-835A-6D41476E7B9E}">
      <dgm:prSet/>
      <dgm:spPr/>
      <dgm:t>
        <a:bodyPr/>
        <a:lstStyle/>
        <a:p>
          <a:endParaRPr lang="cs-CZ"/>
        </a:p>
      </dgm:t>
    </dgm:pt>
    <dgm:pt modelId="{E8E39A97-7D92-4839-A6CB-6A6A02E2B3A6}" type="sibTrans" cxnId="{1138471F-BEB3-4327-835A-6D41476E7B9E}">
      <dgm:prSet/>
      <dgm:spPr/>
      <dgm:t>
        <a:bodyPr/>
        <a:lstStyle/>
        <a:p>
          <a:endParaRPr lang="cs-CZ"/>
        </a:p>
      </dgm:t>
    </dgm:pt>
    <dgm:pt modelId="{0984723D-0B84-470B-AD7C-D7A2657B5EDA}" type="pres">
      <dgm:prSet presAssocID="{5D2DD04F-34D0-4413-B0BC-217175E1E3BF}" presName="Name0" presStyleCnt="0">
        <dgm:presLayoutVars>
          <dgm:dir/>
          <dgm:animLvl val="lvl"/>
          <dgm:resizeHandles val="exact"/>
        </dgm:presLayoutVars>
      </dgm:prSet>
      <dgm:spPr/>
    </dgm:pt>
    <dgm:pt modelId="{DE83A064-5E0A-4A90-970C-838B64DB1625}" type="pres">
      <dgm:prSet presAssocID="{9A927C5A-6A25-4C15-BDDB-FD3A40D45F5A}" presName="parTxOnly" presStyleLbl="node1" presStyleIdx="0" presStyleCnt="3" custLinFactNeighborX="-43241" custLinFactNeighborY="-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F6C37C-BBF3-4E43-B717-890912C0D694}" type="pres">
      <dgm:prSet presAssocID="{78386C3D-5609-45D4-9FDC-7E21595C6C42}" presName="parTxOnlySpace" presStyleCnt="0"/>
      <dgm:spPr/>
    </dgm:pt>
    <dgm:pt modelId="{009A1906-BA5F-40D7-BC02-A26934788603}" type="pres">
      <dgm:prSet presAssocID="{1884B4C1-02BC-4C36-8E9B-C45EA0E260C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14F4B3-9315-42C3-A1AB-493BAB6BC92E}" type="pres">
      <dgm:prSet presAssocID="{4E167548-BB92-435C-9050-F8D4A998CD92}" presName="parTxOnlySpace" presStyleCnt="0"/>
      <dgm:spPr/>
    </dgm:pt>
    <dgm:pt modelId="{45E45CD3-9FF2-4129-9B16-1A1BF99E5F4B}" type="pres">
      <dgm:prSet presAssocID="{6090E9D9-83AB-45B2-8366-B1E7EE5CF75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E1E8355-7304-4A28-A7DF-1A385D18FF74}" type="presOf" srcId="{9A927C5A-6A25-4C15-BDDB-FD3A40D45F5A}" destId="{DE83A064-5E0A-4A90-970C-838B64DB1625}" srcOrd="0" destOrd="0" presId="urn:microsoft.com/office/officeart/2005/8/layout/chevron1"/>
    <dgm:cxn modelId="{744B7B34-60C5-4D89-A7A4-32D64484F8C8}" type="presOf" srcId="{1884B4C1-02BC-4C36-8E9B-C45EA0E260CB}" destId="{009A1906-BA5F-40D7-BC02-A26934788603}" srcOrd="0" destOrd="0" presId="urn:microsoft.com/office/officeart/2005/8/layout/chevron1"/>
    <dgm:cxn modelId="{CD12A9FA-2068-45E5-8673-AE46511B8915}" type="presOf" srcId="{6090E9D9-83AB-45B2-8366-B1E7EE5CF759}" destId="{45E45CD3-9FF2-4129-9B16-1A1BF99E5F4B}" srcOrd="0" destOrd="0" presId="urn:microsoft.com/office/officeart/2005/8/layout/chevron1"/>
    <dgm:cxn modelId="{1138471F-BEB3-4327-835A-6D41476E7B9E}" srcId="{5D2DD04F-34D0-4413-B0BC-217175E1E3BF}" destId="{6090E9D9-83AB-45B2-8366-B1E7EE5CF759}" srcOrd="2" destOrd="0" parTransId="{653AAFB8-9C76-4A77-8A3C-55CA1040F94D}" sibTransId="{E8E39A97-7D92-4839-A6CB-6A6A02E2B3A6}"/>
    <dgm:cxn modelId="{4A30C498-9725-4547-94BA-5C4AC752C082}" type="presOf" srcId="{5D2DD04F-34D0-4413-B0BC-217175E1E3BF}" destId="{0984723D-0B84-470B-AD7C-D7A2657B5EDA}" srcOrd="0" destOrd="0" presId="urn:microsoft.com/office/officeart/2005/8/layout/chevron1"/>
    <dgm:cxn modelId="{AAFED115-5C09-4085-B785-994F3E08DD4E}" srcId="{5D2DD04F-34D0-4413-B0BC-217175E1E3BF}" destId="{9A927C5A-6A25-4C15-BDDB-FD3A40D45F5A}" srcOrd="0" destOrd="0" parTransId="{8A6ED7E2-BD68-42B3-9AD2-334EBC14F2C1}" sibTransId="{78386C3D-5609-45D4-9FDC-7E21595C6C42}"/>
    <dgm:cxn modelId="{784DCD96-7FEE-4B60-B335-7E5BBBCA54A9}" srcId="{5D2DD04F-34D0-4413-B0BC-217175E1E3BF}" destId="{1884B4C1-02BC-4C36-8E9B-C45EA0E260CB}" srcOrd="1" destOrd="0" parTransId="{3EF4542C-8AD9-42DB-906F-BA70C16B9582}" sibTransId="{4E167548-BB92-435C-9050-F8D4A998CD92}"/>
    <dgm:cxn modelId="{3F190906-F358-4DDF-AF09-87D102A83241}" type="presParOf" srcId="{0984723D-0B84-470B-AD7C-D7A2657B5EDA}" destId="{DE83A064-5E0A-4A90-970C-838B64DB1625}" srcOrd="0" destOrd="0" presId="urn:microsoft.com/office/officeart/2005/8/layout/chevron1"/>
    <dgm:cxn modelId="{6F988D18-4BAB-453C-B318-3BE277457986}" type="presParOf" srcId="{0984723D-0B84-470B-AD7C-D7A2657B5EDA}" destId="{89F6C37C-BBF3-4E43-B717-890912C0D694}" srcOrd="1" destOrd="0" presId="urn:microsoft.com/office/officeart/2005/8/layout/chevron1"/>
    <dgm:cxn modelId="{5A50528A-5B5F-40AC-8E5E-5E98B8FB1A31}" type="presParOf" srcId="{0984723D-0B84-470B-AD7C-D7A2657B5EDA}" destId="{009A1906-BA5F-40D7-BC02-A26934788603}" srcOrd="2" destOrd="0" presId="urn:microsoft.com/office/officeart/2005/8/layout/chevron1"/>
    <dgm:cxn modelId="{8E4BACCC-F0C9-49A4-B618-98AEC4B8B5DE}" type="presParOf" srcId="{0984723D-0B84-470B-AD7C-D7A2657B5EDA}" destId="{DE14F4B3-9315-42C3-A1AB-493BAB6BC92E}" srcOrd="3" destOrd="0" presId="urn:microsoft.com/office/officeart/2005/8/layout/chevron1"/>
    <dgm:cxn modelId="{DBE59E22-98C7-4B8A-BCCD-B49E789F69C4}" type="presParOf" srcId="{0984723D-0B84-470B-AD7C-D7A2657B5EDA}" destId="{45E45CD3-9FF2-4129-9B16-1A1BF99E5F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2DD04F-34D0-4413-B0BC-217175E1E3B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A927C5A-6A25-4C15-BDDB-FD3A40D45F5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1000" b="1" dirty="0"/>
            <a:t>PŘÍPRAVNÁ FÁZE</a:t>
          </a:r>
        </a:p>
      </dgm:t>
    </dgm:pt>
    <dgm:pt modelId="{8A6ED7E2-BD68-42B3-9AD2-334EBC14F2C1}" type="parTrans" cxnId="{AAFED115-5C09-4085-B785-994F3E08DD4E}">
      <dgm:prSet/>
      <dgm:spPr/>
      <dgm:t>
        <a:bodyPr/>
        <a:lstStyle/>
        <a:p>
          <a:endParaRPr lang="cs-CZ"/>
        </a:p>
      </dgm:t>
    </dgm:pt>
    <dgm:pt modelId="{78386C3D-5609-45D4-9FDC-7E21595C6C42}" type="sibTrans" cxnId="{AAFED115-5C09-4085-B785-994F3E08DD4E}">
      <dgm:prSet/>
      <dgm:spPr/>
      <dgm:t>
        <a:bodyPr/>
        <a:lstStyle/>
        <a:p>
          <a:endParaRPr lang="cs-CZ"/>
        </a:p>
      </dgm:t>
    </dgm:pt>
    <dgm:pt modelId="{1884B4C1-02BC-4C36-8E9B-C45EA0E260CB}">
      <dgm:prSet phldrT="[Text]" custT="1"/>
      <dgm:spPr>
        <a:solidFill>
          <a:srgbClr val="0070C0"/>
        </a:solidFill>
      </dgm:spPr>
      <dgm:t>
        <a:bodyPr/>
        <a:lstStyle/>
        <a:p>
          <a:r>
            <a:rPr lang="cs-CZ" sz="1000" b="1" dirty="0"/>
            <a:t>REALIZAČNÍ</a:t>
          </a:r>
          <a:r>
            <a:rPr lang="cs-CZ" sz="2000" b="1" dirty="0"/>
            <a:t> </a:t>
          </a:r>
          <a:r>
            <a:rPr lang="cs-CZ" sz="1000" b="1" dirty="0"/>
            <a:t>FÁZE</a:t>
          </a:r>
        </a:p>
      </dgm:t>
    </dgm:pt>
    <dgm:pt modelId="{3EF4542C-8AD9-42DB-906F-BA70C16B9582}" type="parTrans" cxnId="{784DCD96-7FEE-4B60-B335-7E5BBBCA54A9}">
      <dgm:prSet/>
      <dgm:spPr/>
      <dgm:t>
        <a:bodyPr/>
        <a:lstStyle/>
        <a:p>
          <a:endParaRPr lang="cs-CZ"/>
        </a:p>
      </dgm:t>
    </dgm:pt>
    <dgm:pt modelId="{4E167548-BB92-435C-9050-F8D4A998CD92}" type="sibTrans" cxnId="{784DCD96-7FEE-4B60-B335-7E5BBBCA54A9}">
      <dgm:prSet/>
      <dgm:spPr/>
      <dgm:t>
        <a:bodyPr/>
        <a:lstStyle/>
        <a:p>
          <a:endParaRPr lang="cs-CZ"/>
        </a:p>
      </dgm:t>
    </dgm:pt>
    <dgm:pt modelId="{6090E9D9-83AB-45B2-8366-B1E7EE5CF75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1000" b="1" dirty="0"/>
            <a:t>ZÁVĚREČNÁ FÁZE</a:t>
          </a:r>
        </a:p>
      </dgm:t>
    </dgm:pt>
    <dgm:pt modelId="{653AAFB8-9C76-4A77-8A3C-55CA1040F94D}" type="parTrans" cxnId="{1138471F-BEB3-4327-835A-6D41476E7B9E}">
      <dgm:prSet/>
      <dgm:spPr/>
      <dgm:t>
        <a:bodyPr/>
        <a:lstStyle/>
        <a:p>
          <a:endParaRPr lang="cs-CZ"/>
        </a:p>
      </dgm:t>
    </dgm:pt>
    <dgm:pt modelId="{E8E39A97-7D92-4839-A6CB-6A6A02E2B3A6}" type="sibTrans" cxnId="{1138471F-BEB3-4327-835A-6D41476E7B9E}">
      <dgm:prSet/>
      <dgm:spPr/>
      <dgm:t>
        <a:bodyPr/>
        <a:lstStyle/>
        <a:p>
          <a:endParaRPr lang="cs-CZ"/>
        </a:p>
      </dgm:t>
    </dgm:pt>
    <dgm:pt modelId="{0984723D-0B84-470B-AD7C-D7A2657B5EDA}" type="pres">
      <dgm:prSet presAssocID="{5D2DD04F-34D0-4413-B0BC-217175E1E3BF}" presName="Name0" presStyleCnt="0">
        <dgm:presLayoutVars>
          <dgm:dir/>
          <dgm:animLvl val="lvl"/>
          <dgm:resizeHandles val="exact"/>
        </dgm:presLayoutVars>
      </dgm:prSet>
      <dgm:spPr/>
    </dgm:pt>
    <dgm:pt modelId="{DE83A064-5E0A-4A90-970C-838B64DB1625}" type="pres">
      <dgm:prSet presAssocID="{9A927C5A-6A25-4C15-BDDB-FD3A40D45F5A}" presName="parTxOnly" presStyleLbl="node1" presStyleIdx="0" presStyleCnt="3" custLinFactNeighborX="-43241" custLinFactNeighborY="-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F6C37C-BBF3-4E43-B717-890912C0D694}" type="pres">
      <dgm:prSet presAssocID="{78386C3D-5609-45D4-9FDC-7E21595C6C42}" presName="parTxOnlySpace" presStyleCnt="0"/>
      <dgm:spPr/>
    </dgm:pt>
    <dgm:pt modelId="{009A1906-BA5F-40D7-BC02-A26934788603}" type="pres">
      <dgm:prSet presAssocID="{1884B4C1-02BC-4C36-8E9B-C45EA0E260C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14F4B3-9315-42C3-A1AB-493BAB6BC92E}" type="pres">
      <dgm:prSet presAssocID="{4E167548-BB92-435C-9050-F8D4A998CD92}" presName="parTxOnlySpace" presStyleCnt="0"/>
      <dgm:spPr/>
    </dgm:pt>
    <dgm:pt modelId="{45E45CD3-9FF2-4129-9B16-1A1BF99E5F4B}" type="pres">
      <dgm:prSet presAssocID="{6090E9D9-83AB-45B2-8366-B1E7EE5CF75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C289868-8F86-44A4-9CB6-230582C5BD30}" type="presOf" srcId="{5D2DD04F-34D0-4413-B0BC-217175E1E3BF}" destId="{0984723D-0B84-470B-AD7C-D7A2657B5EDA}" srcOrd="0" destOrd="0" presId="urn:microsoft.com/office/officeart/2005/8/layout/chevron1"/>
    <dgm:cxn modelId="{EA57FF86-47A6-480D-8310-047A100CFF18}" type="presOf" srcId="{6090E9D9-83AB-45B2-8366-B1E7EE5CF759}" destId="{45E45CD3-9FF2-4129-9B16-1A1BF99E5F4B}" srcOrd="0" destOrd="0" presId="urn:microsoft.com/office/officeart/2005/8/layout/chevron1"/>
    <dgm:cxn modelId="{AAFED115-5C09-4085-B785-994F3E08DD4E}" srcId="{5D2DD04F-34D0-4413-B0BC-217175E1E3BF}" destId="{9A927C5A-6A25-4C15-BDDB-FD3A40D45F5A}" srcOrd="0" destOrd="0" parTransId="{8A6ED7E2-BD68-42B3-9AD2-334EBC14F2C1}" sibTransId="{78386C3D-5609-45D4-9FDC-7E21595C6C42}"/>
    <dgm:cxn modelId="{1138471F-BEB3-4327-835A-6D41476E7B9E}" srcId="{5D2DD04F-34D0-4413-B0BC-217175E1E3BF}" destId="{6090E9D9-83AB-45B2-8366-B1E7EE5CF759}" srcOrd="2" destOrd="0" parTransId="{653AAFB8-9C76-4A77-8A3C-55CA1040F94D}" sibTransId="{E8E39A97-7D92-4839-A6CB-6A6A02E2B3A6}"/>
    <dgm:cxn modelId="{350F4BFA-23B6-4E23-8A2D-49228BDA3538}" type="presOf" srcId="{9A927C5A-6A25-4C15-BDDB-FD3A40D45F5A}" destId="{DE83A064-5E0A-4A90-970C-838B64DB1625}" srcOrd="0" destOrd="0" presId="urn:microsoft.com/office/officeart/2005/8/layout/chevron1"/>
    <dgm:cxn modelId="{784DCD96-7FEE-4B60-B335-7E5BBBCA54A9}" srcId="{5D2DD04F-34D0-4413-B0BC-217175E1E3BF}" destId="{1884B4C1-02BC-4C36-8E9B-C45EA0E260CB}" srcOrd="1" destOrd="0" parTransId="{3EF4542C-8AD9-42DB-906F-BA70C16B9582}" sibTransId="{4E167548-BB92-435C-9050-F8D4A998CD92}"/>
    <dgm:cxn modelId="{B3C8C367-A2C2-42E2-A84E-011FE6B18BF0}" type="presOf" srcId="{1884B4C1-02BC-4C36-8E9B-C45EA0E260CB}" destId="{009A1906-BA5F-40D7-BC02-A26934788603}" srcOrd="0" destOrd="0" presId="urn:microsoft.com/office/officeart/2005/8/layout/chevron1"/>
    <dgm:cxn modelId="{EC97B92F-D3EA-47A3-A9EC-65CEEB08C2A6}" type="presParOf" srcId="{0984723D-0B84-470B-AD7C-D7A2657B5EDA}" destId="{DE83A064-5E0A-4A90-970C-838B64DB1625}" srcOrd="0" destOrd="0" presId="urn:microsoft.com/office/officeart/2005/8/layout/chevron1"/>
    <dgm:cxn modelId="{1124450A-D37B-4AA8-AD30-54CB924690DF}" type="presParOf" srcId="{0984723D-0B84-470B-AD7C-D7A2657B5EDA}" destId="{89F6C37C-BBF3-4E43-B717-890912C0D694}" srcOrd="1" destOrd="0" presId="urn:microsoft.com/office/officeart/2005/8/layout/chevron1"/>
    <dgm:cxn modelId="{5F05BBFF-F162-4D13-9FA6-F2E9D12310C1}" type="presParOf" srcId="{0984723D-0B84-470B-AD7C-D7A2657B5EDA}" destId="{009A1906-BA5F-40D7-BC02-A26934788603}" srcOrd="2" destOrd="0" presId="urn:microsoft.com/office/officeart/2005/8/layout/chevron1"/>
    <dgm:cxn modelId="{B7C7D266-097D-4B68-A077-C828AD3E3E65}" type="presParOf" srcId="{0984723D-0B84-470B-AD7C-D7A2657B5EDA}" destId="{DE14F4B3-9315-42C3-A1AB-493BAB6BC92E}" srcOrd="3" destOrd="0" presId="urn:microsoft.com/office/officeart/2005/8/layout/chevron1"/>
    <dgm:cxn modelId="{7DD3D1F2-08C4-455B-900D-E342A547C800}" type="presParOf" srcId="{0984723D-0B84-470B-AD7C-D7A2657B5EDA}" destId="{45E45CD3-9FF2-4129-9B16-1A1BF99E5F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2DD04F-34D0-4413-B0BC-217175E1E3B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A927C5A-6A25-4C15-BDDB-FD3A40D45F5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1000" b="1" dirty="0"/>
            <a:t>PŘÍPRAVNÁ FÁZE</a:t>
          </a:r>
        </a:p>
      </dgm:t>
    </dgm:pt>
    <dgm:pt modelId="{8A6ED7E2-BD68-42B3-9AD2-334EBC14F2C1}" type="parTrans" cxnId="{AAFED115-5C09-4085-B785-994F3E08DD4E}">
      <dgm:prSet/>
      <dgm:spPr/>
      <dgm:t>
        <a:bodyPr/>
        <a:lstStyle/>
        <a:p>
          <a:endParaRPr lang="cs-CZ"/>
        </a:p>
      </dgm:t>
    </dgm:pt>
    <dgm:pt modelId="{78386C3D-5609-45D4-9FDC-7E21595C6C42}" type="sibTrans" cxnId="{AAFED115-5C09-4085-B785-994F3E08DD4E}">
      <dgm:prSet/>
      <dgm:spPr/>
      <dgm:t>
        <a:bodyPr/>
        <a:lstStyle/>
        <a:p>
          <a:endParaRPr lang="cs-CZ"/>
        </a:p>
      </dgm:t>
    </dgm:pt>
    <dgm:pt modelId="{1884B4C1-02BC-4C36-8E9B-C45EA0E260CB}">
      <dgm:prSet phldrT="[Text]" custT="1"/>
      <dgm:spPr>
        <a:solidFill>
          <a:srgbClr val="0070C0"/>
        </a:solidFill>
      </dgm:spPr>
      <dgm:t>
        <a:bodyPr/>
        <a:lstStyle/>
        <a:p>
          <a:r>
            <a:rPr lang="cs-CZ" sz="1000" b="1" dirty="0"/>
            <a:t>REALIZAČNÍ</a:t>
          </a:r>
          <a:r>
            <a:rPr lang="cs-CZ" sz="2000" b="1" dirty="0"/>
            <a:t> </a:t>
          </a:r>
          <a:r>
            <a:rPr lang="cs-CZ" sz="1000" b="1" dirty="0"/>
            <a:t>FÁZE</a:t>
          </a:r>
        </a:p>
      </dgm:t>
    </dgm:pt>
    <dgm:pt modelId="{3EF4542C-8AD9-42DB-906F-BA70C16B9582}" type="parTrans" cxnId="{784DCD96-7FEE-4B60-B335-7E5BBBCA54A9}">
      <dgm:prSet/>
      <dgm:spPr/>
      <dgm:t>
        <a:bodyPr/>
        <a:lstStyle/>
        <a:p>
          <a:endParaRPr lang="cs-CZ"/>
        </a:p>
      </dgm:t>
    </dgm:pt>
    <dgm:pt modelId="{4E167548-BB92-435C-9050-F8D4A998CD92}" type="sibTrans" cxnId="{784DCD96-7FEE-4B60-B335-7E5BBBCA54A9}">
      <dgm:prSet/>
      <dgm:spPr/>
      <dgm:t>
        <a:bodyPr/>
        <a:lstStyle/>
        <a:p>
          <a:endParaRPr lang="cs-CZ"/>
        </a:p>
      </dgm:t>
    </dgm:pt>
    <dgm:pt modelId="{6090E9D9-83AB-45B2-8366-B1E7EE5CF75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1000" b="1" dirty="0"/>
            <a:t>ZÁVĚREČNÁ FÁZE</a:t>
          </a:r>
        </a:p>
      </dgm:t>
    </dgm:pt>
    <dgm:pt modelId="{653AAFB8-9C76-4A77-8A3C-55CA1040F94D}" type="parTrans" cxnId="{1138471F-BEB3-4327-835A-6D41476E7B9E}">
      <dgm:prSet/>
      <dgm:spPr/>
      <dgm:t>
        <a:bodyPr/>
        <a:lstStyle/>
        <a:p>
          <a:endParaRPr lang="cs-CZ"/>
        </a:p>
      </dgm:t>
    </dgm:pt>
    <dgm:pt modelId="{E8E39A97-7D92-4839-A6CB-6A6A02E2B3A6}" type="sibTrans" cxnId="{1138471F-BEB3-4327-835A-6D41476E7B9E}">
      <dgm:prSet/>
      <dgm:spPr/>
      <dgm:t>
        <a:bodyPr/>
        <a:lstStyle/>
        <a:p>
          <a:endParaRPr lang="cs-CZ"/>
        </a:p>
      </dgm:t>
    </dgm:pt>
    <dgm:pt modelId="{0984723D-0B84-470B-AD7C-D7A2657B5EDA}" type="pres">
      <dgm:prSet presAssocID="{5D2DD04F-34D0-4413-B0BC-217175E1E3BF}" presName="Name0" presStyleCnt="0">
        <dgm:presLayoutVars>
          <dgm:dir/>
          <dgm:animLvl val="lvl"/>
          <dgm:resizeHandles val="exact"/>
        </dgm:presLayoutVars>
      </dgm:prSet>
      <dgm:spPr/>
    </dgm:pt>
    <dgm:pt modelId="{DE83A064-5E0A-4A90-970C-838B64DB1625}" type="pres">
      <dgm:prSet presAssocID="{9A927C5A-6A25-4C15-BDDB-FD3A40D45F5A}" presName="parTxOnly" presStyleLbl="node1" presStyleIdx="0" presStyleCnt="3" custLinFactNeighborX="-43241" custLinFactNeighborY="-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F6C37C-BBF3-4E43-B717-890912C0D694}" type="pres">
      <dgm:prSet presAssocID="{78386C3D-5609-45D4-9FDC-7E21595C6C42}" presName="parTxOnlySpace" presStyleCnt="0"/>
      <dgm:spPr/>
    </dgm:pt>
    <dgm:pt modelId="{009A1906-BA5F-40D7-BC02-A26934788603}" type="pres">
      <dgm:prSet presAssocID="{1884B4C1-02BC-4C36-8E9B-C45EA0E260C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14F4B3-9315-42C3-A1AB-493BAB6BC92E}" type="pres">
      <dgm:prSet presAssocID="{4E167548-BB92-435C-9050-F8D4A998CD92}" presName="parTxOnlySpace" presStyleCnt="0"/>
      <dgm:spPr/>
    </dgm:pt>
    <dgm:pt modelId="{45E45CD3-9FF2-4129-9B16-1A1BF99E5F4B}" type="pres">
      <dgm:prSet presAssocID="{6090E9D9-83AB-45B2-8366-B1E7EE5CF75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633F109-4E61-464A-B68D-D8528F73386C}" type="presOf" srcId="{5D2DD04F-34D0-4413-B0BC-217175E1E3BF}" destId="{0984723D-0B84-470B-AD7C-D7A2657B5EDA}" srcOrd="0" destOrd="0" presId="urn:microsoft.com/office/officeart/2005/8/layout/chevron1"/>
    <dgm:cxn modelId="{212069EB-5776-4C8B-9565-4D93AEA620EC}" type="presOf" srcId="{1884B4C1-02BC-4C36-8E9B-C45EA0E260CB}" destId="{009A1906-BA5F-40D7-BC02-A26934788603}" srcOrd="0" destOrd="0" presId="urn:microsoft.com/office/officeart/2005/8/layout/chevron1"/>
    <dgm:cxn modelId="{C3A05A4C-A642-4675-AAE5-11A3D182121E}" type="presOf" srcId="{9A927C5A-6A25-4C15-BDDB-FD3A40D45F5A}" destId="{DE83A064-5E0A-4A90-970C-838B64DB1625}" srcOrd="0" destOrd="0" presId="urn:microsoft.com/office/officeart/2005/8/layout/chevron1"/>
    <dgm:cxn modelId="{45A159DE-7720-4CF5-BAA3-0772C76B4CB2}" type="presOf" srcId="{6090E9D9-83AB-45B2-8366-B1E7EE5CF759}" destId="{45E45CD3-9FF2-4129-9B16-1A1BF99E5F4B}" srcOrd="0" destOrd="0" presId="urn:microsoft.com/office/officeart/2005/8/layout/chevron1"/>
    <dgm:cxn modelId="{1138471F-BEB3-4327-835A-6D41476E7B9E}" srcId="{5D2DD04F-34D0-4413-B0BC-217175E1E3BF}" destId="{6090E9D9-83AB-45B2-8366-B1E7EE5CF759}" srcOrd="2" destOrd="0" parTransId="{653AAFB8-9C76-4A77-8A3C-55CA1040F94D}" sibTransId="{E8E39A97-7D92-4839-A6CB-6A6A02E2B3A6}"/>
    <dgm:cxn modelId="{AAFED115-5C09-4085-B785-994F3E08DD4E}" srcId="{5D2DD04F-34D0-4413-B0BC-217175E1E3BF}" destId="{9A927C5A-6A25-4C15-BDDB-FD3A40D45F5A}" srcOrd="0" destOrd="0" parTransId="{8A6ED7E2-BD68-42B3-9AD2-334EBC14F2C1}" sibTransId="{78386C3D-5609-45D4-9FDC-7E21595C6C42}"/>
    <dgm:cxn modelId="{784DCD96-7FEE-4B60-B335-7E5BBBCA54A9}" srcId="{5D2DD04F-34D0-4413-B0BC-217175E1E3BF}" destId="{1884B4C1-02BC-4C36-8E9B-C45EA0E260CB}" srcOrd="1" destOrd="0" parTransId="{3EF4542C-8AD9-42DB-906F-BA70C16B9582}" sibTransId="{4E167548-BB92-435C-9050-F8D4A998CD92}"/>
    <dgm:cxn modelId="{D89D3507-EB7A-4773-AB26-EB2578B1CAF9}" type="presParOf" srcId="{0984723D-0B84-470B-AD7C-D7A2657B5EDA}" destId="{DE83A064-5E0A-4A90-970C-838B64DB1625}" srcOrd="0" destOrd="0" presId="urn:microsoft.com/office/officeart/2005/8/layout/chevron1"/>
    <dgm:cxn modelId="{95A7BE08-CDE6-489D-88D9-6631F3940267}" type="presParOf" srcId="{0984723D-0B84-470B-AD7C-D7A2657B5EDA}" destId="{89F6C37C-BBF3-4E43-B717-890912C0D694}" srcOrd="1" destOrd="0" presId="urn:microsoft.com/office/officeart/2005/8/layout/chevron1"/>
    <dgm:cxn modelId="{CBB45A53-6F01-4A23-88DC-06E0574DBE16}" type="presParOf" srcId="{0984723D-0B84-470B-AD7C-D7A2657B5EDA}" destId="{009A1906-BA5F-40D7-BC02-A26934788603}" srcOrd="2" destOrd="0" presId="urn:microsoft.com/office/officeart/2005/8/layout/chevron1"/>
    <dgm:cxn modelId="{0199C413-BF31-44FA-B696-80C863E40956}" type="presParOf" srcId="{0984723D-0B84-470B-AD7C-D7A2657B5EDA}" destId="{DE14F4B3-9315-42C3-A1AB-493BAB6BC92E}" srcOrd="3" destOrd="0" presId="urn:microsoft.com/office/officeart/2005/8/layout/chevron1"/>
    <dgm:cxn modelId="{3117A700-CDAB-4A33-AA74-402E083D4752}" type="presParOf" srcId="{0984723D-0B84-470B-AD7C-D7A2657B5EDA}" destId="{45E45CD3-9FF2-4129-9B16-1A1BF99E5F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2DD04F-34D0-4413-B0BC-217175E1E3B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A927C5A-6A25-4C15-BDDB-FD3A40D45F5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1000" b="1" dirty="0"/>
            <a:t>PŘÍPRAVNÁ FÁZE</a:t>
          </a:r>
        </a:p>
      </dgm:t>
    </dgm:pt>
    <dgm:pt modelId="{8A6ED7E2-BD68-42B3-9AD2-334EBC14F2C1}" type="parTrans" cxnId="{AAFED115-5C09-4085-B785-994F3E08DD4E}">
      <dgm:prSet/>
      <dgm:spPr/>
      <dgm:t>
        <a:bodyPr/>
        <a:lstStyle/>
        <a:p>
          <a:endParaRPr lang="cs-CZ"/>
        </a:p>
      </dgm:t>
    </dgm:pt>
    <dgm:pt modelId="{78386C3D-5609-45D4-9FDC-7E21595C6C42}" type="sibTrans" cxnId="{AAFED115-5C09-4085-B785-994F3E08DD4E}">
      <dgm:prSet/>
      <dgm:spPr/>
      <dgm:t>
        <a:bodyPr/>
        <a:lstStyle/>
        <a:p>
          <a:endParaRPr lang="cs-CZ"/>
        </a:p>
      </dgm:t>
    </dgm:pt>
    <dgm:pt modelId="{1884B4C1-02BC-4C36-8E9B-C45EA0E260CB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1000" b="1" dirty="0"/>
            <a:t>REALIZAČNÍ</a:t>
          </a:r>
          <a:r>
            <a:rPr lang="cs-CZ" sz="2000" b="1" dirty="0"/>
            <a:t> </a:t>
          </a:r>
          <a:r>
            <a:rPr lang="cs-CZ" sz="1000" b="1" dirty="0"/>
            <a:t>FÁZE</a:t>
          </a:r>
        </a:p>
      </dgm:t>
    </dgm:pt>
    <dgm:pt modelId="{3EF4542C-8AD9-42DB-906F-BA70C16B9582}" type="parTrans" cxnId="{784DCD96-7FEE-4B60-B335-7E5BBBCA54A9}">
      <dgm:prSet/>
      <dgm:spPr/>
      <dgm:t>
        <a:bodyPr/>
        <a:lstStyle/>
        <a:p>
          <a:endParaRPr lang="cs-CZ"/>
        </a:p>
      </dgm:t>
    </dgm:pt>
    <dgm:pt modelId="{4E167548-BB92-435C-9050-F8D4A998CD92}" type="sibTrans" cxnId="{784DCD96-7FEE-4B60-B335-7E5BBBCA54A9}">
      <dgm:prSet/>
      <dgm:spPr/>
      <dgm:t>
        <a:bodyPr/>
        <a:lstStyle/>
        <a:p>
          <a:endParaRPr lang="cs-CZ"/>
        </a:p>
      </dgm:t>
    </dgm:pt>
    <dgm:pt modelId="{6090E9D9-83AB-45B2-8366-B1E7EE5CF759}">
      <dgm:prSet phldrT="[Text]" custT="1"/>
      <dgm:spPr>
        <a:solidFill>
          <a:srgbClr val="0070C0"/>
        </a:solidFill>
      </dgm:spPr>
      <dgm:t>
        <a:bodyPr/>
        <a:lstStyle/>
        <a:p>
          <a:r>
            <a:rPr lang="cs-CZ" sz="1000" b="1" dirty="0"/>
            <a:t>ZÁVĚREČNÁ FÁZE</a:t>
          </a:r>
        </a:p>
      </dgm:t>
    </dgm:pt>
    <dgm:pt modelId="{653AAFB8-9C76-4A77-8A3C-55CA1040F94D}" type="parTrans" cxnId="{1138471F-BEB3-4327-835A-6D41476E7B9E}">
      <dgm:prSet/>
      <dgm:spPr/>
      <dgm:t>
        <a:bodyPr/>
        <a:lstStyle/>
        <a:p>
          <a:endParaRPr lang="cs-CZ"/>
        </a:p>
      </dgm:t>
    </dgm:pt>
    <dgm:pt modelId="{E8E39A97-7D92-4839-A6CB-6A6A02E2B3A6}" type="sibTrans" cxnId="{1138471F-BEB3-4327-835A-6D41476E7B9E}">
      <dgm:prSet/>
      <dgm:spPr/>
      <dgm:t>
        <a:bodyPr/>
        <a:lstStyle/>
        <a:p>
          <a:endParaRPr lang="cs-CZ"/>
        </a:p>
      </dgm:t>
    </dgm:pt>
    <dgm:pt modelId="{0984723D-0B84-470B-AD7C-D7A2657B5EDA}" type="pres">
      <dgm:prSet presAssocID="{5D2DD04F-34D0-4413-B0BC-217175E1E3BF}" presName="Name0" presStyleCnt="0">
        <dgm:presLayoutVars>
          <dgm:dir/>
          <dgm:animLvl val="lvl"/>
          <dgm:resizeHandles val="exact"/>
        </dgm:presLayoutVars>
      </dgm:prSet>
      <dgm:spPr/>
    </dgm:pt>
    <dgm:pt modelId="{DE83A064-5E0A-4A90-970C-838B64DB1625}" type="pres">
      <dgm:prSet presAssocID="{9A927C5A-6A25-4C15-BDDB-FD3A40D45F5A}" presName="parTxOnly" presStyleLbl="node1" presStyleIdx="0" presStyleCnt="3" custLinFactNeighborX="-43241" custLinFactNeighborY="-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F6C37C-BBF3-4E43-B717-890912C0D694}" type="pres">
      <dgm:prSet presAssocID="{78386C3D-5609-45D4-9FDC-7E21595C6C42}" presName="parTxOnlySpace" presStyleCnt="0"/>
      <dgm:spPr/>
    </dgm:pt>
    <dgm:pt modelId="{009A1906-BA5F-40D7-BC02-A26934788603}" type="pres">
      <dgm:prSet presAssocID="{1884B4C1-02BC-4C36-8E9B-C45EA0E260C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14F4B3-9315-42C3-A1AB-493BAB6BC92E}" type="pres">
      <dgm:prSet presAssocID="{4E167548-BB92-435C-9050-F8D4A998CD92}" presName="parTxOnlySpace" presStyleCnt="0"/>
      <dgm:spPr/>
    </dgm:pt>
    <dgm:pt modelId="{45E45CD3-9FF2-4129-9B16-1A1BF99E5F4B}" type="pres">
      <dgm:prSet presAssocID="{6090E9D9-83AB-45B2-8366-B1E7EE5CF75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E4B29F1-970E-4EF8-9CE3-2003E48E6F4C}" type="presOf" srcId="{5D2DD04F-34D0-4413-B0BC-217175E1E3BF}" destId="{0984723D-0B84-470B-AD7C-D7A2657B5EDA}" srcOrd="0" destOrd="0" presId="urn:microsoft.com/office/officeart/2005/8/layout/chevron1"/>
    <dgm:cxn modelId="{26774FA1-0306-4DAA-B5CE-319EFF643EAD}" type="presOf" srcId="{1884B4C1-02BC-4C36-8E9B-C45EA0E260CB}" destId="{009A1906-BA5F-40D7-BC02-A26934788603}" srcOrd="0" destOrd="0" presId="urn:microsoft.com/office/officeart/2005/8/layout/chevron1"/>
    <dgm:cxn modelId="{1138471F-BEB3-4327-835A-6D41476E7B9E}" srcId="{5D2DD04F-34D0-4413-B0BC-217175E1E3BF}" destId="{6090E9D9-83AB-45B2-8366-B1E7EE5CF759}" srcOrd="2" destOrd="0" parTransId="{653AAFB8-9C76-4A77-8A3C-55CA1040F94D}" sibTransId="{E8E39A97-7D92-4839-A6CB-6A6A02E2B3A6}"/>
    <dgm:cxn modelId="{F1A33A20-4E83-4E94-8A91-E280152E9017}" type="presOf" srcId="{6090E9D9-83AB-45B2-8366-B1E7EE5CF759}" destId="{45E45CD3-9FF2-4129-9B16-1A1BF99E5F4B}" srcOrd="0" destOrd="0" presId="urn:microsoft.com/office/officeart/2005/8/layout/chevron1"/>
    <dgm:cxn modelId="{AAFED115-5C09-4085-B785-994F3E08DD4E}" srcId="{5D2DD04F-34D0-4413-B0BC-217175E1E3BF}" destId="{9A927C5A-6A25-4C15-BDDB-FD3A40D45F5A}" srcOrd="0" destOrd="0" parTransId="{8A6ED7E2-BD68-42B3-9AD2-334EBC14F2C1}" sibTransId="{78386C3D-5609-45D4-9FDC-7E21595C6C42}"/>
    <dgm:cxn modelId="{5582D01F-86B0-4557-B7F3-43412DDDEB04}" type="presOf" srcId="{9A927C5A-6A25-4C15-BDDB-FD3A40D45F5A}" destId="{DE83A064-5E0A-4A90-970C-838B64DB1625}" srcOrd="0" destOrd="0" presId="urn:microsoft.com/office/officeart/2005/8/layout/chevron1"/>
    <dgm:cxn modelId="{784DCD96-7FEE-4B60-B335-7E5BBBCA54A9}" srcId="{5D2DD04F-34D0-4413-B0BC-217175E1E3BF}" destId="{1884B4C1-02BC-4C36-8E9B-C45EA0E260CB}" srcOrd="1" destOrd="0" parTransId="{3EF4542C-8AD9-42DB-906F-BA70C16B9582}" sibTransId="{4E167548-BB92-435C-9050-F8D4A998CD92}"/>
    <dgm:cxn modelId="{40E47C4B-F61E-4D7A-A2CE-5D5A0298072E}" type="presParOf" srcId="{0984723D-0B84-470B-AD7C-D7A2657B5EDA}" destId="{DE83A064-5E0A-4A90-970C-838B64DB1625}" srcOrd="0" destOrd="0" presId="urn:microsoft.com/office/officeart/2005/8/layout/chevron1"/>
    <dgm:cxn modelId="{02BC0D9F-6A44-4F40-BC57-B3C07732A477}" type="presParOf" srcId="{0984723D-0B84-470B-AD7C-D7A2657B5EDA}" destId="{89F6C37C-BBF3-4E43-B717-890912C0D694}" srcOrd="1" destOrd="0" presId="urn:microsoft.com/office/officeart/2005/8/layout/chevron1"/>
    <dgm:cxn modelId="{4D3482E5-6142-405F-A9E9-1EA124FF5E2A}" type="presParOf" srcId="{0984723D-0B84-470B-AD7C-D7A2657B5EDA}" destId="{009A1906-BA5F-40D7-BC02-A26934788603}" srcOrd="2" destOrd="0" presId="urn:microsoft.com/office/officeart/2005/8/layout/chevron1"/>
    <dgm:cxn modelId="{8DDBA453-D249-4DDE-94F0-2D5D93F9DBCB}" type="presParOf" srcId="{0984723D-0B84-470B-AD7C-D7A2657B5EDA}" destId="{DE14F4B3-9315-42C3-A1AB-493BAB6BC92E}" srcOrd="3" destOrd="0" presId="urn:microsoft.com/office/officeart/2005/8/layout/chevron1"/>
    <dgm:cxn modelId="{441E8AEE-5EC9-4A3E-ABD5-B7B2ADF9D78B}" type="presParOf" srcId="{0984723D-0B84-470B-AD7C-D7A2657B5EDA}" destId="{45E45CD3-9FF2-4129-9B16-1A1BF99E5F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2DD04F-34D0-4413-B0BC-217175E1E3B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A927C5A-6A25-4C15-BDDB-FD3A40D45F5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1000" b="1" dirty="0"/>
            <a:t>PŘÍPRAVNÁ FÁZE</a:t>
          </a:r>
        </a:p>
      </dgm:t>
    </dgm:pt>
    <dgm:pt modelId="{8A6ED7E2-BD68-42B3-9AD2-334EBC14F2C1}" type="parTrans" cxnId="{AAFED115-5C09-4085-B785-994F3E08DD4E}">
      <dgm:prSet/>
      <dgm:spPr/>
      <dgm:t>
        <a:bodyPr/>
        <a:lstStyle/>
        <a:p>
          <a:endParaRPr lang="cs-CZ"/>
        </a:p>
      </dgm:t>
    </dgm:pt>
    <dgm:pt modelId="{78386C3D-5609-45D4-9FDC-7E21595C6C42}" type="sibTrans" cxnId="{AAFED115-5C09-4085-B785-994F3E08DD4E}">
      <dgm:prSet/>
      <dgm:spPr/>
      <dgm:t>
        <a:bodyPr/>
        <a:lstStyle/>
        <a:p>
          <a:endParaRPr lang="cs-CZ"/>
        </a:p>
      </dgm:t>
    </dgm:pt>
    <dgm:pt modelId="{1884B4C1-02BC-4C36-8E9B-C45EA0E260CB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cs-CZ" sz="1000" b="1" dirty="0"/>
            <a:t>REALIZAČNÍ</a:t>
          </a:r>
          <a:r>
            <a:rPr lang="cs-CZ" sz="2000" b="1" dirty="0"/>
            <a:t> </a:t>
          </a:r>
          <a:r>
            <a:rPr lang="cs-CZ" sz="1000" b="1" dirty="0"/>
            <a:t>FÁZE</a:t>
          </a:r>
        </a:p>
      </dgm:t>
    </dgm:pt>
    <dgm:pt modelId="{3EF4542C-8AD9-42DB-906F-BA70C16B9582}" type="parTrans" cxnId="{784DCD96-7FEE-4B60-B335-7E5BBBCA54A9}">
      <dgm:prSet/>
      <dgm:spPr/>
      <dgm:t>
        <a:bodyPr/>
        <a:lstStyle/>
        <a:p>
          <a:endParaRPr lang="cs-CZ"/>
        </a:p>
      </dgm:t>
    </dgm:pt>
    <dgm:pt modelId="{4E167548-BB92-435C-9050-F8D4A998CD92}" type="sibTrans" cxnId="{784DCD96-7FEE-4B60-B335-7E5BBBCA54A9}">
      <dgm:prSet/>
      <dgm:spPr/>
      <dgm:t>
        <a:bodyPr/>
        <a:lstStyle/>
        <a:p>
          <a:endParaRPr lang="cs-CZ"/>
        </a:p>
      </dgm:t>
    </dgm:pt>
    <dgm:pt modelId="{6090E9D9-83AB-45B2-8366-B1E7EE5CF759}">
      <dgm:prSet phldrT="[Text]" custT="1"/>
      <dgm:spPr>
        <a:solidFill>
          <a:srgbClr val="0070C0"/>
        </a:solidFill>
      </dgm:spPr>
      <dgm:t>
        <a:bodyPr/>
        <a:lstStyle/>
        <a:p>
          <a:r>
            <a:rPr lang="cs-CZ" sz="1000" b="1" dirty="0"/>
            <a:t>ZÁVĚREČNÁ FÁZE</a:t>
          </a:r>
        </a:p>
      </dgm:t>
    </dgm:pt>
    <dgm:pt modelId="{653AAFB8-9C76-4A77-8A3C-55CA1040F94D}" type="parTrans" cxnId="{1138471F-BEB3-4327-835A-6D41476E7B9E}">
      <dgm:prSet/>
      <dgm:spPr/>
      <dgm:t>
        <a:bodyPr/>
        <a:lstStyle/>
        <a:p>
          <a:endParaRPr lang="cs-CZ"/>
        </a:p>
      </dgm:t>
    </dgm:pt>
    <dgm:pt modelId="{E8E39A97-7D92-4839-A6CB-6A6A02E2B3A6}" type="sibTrans" cxnId="{1138471F-BEB3-4327-835A-6D41476E7B9E}">
      <dgm:prSet/>
      <dgm:spPr/>
      <dgm:t>
        <a:bodyPr/>
        <a:lstStyle/>
        <a:p>
          <a:endParaRPr lang="cs-CZ"/>
        </a:p>
      </dgm:t>
    </dgm:pt>
    <dgm:pt modelId="{0984723D-0B84-470B-AD7C-D7A2657B5EDA}" type="pres">
      <dgm:prSet presAssocID="{5D2DD04F-34D0-4413-B0BC-217175E1E3BF}" presName="Name0" presStyleCnt="0">
        <dgm:presLayoutVars>
          <dgm:dir/>
          <dgm:animLvl val="lvl"/>
          <dgm:resizeHandles val="exact"/>
        </dgm:presLayoutVars>
      </dgm:prSet>
      <dgm:spPr/>
    </dgm:pt>
    <dgm:pt modelId="{DE83A064-5E0A-4A90-970C-838B64DB1625}" type="pres">
      <dgm:prSet presAssocID="{9A927C5A-6A25-4C15-BDDB-FD3A40D45F5A}" presName="parTxOnly" presStyleLbl="node1" presStyleIdx="0" presStyleCnt="3" custLinFactNeighborX="-43241" custLinFactNeighborY="-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F6C37C-BBF3-4E43-B717-890912C0D694}" type="pres">
      <dgm:prSet presAssocID="{78386C3D-5609-45D4-9FDC-7E21595C6C42}" presName="parTxOnlySpace" presStyleCnt="0"/>
      <dgm:spPr/>
    </dgm:pt>
    <dgm:pt modelId="{009A1906-BA5F-40D7-BC02-A26934788603}" type="pres">
      <dgm:prSet presAssocID="{1884B4C1-02BC-4C36-8E9B-C45EA0E260C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14F4B3-9315-42C3-A1AB-493BAB6BC92E}" type="pres">
      <dgm:prSet presAssocID="{4E167548-BB92-435C-9050-F8D4A998CD92}" presName="parTxOnlySpace" presStyleCnt="0"/>
      <dgm:spPr/>
    </dgm:pt>
    <dgm:pt modelId="{45E45CD3-9FF2-4129-9B16-1A1BF99E5F4B}" type="pres">
      <dgm:prSet presAssocID="{6090E9D9-83AB-45B2-8366-B1E7EE5CF75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580F684-69DC-45D9-9190-4B47AE030EC3}" type="presOf" srcId="{6090E9D9-83AB-45B2-8366-B1E7EE5CF759}" destId="{45E45CD3-9FF2-4129-9B16-1A1BF99E5F4B}" srcOrd="0" destOrd="0" presId="urn:microsoft.com/office/officeart/2005/8/layout/chevron1"/>
    <dgm:cxn modelId="{F7E48060-82EF-4FB6-B15E-65BFB898F2CB}" type="presOf" srcId="{1884B4C1-02BC-4C36-8E9B-C45EA0E260CB}" destId="{009A1906-BA5F-40D7-BC02-A26934788603}" srcOrd="0" destOrd="0" presId="urn:microsoft.com/office/officeart/2005/8/layout/chevron1"/>
    <dgm:cxn modelId="{520197FE-7CBC-4DEC-9FE6-156C3831D007}" type="presOf" srcId="{9A927C5A-6A25-4C15-BDDB-FD3A40D45F5A}" destId="{DE83A064-5E0A-4A90-970C-838B64DB1625}" srcOrd="0" destOrd="0" presId="urn:microsoft.com/office/officeart/2005/8/layout/chevron1"/>
    <dgm:cxn modelId="{E133AE06-AC6A-4A70-ACFD-88B1D16FF6EE}" type="presOf" srcId="{5D2DD04F-34D0-4413-B0BC-217175E1E3BF}" destId="{0984723D-0B84-470B-AD7C-D7A2657B5EDA}" srcOrd="0" destOrd="0" presId="urn:microsoft.com/office/officeart/2005/8/layout/chevron1"/>
    <dgm:cxn modelId="{1138471F-BEB3-4327-835A-6D41476E7B9E}" srcId="{5D2DD04F-34D0-4413-B0BC-217175E1E3BF}" destId="{6090E9D9-83AB-45B2-8366-B1E7EE5CF759}" srcOrd="2" destOrd="0" parTransId="{653AAFB8-9C76-4A77-8A3C-55CA1040F94D}" sibTransId="{E8E39A97-7D92-4839-A6CB-6A6A02E2B3A6}"/>
    <dgm:cxn modelId="{AAFED115-5C09-4085-B785-994F3E08DD4E}" srcId="{5D2DD04F-34D0-4413-B0BC-217175E1E3BF}" destId="{9A927C5A-6A25-4C15-BDDB-FD3A40D45F5A}" srcOrd="0" destOrd="0" parTransId="{8A6ED7E2-BD68-42B3-9AD2-334EBC14F2C1}" sibTransId="{78386C3D-5609-45D4-9FDC-7E21595C6C42}"/>
    <dgm:cxn modelId="{784DCD96-7FEE-4B60-B335-7E5BBBCA54A9}" srcId="{5D2DD04F-34D0-4413-B0BC-217175E1E3BF}" destId="{1884B4C1-02BC-4C36-8E9B-C45EA0E260CB}" srcOrd="1" destOrd="0" parTransId="{3EF4542C-8AD9-42DB-906F-BA70C16B9582}" sibTransId="{4E167548-BB92-435C-9050-F8D4A998CD92}"/>
    <dgm:cxn modelId="{EE1D7552-B2A4-48DF-9F19-7F224E8D73B5}" type="presParOf" srcId="{0984723D-0B84-470B-AD7C-D7A2657B5EDA}" destId="{DE83A064-5E0A-4A90-970C-838B64DB1625}" srcOrd="0" destOrd="0" presId="urn:microsoft.com/office/officeart/2005/8/layout/chevron1"/>
    <dgm:cxn modelId="{6F8AB1F7-CA86-43E5-9712-0AB80CB155D1}" type="presParOf" srcId="{0984723D-0B84-470B-AD7C-D7A2657B5EDA}" destId="{89F6C37C-BBF3-4E43-B717-890912C0D694}" srcOrd="1" destOrd="0" presId="urn:microsoft.com/office/officeart/2005/8/layout/chevron1"/>
    <dgm:cxn modelId="{3E4C8BF1-783B-4AF6-9E76-0E073016AEF4}" type="presParOf" srcId="{0984723D-0B84-470B-AD7C-D7A2657B5EDA}" destId="{009A1906-BA5F-40D7-BC02-A26934788603}" srcOrd="2" destOrd="0" presId="urn:microsoft.com/office/officeart/2005/8/layout/chevron1"/>
    <dgm:cxn modelId="{CE4D00AF-CF29-45BF-BF61-4F3476F8DB32}" type="presParOf" srcId="{0984723D-0B84-470B-AD7C-D7A2657B5EDA}" destId="{DE14F4B3-9315-42C3-A1AB-493BAB6BC92E}" srcOrd="3" destOrd="0" presId="urn:microsoft.com/office/officeart/2005/8/layout/chevron1"/>
    <dgm:cxn modelId="{6BDD9FD5-34D8-4402-8898-49B89F690AB9}" type="presParOf" srcId="{0984723D-0B84-470B-AD7C-D7A2657B5EDA}" destId="{45E45CD3-9FF2-4129-9B16-1A1BF99E5F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927D5E-0C0B-4603-82F0-9615F41F3FD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3FEE129-D47F-4F82-8FCD-C593492446FC}">
      <dgm:prSet phldrT="[Text]"/>
      <dgm:spPr>
        <a:solidFill>
          <a:srgbClr val="C00000"/>
        </a:solidFill>
      </dgm:spPr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výdajové pravidlo</a:t>
          </a:r>
          <a:endParaRPr lang="cs-CZ" dirty="0">
            <a:latin typeface="Calibri" panose="020F0502020204030204" pitchFamily="34" charset="0"/>
          </a:endParaRPr>
        </a:p>
      </dgm:t>
    </dgm:pt>
    <dgm:pt modelId="{6D7E6BB8-4496-4BCD-A365-925876D66AE8}" type="parTrans" cxnId="{CC05F5CC-16C9-4472-956D-B2FE8B16F7DA}">
      <dgm:prSet/>
      <dgm:spPr/>
      <dgm:t>
        <a:bodyPr/>
        <a:lstStyle/>
        <a:p>
          <a:endParaRPr lang="cs-CZ"/>
        </a:p>
      </dgm:t>
    </dgm:pt>
    <dgm:pt modelId="{EC57F09F-2479-4635-906D-0C45988B3907}" type="sibTrans" cxnId="{CC05F5CC-16C9-4472-956D-B2FE8B16F7DA}">
      <dgm:prSet/>
      <dgm:spPr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34E0D041-8FE2-4E52-8010-ED9BDF13092D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dluhová brzda</a:t>
          </a:r>
          <a:endParaRPr lang="cs-CZ" dirty="0">
            <a:latin typeface="Calibri" panose="020F0502020204030204" pitchFamily="34" charset="0"/>
          </a:endParaRPr>
        </a:p>
      </dgm:t>
    </dgm:pt>
    <dgm:pt modelId="{A599FF4E-0D7F-4679-BA51-AB036D6DB719}" type="parTrans" cxnId="{625C7D1D-9D29-4B24-9399-EF35F940F71A}">
      <dgm:prSet/>
      <dgm:spPr/>
      <dgm:t>
        <a:bodyPr/>
        <a:lstStyle/>
        <a:p>
          <a:endParaRPr lang="cs-CZ"/>
        </a:p>
      </dgm:t>
    </dgm:pt>
    <dgm:pt modelId="{7A5D6C2F-95E3-45C0-8461-9CE5873C7547}" type="sibTrans" cxnId="{625C7D1D-9D29-4B24-9399-EF35F940F71A}">
      <dgm:prSet/>
      <dgm:spPr>
        <a:solidFill>
          <a:schemeClr val="accent4">
            <a:lumMod val="40000"/>
            <a:lumOff val="6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A722B5AF-53C6-4C5C-BA61-537F2F68404A}">
      <dgm:prSet phldrT="[Text]"/>
      <dgm:spPr>
        <a:solidFill>
          <a:srgbClr val="009900"/>
        </a:solidFill>
      </dgm:spPr>
      <dgm:t>
        <a:bodyPr anchor="ctr" anchorCtr="0"/>
        <a:lstStyle/>
        <a:p>
          <a:pPr algn="ctr"/>
          <a:r>
            <a:rPr lang="cs-CZ" dirty="0" smtClean="0">
              <a:latin typeface="Calibri" panose="020F0502020204030204" pitchFamily="34" charset="0"/>
            </a:rPr>
            <a:t>fiskální pravidlo</a:t>
          </a:r>
          <a:endParaRPr lang="cs-CZ" dirty="0">
            <a:latin typeface="Calibri" panose="020F0502020204030204" pitchFamily="34" charset="0"/>
          </a:endParaRPr>
        </a:p>
      </dgm:t>
    </dgm:pt>
    <dgm:pt modelId="{39D047AA-A6EB-439C-AB58-E7EE35EF494C}" type="parTrans" cxnId="{8C97A181-BA5F-418C-B8B1-666F17F3822F}">
      <dgm:prSet/>
      <dgm:spPr/>
      <dgm:t>
        <a:bodyPr/>
        <a:lstStyle/>
        <a:p>
          <a:endParaRPr lang="cs-CZ"/>
        </a:p>
      </dgm:t>
    </dgm:pt>
    <dgm:pt modelId="{5D89BC9E-6B7F-49EB-8A06-98F94BCF0C09}" type="sibTrans" cxnId="{8C97A181-BA5F-418C-B8B1-666F17F3822F}">
      <dgm:prSet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1B4A669D-D0C6-4432-BC5A-44F471940140}" type="pres">
      <dgm:prSet presAssocID="{1C927D5E-0C0B-4603-82F0-9615F41F3F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A216270-0A44-4C46-A462-80AC69AC72AD}" type="pres">
      <dgm:prSet presAssocID="{13FEE129-D47F-4F82-8FCD-C593492446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E56AD1-D9F8-4F27-8519-97813E15A3D0}" type="pres">
      <dgm:prSet presAssocID="{13FEE129-D47F-4F82-8FCD-C593492446FC}" presName="spNode" presStyleCnt="0"/>
      <dgm:spPr/>
    </dgm:pt>
    <dgm:pt modelId="{63F9A88F-071E-4BE1-A923-544CC2176C8B}" type="pres">
      <dgm:prSet presAssocID="{EC57F09F-2479-4635-906D-0C45988B3907}" presName="sibTrans" presStyleLbl="sibTrans1D1" presStyleIdx="0" presStyleCnt="3"/>
      <dgm:spPr/>
      <dgm:t>
        <a:bodyPr/>
        <a:lstStyle/>
        <a:p>
          <a:endParaRPr lang="cs-CZ"/>
        </a:p>
      </dgm:t>
    </dgm:pt>
    <dgm:pt modelId="{34CC14B1-7F5A-4544-8D9C-4EBE97094279}" type="pres">
      <dgm:prSet presAssocID="{34E0D041-8FE2-4E52-8010-ED9BDF13092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0F16F8-7D03-47CF-BB21-1DBD2C40592F}" type="pres">
      <dgm:prSet presAssocID="{34E0D041-8FE2-4E52-8010-ED9BDF13092D}" presName="spNode" presStyleCnt="0"/>
      <dgm:spPr/>
    </dgm:pt>
    <dgm:pt modelId="{6B0C014A-1559-4478-AA61-3FAA1F13F4CE}" type="pres">
      <dgm:prSet presAssocID="{7A5D6C2F-95E3-45C0-8461-9CE5873C7547}" presName="sibTrans" presStyleLbl="sibTrans1D1" presStyleIdx="1" presStyleCnt="3"/>
      <dgm:spPr/>
      <dgm:t>
        <a:bodyPr/>
        <a:lstStyle/>
        <a:p>
          <a:endParaRPr lang="cs-CZ"/>
        </a:p>
      </dgm:t>
    </dgm:pt>
    <dgm:pt modelId="{6440A874-55E7-428E-B10C-9036816F7B00}" type="pres">
      <dgm:prSet presAssocID="{A722B5AF-53C6-4C5C-BA61-537F2F6840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3329DC-EEF5-4707-8B0D-C14C0BCA7969}" type="pres">
      <dgm:prSet presAssocID="{A722B5AF-53C6-4C5C-BA61-537F2F68404A}" presName="spNode" presStyleCnt="0"/>
      <dgm:spPr/>
    </dgm:pt>
    <dgm:pt modelId="{516C0273-52D6-4004-B3FE-03B7693EABDD}" type="pres">
      <dgm:prSet presAssocID="{5D89BC9E-6B7F-49EB-8A06-98F94BCF0C09}" presName="sibTrans" presStyleLbl="sibTrans1D1" presStyleIdx="2" presStyleCnt="3"/>
      <dgm:spPr/>
      <dgm:t>
        <a:bodyPr/>
        <a:lstStyle/>
        <a:p>
          <a:endParaRPr lang="cs-CZ"/>
        </a:p>
      </dgm:t>
    </dgm:pt>
  </dgm:ptLst>
  <dgm:cxnLst>
    <dgm:cxn modelId="{5C71D0E9-09D8-42EA-AD21-C40B04AC8EA5}" type="presOf" srcId="{13FEE129-D47F-4F82-8FCD-C593492446FC}" destId="{1A216270-0A44-4C46-A462-80AC69AC72AD}" srcOrd="0" destOrd="0" presId="urn:microsoft.com/office/officeart/2005/8/layout/cycle6"/>
    <dgm:cxn modelId="{625C7D1D-9D29-4B24-9399-EF35F940F71A}" srcId="{1C927D5E-0C0B-4603-82F0-9615F41F3FD2}" destId="{34E0D041-8FE2-4E52-8010-ED9BDF13092D}" srcOrd="1" destOrd="0" parTransId="{A599FF4E-0D7F-4679-BA51-AB036D6DB719}" sibTransId="{7A5D6C2F-95E3-45C0-8461-9CE5873C7547}"/>
    <dgm:cxn modelId="{8F69D47C-F467-4831-B811-23186622F1E6}" type="presOf" srcId="{5D89BC9E-6B7F-49EB-8A06-98F94BCF0C09}" destId="{516C0273-52D6-4004-B3FE-03B7693EABDD}" srcOrd="0" destOrd="0" presId="urn:microsoft.com/office/officeart/2005/8/layout/cycle6"/>
    <dgm:cxn modelId="{A7CB7226-12CB-44FB-8366-C4497FDEC26E}" type="presOf" srcId="{7A5D6C2F-95E3-45C0-8461-9CE5873C7547}" destId="{6B0C014A-1559-4478-AA61-3FAA1F13F4CE}" srcOrd="0" destOrd="0" presId="urn:microsoft.com/office/officeart/2005/8/layout/cycle6"/>
    <dgm:cxn modelId="{8C97A181-BA5F-418C-B8B1-666F17F3822F}" srcId="{1C927D5E-0C0B-4603-82F0-9615F41F3FD2}" destId="{A722B5AF-53C6-4C5C-BA61-537F2F68404A}" srcOrd="2" destOrd="0" parTransId="{39D047AA-A6EB-439C-AB58-E7EE35EF494C}" sibTransId="{5D89BC9E-6B7F-49EB-8A06-98F94BCF0C09}"/>
    <dgm:cxn modelId="{5503CFF9-50CE-4F74-AB01-851326F12F0E}" type="presOf" srcId="{1C927D5E-0C0B-4603-82F0-9615F41F3FD2}" destId="{1B4A669D-D0C6-4432-BC5A-44F471940140}" srcOrd="0" destOrd="0" presId="urn:microsoft.com/office/officeart/2005/8/layout/cycle6"/>
    <dgm:cxn modelId="{290C0EFE-2F2B-4134-B810-0554CBAF470A}" type="presOf" srcId="{A722B5AF-53C6-4C5C-BA61-537F2F68404A}" destId="{6440A874-55E7-428E-B10C-9036816F7B00}" srcOrd="0" destOrd="0" presId="urn:microsoft.com/office/officeart/2005/8/layout/cycle6"/>
    <dgm:cxn modelId="{C9C45B8A-AD41-4D40-8646-333318DFFCBC}" type="presOf" srcId="{EC57F09F-2479-4635-906D-0C45988B3907}" destId="{63F9A88F-071E-4BE1-A923-544CC2176C8B}" srcOrd="0" destOrd="0" presId="urn:microsoft.com/office/officeart/2005/8/layout/cycle6"/>
    <dgm:cxn modelId="{CC05F5CC-16C9-4472-956D-B2FE8B16F7DA}" srcId="{1C927D5E-0C0B-4603-82F0-9615F41F3FD2}" destId="{13FEE129-D47F-4F82-8FCD-C593492446FC}" srcOrd="0" destOrd="0" parTransId="{6D7E6BB8-4496-4BCD-A365-925876D66AE8}" sibTransId="{EC57F09F-2479-4635-906D-0C45988B3907}"/>
    <dgm:cxn modelId="{F79A3DBE-533E-4782-BA39-25F8EC3BB2CE}" type="presOf" srcId="{34E0D041-8FE2-4E52-8010-ED9BDF13092D}" destId="{34CC14B1-7F5A-4544-8D9C-4EBE97094279}" srcOrd="0" destOrd="0" presId="urn:microsoft.com/office/officeart/2005/8/layout/cycle6"/>
    <dgm:cxn modelId="{86FAB270-FDDE-4D62-A3A3-DF2920F2E468}" type="presParOf" srcId="{1B4A669D-D0C6-4432-BC5A-44F471940140}" destId="{1A216270-0A44-4C46-A462-80AC69AC72AD}" srcOrd="0" destOrd="0" presId="urn:microsoft.com/office/officeart/2005/8/layout/cycle6"/>
    <dgm:cxn modelId="{E1ED2EAA-4E76-49B8-BD81-E2E3C08C6C0C}" type="presParOf" srcId="{1B4A669D-D0C6-4432-BC5A-44F471940140}" destId="{ABE56AD1-D9F8-4F27-8519-97813E15A3D0}" srcOrd="1" destOrd="0" presId="urn:microsoft.com/office/officeart/2005/8/layout/cycle6"/>
    <dgm:cxn modelId="{A60C70BA-41B3-4708-99E0-DDC1D0F554C0}" type="presParOf" srcId="{1B4A669D-D0C6-4432-BC5A-44F471940140}" destId="{63F9A88F-071E-4BE1-A923-544CC2176C8B}" srcOrd="2" destOrd="0" presId="urn:microsoft.com/office/officeart/2005/8/layout/cycle6"/>
    <dgm:cxn modelId="{0EACA1B2-2BE5-4418-B764-A5DA041E7EC0}" type="presParOf" srcId="{1B4A669D-D0C6-4432-BC5A-44F471940140}" destId="{34CC14B1-7F5A-4544-8D9C-4EBE97094279}" srcOrd="3" destOrd="0" presId="urn:microsoft.com/office/officeart/2005/8/layout/cycle6"/>
    <dgm:cxn modelId="{62169604-9124-4CA7-AA7D-78C5EC18DD2F}" type="presParOf" srcId="{1B4A669D-D0C6-4432-BC5A-44F471940140}" destId="{0E0F16F8-7D03-47CF-BB21-1DBD2C40592F}" srcOrd="4" destOrd="0" presId="urn:microsoft.com/office/officeart/2005/8/layout/cycle6"/>
    <dgm:cxn modelId="{7C7D95FE-2581-49BC-8D97-E9327A5C2E12}" type="presParOf" srcId="{1B4A669D-D0C6-4432-BC5A-44F471940140}" destId="{6B0C014A-1559-4478-AA61-3FAA1F13F4CE}" srcOrd="5" destOrd="0" presId="urn:microsoft.com/office/officeart/2005/8/layout/cycle6"/>
    <dgm:cxn modelId="{CBFB4005-A612-46E3-8CB1-3BC2FBB7A182}" type="presParOf" srcId="{1B4A669D-D0C6-4432-BC5A-44F471940140}" destId="{6440A874-55E7-428E-B10C-9036816F7B00}" srcOrd="6" destOrd="0" presId="urn:microsoft.com/office/officeart/2005/8/layout/cycle6"/>
    <dgm:cxn modelId="{84A50BE9-BD74-4D2B-AB8A-20BA26111260}" type="presParOf" srcId="{1B4A669D-D0C6-4432-BC5A-44F471940140}" destId="{C53329DC-EEF5-4707-8B0D-C14C0BCA7969}" srcOrd="7" destOrd="0" presId="urn:microsoft.com/office/officeart/2005/8/layout/cycle6"/>
    <dgm:cxn modelId="{D1EC2450-A42F-4CC7-9106-3F1710A1FBF9}" type="presParOf" srcId="{1B4A669D-D0C6-4432-BC5A-44F471940140}" destId="{516C0273-52D6-4004-B3FE-03B7693EABDD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3A064-5E0A-4A90-970C-838B64DB1625}">
      <dsp:nvSpPr>
        <dsp:cNvPr id="0" name=""/>
        <dsp:cNvSpPr/>
      </dsp:nvSpPr>
      <dsp:spPr>
        <a:xfrm>
          <a:off x="0" y="1187864"/>
          <a:ext cx="3495597" cy="139823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PŘÍPRAVNÁ FÁZE</a:t>
          </a:r>
        </a:p>
      </dsp:txBody>
      <dsp:txXfrm>
        <a:off x="699119" y="1187864"/>
        <a:ext cx="2097359" cy="1398238"/>
      </dsp:txXfrm>
    </dsp:sp>
    <dsp:sp modelId="{009A1906-BA5F-40D7-BC02-A26934788603}">
      <dsp:nvSpPr>
        <dsp:cNvPr id="0" name=""/>
        <dsp:cNvSpPr/>
      </dsp:nvSpPr>
      <dsp:spPr>
        <a:xfrm>
          <a:off x="3148906" y="1193471"/>
          <a:ext cx="3495597" cy="139823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REALIZAČNÍ FÁZE</a:t>
          </a:r>
        </a:p>
      </dsp:txBody>
      <dsp:txXfrm>
        <a:off x="3848025" y="1193471"/>
        <a:ext cx="2097359" cy="1398238"/>
      </dsp:txXfrm>
    </dsp:sp>
    <dsp:sp modelId="{45E45CD3-9FF2-4129-9B16-1A1BF99E5F4B}">
      <dsp:nvSpPr>
        <dsp:cNvPr id="0" name=""/>
        <dsp:cNvSpPr/>
      </dsp:nvSpPr>
      <dsp:spPr>
        <a:xfrm>
          <a:off x="6294944" y="1193471"/>
          <a:ext cx="3495597" cy="139823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/>
            <a:t>ZÁVĚREČNÁ FÁZE</a:t>
          </a:r>
        </a:p>
      </dsp:txBody>
      <dsp:txXfrm>
        <a:off x="6994063" y="1193471"/>
        <a:ext cx="2097359" cy="1398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3A064-5E0A-4A90-970C-838B64DB1625}">
      <dsp:nvSpPr>
        <dsp:cNvPr id="0" name=""/>
        <dsp:cNvSpPr/>
      </dsp:nvSpPr>
      <dsp:spPr>
        <a:xfrm>
          <a:off x="0" y="0"/>
          <a:ext cx="1542124" cy="576411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PŘÍPRAVNÁ FÁZE</a:t>
          </a:r>
        </a:p>
      </dsp:txBody>
      <dsp:txXfrm>
        <a:off x="288206" y="0"/>
        <a:ext cx="965713" cy="576411"/>
      </dsp:txXfrm>
    </dsp:sp>
    <dsp:sp modelId="{009A1906-BA5F-40D7-BC02-A26934788603}">
      <dsp:nvSpPr>
        <dsp:cNvPr id="0" name=""/>
        <dsp:cNvSpPr/>
      </dsp:nvSpPr>
      <dsp:spPr>
        <a:xfrm>
          <a:off x="1389177" y="0"/>
          <a:ext cx="1542124" cy="576411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REALIZAČNÍ</a:t>
          </a:r>
          <a:r>
            <a:rPr lang="cs-CZ" sz="2000" b="1" kern="1200" dirty="0"/>
            <a:t> </a:t>
          </a:r>
          <a:r>
            <a:rPr lang="cs-CZ" sz="1000" b="1" kern="1200" dirty="0"/>
            <a:t>FÁZE</a:t>
          </a:r>
        </a:p>
      </dsp:txBody>
      <dsp:txXfrm>
        <a:off x="1677383" y="0"/>
        <a:ext cx="965713" cy="576411"/>
      </dsp:txXfrm>
    </dsp:sp>
    <dsp:sp modelId="{45E45CD3-9FF2-4129-9B16-1A1BF99E5F4B}">
      <dsp:nvSpPr>
        <dsp:cNvPr id="0" name=""/>
        <dsp:cNvSpPr/>
      </dsp:nvSpPr>
      <dsp:spPr>
        <a:xfrm>
          <a:off x="2777089" y="0"/>
          <a:ext cx="1542124" cy="576411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ZÁVĚREČNÁ FÁZE</a:t>
          </a:r>
        </a:p>
      </dsp:txBody>
      <dsp:txXfrm>
        <a:off x="3065295" y="0"/>
        <a:ext cx="965713" cy="5764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3A064-5E0A-4A90-970C-838B64DB1625}">
      <dsp:nvSpPr>
        <dsp:cNvPr id="0" name=""/>
        <dsp:cNvSpPr/>
      </dsp:nvSpPr>
      <dsp:spPr>
        <a:xfrm>
          <a:off x="0" y="0"/>
          <a:ext cx="1542124" cy="576411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PŘÍPRAVNÁ FÁZE</a:t>
          </a:r>
        </a:p>
      </dsp:txBody>
      <dsp:txXfrm>
        <a:off x="288206" y="0"/>
        <a:ext cx="965713" cy="576411"/>
      </dsp:txXfrm>
    </dsp:sp>
    <dsp:sp modelId="{009A1906-BA5F-40D7-BC02-A26934788603}">
      <dsp:nvSpPr>
        <dsp:cNvPr id="0" name=""/>
        <dsp:cNvSpPr/>
      </dsp:nvSpPr>
      <dsp:spPr>
        <a:xfrm>
          <a:off x="1389177" y="0"/>
          <a:ext cx="1542124" cy="576411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REALIZAČNÍ</a:t>
          </a:r>
          <a:r>
            <a:rPr lang="cs-CZ" sz="2000" b="1" kern="1200" dirty="0"/>
            <a:t> </a:t>
          </a:r>
          <a:r>
            <a:rPr lang="cs-CZ" sz="1000" b="1" kern="1200" dirty="0"/>
            <a:t>FÁZE</a:t>
          </a:r>
        </a:p>
      </dsp:txBody>
      <dsp:txXfrm>
        <a:off x="1677383" y="0"/>
        <a:ext cx="965713" cy="576411"/>
      </dsp:txXfrm>
    </dsp:sp>
    <dsp:sp modelId="{45E45CD3-9FF2-4129-9B16-1A1BF99E5F4B}">
      <dsp:nvSpPr>
        <dsp:cNvPr id="0" name=""/>
        <dsp:cNvSpPr/>
      </dsp:nvSpPr>
      <dsp:spPr>
        <a:xfrm>
          <a:off x="2777089" y="0"/>
          <a:ext cx="1542124" cy="576411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ZÁVĚREČNÁ FÁZE</a:t>
          </a:r>
        </a:p>
      </dsp:txBody>
      <dsp:txXfrm>
        <a:off x="3065295" y="0"/>
        <a:ext cx="965713" cy="576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3A064-5E0A-4A90-970C-838B64DB1625}">
      <dsp:nvSpPr>
        <dsp:cNvPr id="0" name=""/>
        <dsp:cNvSpPr/>
      </dsp:nvSpPr>
      <dsp:spPr>
        <a:xfrm>
          <a:off x="0" y="0"/>
          <a:ext cx="1542124" cy="576411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PŘÍPRAVNÁ FÁZE</a:t>
          </a:r>
        </a:p>
      </dsp:txBody>
      <dsp:txXfrm>
        <a:off x="288206" y="0"/>
        <a:ext cx="965713" cy="576411"/>
      </dsp:txXfrm>
    </dsp:sp>
    <dsp:sp modelId="{009A1906-BA5F-40D7-BC02-A26934788603}">
      <dsp:nvSpPr>
        <dsp:cNvPr id="0" name=""/>
        <dsp:cNvSpPr/>
      </dsp:nvSpPr>
      <dsp:spPr>
        <a:xfrm>
          <a:off x="1389177" y="0"/>
          <a:ext cx="1542124" cy="576411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REALIZAČNÍ</a:t>
          </a:r>
          <a:r>
            <a:rPr lang="cs-CZ" sz="2000" b="1" kern="1200" dirty="0"/>
            <a:t> </a:t>
          </a:r>
          <a:r>
            <a:rPr lang="cs-CZ" sz="1000" b="1" kern="1200" dirty="0"/>
            <a:t>FÁZE</a:t>
          </a:r>
        </a:p>
      </dsp:txBody>
      <dsp:txXfrm>
        <a:off x="1677383" y="0"/>
        <a:ext cx="965713" cy="576411"/>
      </dsp:txXfrm>
    </dsp:sp>
    <dsp:sp modelId="{45E45CD3-9FF2-4129-9B16-1A1BF99E5F4B}">
      <dsp:nvSpPr>
        <dsp:cNvPr id="0" name=""/>
        <dsp:cNvSpPr/>
      </dsp:nvSpPr>
      <dsp:spPr>
        <a:xfrm>
          <a:off x="2777089" y="0"/>
          <a:ext cx="1542124" cy="576411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ZÁVĚREČNÁ FÁZE</a:t>
          </a:r>
        </a:p>
      </dsp:txBody>
      <dsp:txXfrm>
        <a:off x="3065295" y="0"/>
        <a:ext cx="965713" cy="5764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3A064-5E0A-4A90-970C-838B64DB1625}">
      <dsp:nvSpPr>
        <dsp:cNvPr id="0" name=""/>
        <dsp:cNvSpPr/>
      </dsp:nvSpPr>
      <dsp:spPr>
        <a:xfrm>
          <a:off x="0" y="0"/>
          <a:ext cx="1542124" cy="576411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PŘÍPRAVNÁ FÁZE</a:t>
          </a:r>
        </a:p>
      </dsp:txBody>
      <dsp:txXfrm>
        <a:off x="288206" y="0"/>
        <a:ext cx="965713" cy="576411"/>
      </dsp:txXfrm>
    </dsp:sp>
    <dsp:sp modelId="{009A1906-BA5F-40D7-BC02-A26934788603}">
      <dsp:nvSpPr>
        <dsp:cNvPr id="0" name=""/>
        <dsp:cNvSpPr/>
      </dsp:nvSpPr>
      <dsp:spPr>
        <a:xfrm>
          <a:off x="1389177" y="0"/>
          <a:ext cx="1542124" cy="576411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REALIZAČNÍ</a:t>
          </a:r>
          <a:r>
            <a:rPr lang="cs-CZ" sz="2000" b="1" kern="1200" dirty="0"/>
            <a:t> </a:t>
          </a:r>
          <a:r>
            <a:rPr lang="cs-CZ" sz="1000" b="1" kern="1200" dirty="0"/>
            <a:t>FÁZE</a:t>
          </a:r>
        </a:p>
      </dsp:txBody>
      <dsp:txXfrm>
        <a:off x="1677383" y="0"/>
        <a:ext cx="965713" cy="576411"/>
      </dsp:txXfrm>
    </dsp:sp>
    <dsp:sp modelId="{45E45CD3-9FF2-4129-9B16-1A1BF99E5F4B}">
      <dsp:nvSpPr>
        <dsp:cNvPr id="0" name=""/>
        <dsp:cNvSpPr/>
      </dsp:nvSpPr>
      <dsp:spPr>
        <a:xfrm>
          <a:off x="2777089" y="0"/>
          <a:ext cx="1542124" cy="576411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ZÁVĚREČNÁ FÁZE</a:t>
          </a:r>
        </a:p>
      </dsp:txBody>
      <dsp:txXfrm>
        <a:off x="3065295" y="0"/>
        <a:ext cx="965713" cy="5764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3A064-5E0A-4A90-970C-838B64DB1625}">
      <dsp:nvSpPr>
        <dsp:cNvPr id="0" name=""/>
        <dsp:cNvSpPr/>
      </dsp:nvSpPr>
      <dsp:spPr>
        <a:xfrm>
          <a:off x="0" y="0"/>
          <a:ext cx="1542124" cy="576411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PŘÍPRAVNÁ FÁZE</a:t>
          </a:r>
        </a:p>
      </dsp:txBody>
      <dsp:txXfrm>
        <a:off x="288206" y="0"/>
        <a:ext cx="965713" cy="576411"/>
      </dsp:txXfrm>
    </dsp:sp>
    <dsp:sp modelId="{009A1906-BA5F-40D7-BC02-A26934788603}">
      <dsp:nvSpPr>
        <dsp:cNvPr id="0" name=""/>
        <dsp:cNvSpPr/>
      </dsp:nvSpPr>
      <dsp:spPr>
        <a:xfrm>
          <a:off x="1389177" y="0"/>
          <a:ext cx="1542124" cy="576411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REALIZAČNÍ</a:t>
          </a:r>
          <a:r>
            <a:rPr lang="cs-CZ" sz="2000" b="1" kern="1200" dirty="0"/>
            <a:t> </a:t>
          </a:r>
          <a:r>
            <a:rPr lang="cs-CZ" sz="1000" b="1" kern="1200" dirty="0"/>
            <a:t>FÁZE</a:t>
          </a:r>
        </a:p>
      </dsp:txBody>
      <dsp:txXfrm>
        <a:off x="1677383" y="0"/>
        <a:ext cx="965713" cy="576411"/>
      </dsp:txXfrm>
    </dsp:sp>
    <dsp:sp modelId="{45E45CD3-9FF2-4129-9B16-1A1BF99E5F4B}">
      <dsp:nvSpPr>
        <dsp:cNvPr id="0" name=""/>
        <dsp:cNvSpPr/>
      </dsp:nvSpPr>
      <dsp:spPr>
        <a:xfrm>
          <a:off x="2777089" y="0"/>
          <a:ext cx="1542124" cy="576411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ZÁVĚREČNÁ FÁZE</a:t>
          </a:r>
        </a:p>
      </dsp:txBody>
      <dsp:txXfrm>
        <a:off x="3065295" y="0"/>
        <a:ext cx="965713" cy="5764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3A064-5E0A-4A90-970C-838B64DB1625}">
      <dsp:nvSpPr>
        <dsp:cNvPr id="0" name=""/>
        <dsp:cNvSpPr/>
      </dsp:nvSpPr>
      <dsp:spPr>
        <a:xfrm>
          <a:off x="0" y="0"/>
          <a:ext cx="1542124" cy="576411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PŘÍPRAVNÁ FÁZE</a:t>
          </a:r>
        </a:p>
      </dsp:txBody>
      <dsp:txXfrm>
        <a:off x="288206" y="0"/>
        <a:ext cx="965713" cy="576411"/>
      </dsp:txXfrm>
    </dsp:sp>
    <dsp:sp modelId="{009A1906-BA5F-40D7-BC02-A26934788603}">
      <dsp:nvSpPr>
        <dsp:cNvPr id="0" name=""/>
        <dsp:cNvSpPr/>
      </dsp:nvSpPr>
      <dsp:spPr>
        <a:xfrm>
          <a:off x="1389177" y="0"/>
          <a:ext cx="1542124" cy="576411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REALIZAČNÍ</a:t>
          </a:r>
          <a:r>
            <a:rPr lang="cs-CZ" sz="2000" b="1" kern="1200" dirty="0"/>
            <a:t> </a:t>
          </a:r>
          <a:r>
            <a:rPr lang="cs-CZ" sz="1000" b="1" kern="1200" dirty="0"/>
            <a:t>FÁZE</a:t>
          </a:r>
        </a:p>
      </dsp:txBody>
      <dsp:txXfrm>
        <a:off x="1677383" y="0"/>
        <a:ext cx="965713" cy="576411"/>
      </dsp:txXfrm>
    </dsp:sp>
    <dsp:sp modelId="{45E45CD3-9FF2-4129-9B16-1A1BF99E5F4B}">
      <dsp:nvSpPr>
        <dsp:cNvPr id="0" name=""/>
        <dsp:cNvSpPr/>
      </dsp:nvSpPr>
      <dsp:spPr>
        <a:xfrm>
          <a:off x="2777089" y="0"/>
          <a:ext cx="1542124" cy="576411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ZÁVĚREČNÁ FÁZE</a:t>
          </a:r>
        </a:p>
      </dsp:txBody>
      <dsp:txXfrm>
        <a:off x="3065295" y="0"/>
        <a:ext cx="965713" cy="5764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3A064-5E0A-4A90-970C-838B64DB1625}">
      <dsp:nvSpPr>
        <dsp:cNvPr id="0" name=""/>
        <dsp:cNvSpPr/>
      </dsp:nvSpPr>
      <dsp:spPr>
        <a:xfrm>
          <a:off x="0" y="0"/>
          <a:ext cx="1542124" cy="576411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PŘÍPRAVNÁ FÁZE</a:t>
          </a:r>
        </a:p>
      </dsp:txBody>
      <dsp:txXfrm>
        <a:off x="288206" y="0"/>
        <a:ext cx="965713" cy="576411"/>
      </dsp:txXfrm>
    </dsp:sp>
    <dsp:sp modelId="{009A1906-BA5F-40D7-BC02-A26934788603}">
      <dsp:nvSpPr>
        <dsp:cNvPr id="0" name=""/>
        <dsp:cNvSpPr/>
      </dsp:nvSpPr>
      <dsp:spPr>
        <a:xfrm>
          <a:off x="1389177" y="0"/>
          <a:ext cx="1542124" cy="576411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REALIZAČNÍ</a:t>
          </a:r>
          <a:r>
            <a:rPr lang="cs-CZ" sz="2000" b="1" kern="1200" dirty="0"/>
            <a:t> </a:t>
          </a:r>
          <a:r>
            <a:rPr lang="cs-CZ" sz="1000" b="1" kern="1200" dirty="0"/>
            <a:t>FÁZE</a:t>
          </a:r>
        </a:p>
      </dsp:txBody>
      <dsp:txXfrm>
        <a:off x="1677383" y="0"/>
        <a:ext cx="965713" cy="576411"/>
      </dsp:txXfrm>
    </dsp:sp>
    <dsp:sp modelId="{45E45CD3-9FF2-4129-9B16-1A1BF99E5F4B}">
      <dsp:nvSpPr>
        <dsp:cNvPr id="0" name=""/>
        <dsp:cNvSpPr/>
      </dsp:nvSpPr>
      <dsp:spPr>
        <a:xfrm>
          <a:off x="2777089" y="0"/>
          <a:ext cx="1542124" cy="576411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/>
            <a:t>ZÁVĚREČNÁ FÁZE</a:t>
          </a:r>
        </a:p>
      </dsp:txBody>
      <dsp:txXfrm>
        <a:off x="3065295" y="0"/>
        <a:ext cx="965713" cy="5764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16270-0A44-4C46-A462-80AC69AC72AD}">
      <dsp:nvSpPr>
        <dsp:cNvPr id="0" name=""/>
        <dsp:cNvSpPr/>
      </dsp:nvSpPr>
      <dsp:spPr>
        <a:xfrm>
          <a:off x="2938615" y="2244"/>
          <a:ext cx="2475696" cy="1609202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>
              <a:latin typeface="Calibri" panose="020F0502020204030204" pitchFamily="34" charset="0"/>
            </a:rPr>
            <a:t>výdajové pravidlo</a:t>
          </a:r>
          <a:endParaRPr lang="cs-CZ" sz="4000" kern="1200" dirty="0">
            <a:latin typeface="Calibri" panose="020F0502020204030204" pitchFamily="34" charset="0"/>
          </a:endParaRPr>
        </a:p>
      </dsp:txBody>
      <dsp:txXfrm>
        <a:off x="3017170" y="80799"/>
        <a:ext cx="2318586" cy="1452092"/>
      </dsp:txXfrm>
    </dsp:sp>
    <dsp:sp modelId="{63F9A88F-071E-4BE1-A923-544CC2176C8B}">
      <dsp:nvSpPr>
        <dsp:cNvPr id="0" name=""/>
        <dsp:cNvSpPr/>
      </dsp:nvSpPr>
      <dsp:spPr>
        <a:xfrm>
          <a:off x="2029250" y="806845"/>
          <a:ext cx="4294426" cy="4294426"/>
        </a:xfrm>
        <a:custGeom>
          <a:avLst/>
          <a:gdLst/>
          <a:ahLst/>
          <a:cxnLst/>
          <a:rect l="0" t="0" r="0" b="0"/>
          <a:pathLst>
            <a:path>
              <a:moveTo>
                <a:pt x="3403066" y="405559"/>
              </a:moveTo>
              <a:arcTo wR="2147213" hR="2147213" stAng="18347654" swAng="3648758"/>
            </a:path>
          </a:pathLst>
        </a:custGeom>
        <a:noFill/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C14B1-7F5A-4544-8D9C-4EBE97094279}">
      <dsp:nvSpPr>
        <dsp:cNvPr id="0" name=""/>
        <dsp:cNvSpPr/>
      </dsp:nvSpPr>
      <dsp:spPr>
        <a:xfrm>
          <a:off x="4798156" y="3223063"/>
          <a:ext cx="2475696" cy="1609202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>
              <a:latin typeface="Calibri" panose="020F0502020204030204" pitchFamily="34" charset="0"/>
            </a:rPr>
            <a:t>dluhová brzda</a:t>
          </a:r>
          <a:endParaRPr lang="cs-CZ" sz="4000" kern="1200" dirty="0">
            <a:latin typeface="Calibri" panose="020F0502020204030204" pitchFamily="34" charset="0"/>
          </a:endParaRPr>
        </a:p>
      </dsp:txBody>
      <dsp:txXfrm>
        <a:off x="4876711" y="3301618"/>
        <a:ext cx="2318586" cy="1452092"/>
      </dsp:txXfrm>
    </dsp:sp>
    <dsp:sp modelId="{6B0C014A-1559-4478-AA61-3FAA1F13F4CE}">
      <dsp:nvSpPr>
        <dsp:cNvPr id="0" name=""/>
        <dsp:cNvSpPr/>
      </dsp:nvSpPr>
      <dsp:spPr>
        <a:xfrm>
          <a:off x="2029250" y="806845"/>
          <a:ext cx="4294426" cy="4294426"/>
        </a:xfrm>
        <a:custGeom>
          <a:avLst/>
          <a:gdLst/>
          <a:ahLst/>
          <a:cxnLst/>
          <a:rect l="0" t="0" r="0" b="0"/>
          <a:pathLst>
            <a:path>
              <a:moveTo>
                <a:pt x="3169564" y="4035418"/>
              </a:moveTo>
              <a:arcTo wR="2147213" hR="2147213" stAng="3694025" swAng="3411950"/>
            </a:path>
          </a:pathLst>
        </a:custGeom>
        <a:noFill/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0A874-55E7-428E-B10C-9036816F7B00}">
      <dsp:nvSpPr>
        <dsp:cNvPr id="0" name=""/>
        <dsp:cNvSpPr/>
      </dsp:nvSpPr>
      <dsp:spPr>
        <a:xfrm>
          <a:off x="1079074" y="3223063"/>
          <a:ext cx="2475696" cy="1609202"/>
        </a:xfrm>
        <a:prstGeom prst="round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>
              <a:latin typeface="Calibri" panose="020F0502020204030204" pitchFamily="34" charset="0"/>
            </a:rPr>
            <a:t>fiskální pravidlo</a:t>
          </a:r>
          <a:endParaRPr lang="cs-CZ" sz="4000" kern="1200" dirty="0">
            <a:latin typeface="Calibri" panose="020F0502020204030204" pitchFamily="34" charset="0"/>
          </a:endParaRPr>
        </a:p>
      </dsp:txBody>
      <dsp:txXfrm>
        <a:off x="1157629" y="3301618"/>
        <a:ext cx="2318586" cy="1452092"/>
      </dsp:txXfrm>
    </dsp:sp>
    <dsp:sp modelId="{516C0273-52D6-4004-B3FE-03B7693EABDD}">
      <dsp:nvSpPr>
        <dsp:cNvPr id="0" name=""/>
        <dsp:cNvSpPr/>
      </dsp:nvSpPr>
      <dsp:spPr>
        <a:xfrm>
          <a:off x="2029250" y="806845"/>
          <a:ext cx="4294426" cy="4294426"/>
        </a:xfrm>
        <a:custGeom>
          <a:avLst/>
          <a:gdLst/>
          <a:ahLst/>
          <a:cxnLst/>
          <a:rect l="0" t="0" r="0" b="0"/>
          <a:pathLst>
            <a:path>
              <a:moveTo>
                <a:pt x="14259" y="2394262"/>
              </a:moveTo>
              <a:arcTo wR="2147213" hR="2147213" stAng="10403589" swAng="3648758"/>
            </a:path>
          </a:pathLst>
        </a:custGeom>
        <a:noFill/>
        <a:ln w="381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642" cy="339598"/>
          </a:xfrm>
          <a:prstGeom prst="rect">
            <a:avLst/>
          </a:prstGeom>
        </p:spPr>
        <p:txBody>
          <a:bodyPr vert="horz" lIns="83755" tIns="41878" rIns="83755" bIns="41878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524" y="2"/>
            <a:ext cx="4300169" cy="339598"/>
          </a:xfrm>
          <a:prstGeom prst="rect">
            <a:avLst/>
          </a:prstGeom>
        </p:spPr>
        <p:txBody>
          <a:bodyPr vert="horz" lIns="83755" tIns="41878" rIns="83755" bIns="41878" rtlCol="0"/>
          <a:lstStyle>
            <a:lvl1pPr algn="r">
              <a:defRPr sz="1100"/>
            </a:lvl1pPr>
          </a:lstStyle>
          <a:p>
            <a:fld id="{B4D3723F-FAFF-45E8-BF5E-D403A08FB205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51"/>
            <a:ext cx="4301642" cy="339598"/>
          </a:xfrm>
          <a:prstGeom prst="rect">
            <a:avLst/>
          </a:prstGeom>
        </p:spPr>
        <p:txBody>
          <a:bodyPr vert="horz" lIns="83755" tIns="41878" rIns="83755" bIns="41878" rtlCol="0" anchor="b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524" y="6456651"/>
            <a:ext cx="4300169" cy="339598"/>
          </a:xfrm>
          <a:prstGeom prst="rect">
            <a:avLst/>
          </a:prstGeom>
        </p:spPr>
        <p:txBody>
          <a:bodyPr vert="horz" lIns="83755" tIns="41878" rIns="83755" bIns="41878" rtlCol="0" anchor="b"/>
          <a:lstStyle>
            <a:lvl1pPr algn="r">
              <a:defRPr sz="1100"/>
            </a:lvl1pPr>
          </a:lstStyle>
          <a:p>
            <a:fld id="{F6EA215F-1070-4B2A-B48C-0C7DF1307D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77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642" cy="339598"/>
          </a:xfrm>
          <a:prstGeom prst="rect">
            <a:avLst/>
          </a:prstGeom>
        </p:spPr>
        <p:txBody>
          <a:bodyPr vert="horz" lIns="83755" tIns="41878" rIns="83755" bIns="41878" rtlCol="0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524" y="2"/>
            <a:ext cx="4300169" cy="339598"/>
          </a:xfrm>
          <a:prstGeom prst="rect">
            <a:avLst/>
          </a:prstGeom>
        </p:spPr>
        <p:txBody>
          <a:bodyPr vert="horz" lIns="83755" tIns="41878" rIns="83755" bIns="41878" rtlCol="0"/>
          <a:lstStyle>
            <a:lvl1pPr algn="r">
              <a:defRPr sz="1100"/>
            </a:lvl1pPr>
          </a:lstStyle>
          <a:p>
            <a:fld id="{DFFBD6AD-0A28-4BFA-B5DB-0888ADB6E6F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163888" y="511175"/>
            <a:ext cx="3598862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5" tIns="41878" rIns="83755" bIns="4187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3255" y="3229041"/>
            <a:ext cx="7940130" cy="3059239"/>
          </a:xfrm>
          <a:prstGeom prst="rect">
            <a:avLst/>
          </a:prstGeom>
        </p:spPr>
        <p:txBody>
          <a:bodyPr vert="horz" lIns="83755" tIns="41878" rIns="83755" bIns="41878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51"/>
            <a:ext cx="4301642" cy="339598"/>
          </a:xfrm>
          <a:prstGeom prst="rect">
            <a:avLst/>
          </a:prstGeom>
        </p:spPr>
        <p:txBody>
          <a:bodyPr vert="horz" lIns="83755" tIns="41878" rIns="83755" bIns="41878" rtlCol="0" anchor="b"/>
          <a:lstStyle>
            <a:lvl1pPr algn="l">
              <a:defRPr sz="11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524" y="6456651"/>
            <a:ext cx="4300169" cy="339598"/>
          </a:xfrm>
          <a:prstGeom prst="rect">
            <a:avLst/>
          </a:prstGeom>
        </p:spPr>
        <p:txBody>
          <a:bodyPr vert="horz" lIns="83755" tIns="41878" rIns="83755" bIns="41878" rtlCol="0" anchor="b"/>
          <a:lstStyle>
            <a:lvl1pPr algn="r">
              <a:defRPr sz="1100"/>
            </a:lvl1pPr>
          </a:lstStyle>
          <a:p>
            <a:fld id="{681A4590-45EB-4F25-9DB0-AB78A5910B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80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588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3965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87077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98537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57683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14439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57319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790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7542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106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18484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107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98211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108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06137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109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360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73888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22509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58589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68516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24303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64269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93186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41808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4756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17352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10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6203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42509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91937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88574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81615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84456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29615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53425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270943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39609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668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29975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14859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18394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03562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306474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342389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258428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893517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66574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33765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365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978482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917366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79684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4045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507243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77763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19117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011412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51189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349992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89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676683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501123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073608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018529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793648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897898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699770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31858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185380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776850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777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7542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42042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846705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393305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806753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602261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183721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93159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37155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790683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168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922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3BC50-6048-474D-85A7-6DB149F7C6A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806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3BC50-6048-474D-85A7-6DB149F7C6A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432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96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671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814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437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566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785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164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189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075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9982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085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32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7542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542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7542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>
                <a:solidFill>
                  <a:prstClr val="black"/>
                </a:solidFill>
              </a:rPr>
              <a:pPr/>
              <a:t>30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42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1521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039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0916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>
                <a:solidFill>
                  <a:prstClr val="black"/>
                </a:solidFill>
              </a:rPr>
              <a:pPr/>
              <a:t>34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53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>
                <a:solidFill>
                  <a:prstClr val="black"/>
                </a:solidFill>
              </a:rPr>
              <a:pPr/>
              <a:t>35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848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>
              <a:lnSpc>
                <a:spcPct val="90000"/>
              </a:lnSpc>
              <a:buClr>
                <a:schemeClr val="tx2"/>
              </a:buClr>
              <a:defRPr/>
            </a:pPr>
            <a:endParaRPr lang="cs-CZ" sz="1000" b="0" dirty="0">
              <a:solidFill>
                <a:srgbClr val="00206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6992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8030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7092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98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195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4764">
              <a:defRPr/>
            </a:pPr>
            <a:fld id="{681A4590-45EB-4F25-9DB0-AB78A5910B92}" type="slidenum">
              <a:rPr lang="cs-CZ">
                <a:solidFill>
                  <a:prstClr val="black"/>
                </a:solidFill>
              </a:rPr>
              <a:pPr defTabSz="454764">
                <a:defRPr/>
              </a:pPr>
              <a:t>40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647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>
                <a:solidFill>
                  <a:prstClr val="black"/>
                </a:solidFill>
              </a:rPr>
              <a:pPr/>
              <a:t>41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463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>
                <a:solidFill>
                  <a:prstClr val="black"/>
                </a:solidFill>
              </a:rPr>
              <a:pPr/>
              <a:t>42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156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4764">
              <a:defRPr/>
            </a:pPr>
            <a:fld id="{681A4590-45EB-4F25-9DB0-AB78A5910B92}" type="slidenum">
              <a:rPr lang="cs-CZ">
                <a:solidFill>
                  <a:prstClr val="black"/>
                </a:solidFill>
              </a:rPr>
              <a:pPr defTabSz="454764">
                <a:defRPr/>
              </a:pPr>
              <a:t>43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90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4764">
              <a:defRPr/>
            </a:pPr>
            <a:fld id="{681A4590-45EB-4F25-9DB0-AB78A5910B92}" type="slidenum">
              <a:rPr lang="cs-CZ">
                <a:solidFill>
                  <a:prstClr val="black"/>
                </a:solidFill>
              </a:rPr>
              <a:pPr defTabSz="454764">
                <a:defRPr/>
              </a:pPr>
              <a:t>44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151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>
                <a:solidFill>
                  <a:prstClr val="black"/>
                </a:solidFill>
              </a:rPr>
              <a:pPr/>
              <a:t>45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156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>
                <a:solidFill>
                  <a:prstClr val="black"/>
                </a:solidFill>
              </a:rPr>
              <a:pPr/>
              <a:t>46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099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>
                <a:solidFill>
                  <a:prstClr val="black"/>
                </a:solidFill>
              </a:rPr>
              <a:pPr/>
              <a:t>47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104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>
                <a:solidFill>
                  <a:prstClr val="black"/>
                </a:solidFill>
              </a:rPr>
              <a:pPr/>
              <a:t>48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744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88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511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>
                <a:solidFill>
                  <a:prstClr val="black"/>
                </a:solidFill>
              </a:rPr>
              <a:pPr/>
              <a:t>50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616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>
                <a:solidFill>
                  <a:prstClr val="black"/>
                </a:solidFill>
              </a:rPr>
              <a:pPr/>
              <a:t>51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232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498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4764">
              <a:defRPr/>
            </a:pPr>
            <a:fld id="{681A4590-45EB-4F25-9DB0-AB78A5910B92}" type="slidenum">
              <a:rPr lang="cs-CZ">
                <a:solidFill>
                  <a:prstClr val="black"/>
                </a:solidFill>
              </a:rPr>
              <a:pPr defTabSz="454764">
                <a:defRPr/>
              </a:pPr>
              <a:t>53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814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4764">
              <a:defRPr/>
            </a:pPr>
            <a:fld id="{681A4590-45EB-4F25-9DB0-AB78A5910B92}" type="slidenum">
              <a:rPr lang="cs-CZ">
                <a:solidFill>
                  <a:prstClr val="black"/>
                </a:solidFill>
              </a:rPr>
              <a:pPr defTabSz="454764">
                <a:defRPr/>
              </a:pPr>
              <a:t>54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729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976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7542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1848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9549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4371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2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8194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0801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8110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97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8280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636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28902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3961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7542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1848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9068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61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15294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6185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41099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06457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39833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65709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67661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77097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50333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70205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460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163888" y="511175"/>
            <a:ext cx="3598862" cy="25463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3BC50-6048-474D-85A7-6DB149F7C6AF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50746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46707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0903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66728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48353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7542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18484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0078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29905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0497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86771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598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7542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4204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30007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91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2588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92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49841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4590-45EB-4F25-9DB0-AB78A5910B92}" type="slidenum">
              <a:rPr lang="cs-CZ" smtClean="0"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3284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37566">
              <a:defRPr/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20042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837566" rtl="0" eaLnBrk="1" latinLnBrk="0" hangingPunct="1">
              <a:defRPr/>
            </a:pPr>
            <a:endParaRPr lang="cs-CZ" sz="10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17632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67517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83902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29695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A4590-45EB-4F25-9DB0-AB78A5910B92}" type="slidenum">
              <a:rPr kumimoji="0" lang="cs-CZ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09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cs-CZ"/>
              <a:t>Kliknutím lze upravit styl předlohy.</a:t>
            </a:r>
            <a:endParaRPr/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12" name="Zástupný symbol pro datum 6"/>
          <p:cNvSpPr>
            <a:spLocks noGrp="1"/>
          </p:cNvSpPr>
          <p:nvPr>
            <p:ph type="dt" sz="half" idx="2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B0DF5363-6098-4815-A564-42D6F86A6A85}" type="datetime1">
              <a:rPr lang="cs-CZ" smtClean="0"/>
              <a:t>19.4.2017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1764665"/>
            <a:ext cx="5977908" cy="27546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764665"/>
            <a:ext cx="3518055" cy="49410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21574" indent="0">
              <a:buNone/>
              <a:defRPr sz="1400"/>
            </a:lvl2pPr>
            <a:lvl3pPr marL="1043148" indent="0">
              <a:buNone/>
              <a:defRPr sz="1100"/>
            </a:lvl3pPr>
            <a:lvl4pPr marL="1564721" indent="0">
              <a:buNone/>
              <a:defRPr sz="1000"/>
            </a:lvl4pPr>
            <a:lvl5pPr marL="2086295" indent="0">
              <a:buNone/>
              <a:defRPr sz="1000"/>
            </a:lvl5pPr>
            <a:lvl6pPr marL="2607869" indent="0">
              <a:buNone/>
              <a:defRPr sz="1000"/>
            </a:lvl6pPr>
            <a:lvl7pPr marL="3129443" indent="0">
              <a:buNone/>
              <a:defRPr sz="1000"/>
            </a:lvl7pPr>
            <a:lvl8pPr marL="3651016" indent="0">
              <a:buNone/>
              <a:defRPr sz="1000"/>
            </a:lvl8pPr>
            <a:lvl9pPr marL="417259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3250-6FEF-49F1-BD34-EC5E1A89B4D8}" type="datetime1">
              <a:rPr lang="cs-CZ" smtClean="0"/>
              <a:t>19.4.2017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AD2D-456A-4DD8-AD77-8597F30880D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6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cs-CZ"/>
              <a:t>Kliknutím lze upravit styl předlohy.</a:t>
            </a:r>
            <a:endParaRPr/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‹#›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Zástupný symbol pro datum 6"/>
          <p:cNvSpPr>
            <a:spLocks noGrp="1"/>
          </p:cNvSpPr>
          <p:nvPr>
            <p:ph type="dt" sz="half" idx="2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6925FD62-EB6F-4644-84FD-2819A704B895}" type="datetime1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t>19.4.2017</a:t>
            </a:fld>
            <a:endParaRPr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91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6100" y="1619752"/>
            <a:ext cx="3361455" cy="2215991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Holder 3"/>
          <p:cNvSpPr>
            <a:spLocks noGrp="1"/>
          </p:cNvSpPr>
          <p:nvPr>
            <p:ph sz="half" idx="2"/>
          </p:nvPr>
        </p:nvSpPr>
        <p:spPr>
          <a:xfrm>
            <a:off x="4620794" y="1619750"/>
            <a:ext cx="5040000" cy="50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‹#›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33D73887-C995-4357-B552-90A8B8B194E0}" type="datetime1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t>19.4.2017</a:t>
            </a:fld>
            <a:endParaRPr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2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46100" y="1619752"/>
            <a:ext cx="3361455" cy="738664"/>
          </a:xfrm>
        </p:spPr>
        <p:txBody>
          <a:bodyPr/>
          <a:lstStyle>
            <a:lvl1pPr algn="r">
              <a:defRPr sz="48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OBSAH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4628815" y="1615739"/>
            <a:ext cx="5040000" cy="1354217"/>
          </a:xfrm>
        </p:spPr>
        <p:txBody>
          <a:bodyPr/>
          <a:lstStyle>
            <a:lvl2pPr marL="646113" indent="-285750">
              <a:buFont typeface="Arial" panose="020B0604020202020204" pitchFamily="34" charset="0"/>
              <a:buChar char="‒"/>
              <a:defRPr/>
            </a:lvl2pPr>
            <a:lvl3pPr marL="1000125" indent="-285750">
              <a:buFont typeface="Arial" panose="020B0604020202020204" pitchFamily="34" charset="0"/>
              <a:buChar char="‒"/>
              <a:defRPr/>
            </a:lvl3pPr>
            <a:lvl4pPr marL="1360488" indent="-285750">
              <a:buFont typeface="Arial" panose="020B0604020202020204" pitchFamily="34" charset="0"/>
              <a:buChar char="‒"/>
              <a:defRPr/>
            </a:lvl4pPr>
            <a:lvl5pPr marL="1720850" indent="-285750">
              <a:buFont typeface="Arial" panose="020B0604020202020204" pitchFamily="34" charset="0"/>
              <a:buChar char="‒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‹#›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83E378EF-2D58-4D10-8D4F-C20EEE49AFE7}" type="datetime1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t>19.4.2017</a:t>
            </a:fld>
            <a:endParaRPr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54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612000" cy="5410200"/>
          </a:xfrm>
        </p:spPr>
        <p:txBody>
          <a:bodyPr lIns="0" tIns="0" rIns="0" bIns="0">
            <a:noAutofit/>
          </a:bodyPr>
          <a:lstStyle>
            <a:lvl1pPr marL="538163" indent="-361950">
              <a:buFont typeface="Arial" panose="020B0604020202020204" pitchFamily="34" charset="0"/>
              <a:buChar char="‒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buFont typeface="Calibri" panose="020F0502020204030204" pitchFamily="34" charset="0"/>
              <a:buChar char="‒"/>
              <a:defRPr sz="1600" baseline="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object 4"/>
          <p:cNvSpPr/>
          <p:nvPr userDrawn="1"/>
        </p:nvSpPr>
        <p:spPr>
          <a:xfrm>
            <a:off x="469900" y="428625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44444"/>
              </a:solidFill>
            </a:endParaRPr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‹#›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EDE4C2DA-814E-4B92-979F-00439998C015}" type="datetime1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t>19.4.2017</a:t>
            </a:fld>
            <a:endParaRPr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25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DFEDFA"/>
          </a:solidFill>
        </p:spPr>
        <p:txBody>
          <a:bodyPr wrap="square" lIns="0" tIns="0" rIns="0" bIns="0" rtlCol="0"/>
          <a:lstStyle/>
          <a:p>
            <a:endParaRPr>
              <a:solidFill>
                <a:srgbClr val="444444"/>
              </a:solidFill>
            </a:endParaRPr>
          </a:p>
        </p:txBody>
      </p:sp>
      <p:sp>
        <p:nvSpPr>
          <p:cNvPr id="10" name="Holder 3"/>
          <p:cNvSpPr>
            <a:spLocks noGrp="1"/>
          </p:cNvSpPr>
          <p:nvPr>
            <p:ph sz="half" idx="10"/>
          </p:nvPr>
        </p:nvSpPr>
        <p:spPr>
          <a:xfrm>
            <a:off x="546100" y="1266825"/>
            <a:ext cx="4680000" cy="540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Holder 3"/>
          <p:cNvSpPr>
            <a:spLocks noGrp="1"/>
          </p:cNvSpPr>
          <p:nvPr>
            <p:ph sz="half" idx="11"/>
          </p:nvPr>
        </p:nvSpPr>
        <p:spPr>
          <a:xfrm>
            <a:off x="5499100" y="1266825"/>
            <a:ext cx="4680000" cy="540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object 4"/>
          <p:cNvSpPr/>
          <p:nvPr userDrawn="1"/>
        </p:nvSpPr>
        <p:spPr>
          <a:xfrm>
            <a:off x="469900" y="428625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44444"/>
              </a:solidFill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‹#›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" name="Zástupný symbol pro datum 6"/>
          <p:cNvSpPr>
            <a:spLocks noGrp="1"/>
          </p:cNvSpPr>
          <p:nvPr>
            <p:ph type="dt" sz="half" idx="12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C2EA88CD-6DEA-44CE-A419-6197BF75CF6D}" type="datetime1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t>19.4.2017</a:t>
            </a:fld>
            <a:endParaRPr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92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3"/>
          <p:cNvSpPr>
            <a:spLocks noGrp="1"/>
          </p:cNvSpPr>
          <p:nvPr>
            <p:ph sz="half" idx="10"/>
          </p:nvPr>
        </p:nvSpPr>
        <p:spPr>
          <a:xfrm>
            <a:off x="546100" y="1266825"/>
            <a:ext cx="4680000" cy="540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Holder 3"/>
          <p:cNvSpPr>
            <a:spLocks noGrp="1"/>
          </p:cNvSpPr>
          <p:nvPr>
            <p:ph sz="half" idx="11"/>
          </p:nvPr>
        </p:nvSpPr>
        <p:spPr>
          <a:xfrm>
            <a:off x="5499100" y="1266825"/>
            <a:ext cx="4680000" cy="540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object 4"/>
          <p:cNvSpPr/>
          <p:nvPr userDrawn="1"/>
        </p:nvSpPr>
        <p:spPr>
          <a:xfrm>
            <a:off x="469900" y="428625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44444"/>
              </a:solidFill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‹#›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" name="Zástupný symbol pro datum 6"/>
          <p:cNvSpPr>
            <a:spLocks noGrp="1"/>
          </p:cNvSpPr>
          <p:nvPr>
            <p:ph type="dt" sz="half" idx="12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8B738154-0CB8-4F30-B3EC-B050E837502C}" type="datetime1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t>19.4.2017</a:t>
            </a:fld>
            <a:endParaRPr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5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6090"/>
          </a:xfrm>
        </p:spPr>
        <p:txBody>
          <a:bodyPr lIns="0" tIns="0" rIns="0" bIns="0"/>
          <a:lstStyle>
            <a:lvl1pPr>
              <a:defRPr sz="3000" b="1" i="0">
                <a:solidFill>
                  <a:srgbClr val="0A6FB0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6" name="object 4"/>
          <p:cNvSpPr/>
          <p:nvPr userDrawn="1"/>
        </p:nvSpPr>
        <p:spPr>
          <a:xfrm>
            <a:off x="469900" y="428625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444444"/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‹#›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907CAFBC-3E14-49BB-AE68-91369B2AFE79}" type="datetime1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t>19.4.2017</a:t>
            </a:fld>
            <a:endParaRPr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64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9899" y="428625"/>
            <a:ext cx="9790633" cy="5151958"/>
          </a:xfrm>
          <a:custGeom>
            <a:avLst/>
            <a:gdLst/>
            <a:ahLst/>
            <a:cxnLst/>
            <a:rect l="l" t="t" r="r" b="b"/>
            <a:pathLst>
              <a:path w="9828530" h="5148580">
                <a:moveTo>
                  <a:pt x="0" y="5147995"/>
                </a:moveTo>
                <a:lnTo>
                  <a:pt x="9827996" y="5147995"/>
                </a:lnTo>
                <a:lnTo>
                  <a:pt x="9827996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rgbClr val="2581C4"/>
          </a:solidFill>
        </p:spPr>
        <p:txBody>
          <a:bodyPr wrap="square" lIns="0" tIns="0" rIns="0" bIns="0" rtlCol="0"/>
          <a:lstStyle/>
          <a:p>
            <a:endParaRPr>
              <a:solidFill>
                <a:srgbClr val="444444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69900" y="5796005"/>
            <a:ext cx="9790628" cy="1332230"/>
          </a:xfrm>
          <a:custGeom>
            <a:avLst/>
            <a:gdLst/>
            <a:ahLst/>
            <a:cxnLst/>
            <a:rect l="l" t="t" r="r" b="b"/>
            <a:pathLst>
              <a:path w="9828530" h="1332229">
                <a:moveTo>
                  <a:pt x="9827996" y="0"/>
                </a:moveTo>
                <a:lnTo>
                  <a:pt x="1332001" y="0"/>
                </a:lnTo>
                <a:lnTo>
                  <a:pt x="0" y="1332001"/>
                </a:lnTo>
                <a:lnTo>
                  <a:pt x="9827996" y="1332001"/>
                </a:lnTo>
                <a:lnTo>
                  <a:pt x="9827996" y="0"/>
                </a:lnTo>
                <a:close/>
              </a:path>
            </a:pathLst>
          </a:custGeom>
          <a:solidFill>
            <a:srgbClr val="E73431"/>
          </a:solidFill>
        </p:spPr>
        <p:txBody>
          <a:bodyPr wrap="square" lIns="0" tIns="0" rIns="0" bIns="0" rtlCol="0"/>
          <a:lstStyle/>
          <a:p>
            <a:endParaRPr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40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9899" y="428624"/>
            <a:ext cx="9790633" cy="5153025"/>
          </a:xfrm>
          <a:custGeom>
            <a:avLst/>
            <a:gdLst/>
            <a:ahLst/>
            <a:cxnLst/>
            <a:rect l="l" t="t" r="r" b="b"/>
            <a:pathLst>
              <a:path w="9828530" h="5148580">
                <a:moveTo>
                  <a:pt x="0" y="5147995"/>
                </a:moveTo>
                <a:lnTo>
                  <a:pt x="9827996" y="5147995"/>
                </a:lnTo>
                <a:lnTo>
                  <a:pt x="9827996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rgbClr val="2581C4"/>
          </a:solidFill>
        </p:spPr>
        <p:txBody>
          <a:bodyPr wrap="square" lIns="0" tIns="0" rIns="0" bIns="0" rtlCol="0"/>
          <a:lstStyle/>
          <a:p>
            <a:endParaRPr>
              <a:solidFill>
                <a:srgbClr val="444444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69900" y="5796005"/>
            <a:ext cx="9790628" cy="1332230"/>
          </a:xfrm>
          <a:custGeom>
            <a:avLst/>
            <a:gdLst/>
            <a:ahLst/>
            <a:cxnLst/>
            <a:rect l="l" t="t" r="r" b="b"/>
            <a:pathLst>
              <a:path w="9828530" h="1332229">
                <a:moveTo>
                  <a:pt x="9827996" y="0"/>
                </a:moveTo>
                <a:lnTo>
                  <a:pt x="1332001" y="0"/>
                </a:lnTo>
                <a:lnTo>
                  <a:pt x="0" y="1332001"/>
                </a:lnTo>
                <a:lnTo>
                  <a:pt x="9827996" y="1332001"/>
                </a:lnTo>
                <a:lnTo>
                  <a:pt x="9827996" y="0"/>
                </a:lnTo>
                <a:close/>
              </a:path>
            </a:pathLst>
          </a:custGeom>
          <a:solidFill>
            <a:srgbClr val="E73431"/>
          </a:solidFill>
        </p:spPr>
        <p:txBody>
          <a:bodyPr wrap="square" lIns="0" tIns="0" rIns="0" bIns="0" rtlCol="0"/>
          <a:lstStyle/>
          <a:p>
            <a:endParaRPr>
              <a:solidFill>
                <a:srgbClr val="444444"/>
              </a:solidFill>
            </a:endParaRPr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851300" y="2989337"/>
            <a:ext cx="7092000" cy="2015999"/>
          </a:xfrm>
        </p:spPr>
        <p:txBody>
          <a:bodyPr lIns="0" tIns="0" rIns="0" bIns="0"/>
          <a:lstStyle>
            <a:lvl1pPr>
              <a:defRPr sz="40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 dirty="0"/>
              <a:t>Kliknutím lze upravit styl.</a:t>
            </a:r>
            <a:endParaRPr dirty="0"/>
          </a:p>
        </p:txBody>
      </p:sp>
      <p:sp>
        <p:nvSpPr>
          <p:cNvPr id="10" name="Holder 3"/>
          <p:cNvSpPr>
            <a:spLocks noGrp="1"/>
          </p:cNvSpPr>
          <p:nvPr>
            <p:ph type="body" idx="10"/>
          </p:nvPr>
        </p:nvSpPr>
        <p:spPr>
          <a:xfrm>
            <a:off x="850900" y="5122938"/>
            <a:ext cx="7086200" cy="169277"/>
          </a:xfrm>
        </p:spPr>
        <p:txBody>
          <a:bodyPr lIns="0" tIns="0" rIns="0" bIns="0"/>
          <a:lstStyle>
            <a:lvl1pPr>
              <a:defRPr sz="1100" b="0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9301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6100" y="1619752"/>
            <a:ext cx="3361455" cy="2215991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Holder 3"/>
          <p:cNvSpPr>
            <a:spLocks noGrp="1"/>
          </p:cNvSpPr>
          <p:nvPr>
            <p:ph sz="half" idx="2"/>
          </p:nvPr>
        </p:nvSpPr>
        <p:spPr>
          <a:xfrm>
            <a:off x="4620794" y="1619750"/>
            <a:ext cx="5040000" cy="50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BDD96618-6CEA-459A-85FE-4B920C7DB818}" type="datetime1">
              <a:rPr lang="cs-CZ" smtClean="0"/>
              <a:t>19.4.2017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503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1764665"/>
            <a:ext cx="5977908" cy="27546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764665"/>
            <a:ext cx="3518055" cy="49410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21574" indent="0">
              <a:buNone/>
              <a:defRPr sz="1400"/>
            </a:lvl2pPr>
            <a:lvl3pPr marL="1043148" indent="0">
              <a:buNone/>
              <a:defRPr sz="1100"/>
            </a:lvl3pPr>
            <a:lvl4pPr marL="1564721" indent="0">
              <a:buNone/>
              <a:defRPr sz="1000"/>
            </a:lvl4pPr>
            <a:lvl5pPr marL="2086295" indent="0">
              <a:buNone/>
              <a:defRPr sz="1000"/>
            </a:lvl5pPr>
            <a:lvl6pPr marL="2607869" indent="0">
              <a:buNone/>
              <a:defRPr sz="1000"/>
            </a:lvl6pPr>
            <a:lvl7pPr marL="3129443" indent="0">
              <a:buNone/>
              <a:defRPr sz="1000"/>
            </a:lvl7pPr>
            <a:lvl8pPr marL="3651016" indent="0">
              <a:buNone/>
              <a:defRPr sz="1000"/>
            </a:lvl8pPr>
            <a:lvl9pPr marL="417259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1A9D-B87F-4EFC-AA67-089EC7BA80C8}" type="datetime1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t>19.4.2017</a:t>
            </a:fld>
            <a:endParaRPr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AD2D-456A-4DD8-AD77-8597F30880D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cs-CZ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2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Process 14"/>
          <p:cNvSpPr/>
          <p:nvPr userDrawn="1"/>
        </p:nvSpPr>
        <p:spPr>
          <a:xfrm>
            <a:off x="5834628" y="1876553"/>
            <a:ext cx="4168364" cy="4823052"/>
          </a:xfrm>
          <a:prstGeom prst="flowChartProcess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 userDrawn="1"/>
        </p:nvSpPr>
        <p:spPr>
          <a:xfrm>
            <a:off x="904605" y="1876553"/>
            <a:ext cx="4167900" cy="4823052"/>
          </a:xfrm>
          <a:prstGeom prst="flowChartProcess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4" name="Zaoblený obdélník 11"/>
          <p:cNvSpPr/>
          <p:nvPr userDrawn="1"/>
        </p:nvSpPr>
        <p:spPr>
          <a:xfrm>
            <a:off x="5834627" y="1713338"/>
            <a:ext cx="4336300" cy="36524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2826" tIns="52157" rIns="104315" bIns="52157" rtlCol="0" anchor="ctr"/>
          <a:lstStyle/>
          <a:p>
            <a:pPr algn="ctr"/>
            <a:endParaRPr lang="cs-CZ" sz="16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5834627" y="1713338"/>
            <a:ext cx="4336300" cy="365240"/>
          </a:xfrm>
          <a:noFill/>
        </p:spPr>
        <p:txBody>
          <a:bodyPr vert="horz" lIns="492826" tIns="52157" rIns="104315" bIns="52157" rtlCol="0" anchor="ctr">
            <a:noAutofit/>
          </a:bodyPr>
          <a:lstStyle>
            <a:lvl1pPr>
              <a:defRPr lang="cs-CZ" sz="1600" b="1" dirty="0" smtClean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marL="0" lvl="0" indent="0">
              <a:buNone/>
            </a:pPr>
            <a:r>
              <a:rPr lang="cs-CZ" dirty="0"/>
              <a:t>Kliknutím lze upravit styly předlohy tetu.</a:t>
            </a:r>
          </a:p>
        </p:txBody>
      </p:sp>
      <p:sp>
        <p:nvSpPr>
          <p:cNvPr id="11" name="Zaoblený obdélník 11"/>
          <p:cNvSpPr/>
          <p:nvPr userDrawn="1"/>
        </p:nvSpPr>
        <p:spPr>
          <a:xfrm>
            <a:off x="914569" y="1709880"/>
            <a:ext cx="4336300" cy="36524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cs-CZ" sz="16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569" y="1709880"/>
            <a:ext cx="4336300" cy="365240"/>
          </a:xfrm>
        </p:spPr>
        <p:txBody>
          <a:bodyPr lIns="492826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521574" indent="0">
              <a:buNone/>
              <a:defRPr sz="2300" b="1"/>
            </a:lvl2pPr>
            <a:lvl3pPr marL="1043148" indent="0">
              <a:buNone/>
              <a:defRPr sz="2100" b="1"/>
            </a:lvl3pPr>
            <a:lvl4pPr marL="1564721" indent="0">
              <a:buNone/>
              <a:defRPr sz="1800" b="1"/>
            </a:lvl4pPr>
            <a:lvl5pPr marL="2086295" indent="0">
              <a:buNone/>
              <a:defRPr sz="1800" b="1"/>
            </a:lvl5pPr>
            <a:lvl6pPr marL="2607869" indent="0">
              <a:buNone/>
              <a:defRPr sz="1800" b="1"/>
            </a:lvl6pPr>
            <a:lvl7pPr marL="3129443" indent="0">
              <a:buNone/>
              <a:defRPr sz="1800" b="1"/>
            </a:lvl7pPr>
            <a:lvl8pPr marL="3651016" indent="0">
              <a:buNone/>
              <a:defRPr sz="1800" b="1"/>
            </a:lvl8pPr>
            <a:lvl9pPr marL="4172590" indent="0">
              <a:buNone/>
              <a:defRPr sz="18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79320" y="2253839"/>
            <a:ext cx="3818470" cy="4445765"/>
          </a:xfrm>
        </p:spPr>
        <p:txBody>
          <a:bodyPr>
            <a:normAutofit/>
          </a:bodyPr>
          <a:lstStyle>
            <a:lvl1pPr marL="206456" indent="-184724">
              <a:defRPr sz="1300"/>
            </a:lvl1pPr>
            <a:lvl2pPr marL="412913" indent="-206456"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009236" y="2253839"/>
            <a:ext cx="3819148" cy="4445765"/>
          </a:xfrm>
        </p:spPr>
        <p:txBody>
          <a:bodyPr>
            <a:normAutofit/>
          </a:bodyPr>
          <a:lstStyle>
            <a:lvl1pPr marL="206456" indent="-184724">
              <a:defRPr sz="1300"/>
            </a:lvl1pPr>
            <a:lvl2pPr marL="412913" indent="-206456"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0" y="7357576"/>
            <a:ext cx="1052023" cy="123111"/>
          </a:xfrm>
          <a:prstGeom prst="rect">
            <a:avLst/>
          </a:prstGeom>
        </p:spPr>
        <p:txBody>
          <a:bodyPr/>
          <a:lstStyle/>
          <a:p>
            <a:fld id="{2AC7CE2F-76D9-4411-B41C-0DB894B6A0BE}" type="datetime1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t>19.4.2017</a:t>
            </a:fld>
            <a:endParaRPr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9EB0-7D16-41F1-AD33-33AD942FE59E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cs-CZ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Ovál 12"/>
          <p:cNvSpPr/>
          <p:nvPr userDrawn="1"/>
        </p:nvSpPr>
        <p:spPr>
          <a:xfrm>
            <a:off x="535628" y="1539160"/>
            <a:ext cx="757884" cy="714679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6" name="Ovál 12"/>
          <p:cNvSpPr/>
          <p:nvPr userDrawn="1"/>
        </p:nvSpPr>
        <p:spPr>
          <a:xfrm>
            <a:off x="5483170" y="1539160"/>
            <a:ext cx="757884" cy="714679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31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cs-CZ"/>
              <a:t>Kliknutím lze upravit styl předlohy.</a:t>
            </a:r>
            <a:endParaRPr/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12" name="Zástupný symbol pro datum 6"/>
          <p:cNvSpPr>
            <a:spLocks noGrp="1"/>
          </p:cNvSpPr>
          <p:nvPr>
            <p:ph type="dt" sz="half" idx="2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14E4E635-586E-43C2-8C2F-9BAC138F64F0}" type="datetime1">
              <a:rPr lang="cs-CZ" smtClean="0"/>
              <a:t>19.4.2017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627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6100" y="1619752"/>
            <a:ext cx="3361455" cy="2215991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Holder 3"/>
          <p:cNvSpPr>
            <a:spLocks noGrp="1"/>
          </p:cNvSpPr>
          <p:nvPr>
            <p:ph sz="half" idx="2"/>
          </p:nvPr>
        </p:nvSpPr>
        <p:spPr>
          <a:xfrm>
            <a:off x="4620794" y="1619750"/>
            <a:ext cx="5040000" cy="50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4E811EF1-F590-4FBF-96F8-6232A9A486D4}" type="datetime1">
              <a:rPr lang="cs-CZ" smtClean="0"/>
              <a:t>19.4.2017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115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46100" y="1619752"/>
            <a:ext cx="3361455" cy="738664"/>
          </a:xfrm>
        </p:spPr>
        <p:txBody>
          <a:bodyPr/>
          <a:lstStyle>
            <a:lvl1pPr algn="r">
              <a:defRPr sz="48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OBSAH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4628815" y="1615739"/>
            <a:ext cx="5040000" cy="1354217"/>
          </a:xfrm>
        </p:spPr>
        <p:txBody>
          <a:bodyPr/>
          <a:lstStyle>
            <a:lvl2pPr marL="646113" indent="-285750">
              <a:buFont typeface="Arial" panose="020B0604020202020204" pitchFamily="34" charset="0"/>
              <a:buChar char="‒"/>
              <a:defRPr/>
            </a:lvl2pPr>
            <a:lvl3pPr marL="1000125" indent="-285750">
              <a:buFont typeface="Arial" panose="020B0604020202020204" pitchFamily="34" charset="0"/>
              <a:buChar char="‒"/>
              <a:defRPr/>
            </a:lvl3pPr>
            <a:lvl4pPr marL="1360488" indent="-285750">
              <a:buFont typeface="Arial" panose="020B0604020202020204" pitchFamily="34" charset="0"/>
              <a:buChar char="‒"/>
              <a:defRPr/>
            </a:lvl4pPr>
            <a:lvl5pPr marL="1720850" indent="-285750">
              <a:buFont typeface="Arial" panose="020B0604020202020204" pitchFamily="34" charset="0"/>
              <a:buChar char="‒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10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58C08039-5425-40DB-A9E3-F7FEBB243D41}" type="datetime1">
              <a:rPr lang="cs-CZ" smtClean="0"/>
              <a:t>19.4.2017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618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612000" cy="5410200"/>
          </a:xfrm>
        </p:spPr>
        <p:txBody>
          <a:bodyPr lIns="0" tIns="0" rIns="0" bIns="0">
            <a:noAutofit/>
          </a:bodyPr>
          <a:lstStyle>
            <a:lvl1pPr marL="538163" indent="-361950">
              <a:buFont typeface="Arial" panose="020B0604020202020204" pitchFamily="34" charset="0"/>
              <a:buChar char="‒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buFont typeface="Calibri" panose="020F0502020204030204" pitchFamily="34" charset="0"/>
              <a:buChar char="‒"/>
              <a:defRPr sz="1600" baseline="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object 4"/>
          <p:cNvSpPr/>
          <p:nvPr userDrawn="1"/>
        </p:nvSpPr>
        <p:spPr>
          <a:xfrm>
            <a:off x="469900" y="428625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10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D30989A3-6F29-42DB-A2B2-38089C23C00C}" type="datetime1">
              <a:rPr lang="cs-CZ" smtClean="0"/>
              <a:t>19.4.2017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629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DFED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3"/>
          <p:cNvSpPr>
            <a:spLocks noGrp="1"/>
          </p:cNvSpPr>
          <p:nvPr>
            <p:ph sz="half" idx="10"/>
          </p:nvPr>
        </p:nvSpPr>
        <p:spPr>
          <a:xfrm>
            <a:off x="546100" y="1266825"/>
            <a:ext cx="4680000" cy="540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Holder 3"/>
          <p:cNvSpPr>
            <a:spLocks noGrp="1"/>
          </p:cNvSpPr>
          <p:nvPr>
            <p:ph sz="half" idx="11"/>
          </p:nvPr>
        </p:nvSpPr>
        <p:spPr>
          <a:xfrm>
            <a:off x="5499100" y="1266825"/>
            <a:ext cx="4680000" cy="540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object 4"/>
          <p:cNvSpPr/>
          <p:nvPr userDrawn="1"/>
        </p:nvSpPr>
        <p:spPr>
          <a:xfrm>
            <a:off x="469900" y="428625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14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15" name="Zástupný symbol pro datum 6"/>
          <p:cNvSpPr>
            <a:spLocks noGrp="1"/>
          </p:cNvSpPr>
          <p:nvPr>
            <p:ph type="dt" sz="half" idx="12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4E522F6B-0BBE-439A-B29A-3ABC3E15E6B1}" type="datetime1">
              <a:rPr lang="cs-CZ" smtClean="0"/>
              <a:t>19.4.2017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163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3"/>
          <p:cNvSpPr>
            <a:spLocks noGrp="1"/>
          </p:cNvSpPr>
          <p:nvPr>
            <p:ph sz="half" idx="10"/>
          </p:nvPr>
        </p:nvSpPr>
        <p:spPr>
          <a:xfrm>
            <a:off x="546100" y="1266825"/>
            <a:ext cx="4680000" cy="540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Holder 3"/>
          <p:cNvSpPr>
            <a:spLocks noGrp="1"/>
          </p:cNvSpPr>
          <p:nvPr>
            <p:ph sz="half" idx="11"/>
          </p:nvPr>
        </p:nvSpPr>
        <p:spPr>
          <a:xfrm>
            <a:off x="5499100" y="1266825"/>
            <a:ext cx="4680000" cy="540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object 4"/>
          <p:cNvSpPr/>
          <p:nvPr userDrawn="1"/>
        </p:nvSpPr>
        <p:spPr>
          <a:xfrm>
            <a:off x="469900" y="428625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14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15" name="Zástupný symbol pro datum 6"/>
          <p:cNvSpPr>
            <a:spLocks noGrp="1"/>
          </p:cNvSpPr>
          <p:nvPr>
            <p:ph type="dt" sz="half" idx="12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FB7D7487-DC7B-48EF-B06E-13221DBBFDE6}" type="datetime1">
              <a:rPr lang="cs-CZ" smtClean="0"/>
              <a:t>19.4.2017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581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6090"/>
          </a:xfrm>
        </p:spPr>
        <p:txBody>
          <a:bodyPr lIns="0" tIns="0" rIns="0" bIns="0"/>
          <a:lstStyle>
            <a:lvl1pPr>
              <a:defRPr sz="3000" b="1" i="0">
                <a:solidFill>
                  <a:srgbClr val="0A6FB0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6" name="object 4"/>
          <p:cNvSpPr/>
          <p:nvPr userDrawn="1"/>
        </p:nvSpPr>
        <p:spPr>
          <a:xfrm>
            <a:off x="469900" y="428625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7F5E3039-BAD1-4A45-BE37-E38E6ADEAE6F}" type="datetime1">
              <a:rPr lang="cs-CZ" smtClean="0"/>
              <a:t>19.4.2017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5560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9899" y="428625"/>
            <a:ext cx="9790633" cy="5151958"/>
          </a:xfrm>
          <a:custGeom>
            <a:avLst/>
            <a:gdLst/>
            <a:ahLst/>
            <a:cxnLst/>
            <a:rect l="l" t="t" r="r" b="b"/>
            <a:pathLst>
              <a:path w="9828530" h="5148580">
                <a:moveTo>
                  <a:pt x="0" y="5147995"/>
                </a:moveTo>
                <a:lnTo>
                  <a:pt x="9827996" y="5147995"/>
                </a:lnTo>
                <a:lnTo>
                  <a:pt x="9827996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rgbClr val="258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9900" y="5796005"/>
            <a:ext cx="9790628" cy="1332230"/>
          </a:xfrm>
          <a:custGeom>
            <a:avLst/>
            <a:gdLst/>
            <a:ahLst/>
            <a:cxnLst/>
            <a:rect l="l" t="t" r="r" b="b"/>
            <a:pathLst>
              <a:path w="9828530" h="1332229">
                <a:moveTo>
                  <a:pt x="9827996" y="0"/>
                </a:moveTo>
                <a:lnTo>
                  <a:pt x="1332001" y="0"/>
                </a:lnTo>
                <a:lnTo>
                  <a:pt x="0" y="1332001"/>
                </a:lnTo>
                <a:lnTo>
                  <a:pt x="9827996" y="1332001"/>
                </a:lnTo>
                <a:lnTo>
                  <a:pt x="9827996" y="0"/>
                </a:lnTo>
                <a:close/>
              </a:path>
            </a:pathLst>
          </a:custGeom>
          <a:solidFill>
            <a:srgbClr val="E734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5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46100" y="1619752"/>
            <a:ext cx="3361455" cy="738664"/>
          </a:xfrm>
        </p:spPr>
        <p:txBody>
          <a:bodyPr/>
          <a:lstStyle>
            <a:lvl1pPr algn="r">
              <a:defRPr sz="48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OBSAH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4628815" y="1615739"/>
            <a:ext cx="5040000" cy="1354217"/>
          </a:xfrm>
        </p:spPr>
        <p:txBody>
          <a:bodyPr/>
          <a:lstStyle>
            <a:lvl2pPr marL="646113" indent="-285750">
              <a:buFont typeface="Arial" panose="020B0604020202020204" pitchFamily="34" charset="0"/>
              <a:buChar char="‒"/>
              <a:defRPr/>
            </a:lvl2pPr>
            <a:lvl3pPr marL="1000125" indent="-285750">
              <a:buFont typeface="Arial" panose="020B0604020202020204" pitchFamily="34" charset="0"/>
              <a:buChar char="‒"/>
              <a:defRPr/>
            </a:lvl3pPr>
            <a:lvl4pPr marL="1360488" indent="-285750">
              <a:buFont typeface="Arial" panose="020B0604020202020204" pitchFamily="34" charset="0"/>
              <a:buChar char="‒"/>
              <a:defRPr/>
            </a:lvl4pPr>
            <a:lvl5pPr marL="1720850" indent="-285750">
              <a:buFont typeface="Arial" panose="020B0604020202020204" pitchFamily="34" charset="0"/>
              <a:buChar char="‒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10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468BF9A6-7CAD-4146-BE8B-A82AE7106BC6}" type="datetime1">
              <a:rPr lang="cs-CZ" smtClean="0"/>
              <a:t>19.4.2017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346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9899" y="428624"/>
            <a:ext cx="9790633" cy="5153025"/>
          </a:xfrm>
          <a:custGeom>
            <a:avLst/>
            <a:gdLst/>
            <a:ahLst/>
            <a:cxnLst/>
            <a:rect l="l" t="t" r="r" b="b"/>
            <a:pathLst>
              <a:path w="9828530" h="5148580">
                <a:moveTo>
                  <a:pt x="0" y="5147995"/>
                </a:moveTo>
                <a:lnTo>
                  <a:pt x="9827996" y="5147995"/>
                </a:lnTo>
                <a:lnTo>
                  <a:pt x="9827996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rgbClr val="258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9900" y="5796005"/>
            <a:ext cx="9790628" cy="1332230"/>
          </a:xfrm>
          <a:custGeom>
            <a:avLst/>
            <a:gdLst/>
            <a:ahLst/>
            <a:cxnLst/>
            <a:rect l="l" t="t" r="r" b="b"/>
            <a:pathLst>
              <a:path w="9828530" h="1332229">
                <a:moveTo>
                  <a:pt x="9827996" y="0"/>
                </a:moveTo>
                <a:lnTo>
                  <a:pt x="1332001" y="0"/>
                </a:lnTo>
                <a:lnTo>
                  <a:pt x="0" y="1332001"/>
                </a:lnTo>
                <a:lnTo>
                  <a:pt x="9827996" y="1332001"/>
                </a:lnTo>
                <a:lnTo>
                  <a:pt x="9827996" y="0"/>
                </a:lnTo>
                <a:close/>
              </a:path>
            </a:pathLst>
          </a:custGeom>
          <a:solidFill>
            <a:srgbClr val="E734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851300" y="2989337"/>
            <a:ext cx="7092000" cy="2015999"/>
          </a:xfrm>
        </p:spPr>
        <p:txBody>
          <a:bodyPr lIns="0" tIns="0" rIns="0" bIns="0"/>
          <a:lstStyle>
            <a:lvl1pPr>
              <a:defRPr sz="40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 dirty="0"/>
              <a:t>Kliknutím lze upravit styl.</a:t>
            </a:r>
            <a:endParaRPr dirty="0"/>
          </a:p>
        </p:txBody>
      </p:sp>
      <p:sp>
        <p:nvSpPr>
          <p:cNvPr id="10" name="Holder 3"/>
          <p:cNvSpPr>
            <a:spLocks noGrp="1"/>
          </p:cNvSpPr>
          <p:nvPr>
            <p:ph type="body" idx="10"/>
          </p:nvPr>
        </p:nvSpPr>
        <p:spPr>
          <a:xfrm>
            <a:off x="850900" y="5122938"/>
            <a:ext cx="7086200" cy="169277"/>
          </a:xfrm>
        </p:spPr>
        <p:txBody>
          <a:bodyPr lIns="0" tIns="0" rIns="0" bIns="0"/>
          <a:lstStyle>
            <a:lvl1pPr>
              <a:defRPr sz="1100" b="0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99651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1764665"/>
            <a:ext cx="5977908" cy="27546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764665"/>
            <a:ext cx="3518055" cy="49410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21574" indent="0">
              <a:buNone/>
              <a:defRPr sz="1400"/>
            </a:lvl2pPr>
            <a:lvl3pPr marL="1043148" indent="0">
              <a:buNone/>
              <a:defRPr sz="1100"/>
            </a:lvl3pPr>
            <a:lvl4pPr marL="1564721" indent="0">
              <a:buNone/>
              <a:defRPr sz="1000"/>
            </a:lvl4pPr>
            <a:lvl5pPr marL="2086295" indent="0">
              <a:buNone/>
              <a:defRPr sz="1000"/>
            </a:lvl5pPr>
            <a:lvl6pPr marL="2607869" indent="0">
              <a:buNone/>
              <a:defRPr sz="1000"/>
            </a:lvl6pPr>
            <a:lvl7pPr marL="3129443" indent="0">
              <a:buNone/>
              <a:defRPr sz="1000"/>
            </a:lvl7pPr>
            <a:lvl8pPr marL="3651016" indent="0">
              <a:buNone/>
              <a:defRPr sz="1000"/>
            </a:lvl8pPr>
            <a:lvl9pPr marL="417259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85833-68C5-4C1B-9DC1-6312A7D0C8CF}" type="datetime1">
              <a:rPr lang="cs-CZ" smtClean="0"/>
              <a:t>19.4.2017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AD2D-456A-4DD8-AD77-8597F30880D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68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Process 14"/>
          <p:cNvSpPr/>
          <p:nvPr userDrawn="1"/>
        </p:nvSpPr>
        <p:spPr>
          <a:xfrm>
            <a:off x="5834628" y="1876553"/>
            <a:ext cx="4168364" cy="4823052"/>
          </a:xfrm>
          <a:prstGeom prst="flowChartProcess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cs-CZ"/>
          </a:p>
        </p:txBody>
      </p:sp>
      <p:sp>
        <p:nvSpPr>
          <p:cNvPr id="10" name="Flowchart: Process 9"/>
          <p:cNvSpPr/>
          <p:nvPr userDrawn="1"/>
        </p:nvSpPr>
        <p:spPr>
          <a:xfrm>
            <a:off x="904605" y="1876553"/>
            <a:ext cx="4167900" cy="4823052"/>
          </a:xfrm>
          <a:prstGeom prst="flowChartProcess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cs-CZ"/>
          </a:p>
        </p:txBody>
      </p:sp>
      <p:sp>
        <p:nvSpPr>
          <p:cNvPr id="14" name="Zaoblený obdélník 11"/>
          <p:cNvSpPr/>
          <p:nvPr userDrawn="1"/>
        </p:nvSpPr>
        <p:spPr>
          <a:xfrm>
            <a:off x="5834627" y="1713338"/>
            <a:ext cx="4336300" cy="36524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2826" tIns="52157" rIns="104315" bIns="52157" rtlCol="0" anchor="ctr"/>
          <a:lstStyle/>
          <a:p>
            <a:pPr algn="ctr"/>
            <a:endParaRPr lang="cs-CZ" sz="1600" b="1" dirty="0">
              <a:latin typeface="Cambria" panose="020405030504060302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5834627" y="1713338"/>
            <a:ext cx="4336300" cy="365240"/>
          </a:xfrm>
          <a:noFill/>
        </p:spPr>
        <p:txBody>
          <a:bodyPr vert="horz" lIns="492826" tIns="52157" rIns="104315" bIns="52157" rtlCol="0" anchor="ctr">
            <a:noAutofit/>
          </a:bodyPr>
          <a:lstStyle>
            <a:lvl1pPr>
              <a:defRPr lang="cs-CZ" sz="1600" b="1" dirty="0" smtClean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marL="0" lvl="0" indent="0">
              <a:buNone/>
            </a:pPr>
            <a:r>
              <a:rPr lang="cs-CZ" dirty="0"/>
              <a:t>Kliknutím lze upravit styly předlohy tetu.</a:t>
            </a:r>
          </a:p>
        </p:txBody>
      </p:sp>
      <p:sp>
        <p:nvSpPr>
          <p:cNvPr id="11" name="Zaoblený obdélník 11"/>
          <p:cNvSpPr/>
          <p:nvPr userDrawn="1"/>
        </p:nvSpPr>
        <p:spPr>
          <a:xfrm>
            <a:off x="914569" y="1709880"/>
            <a:ext cx="4336300" cy="36524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cs-CZ" sz="1600" b="1" dirty="0">
              <a:latin typeface="Cambria" panose="020405030504060302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569" y="1709880"/>
            <a:ext cx="4336300" cy="365240"/>
          </a:xfrm>
        </p:spPr>
        <p:txBody>
          <a:bodyPr lIns="492826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521574" indent="0">
              <a:buNone/>
              <a:defRPr sz="2300" b="1"/>
            </a:lvl2pPr>
            <a:lvl3pPr marL="1043148" indent="0">
              <a:buNone/>
              <a:defRPr sz="2100" b="1"/>
            </a:lvl3pPr>
            <a:lvl4pPr marL="1564721" indent="0">
              <a:buNone/>
              <a:defRPr sz="1800" b="1"/>
            </a:lvl4pPr>
            <a:lvl5pPr marL="2086295" indent="0">
              <a:buNone/>
              <a:defRPr sz="1800" b="1"/>
            </a:lvl5pPr>
            <a:lvl6pPr marL="2607869" indent="0">
              <a:buNone/>
              <a:defRPr sz="1800" b="1"/>
            </a:lvl6pPr>
            <a:lvl7pPr marL="3129443" indent="0">
              <a:buNone/>
              <a:defRPr sz="1800" b="1"/>
            </a:lvl7pPr>
            <a:lvl8pPr marL="3651016" indent="0">
              <a:buNone/>
              <a:defRPr sz="1800" b="1"/>
            </a:lvl8pPr>
            <a:lvl9pPr marL="4172590" indent="0">
              <a:buNone/>
              <a:defRPr sz="18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79320" y="2253839"/>
            <a:ext cx="3818470" cy="4445765"/>
          </a:xfrm>
        </p:spPr>
        <p:txBody>
          <a:bodyPr>
            <a:normAutofit/>
          </a:bodyPr>
          <a:lstStyle>
            <a:lvl1pPr marL="206456" indent="-184724">
              <a:defRPr sz="1300"/>
            </a:lvl1pPr>
            <a:lvl2pPr marL="412913" indent="-206456"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009236" y="2253839"/>
            <a:ext cx="3819148" cy="4445765"/>
          </a:xfrm>
        </p:spPr>
        <p:txBody>
          <a:bodyPr>
            <a:normAutofit/>
          </a:bodyPr>
          <a:lstStyle>
            <a:lvl1pPr marL="206456" indent="-184724">
              <a:defRPr sz="1300"/>
            </a:lvl1pPr>
            <a:lvl2pPr marL="412913" indent="-206456"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0" y="7357576"/>
            <a:ext cx="1052023" cy="123111"/>
          </a:xfrm>
          <a:prstGeom prst="rect">
            <a:avLst/>
          </a:prstGeom>
        </p:spPr>
        <p:txBody>
          <a:bodyPr/>
          <a:lstStyle/>
          <a:p>
            <a:fld id="{6785377D-AAEF-41E6-A03E-2D3F77854BDC}" type="datetime1">
              <a:rPr lang="cs-CZ" smtClean="0"/>
              <a:t>19.4.2017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9EB0-7D16-41F1-AD33-33AD942FE59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vál 12"/>
          <p:cNvSpPr/>
          <p:nvPr userDrawn="1"/>
        </p:nvSpPr>
        <p:spPr>
          <a:xfrm>
            <a:off x="535628" y="1539160"/>
            <a:ext cx="757884" cy="714679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cs-CZ"/>
          </a:p>
        </p:txBody>
      </p:sp>
      <p:sp>
        <p:nvSpPr>
          <p:cNvPr id="16" name="Ovál 12"/>
          <p:cNvSpPr/>
          <p:nvPr userDrawn="1"/>
        </p:nvSpPr>
        <p:spPr>
          <a:xfrm>
            <a:off x="5483170" y="1539160"/>
            <a:ext cx="757884" cy="714679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56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612000" cy="5410200"/>
          </a:xfrm>
        </p:spPr>
        <p:txBody>
          <a:bodyPr lIns="0" tIns="0" rIns="0" bIns="0">
            <a:noAutofit/>
          </a:bodyPr>
          <a:lstStyle>
            <a:lvl1pPr marL="538163" indent="-361950">
              <a:buFont typeface="Arial" panose="020B0604020202020204" pitchFamily="34" charset="0"/>
              <a:buChar char="‒"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buFont typeface="Calibri" panose="020F0502020204030204" pitchFamily="34" charset="0"/>
              <a:buChar char="‒"/>
              <a:defRPr sz="1600" baseline="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object 4"/>
          <p:cNvSpPr/>
          <p:nvPr userDrawn="1"/>
        </p:nvSpPr>
        <p:spPr>
          <a:xfrm>
            <a:off x="469900" y="428625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8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10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9E9D0BF8-95ED-4B89-9468-B9BA80425C8A}" type="datetime1">
              <a:rPr lang="cs-CZ" smtClean="0"/>
              <a:t>19.4.2017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DFED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3"/>
          <p:cNvSpPr>
            <a:spLocks noGrp="1"/>
          </p:cNvSpPr>
          <p:nvPr>
            <p:ph sz="half" idx="10"/>
          </p:nvPr>
        </p:nvSpPr>
        <p:spPr>
          <a:xfrm>
            <a:off x="546100" y="1266825"/>
            <a:ext cx="4680000" cy="540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Holder 3"/>
          <p:cNvSpPr>
            <a:spLocks noGrp="1"/>
          </p:cNvSpPr>
          <p:nvPr>
            <p:ph sz="half" idx="11"/>
          </p:nvPr>
        </p:nvSpPr>
        <p:spPr>
          <a:xfrm>
            <a:off x="5499100" y="1266825"/>
            <a:ext cx="4680000" cy="540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object 4"/>
          <p:cNvSpPr/>
          <p:nvPr userDrawn="1"/>
        </p:nvSpPr>
        <p:spPr>
          <a:xfrm>
            <a:off x="469900" y="428625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14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15" name="Zástupný symbol pro datum 6"/>
          <p:cNvSpPr>
            <a:spLocks noGrp="1"/>
          </p:cNvSpPr>
          <p:nvPr>
            <p:ph type="dt" sz="half" idx="12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629AD9C4-99C2-49E9-A813-53A64BDAAFF5}" type="datetime1">
              <a:rPr lang="cs-CZ" smtClean="0"/>
              <a:t>19.4.2017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3"/>
          <p:cNvSpPr>
            <a:spLocks noGrp="1"/>
          </p:cNvSpPr>
          <p:nvPr>
            <p:ph sz="half" idx="10"/>
          </p:nvPr>
        </p:nvSpPr>
        <p:spPr>
          <a:xfrm>
            <a:off x="546100" y="1266825"/>
            <a:ext cx="4680000" cy="540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Holder 3"/>
          <p:cNvSpPr>
            <a:spLocks noGrp="1"/>
          </p:cNvSpPr>
          <p:nvPr>
            <p:ph sz="half" idx="11"/>
          </p:nvPr>
        </p:nvSpPr>
        <p:spPr>
          <a:xfrm>
            <a:off x="5499100" y="1266825"/>
            <a:ext cx="4680000" cy="540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object 4"/>
          <p:cNvSpPr/>
          <p:nvPr userDrawn="1"/>
        </p:nvSpPr>
        <p:spPr>
          <a:xfrm>
            <a:off x="469900" y="428625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14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15" name="Zástupný symbol pro datum 6"/>
          <p:cNvSpPr>
            <a:spLocks noGrp="1"/>
          </p:cNvSpPr>
          <p:nvPr>
            <p:ph type="dt" sz="half" idx="12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7D370B54-F8A9-47EF-9A14-191A4819D995}" type="datetime1">
              <a:rPr lang="cs-CZ" smtClean="0"/>
              <a:t>19.4.2017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99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6090"/>
          </a:xfrm>
        </p:spPr>
        <p:txBody>
          <a:bodyPr lIns="0" tIns="0" rIns="0" bIns="0"/>
          <a:lstStyle>
            <a:lvl1pPr>
              <a:defRPr sz="3000" b="1" i="0">
                <a:solidFill>
                  <a:srgbClr val="0A6FB0"/>
                </a:solidFill>
                <a:latin typeface="Arial"/>
                <a:cs typeface="Arial"/>
              </a:defRPr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6" name="object 4"/>
          <p:cNvSpPr/>
          <p:nvPr userDrawn="1"/>
        </p:nvSpPr>
        <p:spPr>
          <a:xfrm>
            <a:off x="469900" y="428625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993" y="0"/>
                </a:lnTo>
              </a:path>
            </a:pathLst>
          </a:custGeom>
          <a:ln w="25400">
            <a:solidFill>
              <a:srgbClr val="E734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7F390AE8-EE3F-4F80-82CC-E1A22D8C8E76}" type="datetime1">
              <a:rPr lang="cs-CZ" smtClean="0"/>
              <a:t>19.4.2017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9899" y="428625"/>
            <a:ext cx="9790633" cy="5151958"/>
          </a:xfrm>
          <a:custGeom>
            <a:avLst/>
            <a:gdLst/>
            <a:ahLst/>
            <a:cxnLst/>
            <a:rect l="l" t="t" r="r" b="b"/>
            <a:pathLst>
              <a:path w="9828530" h="5148580">
                <a:moveTo>
                  <a:pt x="0" y="5147995"/>
                </a:moveTo>
                <a:lnTo>
                  <a:pt x="9827996" y="5147995"/>
                </a:lnTo>
                <a:lnTo>
                  <a:pt x="9827996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rgbClr val="258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9900" y="5796005"/>
            <a:ext cx="9790628" cy="1332230"/>
          </a:xfrm>
          <a:custGeom>
            <a:avLst/>
            <a:gdLst/>
            <a:ahLst/>
            <a:cxnLst/>
            <a:rect l="l" t="t" r="r" b="b"/>
            <a:pathLst>
              <a:path w="9828530" h="1332229">
                <a:moveTo>
                  <a:pt x="9827996" y="0"/>
                </a:moveTo>
                <a:lnTo>
                  <a:pt x="1332001" y="0"/>
                </a:lnTo>
                <a:lnTo>
                  <a:pt x="0" y="1332001"/>
                </a:lnTo>
                <a:lnTo>
                  <a:pt x="9827996" y="1332001"/>
                </a:lnTo>
                <a:lnTo>
                  <a:pt x="9827996" y="0"/>
                </a:lnTo>
                <a:close/>
              </a:path>
            </a:pathLst>
          </a:custGeom>
          <a:solidFill>
            <a:srgbClr val="E734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9899" y="428624"/>
            <a:ext cx="9790633" cy="5153025"/>
          </a:xfrm>
          <a:custGeom>
            <a:avLst/>
            <a:gdLst/>
            <a:ahLst/>
            <a:cxnLst/>
            <a:rect l="l" t="t" r="r" b="b"/>
            <a:pathLst>
              <a:path w="9828530" h="5148580">
                <a:moveTo>
                  <a:pt x="0" y="5147995"/>
                </a:moveTo>
                <a:lnTo>
                  <a:pt x="9827996" y="5147995"/>
                </a:lnTo>
                <a:lnTo>
                  <a:pt x="9827996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rgbClr val="258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9900" y="5796005"/>
            <a:ext cx="9790628" cy="1332230"/>
          </a:xfrm>
          <a:custGeom>
            <a:avLst/>
            <a:gdLst/>
            <a:ahLst/>
            <a:cxnLst/>
            <a:rect l="l" t="t" r="r" b="b"/>
            <a:pathLst>
              <a:path w="9828530" h="1332229">
                <a:moveTo>
                  <a:pt x="9827996" y="0"/>
                </a:moveTo>
                <a:lnTo>
                  <a:pt x="1332001" y="0"/>
                </a:lnTo>
                <a:lnTo>
                  <a:pt x="0" y="1332001"/>
                </a:lnTo>
                <a:lnTo>
                  <a:pt x="9827996" y="1332001"/>
                </a:lnTo>
                <a:lnTo>
                  <a:pt x="9827996" y="0"/>
                </a:lnTo>
                <a:close/>
              </a:path>
            </a:pathLst>
          </a:custGeom>
          <a:solidFill>
            <a:srgbClr val="E734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851300" y="2989337"/>
            <a:ext cx="7092000" cy="2015999"/>
          </a:xfrm>
        </p:spPr>
        <p:txBody>
          <a:bodyPr lIns="0" tIns="0" rIns="0" bIns="0"/>
          <a:lstStyle>
            <a:lvl1pPr>
              <a:defRPr sz="40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cs-CZ" dirty="0"/>
              <a:t>Kliknutím lze upravit styl.</a:t>
            </a:r>
            <a:endParaRPr dirty="0"/>
          </a:p>
        </p:txBody>
      </p:sp>
      <p:sp>
        <p:nvSpPr>
          <p:cNvPr id="10" name="Holder 3"/>
          <p:cNvSpPr>
            <a:spLocks noGrp="1"/>
          </p:cNvSpPr>
          <p:nvPr>
            <p:ph type="body" idx="10"/>
          </p:nvPr>
        </p:nvSpPr>
        <p:spPr>
          <a:xfrm>
            <a:off x="850900" y="5122938"/>
            <a:ext cx="7086200" cy="169277"/>
          </a:xfrm>
        </p:spPr>
        <p:txBody>
          <a:bodyPr lIns="0" tIns="0" rIns="0" bIns="0"/>
          <a:lstStyle>
            <a:lvl1pPr>
              <a:defRPr sz="1100" b="0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6022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A6FB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8316" y="1637140"/>
            <a:ext cx="8836766" cy="447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E7343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2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BAFA2E46-BC98-4D32-8547-86AABB639642}" type="datetime1">
              <a:rPr lang="cs-CZ" smtClean="0"/>
              <a:t>19.4.2017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9" r:id="rId3"/>
    <p:sldLayoutId id="2147483662" r:id="rId4"/>
    <p:sldLayoutId id="2147483663" r:id="rId5"/>
    <p:sldLayoutId id="2147483671" r:id="rId6"/>
    <p:sldLayoutId id="2147483664" r:id="rId7"/>
    <p:sldLayoutId id="2147483665" r:id="rId8"/>
    <p:sldLayoutId id="2147483668" r:id="rId9"/>
    <p:sldLayoutId id="2147483672" r:id="rId10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A6FB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8316" y="1637140"/>
            <a:ext cx="8836766" cy="447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E7343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‹#›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2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1C1167E2-F19D-4B7F-9079-AF33578822D2}" type="datetime1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t>19.4.2017</a:t>
            </a:fld>
            <a:endParaRPr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9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A6FB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8316" y="1637140"/>
            <a:ext cx="8836766" cy="447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E7343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‹#›</a:t>
            </a:fld>
            <a:endParaRPr lang="cs-CZ"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469900" y="7153336"/>
            <a:ext cx="3806190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800" b="1" i="0" cap="all" spc="0" baseline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endParaRPr lang="cs-CZ" dirty="0"/>
          </a:p>
        </p:txBody>
      </p:sp>
      <p:sp>
        <p:nvSpPr>
          <p:cNvPr id="9" name="Zástupný symbol pro datum 6"/>
          <p:cNvSpPr>
            <a:spLocks noGrp="1"/>
          </p:cNvSpPr>
          <p:nvPr>
            <p:ph type="dt" sz="half" idx="2"/>
          </p:nvPr>
        </p:nvSpPr>
        <p:spPr>
          <a:xfrm>
            <a:off x="4508500" y="7153336"/>
            <a:ext cx="172243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lang="cs-CZ" sz="800" b="1" i="0" cap="all" spc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marL="12700"/>
            <a:fld id="{1FD93B80-375E-460E-AC58-0415F700BFC3}" type="datetime1">
              <a:rPr lang="cs-CZ" smtClean="0"/>
              <a:t>19.4.2017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23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res/registr_ekonomickych_subjektu" TargetMode="Externa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tocernosice.cz/rozpocet/" TargetMode="Externa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4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4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4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onitorstatnipokladna.cz/" TargetMode="Externa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r.cz/" TargetMode="Externa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david.prusvic@mfcr.cz" TargetMode="External"/><Relationship Id="rId5" Type="http://schemas.openxmlformats.org/officeDocument/2006/relationships/hyperlink" Target="mailto:vera.dedkova@mfcr.cz" TargetMode="External"/><Relationship Id="rId4" Type="http://schemas.openxmlformats.org/officeDocument/2006/relationships/hyperlink" Target="mailto:zdenka.ruzickova@mfcr.cz" TargetMode="Externa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.vyhnanek@mfcr.cz" TargetMode="Externa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eliska.sikorska@mfcr.cz" TargetMode="External"/><Relationship Id="rId5" Type="http://schemas.openxmlformats.org/officeDocument/2006/relationships/hyperlink" Target="mailto:radka.kapounova@mfcr.cz" TargetMode="External"/><Relationship Id="rId4" Type="http://schemas.openxmlformats.org/officeDocument/2006/relationships/hyperlink" Target="mailto:miroslav.matej@mfcr.cz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r.cz/cs/legislativa/metodiky/2016/metodicky-pokyn-chj-c-2--metodika-rizeni-2450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4.xml"/><Relationship Id="rId3" Type="http://schemas.openxmlformats.org/officeDocument/2006/relationships/slide" Target="slide9.xml"/><Relationship Id="rId7" Type="http://schemas.openxmlformats.org/officeDocument/2006/relationships/slide" Target="slide6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6.xml"/><Relationship Id="rId5" Type="http://schemas.openxmlformats.org/officeDocument/2006/relationships/slide" Target="slide30.xml"/><Relationship Id="rId10" Type="http://schemas.openxmlformats.org/officeDocument/2006/relationships/slide" Target="slide106.xml"/><Relationship Id="rId4" Type="http://schemas.openxmlformats.org/officeDocument/2006/relationships/slide" Target="slide16.xml"/><Relationship Id="rId9" Type="http://schemas.openxmlformats.org/officeDocument/2006/relationships/slide" Target="slide9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p.cz/sqw/historie.sqw?o=7&amp;T=10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mfcr.cz/cs/legislativa/metodiky/2016/metodicky-pokyn-chj-c-3--metodika-verejn-25582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r.cz/cs/verejny-sektor/smart-governance/centralni-nakup-statu/technicke-standardy/zavazne/technicky-standard-sluzebnich-vozidel-22894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akademienzzvz@mmr.cz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188" y="2701305"/>
            <a:ext cx="955894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cs-CZ" sz="4400" b="1" dirty="0">
                <a:solidFill>
                  <a:schemeClr val="bg1"/>
                </a:solidFill>
              </a:rPr>
              <a:t>Workshop MF pro zástupce měst a obcí Karlovarského kraje</a:t>
            </a:r>
            <a:endParaRPr lang="cs-CZ" sz="4400" b="1" spc="-12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80423" y="4933553"/>
            <a:ext cx="959199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948180" algn="l"/>
                <a:tab pos="2118995" algn="l"/>
              </a:tabLst>
            </a:pPr>
            <a:r>
              <a:rPr lang="cs-CZ" sz="2200" spc="80" dirty="0">
                <a:solidFill>
                  <a:schemeClr val="bg1"/>
                </a:solidFill>
                <a:latin typeface="Arial"/>
                <a:cs typeface="Arial"/>
              </a:rPr>
              <a:t>Centrální harmonizační jednotka </a:t>
            </a:r>
            <a:r>
              <a:rPr lang="cs-CZ" sz="2200" dirty="0">
                <a:solidFill>
                  <a:schemeClr val="bg1"/>
                </a:solidFill>
              </a:rPr>
              <a:t>| </a:t>
            </a:r>
            <a:r>
              <a:rPr lang="cs-CZ" sz="2200" dirty="0">
                <a:solidFill>
                  <a:schemeClr val="bg1"/>
                </a:solidFill>
                <a:cs typeface="Arial"/>
              </a:rPr>
              <a:t>Ministerstvo financí České republiky</a:t>
            </a:r>
          </a:p>
          <a:p>
            <a:pPr marL="12700">
              <a:lnSpc>
                <a:spcPct val="100000"/>
              </a:lnSpc>
              <a:tabLst>
                <a:tab pos="1948180" algn="l"/>
                <a:tab pos="2118995" algn="l"/>
              </a:tabLst>
            </a:pPr>
            <a:endParaRPr lang="cs-CZ" sz="2000" spc="8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2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48072"/>
          </a:xfrm>
        </p:spPr>
        <p:txBody>
          <a:bodyPr>
            <a:normAutofit/>
          </a:bodyPr>
          <a:lstStyle/>
          <a:p>
            <a:r>
              <a:rPr lang="cs-CZ" sz="3200" dirty="0"/>
              <a:t>Vnitřní kontrolní systém (</a:t>
            </a:r>
            <a:r>
              <a:rPr lang="cs-CZ" sz="3200" dirty="0" smtClean="0"/>
              <a:t>1/5)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832" y="1333153"/>
            <a:ext cx="9276526" cy="5240982"/>
          </a:xfrm>
        </p:spPr>
        <p:txBody>
          <a:bodyPr>
            <a:normAutofit/>
          </a:bodyPr>
          <a:lstStyle/>
          <a:p>
            <a:pPr marL="176213" indent="0" algn="just">
              <a:lnSpc>
                <a:spcPct val="150000"/>
              </a:lnSpc>
              <a:buNone/>
            </a:pPr>
            <a:r>
              <a:rPr lang="cs-CZ" sz="2400" b="1" dirty="0">
                <a:solidFill>
                  <a:srgbClr val="0070C0"/>
                </a:solidFill>
              </a:rPr>
              <a:t>vnitřní kontrolní systém</a:t>
            </a:r>
            <a:endParaRPr lang="cs-CZ" sz="2400" b="1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cs-CZ" sz="2400" dirty="0"/>
              <a:t>je předmětem návrhu nového zákona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cs-CZ" sz="2400" dirty="0" smtClean="0"/>
              <a:t>skládá </a:t>
            </a:r>
            <a:r>
              <a:rPr lang="cs-CZ" sz="2400" dirty="0"/>
              <a:t>se z řídicích a kontrolních mechanismů a interního auditu</a:t>
            </a:r>
          </a:p>
          <a:p>
            <a:pPr marL="176213" indent="0" algn="just">
              <a:lnSpc>
                <a:spcPct val="150000"/>
              </a:lnSpc>
              <a:buNone/>
            </a:pPr>
            <a:endParaRPr lang="cs-CZ" sz="2400" dirty="0"/>
          </a:p>
          <a:p>
            <a:pPr marL="176213" indent="0" algn="just">
              <a:lnSpc>
                <a:spcPct val="150000"/>
              </a:lnSpc>
              <a:buNone/>
            </a:pPr>
            <a:r>
              <a:rPr lang="cs-CZ" sz="2400" b="1" dirty="0">
                <a:solidFill>
                  <a:srgbClr val="0070C0"/>
                </a:solidFill>
              </a:rPr>
              <a:t>cíle vnitřního kontrolního systému ve veřejné správě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cs-CZ" sz="2400" dirty="0"/>
              <a:t>zajistit, aby informace o hospodaření odpovídaly skutečnosti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cs-CZ" sz="2400" dirty="0"/>
              <a:t>poskytnout přiměřené ujištění o tom, že je s veřejnými prostředky nakládáno hospodárně, účelně a efektivně</a:t>
            </a:r>
          </a:p>
          <a:p>
            <a:pPr marL="179388" algn="just"/>
            <a:endParaRPr lang="cs-CZ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35287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409111" cy="5410200"/>
          </a:xfrm>
        </p:spPr>
        <p:txBody>
          <a:bodyPr/>
          <a:lstStyle/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200" dirty="0">
                <a:latin typeface="+mj-lt"/>
                <a:cs typeface="Arial"/>
              </a:rPr>
              <a:t>smlouvy uzavřené po 1. červenci 2016</a:t>
            </a:r>
          </a:p>
          <a:p>
            <a:pPr marL="995363" lvl="3" indent="-3619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2000" dirty="0">
              <a:cs typeface="Arial"/>
            </a:endParaRPr>
          </a:p>
          <a:p>
            <a:pPr marL="995363" lvl="3" indent="-3619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2000" dirty="0">
              <a:cs typeface="Arial"/>
            </a:endParaRPr>
          </a:p>
          <a:p>
            <a:pPr marL="995363" lvl="3" indent="-3619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2000" dirty="0">
              <a:cs typeface="Arial"/>
            </a:endParaRP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200" dirty="0">
                <a:latin typeface="+mj-lt"/>
                <a:cs typeface="Arial"/>
              </a:rPr>
              <a:t>dodatky smlouvy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200" dirty="0">
                <a:latin typeface="+mj-lt"/>
                <a:cs typeface="Arial"/>
              </a:rPr>
              <a:t>přílohy smlouvy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200" dirty="0">
                <a:latin typeface="+mj-lt"/>
                <a:cs typeface="Arial"/>
              </a:rPr>
              <a:t>objednávky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200" dirty="0">
                <a:latin typeface="+mj-lt"/>
                <a:cs typeface="Arial"/>
              </a:rPr>
              <a:t>rámcové smlouvy</a:t>
            </a:r>
          </a:p>
          <a:p>
            <a:pPr marL="538163" lvl="2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endParaRPr lang="cs-CZ" sz="2200" b="1" dirty="0">
              <a:latin typeface="Arial"/>
              <a:cs typeface="Arial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smlouvy se uveřejňují (2/2)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66180" y="5365601"/>
            <a:ext cx="9441431" cy="1143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7663" marR="0" lvl="2" indent="-263525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E7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výjimkou je smlouva, jestliže výše hodnoty jejího předmětu je 50 000 Kč bez daně z přidané hodnoty nebo nižší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66180" y="1909217"/>
            <a:ext cx="9441431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7663" marR="0" lvl="2" indent="-263525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E7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E7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Sankce v případě nesplnění povinnosti smlouvu uveřejnit do 3 měsíců</a:t>
            </a:r>
          </a:p>
          <a:p>
            <a:pPr marL="347663" marR="0" lvl="2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smlouva se považuje od počátku za zrušenou</a:t>
            </a:r>
          </a:p>
        </p:txBody>
      </p:sp>
      <p:sp>
        <p:nvSpPr>
          <p:cNvPr id="11" name="Šipka: doprava 10"/>
          <p:cNvSpPr/>
          <p:nvPr/>
        </p:nvSpPr>
        <p:spPr>
          <a:xfrm>
            <a:off x="1098228" y="2701305"/>
            <a:ext cx="864096" cy="242316"/>
          </a:xfrm>
          <a:prstGeom prst="rightArrow">
            <a:avLst>
              <a:gd name="adj1" fmla="val 50000"/>
              <a:gd name="adj2" fmla="val 950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0344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409111" cy="5682952"/>
          </a:xfrm>
        </p:spPr>
        <p:txBody>
          <a:bodyPr/>
          <a:lstStyle/>
          <a:p>
            <a:pPr marL="176213" lvl="3" algn="just">
              <a:lnSpc>
                <a:spcPct val="150000"/>
              </a:lnSpc>
            </a:pPr>
            <a:r>
              <a:rPr lang="cs-CZ" sz="2200" b="1" dirty="0">
                <a:latin typeface="+mj-lt"/>
                <a:cs typeface="Arial"/>
              </a:rPr>
              <a:t>Informace, které nelze poskytnout podle zákona o svobodném přístupu k informacím: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200" dirty="0">
                <a:latin typeface="+mj-lt"/>
                <a:cs typeface="Arial"/>
              </a:rPr>
              <a:t>utajované informace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200" b="1" dirty="0">
                <a:latin typeface="+mj-lt"/>
                <a:cs typeface="Arial"/>
              </a:rPr>
              <a:t>osobní údaje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endParaRPr lang="cs-CZ" sz="2200" b="1" dirty="0">
              <a:latin typeface="+mj-lt"/>
              <a:cs typeface="Arial"/>
            </a:endParaRP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endParaRPr lang="cs-CZ" sz="2200" dirty="0">
              <a:latin typeface="+mj-lt"/>
              <a:cs typeface="Arial"/>
            </a:endParaRP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endParaRPr lang="cs-CZ" sz="2200" dirty="0">
              <a:latin typeface="+mj-lt"/>
              <a:cs typeface="Arial"/>
            </a:endParaRPr>
          </a:p>
          <a:p>
            <a:pPr marL="176213" lvl="3" algn="just">
              <a:lnSpc>
                <a:spcPct val="150000"/>
              </a:lnSpc>
            </a:pPr>
            <a:endParaRPr lang="cs-CZ" sz="2200" dirty="0">
              <a:latin typeface="+mj-lt"/>
              <a:cs typeface="Arial"/>
            </a:endParaRP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200" dirty="0">
                <a:latin typeface="+mj-lt"/>
                <a:cs typeface="Arial"/>
              </a:rPr>
              <a:t>informace chráněné právem k nehmotným statkům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200" b="1" dirty="0">
                <a:latin typeface="+mj-lt"/>
                <a:cs typeface="Arial"/>
              </a:rPr>
              <a:t>obchodní tajemství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výjimky z uveřejnění (1/2)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66180" y="3456225"/>
            <a:ext cx="9289031" cy="16619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7663" marR="0" lvl="2" indent="-261938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E7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Zodpovědnost za zveřejnění smlouvy obsahující osobní údaje bude na tom, kdo zveřejňuje, ne na Ministerstvu vnitra ani na registru smluv</a:t>
            </a:r>
          </a:p>
          <a:p>
            <a:pPr marL="347663" marR="0" lvl="2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znečitelnit takové údaje </a:t>
            </a:r>
          </a:p>
        </p:txBody>
      </p:sp>
      <p:sp>
        <p:nvSpPr>
          <p:cNvPr id="5" name="Šipka: doprava 4"/>
          <p:cNvSpPr/>
          <p:nvPr/>
        </p:nvSpPr>
        <p:spPr>
          <a:xfrm>
            <a:off x="1170236" y="4785851"/>
            <a:ext cx="864096" cy="14770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25762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409111" cy="5682952"/>
          </a:xfrm>
        </p:spPr>
        <p:txBody>
          <a:bodyPr/>
          <a:lstStyle/>
          <a:p>
            <a:pPr marL="176213" lvl="3" algn="just">
              <a:lnSpc>
                <a:spcPct val="150000"/>
              </a:lnSpc>
            </a:pPr>
            <a:r>
              <a:rPr lang="cs-CZ" sz="2200" b="1" dirty="0">
                <a:latin typeface="+mj-lt"/>
                <a:cs typeface="Arial"/>
              </a:rPr>
              <a:t>Smlouva, která má být uveřejněna podle jiného zákona nebo informace z ní mají být uveřejněny podle jiného zákona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200" dirty="0">
                <a:latin typeface="+mj-lt"/>
                <a:cs typeface="Arial"/>
              </a:rPr>
              <a:t>veřejnoprávní smlouvy o poskytnutí dotace nebo návratné finanční výpomoci</a:t>
            </a:r>
          </a:p>
          <a:p>
            <a:pPr marL="1090613" lvl="4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200" dirty="0">
                <a:latin typeface="+mj-lt"/>
                <a:cs typeface="Arial"/>
              </a:rPr>
              <a:t>zveřejnění podle § 10d zákona č. 250/2000 Sb.</a:t>
            </a:r>
          </a:p>
          <a:p>
            <a:pPr marL="1090613" lvl="4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2200" dirty="0">
              <a:latin typeface="+mj-lt"/>
              <a:cs typeface="Arial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r>
              <a:rPr lang="cs-CZ" dirty="0"/>
              <a:t>Další výjimky z uveřejnění (2/2)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3400" y="4824377"/>
            <a:ext cx="9421811" cy="21236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7663" marR="0" lvl="2" indent="-261938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E7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Poskytovatel zveřejní veřejnoprávní smlouvu o poskytnutí dotace nebo návratné finanční výpomoci a její dodatky na své úřední desce způsobem umožňujícím dálkový přístup do 30 dnů ode dne uzavření smlouvy nebo jejího dodatku, a to po dobu nejméně 3 let.</a:t>
            </a:r>
          </a:p>
        </p:txBody>
      </p:sp>
    </p:spTree>
    <p:extLst>
      <p:ext uri="{BB962C8B-B14F-4D97-AF65-F5344CB8AC3E}">
        <p14:creationId xmlns:p14="http://schemas.microsoft.com/office/powerpoint/2010/main" val="7320742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409111" cy="5682952"/>
          </a:xfrm>
        </p:spPr>
        <p:txBody>
          <a:bodyPr/>
          <a:lstStyle/>
          <a:p>
            <a:pPr marL="176213" lvl="3" algn="just">
              <a:lnSpc>
                <a:spcPct val="150000"/>
              </a:lnSpc>
            </a:pPr>
            <a:r>
              <a:rPr lang="cs-CZ" sz="2000" b="1" dirty="0">
                <a:latin typeface="+mj-lt"/>
                <a:cs typeface="Arial"/>
              </a:rPr>
              <a:t>1. zaslání smlouvy správci registru smluv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latin typeface="+mj-lt"/>
                <a:cs typeface="Arial"/>
              </a:rPr>
              <a:t>30 dnů od podpisu smlouvy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latin typeface="+mj-lt"/>
                <a:cs typeface="Arial"/>
              </a:rPr>
              <a:t>smluvní strany/ v zastoupení</a:t>
            </a:r>
          </a:p>
          <a:p>
            <a:pPr marL="176213" lvl="3" algn="just">
              <a:lnSpc>
                <a:spcPct val="150000"/>
              </a:lnSpc>
            </a:pPr>
            <a:r>
              <a:rPr lang="cs-CZ" sz="2000" b="1" dirty="0">
                <a:latin typeface="+mj-lt"/>
                <a:cs typeface="Arial"/>
              </a:rPr>
              <a:t>2. uveřejnění smlouvy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latin typeface="+mj-lt"/>
                <a:cs typeface="Arial"/>
              </a:rPr>
              <a:t>automatizované, bezodkladně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latin typeface="+mj-lt"/>
                <a:cs typeface="Arial"/>
              </a:rPr>
              <a:t>možnost opravy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latin typeface="+mj-lt"/>
                <a:cs typeface="Arial"/>
              </a:rPr>
              <a:t>možnost znepřístupnění záznamu</a:t>
            </a:r>
          </a:p>
          <a:p>
            <a:pPr marL="176213" lvl="3" algn="just">
              <a:lnSpc>
                <a:spcPct val="150000"/>
              </a:lnSpc>
            </a:pPr>
            <a:endParaRPr lang="cs-CZ" sz="2200" dirty="0">
              <a:latin typeface="+mj-lt"/>
              <a:cs typeface="Arial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6090"/>
          </a:xfrm>
        </p:spPr>
        <p:txBody>
          <a:bodyPr/>
          <a:lstStyle/>
          <a:p>
            <a:r>
              <a:rPr lang="cs-CZ" dirty="0"/>
              <a:t>Způsob uveřejnění (1/2)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6101" y="4717529"/>
            <a:ext cx="9409110" cy="24191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6213" marR="0" lvl="0" indent="0" algn="just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E7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Nesprávné uveřejnění – možnost opravy</a:t>
            </a:r>
          </a:p>
          <a:p>
            <a:pPr marL="538163" marR="0" lvl="1" indent="-361950" algn="just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30 dnů, kdy se o tom povinný subjekt dozvěděl a byl dosud v dobré víře, že uveřejnění bylo správné</a:t>
            </a:r>
          </a:p>
          <a:p>
            <a:pPr marL="538163" marR="0" lvl="1" indent="-361950" algn="just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30 dnů, kdy bylo doručeno rozhodnutí nadřízeného orgánu/soudu, na jehož základě mají být data zveřejněna</a:t>
            </a:r>
          </a:p>
        </p:txBody>
      </p:sp>
    </p:spTree>
    <p:extLst>
      <p:ext uri="{BB962C8B-B14F-4D97-AF65-F5344CB8AC3E}">
        <p14:creationId xmlns:p14="http://schemas.microsoft.com/office/powerpoint/2010/main" val="5142710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409111" cy="5682952"/>
          </a:xfrm>
        </p:spPr>
        <p:txBody>
          <a:bodyPr/>
          <a:lstStyle/>
          <a:p>
            <a:pPr marL="176213" lvl="3" indent="0" algn="just">
              <a:lnSpc>
                <a:spcPct val="150000"/>
              </a:lnSpc>
              <a:buNone/>
            </a:pPr>
            <a:r>
              <a:rPr lang="cs-CZ" sz="2200" b="1" dirty="0">
                <a:latin typeface="+mj-lt"/>
                <a:cs typeface="Arial"/>
              </a:rPr>
              <a:t>Formát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latin typeface="+mj-lt"/>
                <a:cs typeface="Arial"/>
              </a:rPr>
              <a:t>otevřený a strojově čitelný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latin typeface="+mj-lt"/>
                <a:cs typeface="Arial"/>
              </a:rPr>
              <a:t>max. velikost všech příloh 20 MB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b="1" dirty="0">
                <a:latin typeface="+mj-lt"/>
                <a:cs typeface="Arial"/>
              </a:rPr>
              <a:t>přípustné formáty: .</a:t>
            </a:r>
            <a:r>
              <a:rPr lang="cs-CZ" sz="2000" b="1" dirty="0" err="1">
                <a:latin typeface="+mj-lt"/>
                <a:cs typeface="Arial"/>
              </a:rPr>
              <a:t>pdf</a:t>
            </a:r>
            <a:r>
              <a:rPr lang="cs-CZ" sz="2000" b="1" dirty="0">
                <a:latin typeface="+mj-lt"/>
                <a:cs typeface="Arial"/>
              </a:rPr>
              <a:t>, .doc, .</a:t>
            </a:r>
            <a:r>
              <a:rPr lang="cs-CZ" sz="2000" b="1" dirty="0" err="1">
                <a:latin typeface="+mj-lt"/>
                <a:cs typeface="Arial"/>
              </a:rPr>
              <a:t>docx</a:t>
            </a:r>
            <a:r>
              <a:rPr lang="cs-CZ" sz="2000" b="1" dirty="0">
                <a:latin typeface="+mj-lt"/>
                <a:cs typeface="Arial"/>
              </a:rPr>
              <a:t>, .</a:t>
            </a:r>
            <a:r>
              <a:rPr lang="cs-CZ" sz="2000" b="1" dirty="0" err="1">
                <a:latin typeface="+mj-lt"/>
                <a:cs typeface="Arial"/>
              </a:rPr>
              <a:t>rtf</a:t>
            </a:r>
            <a:r>
              <a:rPr lang="cs-CZ" sz="2000" b="1" dirty="0">
                <a:latin typeface="+mj-lt"/>
                <a:cs typeface="Arial"/>
              </a:rPr>
              <a:t>, .</a:t>
            </a:r>
            <a:r>
              <a:rPr lang="cs-CZ" sz="2000" b="1" dirty="0" err="1">
                <a:latin typeface="+mj-lt"/>
                <a:cs typeface="Arial"/>
              </a:rPr>
              <a:t>odt</a:t>
            </a:r>
            <a:r>
              <a:rPr lang="cs-CZ" sz="2000" b="1" dirty="0">
                <a:latin typeface="+mj-lt"/>
                <a:cs typeface="Arial"/>
              </a:rPr>
              <a:t>, .</a:t>
            </a:r>
            <a:r>
              <a:rPr lang="cs-CZ" sz="2000" b="1" dirty="0" err="1">
                <a:latin typeface="+mj-lt"/>
                <a:cs typeface="Arial"/>
              </a:rPr>
              <a:t>txt</a:t>
            </a:r>
            <a:endParaRPr lang="cs-CZ" sz="2000" b="1" dirty="0">
              <a:latin typeface="+mj-lt"/>
              <a:cs typeface="Arial"/>
            </a:endParaRP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latin typeface="+mj-lt"/>
                <a:cs typeface="Arial"/>
              </a:rPr>
              <a:t>jedna datová zpráva = jeden pokyn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latin typeface="+mj-lt"/>
                <a:cs typeface="Arial"/>
              </a:rPr>
              <a:t>formát pokynu – XML </a:t>
            </a:r>
            <a:endParaRPr lang="cs-CZ" sz="2000" b="1" dirty="0">
              <a:latin typeface="+mj-lt"/>
            </a:endParaRPr>
          </a:p>
          <a:p>
            <a:pPr marL="176213" lvl="3" algn="just">
              <a:lnSpc>
                <a:spcPct val="150000"/>
              </a:lnSpc>
            </a:pPr>
            <a:endParaRPr lang="cs-CZ" sz="2000" dirty="0">
              <a:latin typeface="+mj-lt"/>
              <a:cs typeface="Arial"/>
            </a:endParaRPr>
          </a:p>
          <a:p>
            <a:pPr marL="176213" lvl="3" algn="just">
              <a:lnSpc>
                <a:spcPct val="150000"/>
              </a:lnSpc>
            </a:pPr>
            <a:endParaRPr lang="cs-CZ" sz="2000" dirty="0">
              <a:latin typeface="+mj-lt"/>
              <a:cs typeface="Arial"/>
            </a:endParaRPr>
          </a:p>
          <a:p>
            <a:pPr marL="176213" lvl="3" algn="just">
              <a:lnSpc>
                <a:spcPct val="150000"/>
              </a:lnSpc>
            </a:pPr>
            <a:endParaRPr lang="cs-CZ" sz="2000" dirty="0">
              <a:latin typeface="+mj-lt"/>
              <a:cs typeface="Arial"/>
            </a:endParaRPr>
          </a:p>
          <a:p>
            <a:pPr marL="176213" lvl="3" algn="just">
              <a:lnSpc>
                <a:spcPct val="150000"/>
              </a:lnSpc>
            </a:pPr>
            <a:r>
              <a:rPr lang="cs-CZ" sz="2000" dirty="0">
                <a:latin typeface="+mj-lt"/>
                <a:cs typeface="Arial"/>
              </a:rPr>
              <a:t>Další informace, nejčastější chyby uveřejnění, návody pro uveřejňování a samotný registr smluv: </a:t>
            </a:r>
          </a:p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latin typeface="+mj-lt"/>
                <a:cs typeface="Arial"/>
              </a:rPr>
              <a:t>internetové stránky Ministerstva vnitra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6090"/>
          </a:xfrm>
        </p:spPr>
        <p:txBody>
          <a:bodyPr/>
          <a:lstStyle/>
          <a:p>
            <a:r>
              <a:rPr lang="cs-CZ" dirty="0"/>
              <a:t>Způsob uveřejnění (2/2)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6100" y="4150267"/>
            <a:ext cx="9409111" cy="1143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6213" lvl="3" algn="just">
              <a:lnSpc>
                <a:spcPct val="150000"/>
              </a:lnSpc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E7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 </a:t>
            </a:r>
            <a:r>
              <a:rPr lang="cs-CZ" sz="2000" b="1" dirty="0">
                <a:solidFill>
                  <a:srgbClr val="444444"/>
                </a:solidFill>
                <a:latin typeface="Arial"/>
              </a:rPr>
              <a:t>Správce registru smluv neodpovídá za správnost smluv a metadat smluv uveřejněných prostřednictvím registru smluv.</a:t>
            </a:r>
          </a:p>
        </p:txBody>
      </p:sp>
    </p:spTree>
    <p:extLst>
      <p:ext uri="{BB962C8B-B14F-4D97-AF65-F5344CB8AC3E}">
        <p14:creationId xmlns:p14="http://schemas.microsoft.com/office/powerpoint/2010/main" val="356398952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uveřejňuje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80" y="1255433"/>
            <a:ext cx="8496944" cy="54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140" y="1824473"/>
            <a:ext cx="4752528" cy="1107996"/>
          </a:xfrm>
        </p:spPr>
        <p:txBody>
          <a:bodyPr anchor="ctr"/>
          <a:lstStyle/>
          <a:p>
            <a:r>
              <a:rPr lang="cs-CZ" sz="3600" dirty="0">
                <a:solidFill>
                  <a:schemeClr val="tx2"/>
                </a:solidFill>
              </a:rPr>
              <a:t>ROZPOČTOVÁ ODPOVĚDNOST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7"/>
          </p:nvPr>
        </p:nvSpPr>
        <p:spPr>
          <a:xfrm>
            <a:off x="8703484" y="7193430"/>
            <a:ext cx="1582420" cy="123111"/>
          </a:xfrm>
        </p:spPr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106</a:t>
            </a:fld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5234023" y="1280471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10160932" y="1488129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160932" y="205020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160932" y="2612281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160932" y="317435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160932" y="373643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159962" y="4298509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0159962" y="486058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0159962" y="5422661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159962" y="5984738"/>
            <a:ext cx="504000" cy="504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9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/>
              <a:t>Právní úprava</a:t>
            </a:r>
          </a:p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/>
              <a:t>Sektor veřejných institucí</a:t>
            </a:r>
            <a:endParaRPr lang="en-GB" sz="2400" dirty="0"/>
          </a:p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/>
              <a:t>Rozpočet a transparentnost</a:t>
            </a:r>
          </a:p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/>
              <a:t>Rozpočtová strategie</a:t>
            </a:r>
          </a:p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/>
              <a:t>Výdajové pravidlo (stát)</a:t>
            </a:r>
          </a:p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/>
              <a:t>Dluhová brzda</a:t>
            </a:r>
          </a:p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/>
              <a:t>Hospodaření ÚSC – fiskální pravidlo</a:t>
            </a:r>
          </a:p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/>
              <a:t>Organizační zajištění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107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83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SzPct val="120000"/>
              <a:buFont typeface="Calibri" panose="020F0502020204030204" pitchFamily="34" charset="0"/>
              <a:buChar char="—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zdravé a dlouhodobě udržitelné veřejné finance, a to i případě běžných konjukturálních výkyvů</a:t>
            </a:r>
          </a:p>
          <a:p>
            <a:pPr marL="342900" indent="-342900">
              <a:spcAft>
                <a:spcPts val="600"/>
              </a:spcAft>
              <a:buSzPct val="120000"/>
              <a:buFont typeface="Calibri" panose="020F0502020204030204" pitchFamily="34" charset="0"/>
              <a:buChar char="—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úplné </a:t>
            </a:r>
            <a:r>
              <a:rPr lang="cs-CZ" sz="2400" dirty="0" smtClean="0">
                <a:latin typeface="+mn-lt"/>
                <a:cs typeface="Calibri" panose="020F0502020204030204" pitchFamily="34" charset="0"/>
              </a:rPr>
              <a:t>pokrytí sektoru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veřejných institucí</a:t>
            </a:r>
          </a:p>
          <a:p>
            <a:pPr marL="342900" indent="-342900">
              <a:spcAft>
                <a:spcPts val="600"/>
              </a:spcAft>
              <a:buSzPct val="120000"/>
              <a:buFont typeface="Calibri" panose="020F0502020204030204" pitchFamily="34" charset="0"/>
              <a:buChar char="—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posílení transparentnosti veřejných financí</a:t>
            </a:r>
          </a:p>
          <a:p>
            <a:pPr marL="342900" indent="-342900">
              <a:spcAft>
                <a:spcPts val="600"/>
              </a:spcAft>
              <a:buSzPct val="120000"/>
              <a:buFont typeface="Calibri" panose="020F0502020204030204" pitchFamily="34" charset="0"/>
              <a:buChar char="—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nezávislé analýzy a prognózy v oblasti veřejných financí</a:t>
            </a:r>
          </a:p>
          <a:p>
            <a:pPr marL="342900" indent="-342900">
              <a:spcAft>
                <a:spcPts val="600"/>
              </a:spcAft>
              <a:buSzPct val="120000"/>
              <a:buFont typeface="Calibri" panose="020F0502020204030204" pitchFamily="34" charset="0"/>
              <a:buChar char="—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střednědobá dimenze rozpočtového procesu</a:t>
            </a:r>
          </a:p>
          <a:p>
            <a:pPr marL="342900" indent="-342900">
              <a:spcAft>
                <a:spcPts val="600"/>
              </a:spcAft>
              <a:buSzPct val="120000"/>
              <a:buFont typeface="Calibri" panose="020F0502020204030204" pitchFamily="34" charset="0"/>
              <a:buChar char="—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regulace se týká celého sektoru veřejných </a:t>
            </a:r>
            <a:r>
              <a:rPr lang="cs-CZ" sz="2400" dirty="0" smtClean="0">
                <a:latin typeface="+mn-lt"/>
                <a:cs typeface="Calibri" panose="020F0502020204030204" pitchFamily="34" charset="0"/>
              </a:rPr>
              <a:t>institucí</a:t>
            </a:r>
            <a:endParaRPr lang="cs-CZ" sz="24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SzPct val="120000"/>
              <a:buFont typeface="Calibri" panose="020F0502020204030204" pitchFamily="34" charset="0"/>
              <a:buChar char="—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definice veřejného dluhu a zadlužení</a:t>
            </a:r>
          </a:p>
          <a:p>
            <a:pPr marL="342900" indent="-342900">
              <a:spcAft>
                <a:spcPts val="600"/>
              </a:spcAft>
              <a:buSzPct val="120000"/>
              <a:buFont typeface="Calibri" panose="020F0502020204030204" pitchFamily="34" charset="0"/>
              <a:buChar char="—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postup stanovení celkových výdajů veřejných institucí k dosažení střednědobého rozpočtového cíle a automatický korekční mechanismus</a:t>
            </a:r>
          </a:p>
          <a:p>
            <a:pPr marL="342900" indent="-342900">
              <a:spcAft>
                <a:spcPts val="600"/>
              </a:spcAft>
              <a:buSzPct val="120000"/>
              <a:buFont typeface="Calibri" panose="020F0502020204030204" pitchFamily="34" charset="0"/>
              <a:buChar char="—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číselná fiskální pravidla – pouze obecné ukotvení (konkrétní opatření v prováděcím zákonu)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108</a:t>
            </a:fld>
            <a:endParaRPr lang="cs-CZ" dirty="0"/>
          </a:p>
        </p:txBody>
      </p:sp>
      <p:sp>
        <p:nvSpPr>
          <p:cNvPr id="7" name="Nadpis 2"/>
          <p:cNvSpPr txBox="1">
            <a:spLocks/>
          </p:cNvSpPr>
          <p:nvPr/>
        </p:nvSpPr>
        <p:spPr>
          <a:xfrm>
            <a:off x="469900" y="581025"/>
            <a:ext cx="8990799" cy="46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000" b="1" i="0">
                <a:solidFill>
                  <a:srgbClr val="0A6FB0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cs-CZ" kern="0" dirty="0" smtClean="0"/>
              <a:t>Cíle a principy regulace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2540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10196" y="1584372"/>
            <a:ext cx="4184655" cy="1588198"/>
          </a:xfrm>
        </p:spPr>
        <p:txBody>
          <a:bodyPr anchor="ctr"/>
          <a:lstStyle/>
          <a:p>
            <a:pPr algn="r"/>
            <a:r>
              <a:rPr lang="cs-CZ" sz="3600" dirty="0" smtClean="0">
                <a:solidFill>
                  <a:schemeClr val="tx2"/>
                </a:solidFill>
              </a:rPr>
              <a:t>PRÁVNÍ ÚPRAVA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109</a:t>
            </a:fld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5234023" y="1280471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84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Interní audit u měst a obcí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11</a:t>
            </a:fld>
            <a:endParaRPr lang="cs-CZ" dirty="0"/>
          </a:p>
        </p:txBody>
      </p:sp>
      <p:graphicFrame>
        <p:nvGraphicFramePr>
          <p:cNvPr id="6" name="Zástupný symbol pro obsah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470887"/>
              </p:ext>
            </p:extLst>
          </p:nvPr>
        </p:nvGraphicFramePr>
        <p:xfrm>
          <a:off x="1602284" y="1189137"/>
          <a:ext cx="8064897" cy="5602289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1733576"/>
                <a:gridCol w="1884321"/>
                <a:gridCol w="678356"/>
                <a:gridCol w="1959694"/>
                <a:gridCol w="1808950"/>
              </a:tblGrid>
              <a:tr h="20425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 smtClean="0">
                          <a:effectLst/>
                        </a:rPr>
                        <a:t>Obec/město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Objem výdajů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 smtClean="0">
                          <a:effectLst/>
                        </a:rPr>
                        <a:t>Obec/město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Objem výdajů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Praha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64 517 097 800,00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Jablonec nad Nisou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867 763 600,00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Brno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12 764 134 000,00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Teplice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864 303 000,00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Plzeň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10 139 067 000,00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Cheb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804 756 000,00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Ostrava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9 873 689 000,00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Prostějov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780 262 280,00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Olomouc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2 290 779 000,00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Uherské Hradiště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757 066 800,00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Pardubice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2 268 769 919,00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Třinec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737 992 000,00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Hradec Králové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2 051 697 900,00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Příbram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723 415 490,35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České Budějovice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1 919 367 000,00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Písek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711 579 000,00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Havířov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1 847 143 000,00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Litovel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692 922 100,00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Kladno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1 732 223 100,00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Přerov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679 840 600,00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Ústí nad Labem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1 693 603 500,00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Bohumín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654 723 000,00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Liberec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1 569 181 341,00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Orlová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654 418 000,00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Jihlava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1 273 557 900,00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Děčín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650 412 100,00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Zlín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1 250 922 000,00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Sokolov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628 744 915,69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Frýdek-Místek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1 208 281 500,00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Benešov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613 482 000,00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Karlovy Vary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1 150 154 912,00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Vsetín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598 704 900,00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Most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1 079 864 000,00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Šumperk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563 574 000,00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Opava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973 794 100,00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Hodonín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560 088 000,00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Chomutov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972 005 000,00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Třebíč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554 279 000,00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Karviná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969 813 135,00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Česká Lípa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535 749 000,00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Znojmo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923 391 000,00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Nový Jičín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534 065 820,00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Kolín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914 548 013,96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Břeclav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531 528 000,00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Tábor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887 439 000,00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Trutnov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516 261 456,64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  <a:tr h="2249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Mladá Boleslav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870 119 000,00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400" marR="288000" marT="72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Havlíčkův Brod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505 708 006,00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278" marR="13278" marT="82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69459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213" indent="0">
              <a:spcAft>
                <a:spcPts val="600"/>
              </a:spcAft>
              <a:buNone/>
            </a:pPr>
            <a:r>
              <a:rPr lang="cs-CZ" sz="2400" dirty="0">
                <a:latin typeface="+mn-lt"/>
              </a:rPr>
              <a:t>Směrnice Rady </a:t>
            </a:r>
            <a:r>
              <a:rPr lang="cs-CZ" sz="2400" b="1" dirty="0">
                <a:latin typeface="+mn-lt"/>
              </a:rPr>
              <a:t>2011/85/EU</a:t>
            </a:r>
            <a:r>
              <a:rPr lang="cs-CZ" sz="2400" dirty="0">
                <a:latin typeface="+mn-lt"/>
              </a:rPr>
              <a:t>, o požadavcích na rozpočtové rámce členských států </a:t>
            </a:r>
            <a:r>
              <a:rPr lang="cs-CZ" sz="2400" i="1" dirty="0">
                <a:solidFill>
                  <a:srgbClr val="FF0000"/>
                </a:solidFill>
                <a:latin typeface="+mn-lt"/>
              </a:rPr>
              <a:t>(transpoziční lhůta: </a:t>
            </a:r>
            <a:r>
              <a:rPr lang="cs-CZ" sz="2400" b="1" i="1" dirty="0">
                <a:solidFill>
                  <a:srgbClr val="FF0000"/>
                </a:solidFill>
                <a:latin typeface="+mn-lt"/>
              </a:rPr>
              <a:t>31.12.2013</a:t>
            </a:r>
            <a:r>
              <a:rPr lang="cs-CZ" sz="2400" i="1" dirty="0">
                <a:solidFill>
                  <a:srgbClr val="FF0000"/>
                </a:solidFill>
                <a:latin typeface="+mn-lt"/>
              </a:rPr>
              <a:t>)</a:t>
            </a:r>
          </a:p>
          <a:p>
            <a:pPr marL="798513" lvl="1" indent="-342900">
              <a:spcAft>
                <a:spcPts val="600"/>
              </a:spcAft>
              <a:buFont typeface="Arial" panose="020B0604020202020204" pitchFamily="34" charset="0"/>
              <a:buChar char="—"/>
            </a:pPr>
            <a:r>
              <a:rPr lang="cs-CZ" sz="2400" dirty="0"/>
              <a:t>pravidla pro zajištění závazků členských států v oblasti </a:t>
            </a:r>
            <a:r>
              <a:rPr lang="cs-CZ" sz="2400" b="1" dirty="0"/>
              <a:t>předcházení nadměrných schodků </a:t>
            </a:r>
            <a:r>
              <a:rPr lang="cs-CZ" sz="2400" dirty="0"/>
              <a:t>veřejných financí</a:t>
            </a:r>
          </a:p>
          <a:p>
            <a:pPr marL="798513" lvl="1" indent="-342900">
              <a:spcAft>
                <a:spcPts val="600"/>
              </a:spcAft>
              <a:buFont typeface="Arial" panose="020B0604020202020204" pitchFamily="34" charset="0"/>
              <a:buChar char="—"/>
            </a:pPr>
            <a:r>
              <a:rPr lang="cs-CZ" sz="2400" b="1" dirty="0"/>
              <a:t>účetnictví </a:t>
            </a:r>
            <a:r>
              <a:rPr lang="cs-CZ" sz="2400" dirty="0"/>
              <a:t>musí zahrnovat všechny sektory veřejných institucí ve standardu ESA (</a:t>
            </a:r>
            <a:r>
              <a:rPr lang="en-US" sz="2400" dirty="0"/>
              <a:t>European System of Accounts</a:t>
            </a:r>
            <a:r>
              <a:rPr lang="cs-CZ" sz="2400" dirty="0"/>
              <a:t>)</a:t>
            </a:r>
          </a:p>
          <a:p>
            <a:pPr marL="798513" lvl="1" indent="-342900">
              <a:spcAft>
                <a:spcPts val="600"/>
              </a:spcAft>
              <a:buFont typeface="Arial" panose="020B0604020202020204" pitchFamily="34" charset="0"/>
              <a:buChar char="—"/>
            </a:pPr>
            <a:r>
              <a:rPr lang="cs-CZ" sz="2400" b="1" dirty="0"/>
              <a:t>přístup veřejnosti k fiskálním údajům </a:t>
            </a:r>
            <a:r>
              <a:rPr lang="cs-CZ" sz="2400" dirty="0"/>
              <a:t>pro všechny sektory veřejných institucí</a:t>
            </a:r>
          </a:p>
          <a:p>
            <a:pPr marL="798513" lvl="1" indent="-342900">
              <a:spcAft>
                <a:spcPts val="600"/>
              </a:spcAft>
              <a:buFont typeface="Arial" panose="020B0604020202020204" pitchFamily="34" charset="0"/>
              <a:buChar char="—"/>
            </a:pPr>
            <a:r>
              <a:rPr lang="cs-CZ" sz="2400" dirty="0"/>
              <a:t>makroekonomické a rozpočtové </a:t>
            </a:r>
            <a:r>
              <a:rPr lang="cs-CZ" sz="2400" b="1" dirty="0"/>
              <a:t>prognózy</a:t>
            </a:r>
            <a:r>
              <a:rPr lang="cs-CZ" sz="2400" dirty="0"/>
              <a:t> založené na </a:t>
            </a:r>
            <a:r>
              <a:rPr lang="cs-CZ" sz="2400" b="1" dirty="0"/>
              <a:t>nejpravděpodobnějším </a:t>
            </a:r>
            <a:r>
              <a:rPr lang="cs-CZ" sz="2400" dirty="0"/>
              <a:t>nebo </a:t>
            </a:r>
            <a:r>
              <a:rPr lang="cs-CZ" sz="2400" b="1" dirty="0"/>
              <a:t>obezřetnějším </a:t>
            </a:r>
            <a:r>
              <a:rPr lang="cs-CZ" sz="2400" dirty="0"/>
              <a:t>scénáři</a:t>
            </a:r>
            <a:endParaRPr lang="cs-CZ" sz="2400" b="1" dirty="0"/>
          </a:p>
          <a:p>
            <a:pPr marL="798513" lvl="1" indent="-342900">
              <a:spcAft>
                <a:spcPts val="600"/>
              </a:spcAft>
              <a:buFont typeface="Arial" panose="020B0604020202020204" pitchFamily="34" charset="0"/>
              <a:buChar char="—"/>
            </a:pPr>
            <a:r>
              <a:rPr lang="cs-CZ" sz="2400" dirty="0"/>
              <a:t>numerická </a:t>
            </a:r>
            <a:r>
              <a:rPr lang="cs-CZ" sz="2400" b="1" dirty="0"/>
              <a:t>fiskální pravidla</a:t>
            </a:r>
            <a:r>
              <a:rPr lang="cs-CZ" sz="2400" dirty="0"/>
              <a:t> a důsledky jejich nedodržení</a:t>
            </a:r>
            <a:endParaRPr lang="cs-CZ" sz="2400" b="1" dirty="0"/>
          </a:p>
          <a:p>
            <a:pPr marL="798513" lvl="1" indent="-342900">
              <a:spcAft>
                <a:spcPts val="600"/>
              </a:spcAft>
              <a:buFont typeface="Arial" panose="020B0604020202020204" pitchFamily="34" charset="0"/>
              <a:buChar char="—"/>
            </a:pPr>
            <a:r>
              <a:rPr lang="cs-CZ" sz="2400" b="1" dirty="0"/>
              <a:t>střednědobé rozpočtové rámce</a:t>
            </a:r>
          </a:p>
          <a:p>
            <a:pPr marL="798513" lvl="1" indent="-342900">
              <a:spcAft>
                <a:spcPts val="600"/>
              </a:spcAft>
              <a:buFont typeface="Arial" panose="020B0604020202020204" pitchFamily="34" charset="0"/>
              <a:buChar char="—"/>
            </a:pPr>
            <a:r>
              <a:rPr lang="cs-CZ" sz="2400" b="1" dirty="0"/>
              <a:t>transparentnost </a:t>
            </a:r>
            <a:r>
              <a:rPr lang="cs-CZ" sz="2400" dirty="0"/>
              <a:t>veřejných financí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110</a:t>
            </a:fld>
            <a:endParaRPr lang="cs-CZ" dirty="0"/>
          </a:p>
        </p:txBody>
      </p:sp>
      <p:sp>
        <p:nvSpPr>
          <p:cNvPr id="7" name="Nadpis 2"/>
          <p:cNvSpPr txBox="1">
            <a:spLocks/>
          </p:cNvSpPr>
          <p:nvPr/>
        </p:nvSpPr>
        <p:spPr>
          <a:xfrm>
            <a:off x="469900" y="581025"/>
            <a:ext cx="8990799" cy="466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000" b="1" i="0">
                <a:solidFill>
                  <a:srgbClr val="0A6FB0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cs-CZ" kern="0" dirty="0" smtClean="0"/>
              <a:t>Evropská regulace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61110393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213" indent="0">
              <a:buClr>
                <a:srgbClr val="C00000"/>
              </a:buClr>
              <a:buSzPct val="120000"/>
              <a:buNone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10/2012 první předložení Sněmovně</a:t>
            </a:r>
          </a:p>
          <a:p>
            <a:pPr marL="798513" lvl="1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cs typeface="Calibri" panose="020F0502020204030204" pitchFamily="34" charset="0"/>
              </a:rPr>
              <a:t>dohoda na ústavním zákonu (ODS, TOP 09, ČSSD, KSČM)</a:t>
            </a:r>
          </a:p>
          <a:p>
            <a:pPr marL="176213" indent="0">
              <a:buClr>
                <a:srgbClr val="C00000"/>
              </a:buClr>
              <a:buSzPct val="120000"/>
              <a:buNone/>
            </a:pPr>
            <a:r>
              <a:rPr lang="cs-CZ" sz="2400" i="1" dirty="0">
                <a:latin typeface="+mn-lt"/>
                <a:cs typeface="Calibri" panose="020F0502020204030204" pitchFamily="34" charset="0"/>
              </a:rPr>
              <a:t>06/2013 pád vlády a rozpuštění Sněmovny </a:t>
            </a:r>
            <a:r>
              <a:rPr lang="cs-CZ" sz="2400" i="1" dirty="0">
                <a:latin typeface="+mn-lt"/>
              </a:rPr>
              <a:t>→ 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ukončení projednávání</a:t>
            </a:r>
          </a:p>
          <a:p>
            <a:pPr marL="176213" indent="0">
              <a:buClr>
                <a:srgbClr val="C00000"/>
              </a:buClr>
              <a:buSzPct val="120000"/>
              <a:buNone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02/2015 druhé předložení Sněmovně</a:t>
            </a:r>
          </a:p>
          <a:p>
            <a:pPr marL="798513" lvl="1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cs typeface="Calibri" panose="020F0502020204030204" pitchFamily="34" charset="0"/>
              </a:rPr>
              <a:t>navrhovaná účinnost 1.1.2015</a:t>
            </a:r>
          </a:p>
          <a:p>
            <a:pPr marL="798513" lvl="1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cs typeface="Calibri" panose="020F0502020204030204" pitchFamily="34" charset="0"/>
              </a:rPr>
              <a:t>nedohoda na ústavním zákonu</a:t>
            </a:r>
          </a:p>
          <a:p>
            <a:pPr marL="176213" indent="0">
              <a:buClr>
                <a:srgbClr val="C00000"/>
              </a:buClr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Původně navrhovaná právní úprava:</a:t>
            </a:r>
          </a:p>
          <a:p>
            <a:pPr marL="447675" lvl="3" indent="0">
              <a:buClr>
                <a:srgbClr val="0062AC"/>
              </a:buClr>
              <a:buSzPct val="105000"/>
              <a:buNone/>
            </a:pPr>
            <a:r>
              <a:rPr lang="cs-CZ" sz="2400" dirty="0">
                <a:solidFill>
                  <a:srgbClr val="0070C0"/>
                </a:solidFill>
                <a:cs typeface="Calibri" panose="020F0502020204030204" pitchFamily="34" charset="0"/>
              </a:rPr>
              <a:t>Ústavní zákon o rozpočtové odpovědnosti</a:t>
            </a:r>
          </a:p>
          <a:p>
            <a:pPr marL="447675" lvl="3" indent="0">
              <a:buClr>
                <a:srgbClr val="0062AC"/>
              </a:buClr>
              <a:buSzPct val="105000"/>
              <a:buNone/>
            </a:pPr>
            <a:r>
              <a:rPr lang="cs-CZ" sz="2400" dirty="0">
                <a:solidFill>
                  <a:srgbClr val="0070C0"/>
                </a:solidFill>
                <a:cs typeface="Calibri" panose="020F0502020204030204" pitchFamily="34" charset="0"/>
              </a:rPr>
              <a:t>Zákon o pravidlech rozpočtové odpovědnosti</a:t>
            </a:r>
          </a:p>
          <a:p>
            <a:pPr marL="447675" lvl="3" indent="0">
              <a:buClr>
                <a:srgbClr val="0062AC"/>
              </a:buClr>
              <a:buSzPct val="105000"/>
              <a:buNone/>
            </a:pPr>
            <a:r>
              <a:rPr lang="cs-CZ" sz="2400" dirty="0">
                <a:solidFill>
                  <a:srgbClr val="0070C0"/>
                </a:solidFill>
                <a:cs typeface="Calibri" panose="020F0502020204030204" pitchFamily="34" charset="0"/>
              </a:rPr>
              <a:t>Novelizace souvisejících předpisů </a:t>
            </a:r>
          </a:p>
          <a:p>
            <a:pPr marL="176213" indent="0" algn="just">
              <a:buClr>
                <a:srgbClr val="C00000"/>
              </a:buClr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Schválená právní úprava:</a:t>
            </a:r>
          </a:p>
          <a:p>
            <a:pPr marL="447675" lvl="3" indent="0">
              <a:buClr>
                <a:srgbClr val="0062AC"/>
              </a:buClr>
              <a:buSzPct val="105000"/>
              <a:buNone/>
            </a:pPr>
            <a:r>
              <a:rPr lang="cs-CZ" sz="2400" dirty="0">
                <a:solidFill>
                  <a:srgbClr val="0070C0"/>
                </a:solidFill>
                <a:cs typeface="Calibri" panose="020F0502020204030204" pitchFamily="34" charset="0"/>
              </a:rPr>
              <a:t>23/2017 Sb.: zákon o pravidlech rozpočtové odpovědnosti</a:t>
            </a:r>
          </a:p>
          <a:p>
            <a:pPr marL="447675" lvl="3" indent="0">
              <a:buClr>
                <a:srgbClr val="0062AC"/>
              </a:buClr>
              <a:buSzPct val="105000"/>
              <a:buNone/>
            </a:pPr>
            <a:r>
              <a:rPr lang="cs-CZ" sz="2400" dirty="0">
                <a:solidFill>
                  <a:srgbClr val="0070C0"/>
                </a:solidFill>
                <a:cs typeface="Calibri" panose="020F0502020204030204" pitchFamily="34" charset="0"/>
              </a:rPr>
              <a:t>24/2017 Sb.: novelizace souvisejících předpisů</a:t>
            </a:r>
          </a:p>
          <a:p>
            <a:pPr marL="447675" lvl="3" indent="0">
              <a:buClr>
                <a:srgbClr val="0062AC"/>
              </a:buClr>
              <a:buSzPct val="105000"/>
              <a:buNone/>
            </a:pPr>
            <a:r>
              <a:rPr lang="cs-CZ" sz="2400" dirty="0">
                <a:solidFill>
                  <a:srgbClr val="0070C0"/>
                </a:solidFill>
                <a:cs typeface="Calibri" panose="020F0502020204030204" pitchFamily="34" charset="0"/>
              </a:rPr>
              <a:t>25/2017 Sb.: sběr dat pro účely monitorování a řízení veř. financí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právní úprava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36374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zákon č. </a:t>
            </a:r>
            <a:r>
              <a:rPr lang="cs-CZ" sz="2400" b="1" dirty="0">
                <a:latin typeface="+mn-lt"/>
              </a:rPr>
              <a:t>23/2017 </a:t>
            </a:r>
            <a:r>
              <a:rPr lang="cs-CZ" sz="2400" dirty="0">
                <a:latin typeface="+mn-lt"/>
              </a:rPr>
              <a:t>Sb., o pravidlech rozpočtové odpovědnosti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zákon č. </a:t>
            </a:r>
            <a:r>
              <a:rPr lang="cs-CZ" sz="2400" b="1" dirty="0">
                <a:latin typeface="+mn-lt"/>
              </a:rPr>
              <a:t>24/2017</a:t>
            </a:r>
            <a:r>
              <a:rPr lang="cs-CZ" sz="2400" dirty="0">
                <a:latin typeface="+mn-lt"/>
              </a:rPr>
              <a:t> Sb., kterým se mění některé zákony v souvislosti 			     </a:t>
            </a:r>
            <a:r>
              <a:rPr lang="cs-CZ" sz="2400" dirty="0" smtClean="0">
                <a:latin typeface="+mn-lt"/>
              </a:rPr>
              <a:t>  s </a:t>
            </a:r>
            <a:r>
              <a:rPr lang="cs-CZ" sz="2400" dirty="0">
                <a:latin typeface="+mn-lt"/>
              </a:rPr>
              <a:t>přijetím právní úpravy rozpočtové 				    </a:t>
            </a:r>
            <a:r>
              <a:rPr lang="cs-CZ" sz="2400" dirty="0" smtClean="0">
                <a:latin typeface="+mn-lt"/>
              </a:rPr>
              <a:t>              odpovědnosti</a:t>
            </a:r>
            <a:r>
              <a:rPr lang="cs-CZ" sz="2400" dirty="0">
                <a:latin typeface="+mn-lt"/>
              </a:rPr>
              <a:t>, mj.:</a:t>
            </a:r>
          </a:p>
          <a:p>
            <a:pPr marL="798513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400" b="1" dirty="0"/>
              <a:t>část XII: </a:t>
            </a:r>
            <a:r>
              <a:rPr lang="cs-CZ" sz="2400" dirty="0"/>
              <a:t>změna zákona č. </a:t>
            </a:r>
            <a:r>
              <a:rPr lang="cs-CZ" sz="2400" b="1" dirty="0"/>
              <a:t>243/2000</a:t>
            </a:r>
            <a:r>
              <a:rPr lang="cs-CZ" sz="2400" dirty="0"/>
              <a:t> Sb., o rozpočtovém určení 		</a:t>
            </a:r>
            <a:r>
              <a:rPr lang="cs-CZ" sz="2400" dirty="0" smtClean="0"/>
              <a:t>   daní </a:t>
            </a:r>
            <a:r>
              <a:rPr lang="cs-CZ" sz="2400" dirty="0"/>
              <a:t>(RUD)</a:t>
            </a:r>
          </a:p>
          <a:p>
            <a:pPr marL="798513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400" b="1" dirty="0"/>
              <a:t>část XIV: </a:t>
            </a:r>
            <a:r>
              <a:rPr lang="cs-CZ" sz="2400" dirty="0"/>
              <a:t>změna zákona č. </a:t>
            </a:r>
            <a:r>
              <a:rPr lang="cs-CZ" sz="2400" b="1" dirty="0"/>
              <a:t>250/2000</a:t>
            </a:r>
            <a:r>
              <a:rPr lang="cs-CZ" sz="2400" dirty="0"/>
              <a:t> Sb., o rozpočtových 			  </a:t>
            </a:r>
            <a:r>
              <a:rPr lang="cs-CZ" sz="2400" dirty="0" smtClean="0"/>
              <a:t>  pravidlech </a:t>
            </a:r>
            <a:r>
              <a:rPr lang="cs-CZ" sz="2400" dirty="0"/>
              <a:t>územních rozpočtů</a:t>
            </a:r>
          </a:p>
          <a:p>
            <a:pPr marL="342900" indent="-34290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zákon č. </a:t>
            </a:r>
            <a:r>
              <a:rPr lang="cs-CZ" sz="2400" b="1" dirty="0">
                <a:latin typeface="+mn-lt"/>
              </a:rPr>
              <a:t>25/2017</a:t>
            </a:r>
            <a:r>
              <a:rPr lang="cs-CZ" sz="2400" dirty="0">
                <a:latin typeface="+mn-lt"/>
              </a:rPr>
              <a:t> Sb., o sběru vybraných údajů pro účely 				    </a:t>
            </a:r>
            <a:r>
              <a:rPr lang="cs-CZ" sz="2400" dirty="0" smtClean="0">
                <a:latin typeface="+mn-lt"/>
              </a:rPr>
              <a:t>              monitorování </a:t>
            </a:r>
            <a:r>
              <a:rPr lang="cs-CZ" sz="2400" dirty="0">
                <a:latin typeface="+mn-lt"/>
              </a:rPr>
              <a:t>a řízení veřejných financí</a:t>
            </a:r>
            <a:endParaRPr lang="cs-CZ" sz="24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právní úprava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56318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213" indent="0">
              <a:buNone/>
            </a:pPr>
            <a:r>
              <a:rPr lang="cs-CZ" sz="2400" dirty="0">
                <a:latin typeface="+mn-lt"/>
              </a:rPr>
              <a:t>Zákony byly uveřejněny ve Sbírce zákonů dne 6. února 2017.</a:t>
            </a:r>
          </a:p>
          <a:p>
            <a:endParaRPr lang="cs-CZ" sz="2400" b="1" dirty="0">
              <a:latin typeface="+mn-lt"/>
            </a:endParaRPr>
          </a:p>
          <a:p>
            <a:pPr marL="176213" indent="0">
              <a:buNone/>
            </a:pPr>
            <a:r>
              <a:rPr lang="cs-CZ" sz="2400" b="1" dirty="0">
                <a:latin typeface="+mn-lt"/>
              </a:rPr>
              <a:t>Účinnost</a:t>
            </a:r>
            <a:r>
              <a:rPr lang="cs-CZ" sz="2400" dirty="0">
                <a:latin typeface="+mn-lt"/>
              </a:rPr>
              <a:t> zákonů je od </a:t>
            </a:r>
            <a:r>
              <a:rPr lang="cs-CZ" sz="2400" b="1" dirty="0">
                <a:latin typeface="+mn-lt"/>
              </a:rPr>
              <a:t>21. února 2017 </a:t>
            </a:r>
            <a:r>
              <a:rPr lang="cs-CZ" sz="2400" dirty="0">
                <a:latin typeface="+mn-lt"/>
              </a:rPr>
              <a:t>(tj. 15. dnem po vyhlášení), s následujícími výjimkami: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od </a:t>
            </a:r>
            <a:r>
              <a:rPr lang="cs-CZ" sz="2400" b="1" dirty="0">
                <a:latin typeface="+mn-lt"/>
              </a:rPr>
              <a:t>1.1.2018</a:t>
            </a:r>
            <a:r>
              <a:rPr lang="cs-CZ" sz="2400" dirty="0">
                <a:latin typeface="+mn-lt"/>
              </a:rPr>
              <a:t>: novela zákona o RUD </a:t>
            </a:r>
            <a:r>
              <a:rPr lang="cs-CZ" sz="2400" b="1" dirty="0">
                <a:latin typeface="+mn-lt"/>
              </a:rPr>
              <a:t>(§§ 6a – 6d</a:t>
            </a:r>
            <a:r>
              <a:rPr lang="cs-CZ" sz="2400" dirty="0">
                <a:latin typeface="+mn-lt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od </a:t>
            </a:r>
            <a:r>
              <a:rPr lang="cs-CZ" sz="2400" b="1" dirty="0">
                <a:latin typeface="+mn-lt"/>
              </a:rPr>
              <a:t>1.1.2018</a:t>
            </a:r>
            <a:r>
              <a:rPr lang="cs-CZ" sz="2400" dirty="0">
                <a:latin typeface="+mn-lt"/>
              </a:rPr>
              <a:t>: </a:t>
            </a:r>
            <a:r>
              <a:rPr lang="cs-CZ" sz="2400" b="1" dirty="0">
                <a:latin typeface="+mn-lt"/>
              </a:rPr>
              <a:t>§ 17 odst. 3</a:t>
            </a:r>
            <a:r>
              <a:rPr lang="cs-CZ" sz="2400" dirty="0">
                <a:latin typeface="+mn-lt"/>
              </a:rPr>
              <a:t> zákona o pravidlech rozpočtové odpovědnosti (pozastavování části daňových příjmů)</a:t>
            </a:r>
          </a:p>
          <a:p>
            <a:pPr marL="176213" lvl="0" indent="0">
              <a:buNone/>
            </a:pPr>
            <a:endParaRPr lang="cs-CZ" sz="2400" dirty="0" smtClean="0">
              <a:latin typeface="+mn-lt"/>
            </a:endParaRPr>
          </a:p>
          <a:p>
            <a:pPr marL="176213" lvl="0" indent="0">
              <a:buNone/>
            </a:pPr>
            <a:r>
              <a:rPr lang="cs-CZ" sz="2400" b="1" dirty="0" smtClean="0">
                <a:latin typeface="+mn-lt"/>
              </a:rPr>
              <a:t>Aplikace </a:t>
            </a:r>
            <a:r>
              <a:rPr lang="cs-CZ" sz="2400" b="1" dirty="0">
                <a:latin typeface="+mn-lt"/>
              </a:rPr>
              <a:t>zákona č. 25/2017 Sb. </a:t>
            </a:r>
            <a:r>
              <a:rPr lang="cs-CZ" sz="2400" dirty="0">
                <a:latin typeface="+mn-lt"/>
              </a:rPr>
              <a:t>(sběr dat)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od 1. ledna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doprovodná vyhláška bude mít účinnost od 1. ledna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první povinnost předat roční údaje podle § 5 a § 6 bude do </a:t>
            </a:r>
            <a:r>
              <a:rPr lang="cs-CZ" sz="2400" b="1" dirty="0">
                <a:latin typeface="+mn-lt"/>
              </a:rPr>
              <a:t>25.2.2019 </a:t>
            </a:r>
            <a:r>
              <a:rPr lang="cs-CZ" sz="2400" dirty="0">
                <a:latin typeface="+mn-lt"/>
              </a:rPr>
              <a:t>za rok 2018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Účinnost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113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051720" y="6301705"/>
            <a:ext cx="5616624" cy="792088"/>
          </a:xfrm>
          <a:prstGeom prst="rect">
            <a:avLst/>
          </a:prstGeom>
          <a:solidFill>
            <a:schemeClr val="tx2">
              <a:lumMod val="20000"/>
              <a:lumOff val="80000"/>
              <a:alpha val="1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C00000"/>
                </a:solidFill>
              </a:rPr>
              <a:t>Ú</a:t>
            </a:r>
            <a:r>
              <a:rPr lang="cs-CZ" sz="2000" b="1" dirty="0" smtClean="0">
                <a:solidFill>
                  <a:srgbClr val="C00000"/>
                </a:solidFill>
              </a:rPr>
              <a:t>činnost: 21.2.2017;</a:t>
            </a:r>
          </a:p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od 1.1.2018 fisk. pravidlo pro ÚSC</a:t>
            </a:r>
            <a:endParaRPr lang="en-GB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7254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0156" y="1549177"/>
            <a:ext cx="9612000" cy="5410200"/>
          </a:xfrm>
        </p:spPr>
        <p:txBody>
          <a:bodyPr/>
          <a:lstStyle/>
          <a:p>
            <a:pPr marL="273050" lvl="3">
              <a:spcBef>
                <a:spcPts val="600"/>
              </a:spcBef>
              <a:spcAft>
                <a:spcPts val="0"/>
              </a:spcAft>
              <a:buSzPct val="105000"/>
            </a:pPr>
            <a:r>
              <a:rPr lang="cs-CZ" sz="2400" b="1" dirty="0" smtClean="0">
                <a:cs typeface="Calibri" panose="020F0502020204030204" pitchFamily="34" charset="0"/>
              </a:rPr>
              <a:t>zákon </a:t>
            </a:r>
            <a:r>
              <a:rPr lang="cs-CZ" sz="2400" b="1" dirty="0">
                <a:cs typeface="Calibri" panose="020F0502020204030204" pitchFamily="34" charset="0"/>
              </a:rPr>
              <a:t>se týká celého sektoru veřejných institucí</a:t>
            </a:r>
          </a:p>
          <a:p>
            <a:pPr marL="958850" lvl="4" indent="-457200">
              <a:spcBef>
                <a:spcPts val="600"/>
              </a:spcBef>
              <a:spcAft>
                <a:spcPts val="0"/>
              </a:spcAft>
              <a:buSzPct val="105000"/>
              <a:buFont typeface="Arial" panose="020B0604020202020204" pitchFamily="34" charset="0"/>
              <a:buChar char="—"/>
            </a:pPr>
            <a:r>
              <a:rPr lang="cs-CZ" sz="2400" dirty="0">
                <a:solidFill>
                  <a:schemeClr val="accent3">
                    <a:lumMod val="75000"/>
                  </a:schemeClr>
                </a:solidFill>
                <a:cs typeface="Calibri" panose="020F0502020204030204" pitchFamily="34" charset="0"/>
              </a:rPr>
              <a:t>vymezení sektoru veřejných institucí</a:t>
            </a:r>
          </a:p>
          <a:p>
            <a:pPr marL="958850" lvl="4" indent="-457200">
              <a:spcBef>
                <a:spcPts val="600"/>
              </a:spcBef>
              <a:spcAft>
                <a:spcPts val="0"/>
              </a:spcAft>
              <a:buSzPct val="105000"/>
              <a:buFont typeface="Arial" panose="020B0604020202020204" pitchFamily="34" charset="0"/>
              <a:buChar char="—"/>
            </a:pPr>
            <a:r>
              <a:rPr lang="cs-CZ" sz="2400" dirty="0">
                <a:solidFill>
                  <a:srgbClr val="C00000"/>
                </a:solidFill>
                <a:cs typeface="Calibri" panose="020F0502020204030204" pitchFamily="34" charset="0"/>
              </a:rPr>
              <a:t>dluhová brzda</a:t>
            </a:r>
          </a:p>
          <a:p>
            <a:pPr marL="958850" lvl="4" indent="-457200">
              <a:spcBef>
                <a:spcPts val="600"/>
              </a:spcBef>
              <a:spcAft>
                <a:spcPts val="0"/>
              </a:spcAft>
              <a:buSzPct val="105000"/>
              <a:buFont typeface="Arial" panose="020B0604020202020204" pitchFamily="34" charset="0"/>
              <a:buChar char="—"/>
            </a:pPr>
            <a:r>
              <a:rPr lang="cs-CZ" sz="2400" dirty="0">
                <a:cs typeface="Calibri" panose="020F0502020204030204" pitchFamily="34" charset="0"/>
              </a:rPr>
              <a:t>výdajové pravidlo pro stát</a:t>
            </a:r>
          </a:p>
          <a:p>
            <a:pPr marL="958850" lvl="4" indent="-457200">
              <a:spcBef>
                <a:spcPts val="600"/>
              </a:spcBef>
              <a:spcAft>
                <a:spcPts val="0"/>
              </a:spcAft>
              <a:buSzPct val="105000"/>
              <a:buFont typeface="Arial" panose="020B0604020202020204" pitchFamily="34" charset="0"/>
              <a:buChar char="—"/>
            </a:pPr>
            <a:r>
              <a:rPr lang="cs-CZ" sz="2400" dirty="0">
                <a:solidFill>
                  <a:srgbClr val="7030A0"/>
                </a:solidFill>
                <a:cs typeface="Calibri" panose="020F0502020204030204" pitchFamily="34" charset="0"/>
              </a:rPr>
              <a:t>číselné fiskální pravidlo </a:t>
            </a:r>
            <a:r>
              <a:rPr lang="cs-CZ" sz="2400" dirty="0">
                <a:cs typeface="Calibri" panose="020F0502020204030204" pitchFamily="34" charset="0"/>
              </a:rPr>
              <a:t>pro obce a kraje</a:t>
            </a:r>
          </a:p>
          <a:p>
            <a:pPr marL="958850" lvl="4" indent="-45720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—"/>
            </a:pPr>
            <a:r>
              <a:rPr lang="cs-CZ" sz="2400" dirty="0">
                <a:cs typeface="Calibri" panose="020F0502020204030204" pitchFamily="34" charset="0"/>
              </a:rPr>
              <a:t>povinnost veřejných institucí sestavovat </a:t>
            </a:r>
            <a:r>
              <a:rPr lang="cs-CZ" sz="2400" dirty="0">
                <a:solidFill>
                  <a:srgbClr val="753805"/>
                </a:solidFill>
                <a:cs typeface="Calibri" panose="020F0502020204030204" pitchFamily="34" charset="0"/>
              </a:rPr>
              <a:t>rozpočet a 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</a:rPr>
              <a:t>střednědobý výhled rozpočtu</a:t>
            </a:r>
            <a:r>
              <a:rPr lang="cs-CZ" sz="2400" dirty="0">
                <a:cs typeface="Calibri" panose="020F0502020204030204" pitchFamily="34" charset="0"/>
              </a:rPr>
              <a:t>,</a:t>
            </a:r>
          </a:p>
          <a:p>
            <a:pPr marL="958850" lvl="4" indent="-45720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—"/>
            </a:pPr>
            <a:r>
              <a:rPr lang="cs-CZ" sz="2400" dirty="0">
                <a:cs typeface="Calibri" panose="020F0502020204030204" pitchFamily="34" charset="0"/>
              </a:rPr>
              <a:t>pravidla 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zveřejňování </a:t>
            </a:r>
            <a:r>
              <a:rPr lang="cs-CZ" sz="2400" dirty="0">
                <a:cs typeface="Calibri" panose="020F0502020204030204" pitchFamily="34" charset="0"/>
              </a:rPr>
              <a:t>rozpočtových dokumentů</a:t>
            </a:r>
          </a:p>
          <a:p>
            <a:pPr marL="958850" lvl="4" indent="-457200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—"/>
            </a:pPr>
            <a:r>
              <a:rPr lang="cs-CZ" sz="2400" dirty="0">
                <a:cs typeface="Calibri" panose="020F0502020204030204" pitchFamily="34" charset="0"/>
              </a:rPr>
              <a:t>zřízení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národní rozpočtové rady</a:t>
            </a:r>
            <a:endParaRPr lang="cs-CZ" sz="2400" dirty="0">
              <a:cs typeface="Calibri" panose="020F0502020204030204" pitchFamily="34" charset="0"/>
            </a:endParaRPr>
          </a:p>
          <a:p>
            <a:pPr marL="176213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923330"/>
          </a:xfrm>
        </p:spPr>
        <p:txBody>
          <a:bodyPr/>
          <a:lstStyle/>
          <a:p>
            <a:r>
              <a:rPr lang="cs-CZ" dirty="0" smtClean="0"/>
              <a:t>Zákon o pravidlech rozpočtové odpovědnosti (23/2017 sb.)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33016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923330"/>
          </a:xfrm>
        </p:spPr>
        <p:txBody>
          <a:bodyPr/>
          <a:lstStyle/>
          <a:p>
            <a:r>
              <a:rPr lang="cs-CZ" dirty="0"/>
              <a:t>Zákon o rozpočtových pravidlech územních rozpočtů (24/2017 Sb.)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115</a:t>
            </a:fld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0156" y="1621185"/>
            <a:ext cx="9612000" cy="5410200"/>
          </a:xfrm>
        </p:spPr>
        <p:txBody>
          <a:bodyPr/>
          <a:lstStyle/>
          <a:p>
            <a:pPr marL="273050" lvl="3">
              <a:spcBef>
                <a:spcPts val="600"/>
              </a:spcBef>
              <a:spcAft>
                <a:spcPts val="0"/>
              </a:spcAft>
              <a:buSzPct val="105000"/>
            </a:pPr>
            <a:r>
              <a:rPr lang="cs-CZ" sz="2400" b="1" dirty="0">
                <a:cs typeface="Calibri" panose="020F0502020204030204" pitchFamily="34" charset="0"/>
              </a:rPr>
              <a:t>zákon se týká ÚSC, DSO, regionálních rad a příspěvkových organizací</a:t>
            </a:r>
          </a:p>
          <a:p>
            <a:pPr lvl="0"/>
            <a:r>
              <a:rPr lang="cs-CZ" sz="2400" dirty="0">
                <a:latin typeface="+mn-lt"/>
              </a:rPr>
              <a:t>„rozpočtový výhled“ → </a:t>
            </a:r>
            <a:r>
              <a:rPr lang="cs-CZ" sz="2400" dirty="0">
                <a:solidFill>
                  <a:srgbClr val="C00000"/>
                </a:solidFill>
                <a:latin typeface="+mn-lt"/>
              </a:rPr>
              <a:t>„střednědobý výhled rozpočtu“</a:t>
            </a:r>
          </a:p>
          <a:p>
            <a:pPr lvl="0"/>
            <a:r>
              <a:rPr lang="cs-CZ" sz="2400" dirty="0">
                <a:latin typeface="+mn-lt"/>
              </a:rPr>
              <a:t>rozšíření povinnosti 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zveřejňování</a:t>
            </a:r>
          </a:p>
          <a:p>
            <a:pPr lvl="0"/>
            <a:r>
              <a:rPr lang="cs-CZ" sz="2400" dirty="0">
                <a:solidFill>
                  <a:srgbClr val="C00000"/>
                </a:solidFill>
                <a:latin typeface="+mn-lt"/>
              </a:rPr>
              <a:t>pravidlo pro sestavování rozpočtu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2400" dirty="0">
                <a:latin typeface="+mn-lt"/>
              </a:rPr>
              <a:t>v případě spuštění dluhové brzdy (§ 4 odst. 6 ve spojení s § 14 zák. o prav. </a:t>
            </a:r>
            <a:r>
              <a:rPr lang="cs-CZ" sz="2400" dirty="0" err="1">
                <a:latin typeface="+mn-lt"/>
              </a:rPr>
              <a:t>rozp</a:t>
            </a:r>
            <a:r>
              <a:rPr lang="cs-CZ" sz="2400" dirty="0">
                <a:latin typeface="+mn-lt"/>
              </a:rPr>
              <a:t>. odp.)</a:t>
            </a:r>
          </a:p>
          <a:p>
            <a:pPr lvl="0"/>
            <a:r>
              <a:rPr lang="cs-CZ" sz="2400" dirty="0">
                <a:latin typeface="+mn-lt"/>
              </a:rPr>
              <a:t>určení </a:t>
            </a:r>
            <a:r>
              <a:rPr lang="cs-CZ" sz="2400" b="1" dirty="0">
                <a:latin typeface="+mn-lt"/>
              </a:rPr>
              <a:t>stropu pro výdaje stanovené v pravidlech </a:t>
            </a:r>
            <a:r>
              <a:rPr lang="cs-CZ" sz="2400" b="1" dirty="0" err="1">
                <a:latin typeface="+mn-lt"/>
              </a:rPr>
              <a:t>rozpočt</a:t>
            </a:r>
            <a:r>
              <a:rPr lang="cs-CZ" sz="2400" b="1" dirty="0">
                <a:latin typeface="+mn-lt"/>
              </a:rPr>
              <a:t>. provizoria </a:t>
            </a:r>
            <a:r>
              <a:rPr lang="cs-CZ" sz="2400" dirty="0">
                <a:latin typeface="+mn-lt"/>
              </a:rPr>
              <a:t>při spuštění dluhové brzdy (§ 13 odst. 4)</a:t>
            </a:r>
          </a:p>
          <a:p>
            <a:pPr lvl="0"/>
            <a:r>
              <a:rPr lang="cs-CZ" sz="2400" dirty="0">
                <a:latin typeface="+mn-lt"/>
              </a:rPr>
              <a:t>nové skutkové podstaty 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správních deliktů </a:t>
            </a:r>
            <a:r>
              <a:rPr lang="cs-CZ" sz="2400" dirty="0">
                <a:latin typeface="+mn-lt"/>
              </a:rPr>
              <a:t>v návaznosti na rozšíření povinnosti zveřejňování (§ 22a)</a:t>
            </a:r>
          </a:p>
          <a:p>
            <a:pPr lvl="0"/>
            <a:r>
              <a:rPr lang="cs-CZ" sz="2400" dirty="0">
                <a:latin typeface="+mn-lt"/>
              </a:rPr>
              <a:t>povinnost </a:t>
            </a:r>
            <a:r>
              <a:rPr lang="cs-CZ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příspěvkové organizace </a:t>
            </a:r>
            <a:r>
              <a:rPr lang="cs-CZ" sz="2400" dirty="0">
                <a:latin typeface="+mn-lt"/>
              </a:rPr>
              <a:t>sestavovat rozpočet (plán výnosů a nákladů) a střednědobý výhled rozpočtu</a:t>
            </a:r>
          </a:p>
          <a:p>
            <a:pPr lvl="0"/>
            <a:r>
              <a:rPr lang="cs-CZ" sz="2400" b="1" dirty="0">
                <a:latin typeface="+mn-lt"/>
              </a:rPr>
              <a:t>povinnost zřizovatele schválit rozpočet a střednědobý výhled </a:t>
            </a:r>
            <a:r>
              <a:rPr lang="cs-CZ" sz="2400" dirty="0">
                <a:latin typeface="+mn-lt"/>
              </a:rPr>
              <a:t>rozpočtu jím zřízené </a:t>
            </a:r>
            <a:r>
              <a:rPr lang="cs-CZ" sz="2400" b="1" dirty="0">
                <a:latin typeface="+mn-lt"/>
              </a:rPr>
              <a:t>příspěvkové organizace </a:t>
            </a:r>
            <a:r>
              <a:rPr lang="cs-CZ" sz="2400" dirty="0">
                <a:latin typeface="+mn-lt"/>
              </a:rPr>
              <a:t>(§ 28 odst. 1 až 3</a:t>
            </a:r>
            <a:r>
              <a:rPr lang="cs-CZ" sz="2400" dirty="0" smtClean="0">
                <a:latin typeface="+mn-lt"/>
              </a:rPr>
              <a:t>)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20512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22164" y="1477169"/>
            <a:ext cx="9612000" cy="5410200"/>
          </a:xfrm>
        </p:spPr>
        <p:txBody>
          <a:bodyPr/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implementace</a:t>
            </a:r>
            <a:r>
              <a:rPr lang="cs-CZ" sz="2400" dirty="0">
                <a:latin typeface="+mn-lt"/>
              </a:rPr>
              <a:t> čl. 3 odst. 2 písm. a) a čl. 14 odst. 3 </a:t>
            </a:r>
            <a:r>
              <a:rPr lang="cs-CZ" sz="2400" b="1" dirty="0">
                <a:latin typeface="+mn-lt"/>
              </a:rPr>
              <a:t>směrnice</a:t>
            </a:r>
            <a:r>
              <a:rPr lang="cs-CZ" sz="2400" dirty="0">
                <a:latin typeface="+mn-lt"/>
              </a:rPr>
              <a:t> 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pokrývá celý sektor veřejných institucí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první aplikace zákona: r. 2018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připravuje se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prováděcí vyhláška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(zároveň se některé povinnosti vypustí z vyhlášek 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č. 410/2009 Sb. – vybrané účetní jednotky a 383/2009 Sb. – o účetních záznamech VÚJ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Povinnosti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§ 4: čtvrtletní údaje o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příjmech a výdajích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§ 5: roční údaje o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poskytnutých garancích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§ 6 : roční údaje o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PPP projektech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ÚSC a DSO</a:t>
            </a:r>
            <a:r>
              <a:rPr lang="cs-CZ" sz="2400" b="1" dirty="0" smtClean="0">
                <a:latin typeface="+mn-lt"/>
                <a:cs typeface="Calibri" panose="020F0502020204030204" pitchFamily="34" charset="0"/>
              </a:rPr>
              <a:t>:</a:t>
            </a:r>
            <a:r>
              <a:rPr lang="cs-CZ" sz="2400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+mn-lt"/>
                <a:cs typeface="Calibri" panose="020F0502020204030204" pitchFamily="34" charset="0"/>
              </a:rPr>
              <a:t>§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5 a § 6	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(doposud čtvrtletní periodicita)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RR: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latin typeface="+mn-lt"/>
                <a:cs typeface="Calibri" panose="020F0502020204030204" pitchFamily="34" charset="0"/>
              </a:rPr>
              <a:t>    </a:t>
            </a:r>
            <a:r>
              <a:rPr lang="cs-CZ" sz="2400" b="1" dirty="0" smtClean="0">
                <a:latin typeface="+mn-lt"/>
                <a:cs typeface="Calibri" panose="020F0502020204030204" pitchFamily="34" charset="0"/>
              </a:rPr>
              <a:t>§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5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 		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(doposud čtvrtletní periodicita)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400" b="1" dirty="0" err="1">
                <a:latin typeface="+mn-lt"/>
                <a:cs typeface="Calibri" panose="020F0502020204030204" pitchFamily="34" charset="0"/>
              </a:rPr>
              <a:t>přísp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. </a:t>
            </a:r>
            <a:r>
              <a:rPr lang="cs-CZ" sz="2400" b="1" dirty="0" err="1">
                <a:latin typeface="+mn-lt"/>
                <a:cs typeface="Calibri" panose="020F0502020204030204" pitchFamily="34" charset="0"/>
              </a:rPr>
              <a:t>org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.: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	  </a:t>
            </a:r>
            <a:r>
              <a:rPr lang="cs-CZ" sz="2400" b="1" dirty="0" smtClean="0">
                <a:latin typeface="+mn-lt"/>
                <a:cs typeface="Calibri" panose="020F0502020204030204" pitchFamily="34" charset="0"/>
              </a:rPr>
              <a:t>§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6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 	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(doposud čtvrtletní periodicita)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veřejné nemocnice </a:t>
            </a:r>
            <a:r>
              <a:rPr lang="cs-CZ" sz="24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(jiné než PO)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: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§ 4, § 5 a § 6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– mohou předkládat prostřednictvím zakladatele, tj. ÚSC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923330"/>
          </a:xfrm>
        </p:spPr>
        <p:txBody>
          <a:bodyPr/>
          <a:lstStyle/>
          <a:p>
            <a:r>
              <a:rPr lang="cs-CZ" dirty="0"/>
              <a:t>Zákon č. 25/2017 Sb., o sběru vybraných údajů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70246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923330"/>
          </a:xfrm>
        </p:spPr>
        <p:txBody>
          <a:bodyPr/>
          <a:lstStyle/>
          <a:p>
            <a:r>
              <a:rPr lang="cs-CZ" dirty="0"/>
              <a:t>Čtyři pilíře pravidel rozpočtové odpovědnosti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117</a:t>
            </a:fld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1386260" y="1621185"/>
            <a:ext cx="8352928" cy="5400600"/>
            <a:chOff x="1386260" y="1621185"/>
            <a:chExt cx="7416824" cy="4968552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598930309"/>
                </p:ext>
              </p:extLst>
            </p:nvPr>
          </p:nvGraphicFramePr>
          <p:xfrm>
            <a:off x="1386260" y="1621185"/>
            <a:ext cx="7416824" cy="49685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3762525" y="3403382"/>
              <a:ext cx="26642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cap="small" dirty="0" smtClean="0">
                  <a:latin typeface="Calibri" panose="020F0502020204030204" pitchFamily="34" charset="0"/>
                </a:rPr>
                <a:t>transparentnost veřejných financí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89406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10196" y="1547475"/>
            <a:ext cx="4184655" cy="1661993"/>
          </a:xfrm>
        </p:spPr>
        <p:txBody>
          <a:bodyPr anchor="ctr"/>
          <a:lstStyle/>
          <a:p>
            <a:pPr algn="r"/>
            <a:r>
              <a:rPr lang="cs-CZ" sz="3600" dirty="0" smtClean="0">
                <a:solidFill>
                  <a:schemeClr val="tx2"/>
                </a:solidFill>
              </a:rPr>
              <a:t>SEKTOR VEŘEJNÝCH INSTITUCÍ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118</a:t>
            </a:fld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5234023" y="1280471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39175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1415772"/>
          </a:xfrm>
        </p:spPr>
        <p:txBody>
          <a:bodyPr/>
          <a:lstStyle/>
          <a:p>
            <a:r>
              <a:rPr lang="cs-CZ" dirty="0"/>
              <a:t>Sektor veřejných institucí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119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6180" y="1333153"/>
            <a:ext cx="864096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120000"/>
              <a:buFontTx/>
              <a:buNone/>
            </a:pPr>
            <a:r>
              <a:rPr lang="cs-CZ" sz="2400" b="1" kern="0" dirty="0" smtClean="0">
                <a:cs typeface="Calibri" panose="020F0502020204030204" pitchFamily="34" charset="0"/>
              </a:rPr>
              <a:t>cca </a:t>
            </a:r>
            <a:r>
              <a:rPr lang="cs-CZ" sz="2400" b="1" kern="0" dirty="0">
                <a:cs typeface="Calibri" panose="020F0502020204030204" pitchFamily="34" charset="0"/>
              </a:rPr>
              <a:t>17 </a:t>
            </a:r>
            <a:r>
              <a:rPr lang="cs-CZ" sz="2400" b="1" kern="0" dirty="0" smtClean="0">
                <a:cs typeface="Calibri" panose="020F0502020204030204" pitchFamily="34" charset="0"/>
              </a:rPr>
              <a:t>800 subjektů, definice dle ESA 2010 </a:t>
            </a:r>
            <a:r>
              <a:rPr lang="cs-CZ" sz="2400" i="1" kern="0" dirty="0" smtClean="0">
                <a:cs typeface="Calibri" panose="020F0502020204030204" pitchFamily="34" charset="0"/>
              </a:rPr>
              <a:t>(nařízení Evropského Parlamentu a Rady (EU) č. 549/2013)</a:t>
            </a:r>
            <a:endParaRPr lang="cs-CZ" sz="2400" i="1" kern="0" dirty="0"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2400" kern="0" dirty="0" smtClean="0">
                <a:cs typeface="Calibri" panose="020F0502020204030204" pitchFamily="34" charset="0"/>
              </a:rPr>
              <a:t>subsektor </a:t>
            </a:r>
            <a:r>
              <a:rPr lang="cs-CZ" sz="2400" b="1" kern="0" dirty="0" smtClean="0">
                <a:cs typeface="Calibri" panose="020F0502020204030204" pitchFamily="34" charset="0"/>
              </a:rPr>
              <a:t>ústředních</a:t>
            </a:r>
            <a:r>
              <a:rPr lang="cs-CZ" sz="2400" kern="0" dirty="0" smtClean="0">
                <a:cs typeface="Calibri" panose="020F0502020204030204" pitchFamily="34" charset="0"/>
              </a:rPr>
              <a:t> vládních institucí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2400" kern="0" dirty="0" smtClean="0">
                <a:cs typeface="Calibri" panose="020F0502020204030204" pitchFamily="34" charset="0"/>
              </a:rPr>
              <a:t>subsektor </a:t>
            </a:r>
            <a:r>
              <a:rPr lang="cs-CZ" sz="2400" b="1" kern="0" dirty="0" smtClean="0">
                <a:cs typeface="Calibri" panose="020F0502020204030204" pitchFamily="34" charset="0"/>
              </a:rPr>
              <a:t>místních</a:t>
            </a:r>
            <a:r>
              <a:rPr lang="cs-CZ" sz="2400" kern="0" dirty="0" smtClean="0">
                <a:cs typeface="Calibri" panose="020F0502020204030204" pitchFamily="34" charset="0"/>
              </a:rPr>
              <a:t> </a:t>
            </a:r>
            <a:r>
              <a:rPr lang="cs-CZ" sz="2400" kern="0" dirty="0">
                <a:cs typeface="Calibri" panose="020F0502020204030204" pitchFamily="34" charset="0"/>
              </a:rPr>
              <a:t>vládních </a:t>
            </a:r>
            <a:r>
              <a:rPr lang="cs-CZ" sz="2400" kern="0" dirty="0" smtClean="0">
                <a:cs typeface="Calibri" panose="020F0502020204030204" pitchFamily="34" charset="0"/>
              </a:rPr>
              <a:t>institucí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2400" kern="0" dirty="0" smtClean="0">
                <a:cs typeface="Calibri" panose="020F0502020204030204" pitchFamily="34" charset="0"/>
              </a:rPr>
              <a:t>subsektor </a:t>
            </a:r>
            <a:r>
              <a:rPr lang="cs-CZ" sz="2400" b="1" kern="0" dirty="0" smtClean="0">
                <a:cs typeface="Calibri" panose="020F0502020204030204" pitchFamily="34" charset="0"/>
              </a:rPr>
              <a:t>fondů sociálního zabezpečení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2400" b="1" kern="0" dirty="0" smtClean="0">
                <a:cs typeface="Calibri" panose="020F0502020204030204" pitchFamily="34" charset="0"/>
              </a:rPr>
              <a:t>právnická </a:t>
            </a:r>
            <a:r>
              <a:rPr lang="cs-CZ" sz="2400" b="1" kern="0" dirty="0">
                <a:cs typeface="Calibri" panose="020F0502020204030204" pitchFamily="34" charset="0"/>
              </a:rPr>
              <a:t>osoba</a:t>
            </a:r>
            <a:r>
              <a:rPr lang="cs-CZ" sz="2400" kern="0" dirty="0">
                <a:cs typeface="Calibri" panose="020F0502020204030204" pitchFamily="34" charset="0"/>
              </a:rPr>
              <a:t>, jejímž zakladatelem je veřejná </a:t>
            </a:r>
            <a:r>
              <a:rPr lang="cs-CZ" sz="2400" kern="0" dirty="0" smtClean="0">
                <a:cs typeface="Calibri" panose="020F0502020204030204" pitchFamily="34" charset="0"/>
              </a:rPr>
              <a:t>instituce:</a:t>
            </a:r>
            <a:endParaRPr lang="cs-CZ" sz="2400" kern="0" dirty="0">
              <a:cs typeface="Calibri" panose="020F0502020204030204" pitchFamily="34" charset="0"/>
            </a:endParaRP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2400" kern="0" dirty="0">
                <a:cs typeface="Calibri" panose="020F0502020204030204" pitchFamily="34" charset="0"/>
              </a:rPr>
              <a:t>financovaná veřejnou </a:t>
            </a:r>
            <a:r>
              <a:rPr lang="cs-CZ" sz="2400" kern="0" dirty="0" smtClean="0">
                <a:cs typeface="Calibri" panose="020F0502020204030204" pitchFamily="34" charset="0"/>
              </a:rPr>
              <a:t>institucí, a ve které veř. instituce může</a:t>
            </a:r>
            <a:endParaRPr lang="cs-CZ" sz="2400" kern="0" dirty="0">
              <a:cs typeface="Calibri" panose="020F0502020204030204" pitchFamily="34" charset="0"/>
            </a:endParaRP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2400" kern="0" dirty="0" smtClean="0">
                <a:cs typeface="Calibri" panose="020F0502020204030204" pitchFamily="34" charset="0"/>
              </a:rPr>
              <a:t>prosadit </a:t>
            </a:r>
            <a:r>
              <a:rPr lang="cs-CZ" sz="2400" kern="0" dirty="0">
                <a:cs typeface="Calibri" panose="020F0502020204030204" pitchFamily="34" charset="0"/>
              </a:rPr>
              <a:t>jmenování</a:t>
            </a:r>
            <a:r>
              <a:rPr lang="cs-CZ" sz="2400" kern="0" dirty="0" smtClean="0">
                <a:cs typeface="Calibri" panose="020F0502020204030204" pitchFamily="34" charset="0"/>
              </a:rPr>
              <a:t>/ volbu/odvolání více než poloviny osob (statutárních, řídicích, dozorčích)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2400" b="1" kern="0" dirty="0" smtClean="0">
                <a:cs typeface="Calibri" panose="020F0502020204030204" pitchFamily="34" charset="0"/>
              </a:rPr>
              <a:t>jiný ekonomický subjekt</a:t>
            </a:r>
            <a:r>
              <a:rPr lang="cs-CZ" sz="2400" kern="0" dirty="0" smtClean="0">
                <a:cs typeface="Calibri" panose="020F0502020204030204" pitchFamily="34" charset="0"/>
              </a:rPr>
              <a:t>, který splňuje znaky veř. instituce a je zapsán v registru ekonomických subjektů ČSÚ</a:t>
            </a:r>
            <a:endParaRPr lang="cs-CZ" sz="2400" kern="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9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23024"/>
          </a:xfrm>
        </p:spPr>
        <p:txBody>
          <a:bodyPr>
            <a:normAutofit/>
          </a:bodyPr>
          <a:lstStyle/>
          <a:p>
            <a:r>
              <a:rPr lang="cs-CZ" sz="3200" dirty="0"/>
              <a:t>Vnitřní kontrolní systém (</a:t>
            </a:r>
            <a:r>
              <a:rPr lang="cs-CZ" sz="3200" dirty="0" smtClean="0"/>
              <a:t>2/5)</a:t>
            </a:r>
            <a:endParaRPr lang="cs-CZ" sz="29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832" y="1189137"/>
            <a:ext cx="9276526" cy="5384998"/>
          </a:xfrm>
        </p:spPr>
        <p:txBody>
          <a:bodyPr>
            <a:noAutofit/>
          </a:bodyPr>
          <a:lstStyle/>
          <a:p>
            <a:pPr marL="176213" indent="0" algn="just">
              <a:lnSpc>
                <a:spcPct val="160000"/>
              </a:lnSpc>
              <a:buNone/>
            </a:pPr>
            <a:r>
              <a:rPr lang="cs-CZ" sz="2000" b="1" dirty="0">
                <a:solidFill>
                  <a:srgbClr val="0070C0"/>
                </a:solidFill>
                <a:latin typeface="+mj-lt"/>
              </a:rPr>
              <a:t>organizace</a:t>
            </a:r>
          </a:p>
          <a:p>
            <a:pPr marL="538163" lvl="1" indent="-361950" algn="just">
              <a:lnSpc>
                <a:spcPct val="160000"/>
              </a:lnSpc>
              <a:buFont typeface="Arial" panose="020B0604020202020204" pitchFamily="34" charset="0"/>
              <a:buChar char="─"/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každá organizace ve veřejné správě má úkoly, pro které byla zřízena</a:t>
            </a:r>
          </a:p>
          <a:p>
            <a:pPr marL="538163" lvl="1" indent="-361950" algn="just">
              <a:lnSpc>
                <a:spcPct val="160000"/>
              </a:lnSpc>
              <a:buFont typeface="Arial" panose="020B0604020202020204" pitchFamily="34" charset="0"/>
              <a:buChar char="─"/>
            </a:pPr>
            <a:endParaRPr lang="cs-CZ" sz="1800" dirty="0">
              <a:solidFill>
                <a:schemeClr val="tx1">
                  <a:lumMod val="50000"/>
                </a:schemeClr>
              </a:solidFill>
              <a:latin typeface="+mj-lt"/>
              <a:cs typeface="Arial"/>
            </a:endParaRPr>
          </a:p>
          <a:p>
            <a:pPr marL="176213" lvl="1" indent="0" algn="just">
              <a:lnSpc>
                <a:spcPct val="160000"/>
              </a:lnSpc>
              <a:buNone/>
            </a:pPr>
            <a:r>
              <a:rPr lang="cs-CZ" sz="2000" b="1" dirty="0">
                <a:solidFill>
                  <a:srgbClr val="0070C0"/>
                </a:solidFill>
                <a:latin typeface="+mj-lt"/>
                <a:cs typeface="Arial"/>
              </a:rPr>
              <a:t>úkoly</a:t>
            </a:r>
          </a:p>
          <a:p>
            <a:pPr marL="538163" lvl="1" indent="-361950" algn="just">
              <a:lnSpc>
                <a:spcPct val="160000"/>
              </a:lnSpc>
              <a:buFont typeface="Arial" panose="020B0604020202020204" pitchFamily="34" charset="0"/>
              <a:buChar char="─"/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samostatná a přenesená působnost</a:t>
            </a:r>
          </a:p>
          <a:p>
            <a:pPr marL="538163" lvl="1" indent="-361950" algn="just">
              <a:lnSpc>
                <a:spcPct val="160000"/>
              </a:lnSpc>
              <a:buFont typeface="Arial" panose="020B0604020202020204" pitchFamily="34" charset="0"/>
              <a:buChar char="─"/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dány zákonem nebo rozhodnutím </a:t>
            </a:r>
          </a:p>
          <a:p>
            <a:pPr marL="176213" indent="0" algn="just">
              <a:lnSpc>
                <a:spcPct val="160000"/>
              </a:lnSpc>
              <a:buNone/>
            </a:pPr>
            <a:r>
              <a:rPr lang="cs-CZ" sz="2000" b="1" dirty="0">
                <a:solidFill>
                  <a:srgbClr val="0070C0"/>
                </a:solidFill>
                <a:latin typeface="+mj-lt"/>
              </a:rPr>
              <a:t>rizika</a:t>
            </a:r>
          </a:p>
          <a:p>
            <a:pPr marL="538163" lvl="1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ohrožují plnění daných úkolů organizace</a:t>
            </a:r>
          </a:p>
          <a:p>
            <a:pPr marL="538163" lvl="1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uvědomovat si rizika na všech úrovních organizační struktury</a:t>
            </a:r>
          </a:p>
          <a:p>
            <a:pPr marL="179388" algn="just"/>
            <a:endParaRPr lang="cs-CZ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5" name="Přímá spojnice se šipkou 15"/>
          <p:cNvCxnSpPr>
            <a:cxnSpLocks/>
          </p:cNvCxnSpPr>
          <p:nvPr/>
        </p:nvCxnSpPr>
        <p:spPr>
          <a:xfrm>
            <a:off x="1386260" y="2341265"/>
            <a:ext cx="1913924" cy="348164"/>
          </a:xfrm>
          <a:prstGeom prst="bentConnector3">
            <a:avLst>
              <a:gd name="adj1" fmla="val 897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3834532" y="2341265"/>
            <a:ext cx="3744416" cy="4565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746125" marR="0" lvl="1" indent="-568325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poskytování veřejných služeb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72832" y="5653633"/>
            <a:ext cx="9276526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E7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Riziko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událost v budoucnu, která může a nemusí nastat, ale pokud nastane, tak bude mít negativní dopad na plnění daného úkolu.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43215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22164" y="1549177"/>
            <a:ext cx="9612000" cy="5410200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koncept sektoru veřejných institucí vychází ze statistického vymezení definovaného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DG </a:t>
            </a:r>
            <a:r>
              <a:rPr lang="cs-CZ" sz="2400" b="1" dirty="0" err="1">
                <a:latin typeface="+mn-lt"/>
                <a:cs typeface="Calibri" panose="020F0502020204030204" pitchFamily="34" charset="0"/>
              </a:rPr>
              <a:t>Eurostat</a:t>
            </a:r>
            <a:endParaRPr lang="cs-CZ" sz="24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sektor veř. institucí v ČR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vymezuje ČSÚ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0000"/>
            </a:pPr>
            <a:r>
              <a:rPr lang="cs-CZ" sz="2400" i="1" dirty="0">
                <a:cs typeface="Calibri" panose="020F0502020204030204" pitchFamily="34" charset="0"/>
              </a:rPr>
              <a:t>(</a:t>
            </a:r>
            <a:r>
              <a:rPr lang="cs-CZ" sz="2400" i="1" dirty="0">
                <a:cs typeface="Calibri" panose="020F0502020204030204" pitchFamily="34" charset="0"/>
                <a:hlinkClick r:id="rId3"/>
              </a:rPr>
              <a:t>https://www.czso.cz/</a:t>
            </a:r>
            <a:r>
              <a:rPr lang="cs-CZ" sz="2400" i="1" dirty="0" err="1">
                <a:cs typeface="Calibri" panose="020F0502020204030204" pitchFamily="34" charset="0"/>
                <a:hlinkClick r:id="rId3"/>
              </a:rPr>
              <a:t>csu</a:t>
            </a:r>
            <a:r>
              <a:rPr lang="cs-CZ" sz="2400" i="1" dirty="0">
                <a:cs typeface="Calibri" panose="020F0502020204030204" pitchFamily="34" charset="0"/>
                <a:hlinkClick r:id="rId3"/>
              </a:rPr>
              <a:t>/res/</a:t>
            </a:r>
            <a:r>
              <a:rPr lang="cs-CZ" sz="2400" i="1" dirty="0" err="1">
                <a:cs typeface="Calibri" panose="020F0502020204030204" pitchFamily="34" charset="0"/>
                <a:hlinkClick r:id="rId3"/>
              </a:rPr>
              <a:t>registr_ekonomickych_subjektu</a:t>
            </a:r>
            <a:r>
              <a:rPr lang="cs-CZ" sz="2400" i="1" dirty="0">
                <a:cs typeface="Calibri" panose="020F0502020204030204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určující pro zařazení do sektoru veř. institucí je zařazení jednotky do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tzv. vládního sektoru ČSÚ v </a:t>
            </a:r>
            <a:r>
              <a:rPr lang="cs-CZ" sz="24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registru ekonomických subjektů</a:t>
            </a:r>
          </a:p>
          <a:p>
            <a:pPr marL="798513" lvl="1" indent="-342900">
              <a:spcBef>
                <a:spcPts val="0"/>
              </a:spcBef>
              <a:spcAft>
                <a:spcPts val="600"/>
              </a:spcAft>
              <a:buSzPct val="95000"/>
              <a:buFont typeface="Wingdings" panose="05000000000000000000" pitchFamily="2" charset="2"/>
              <a:buChar char="Ø"/>
            </a:pPr>
            <a:r>
              <a:rPr lang="cs-CZ" sz="2400" dirty="0">
                <a:cs typeface="Calibri" panose="020F0502020204030204" pitchFamily="34" charset="0"/>
              </a:rPr>
              <a:t>začátek kódu institucionárního sektoru (ESA 2010): </a:t>
            </a:r>
            <a:endParaRPr lang="cs-CZ" sz="2400" b="1" dirty="0"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i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v sektoru např. nejsou </a:t>
            </a:r>
            <a:r>
              <a:rPr lang="cs-CZ" sz="2400" b="1" i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téměř žádné obchodní korporace obcí </a:t>
            </a:r>
            <a:r>
              <a:rPr lang="cs-CZ" sz="2400" i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(dopravní podniky, technické služby…)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i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v sektoru jsou nemocnice, některá divadla, filharmonie, apod.</a:t>
            </a:r>
          </a:p>
          <a:p>
            <a:pPr marL="176213" indent="0">
              <a:spcBef>
                <a:spcPts val="1200"/>
              </a:spcBef>
              <a:spcAft>
                <a:spcPts val="0"/>
              </a:spcAft>
              <a:buSzPct val="95000"/>
              <a:buNone/>
            </a:pPr>
            <a:r>
              <a:rPr lang="cs-CZ" sz="2400" b="1" i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Příklady:</a:t>
            </a:r>
            <a:endParaRPr lang="cs-CZ" sz="2400" b="1" i="1" dirty="0">
              <a:solidFill>
                <a:srgbClr val="7030A0"/>
              </a:solidFill>
              <a:latin typeface="+mn-lt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95000"/>
            </a:pPr>
            <a:r>
              <a:rPr lang="cs-CZ" sz="2400" dirty="0">
                <a:latin typeface="+mn-lt"/>
              </a:rPr>
              <a:t>4-Majetková, a.s. (</a:t>
            </a:r>
            <a:r>
              <a:rPr lang="cs-CZ" sz="2400" b="1" dirty="0">
                <a:latin typeface="+mn-lt"/>
              </a:rPr>
              <a:t>kód 11 </a:t>
            </a:r>
            <a:r>
              <a:rPr lang="cs-CZ" sz="2400" dirty="0">
                <a:latin typeface="+mn-lt"/>
              </a:rPr>
              <a:t>- Národní soukromé nefinanční podniky)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95000"/>
            </a:pPr>
            <a:r>
              <a:rPr lang="cs-CZ" sz="2400" dirty="0">
                <a:latin typeface="+mn-lt"/>
              </a:rPr>
              <a:t>PRAHA 10 - Majetková, a.s. (</a:t>
            </a:r>
            <a:r>
              <a:rPr lang="cs-CZ" sz="2400" b="1" dirty="0">
                <a:latin typeface="+mn-lt"/>
              </a:rPr>
              <a:t>kód 13 </a:t>
            </a:r>
            <a:r>
              <a:rPr lang="cs-CZ" sz="2400" dirty="0">
                <a:latin typeface="+mn-lt"/>
              </a:rPr>
              <a:t>- Místní vládní instituce)</a:t>
            </a:r>
            <a:endParaRPr lang="cs-CZ" sz="2400" i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83099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Sektor veřejných institucí – </a:t>
            </a:r>
            <a:r>
              <a:rPr lang="cs-CZ" i="1" dirty="0"/>
              <a:t>zařazení subjektu do sektoru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120</a:t>
            </a:fld>
            <a:endParaRPr lang="cs-CZ" dirty="0"/>
          </a:p>
        </p:txBody>
      </p:sp>
      <p:sp>
        <p:nvSpPr>
          <p:cNvPr id="5" name="Zaoblený obdélník 4"/>
          <p:cNvSpPr/>
          <p:nvPr/>
        </p:nvSpPr>
        <p:spPr bwMode="auto">
          <a:xfrm>
            <a:off x="8371036" y="4069457"/>
            <a:ext cx="576064" cy="432048"/>
          </a:xfrm>
          <a:prstGeom prst="roundRect">
            <a:avLst/>
          </a:prstGeom>
          <a:solidFill>
            <a:srgbClr val="0070C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76200" prstMaterial="legacyMatte">
            <a:bevelT w="0" h="0" prst="angle"/>
            <a:bevelB w="0" h="0" prst="angle"/>
            <a:extrusionClr>
              <a:srgbClr val="0070C0"/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eaLnBrk="0" hangingPunct="0"/>
            <a:r>
              <a:rPr lang="cs-CZ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kumimoji="0" lang="cs-CZ" sz="2400" b="1" i="0" u="none" strike="noStrike" cap="small" normalizeH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32978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1549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Ústřední vládní instituce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121</a:t>
            </a:fld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1549177"/>
            <a:ext cx="8697727" cy="516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49921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1549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Místní vládní instituce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122</a:t>
            </a:fld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114804"/>
              </p:ext>
            </p:extLst>
          </p:nvPr>
        </p:nvGraphicFramePr>
        <p:xfrm>
          <a:off x="1602284" y="1549177"/>
          <a:ext cx="7354888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List" r:id="rId5" imgW="4747170" imgH="3238459" progId="Excel.Sheet.12">
                  <p:embed/>
                </p:oleObj>
              </mc:Choice>
              <mc:Fallback>
                <p:oleObj name="List" r:id="rId5" imgW="4747170" imgH="3238459" progId="Excel.Sheet.12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284" y="1549177"/>
                        <a:ext cx="7354888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092868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954107"/>
          </a:xfrm>
        </p:spPr>
        <p:txBody>
          <a:bodyPr/>
          <a:lstStyle/>
          <a:p>
            <a:r>
              <a:rPr lang="cs-CZ" dirty="0"/>
              <a:t>Fondy sociálního zabezpečení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123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92" y="1837209"/>
            <a:ext cx="4176464" cy="44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57632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34132" y="1547475"/>
            <a:ext cx="4760719" cy="1661993"/>
          </a:xfrm>
        </p:spPr>
        <p:txBody>
          <a:bodyPr anchor="ctr"/>
          <a:lstStyle/>
          <a:p>
            <a:pPr algn="r"/>
            <a:r>
              <a:rPr lang="cs-CZ" sz="3600" dirty="0" smtClean="0">
                <a:solidFill>
                  <a:schemeClr val="tx2"/>
                </a:solidFill>
              </a:rPr>
              <a:t>ROZPOČET A TRANSPARENTNOST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124</a:t>
            </a:fld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5234023" y="1280471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2515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SzPct val="120000"/>
              <a:buNone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MF ročně zveřejňuje: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—"/>
            </a:pPr>
            <a:r>
              <a:rPr lang="cs-CZ" sz="2400" b="1" dirty="0">
                <a:cs typeface="Calibri" panose="020F0502020204030204" pitchFamily="34" charset="0"/>
              </a:rPr>
              <a:t>seznam veřejných institucí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—"/>
            </a:pPr>
            <a:r>
              <a:rPr lang="cs-CZ" sz="2400" b="1" dirty="0">
                <a:cs typeface="Calibri" panose="020F0502020204030204" pitchFamily="34" charset="0"/>
              </a:rPr>
              <a:t>podmíněné závazky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—"/>
            </a:pPr>
            <a:r>
              <a:rPr lang="cs-CZ" sz="2400" b="1" dirty="0">
                <a:cs typeface="Calibri" panose="020F0502020204030204" pitchFamily="34" charset="0"/>
              </a:rPr>
              <a:t>zápůjčky, úvěry a návratné finanční výpomoci </a:t>
            </a:r>
            <a:r>
              <a:rPr lang="cs-CZ" sz="2400" dirty="0">
                <a:cs typeface="Calibri" panose="020F0502020204030204" pitchFamily="34" charset="0"/>
              </a:rPr>
              <a:t>poskytnuté veřejnými institucemi, jejichž splátky jsou </a:t>
            </a:r>
            <a:r>
              <a:rPr lang="cs-CZ" sz="2400" b="1" dirty="0">
                <a:cs typeface="Calibri" panose="020F0502020204030204" pitchFamily="34" charset="0"/>
              </a:rPr>
              <a:t>min. 90 dnů po lhůtě splatnosti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—"/>
            </a:pPr>
            <a:r>
              <a:rPr lang="cs-CZ" sz="2400" b="1" dirty="0">
                <a:cs typeface="Calibri" panose="020F0502020204030204" pitchFamily="34" charset="0"/>
              </a:rPr>
              <a:t>majetkové účasti </a:t>
            </a:r>
            <a:r>
              <a:rPr lang="cs-CZ" sz="2400" dirty="0">
                <a:cs typeface="Calibri" panose="020F0502020204030204" pitchFamily="34" charset="0"/>
              </a:rPr>
              <a:t>v obchodních korporacích držených veřejnými institucemi, jejichž hodnota je vyšší než 0,01% HDP </a:t>
            </a:r>
            <a:r>
              <a:rPr lang="cs-CZ" sz="2400" i="1" dirty="0">
                <a:cs typeface="Calibri" panose="020F0502020204030204" pitchFamily="34" charset="0"/>
              </a:rPr>
              <a:t>(cca 400 mil. Kč)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—"/>
            </a:pPr>
            <a:r>
              <a:rPr lang="cs-CZ" sz="2400" dirty="0">
                <a:cs typeface="Calibri" panose="020F0502020204030204" pitchFamily="34" charset="0"/>
              </a:rPr>
              <a:t>odhad dopadů </a:t>
            </a:r>
            <a:r>
              <a:rPr lang="cs-CZ" sz="2400" b="1" dirty="0">
                <a:cs typeface="Calibri" panose="020F0502020204030204" pitchFamily="34" charset="0"/>
              </a:rPr>
              <a:t>daňových úlev </a:t>
            </a:r>
            <a:r>
              <a:rPr lang="cs-CZ" sz="2400" dirty="0">
                <a:cs typeface="Calibri" panose="020F0502020204030204" pitchFamily="34" charset="0"/>
              </a:rPr>
              <a:t>na příjmy sektoru veřejných institucí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1549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Zveřejňování informací - MF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32899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10223500" cy="2369880"/>
          </a:xfrm>
        </p:spPr>
        <p:txBody>
          <a:bodyPr/>
          <a:lstStyle/>
          <a:p>
            <a:r>
              <a:rPr lang="cs-CZ" dirty="0"/>
              <a:t>Střednědobý výhled a rozpočet veř. institucí (§4 a §5)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126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6180" y="1333153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cs-CZ" sz="2400" b="1" kern="0" dirty="0">
                <a:cs typeface="Calibri" panose="020F0502020204030204" pitchFamily="34" charset="0"/>
              </a:rPr>
              <a:t>Všechny veřejné instituce </a:t>
            </a:r>
            <a:r>
              <a:rPr lang="cs-CZ" sz="2400" kern="0" dirty="0">
                <a:cs typeface="Calibri" panose="020F0502020204030204" pitchFamily="34" charset="0"/>
              </a:rPr>
              <a:t>(bez výjimky) mají povinnost: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2400" b="1" kern="0" dirty="0">
                <a:cs typeface="Calibri" panose="020F0502020204030204" pitchFamily="34" charset="0"/>
              </a:rPr>
              <a:t>sestavit a zveřejnit </a:t>
            </a:r>
            <a:r>
              <a:rPr lang="cs-CZ" sz="2400" kern="0" dirty="0">
                <a:cs typeface="Calibri" panose="020F0502020204030204" pitchFamily="34" charset="0"/>
              </a:rPr>
              <a:t>(návrh a schválený dokument):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kern="0" dirty="0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střednědobý výhled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§"/>
            </a:pPr>
            <a:r>
              <a:rPr lang="cs-CZ" sz="2400" kern="0" dirty="0">
                <a:cs typeface="Calibri" panose="020F0502020204030204" pitchFamily="34" charset="0"/>
              </a:rPr>
              <a:t>plán příjmů a výdajů, resp. výnosů a nákladů nejméně na roky n+2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kern="0" dirty="0">
                <a:solidFill>
                  <a:schemeClr val="bg2">
                    <a:lumMod val="75000"/>
                  </a:schemeClr>
                </a:solidFill>
                <a:cs typeface="Calibri" panose="020F0502020204030204" pitchFamily="34" charset="0"/>
              </a:rPr>
              <a:t>rozpočet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§"/>
            </a:pPr>
            <a:r>
              <a:rPr lang="cs-CZ" sz="2400" kern="0" dirty="0">
                <a:cs typeface="Calibri" panose="020F0502020204030204" pitchFamily="34" charset="0"/>
              </a:rPr>
              <a:t>roční plán příjmů a výdajů, resp. výnosů a nákladů, a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§"/>
            </a:pPr>
            <a:r>
              <a:rPr lang="cs-CZ" sz="2400" kern="0" dirty="0">
                <a:cs typeface="Calibri" panose="020F0502020204030204" pitchFamily="34" charset="0"/>
              </a:rPr>
              <a:t>roční plán financování salda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§"/>
            </a:pPr>
            <a:r>
              <a:rPr lang="cs-CZ" sz="2400" kern="0" dirty="0">
                <a:cs typeface="Calibri" panose="020F0502020204030204" pitchFamily="34" charset="0"/>
              </a:rPr>
              <a:t>informace o předchozím rozpočtu (jaký byl plán, jaké je očekávané plnění, tj. data, ze kterých následně vychází návrh rozpočtu na následující rok)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</a:pPr>
            <a:r>
              <a:rPr lang="cs-CZ" sz="2400" b="1" kern="0" dirty="0">
                <a:cs typeface="Calibri" panose="020F0502020204030204" pitchFamily="34" charset="0"/>
              </a:rPr>
              <a:t>lhůty pro zveřejnění: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</a:pPr>
            <a:r>
              <a:rPr lang="cs-CZ" sz="2400" b="1" kern="0" dirty="0">
                <a:cs typeface="Calibri" panose="020F0502020204030204" pitchFamily="34" charset="0"/>
              </a:rPr>
              <a:t>10 dnů před </a:t>
            </a:r>
            <a:r>
              <a:rPr lang="cs-CZ" sz="2400" kern="0" dirty="0">
                <a:cs typeface="Calibri" panose="020F0502020204030204" pitchFamily="34" charset="0"/>
              </a:rPr>
              <a:t>projednáváním a </a:t>
            </a:r>
            <a:r>
              <a:rPr lang="cs-CZ" sz="2400" b="1" kern="0" dirty="0">
                <a:cs typeface="Calibri" panose="020F0502020204030204" pitchFamily="34" charset="0"/>
              </a:rPr>
              <a:t>30 dnů po </a:t>
            </a:r>
            <a:r>
              <a:rPr lang="cs-CZ" sz="2400" kern="0" dirty="0">
                <a:cs typeface="Calibri" panose="020F0502020204030204" pitchFamily="34" charset="0"/>
              </a:rPr>
              <a:t>schválení, pokud jiný právní předpis (např. zák. č. 250/2000 Sb.) nestanoví jinak</a:t>
            </a:r>
          </a:p>
        </p:txBody>
      </p:sp>
    </p:spTree>
    <p:extLst>
      <p:ext uri="{BB962C8B-B14F-4D97-AF65-F5344CB8AC3E}">
        <p14:creationId xmlns:p14="http://schemas.microsoft.com/office/powerpoint/2010/main" val="234436377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612000" cy="5754960"/>
          </a:xfrm>
        </p:spPr>
        <p:txBody>
          <a:bodyPr/>
          <a:lstStyle/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Povinnosti vyplývající ze zákona </a:t>
            </a:r>
            <a:r>
              <a:rPr lang="cs-CZ" sz="2400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č. 250/2000 Sb.</a:t>
            </a:r>
          </a:p>
          <a:p>
            <a:pPr marL="176213" indent="0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cs-CZ" sz="2400" i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(platí pro ÚSC, DSO, regionální rady a příspěvkové organizace)</a:t>
            </a:r>
            <a:endParaRPr lang="cs-CZ" sz="2400" b="1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rozšíření zveřejňovacích povinností ÚSC, DSO, regionálních rad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nové povinnosti pro příspěvkové organizace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15 dnů před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projednáním návrhu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do schválení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;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30 dnů po schválení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do schválení nového dokumentu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přechodné ustanovení: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schválený rozpočet 2017 a výhled musejí být zveřejněny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do 23.3.2017</a:t>
            </a:r>
          </a:p>
          <a:p>
            <a:pPr marL="176213" indent="0">
              <a:spcBef>
                <a:spcPts val="60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Povinnosti vyplývající ze zákona </a:t>
            </a:r>
            <a:r>
              <a:rPr lang="cs-CZ" sz="2400" b="1" u="sng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č. 23/2017 Sb.</a:t>
            </a:r>
          </a:p>
          <a:p>
            <a:pPr marL="176213" indent="0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cs-CZ" sz="2400" i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(platí pro veřejné instituce, jejichž činnost není upravena </a:t>
            </a:r>
            <a:r>
              <a:rPr lang="cs-CZ" sz="2400" i="1" dirty="0" smtClean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zákonem č. 250/2000 </a:t>
            </a:r>
            <a:r>
              <a:rPr lang="cs-CZ" sz="2400" i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Sb.)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§ 5: nové povinnosti pro právnické osoby zařazené do sektoru vládních institucí ČSÚ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návrh rozpočtu, rozpočet, plnění rozpočtu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b="1" dirty="0">
                <a:cs typeface="Calibri" panose="020F0502020204030204" pitchFamily="34" charset="0"/>
              </a:rPr>
              <a:t>10 dnů před </a:t>
            </a:r>
            <a:r>
              <a:rPr lang="cs-CZ" sz="2400" dirty="0">
                <a:cs typeface="Calibri" panose="020F0502020204030204" pitchFamily="34" charset="0"/>
              </a:rPr>
              <a:t>projednáním návrhu; </a:t>
            </a:r>
            <a:r>
              <a:rPr lang="cs-CZ" sz="2400" b="1" dirty="0">
                <a:cs typeface="Calibri" panose="020F0502020204030204" pitchFamily="34" charset="0"/>
              </a:rPr>
              <a:t>30 dnů po </a:t>
            </a:r>
            <a:r>
              <a:rPr lang="cs-CZ" sz="2400" dirty="0">
                <a:cs typeface="Calibri" panose="020F0502020204030204" pitchFamily="34" charset="0"/>
              </a:rPr>
              <a:t>schválení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923330"/>
          </a:xfrm>
        </p:spPr>
        <p:txBody>
          <a:bodyPr/>
          <a:lstStyle/>
          <a:p>
            <a:r>
              <a:rPr lang="cs-CZ" dirty="0"/>
              <a:t>Zveřejňování informací – místní rozpočty</a:t>
            </a:r>
            <a:r>
              <a:rPr lang="cs-CZ" sz="2800" dirty="0"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800" dirty="0"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 smtClean="0"/>
              <a:t> |   </a:t>
            </a:r>
            <a:fld id="{81D60167-4931-47E6-BA6A-407CBD079E47}" type="slidenum">
              <a:rPr lang="cs-CZ" smtClean="0"/>
              <a:pPr marL="1056640" algn="r"/>
              <a:t>127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7123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r>
              <a:rPr lang="cs-CZ" dirty="0"/>
              <a:t>Přehled zveřejňovacích povinností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 smtClean="0"/>
              <a:t> |   </a:t>
            </a:r>
            <a:fld id="{81D60167-4931-47E6-BA6A-407CBD079E47}" type="slidenum">
              <a:rPr lang="cs-CZ" smtClean="0"/>
              <a:pPr marL="1056640" algn="r"/>
              <a:t>128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91491"/>
              </p:ext>
            </p:extLst>
          </p:nvPr>
        </p:nvGraphicFramePr>
        <p:xfrm>
          <a:off x="467543" y="1628799"/>
          <a:ext cx="9343654" cy="4096843"/>
        </p:xfrm>
        <a:graphic>
          <a:graphicData uri="http://schemas.openxmlformats.org/drawingml/2006/table">
            <a:tbl>
              <a:tblPr firstRow="1" firstCol="1" bandRow="1"/>
              <a:tblGrid>
                <a:gridCol w="1069486"/>
                <a:gridCol w="884669"/>
                <a:gridCol w="727242"/>
                <a:gridCol w="1162804"/>
                <a:gridCol w="1060622"/>
                <a:gridCol w="1195585"/>
                <a:gridCol w="1358906"/>
                <a:gridCol w="814854"/>
                <a:gridCol w="1069486"/>
              </a:tblGrid>
              <a:tr h="1598768">
                <a:tc>
                  <a:txBody>
                    <a:bodyPr/>
                    <a:lstStyle>
                      <a:lvl1pPr marL="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</a:rPr>
                        <a:t>návrh </a:t>
                      </a: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  <a:t>rozp. výhledu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  <a:t>rozp. výhled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</a:rPr>
                        <a:t>návrh </a:t>
                      </a: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  <a:t>rozpočtu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</a:rPr>
                        <a:t>rozpočet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</a:rPr>
                        <a:t>pravidla </a:t>
                      </a: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  <a:t>rozp</a:t>
                      </a:r>
                      <a:r>
                        <a:rPr lang="cs-CZ" sz="1400" dirty="0"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  <a:t>provizoria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</a:rPr>
                        <a:t>rozpočtové </a:t>
                      </a: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  <a:t>opatření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</a:rPr>
                        <a:t>návrh </a:t>
                      </a: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  <a:t>závěr. účtu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  <a:t>závěrečný účet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99538">
                <a:tc>
                  <a:txBody>
                    <a:bodyPr/>
                    <a:lstStyle>
                      <a:lvl1pPr marL="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</a:rPr>
                        <a:t>ÚSC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2000" b="1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2000" b="1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99538">
                <a:tc>
                  <a:txBody>
                    <a:bodyPr/>
                    <a:lstStyle>
                      <a:lvl1pPr marL="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err="1" smtClean="0">
                          <a:effectLst/>
                          <a:latin typeface="Calibri" panose="020F0502020204030204" pitchFamily="34" charset="0"/>
                        </a:rPr>
                        <a:t>reg</a:t>
                      </a: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</a:rPr>
                        <a:t>. rada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2000" b="1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</a:t>
                      </a:r>
                      <a:endParaRPr lang="cs-CZ" sz="2000" b="1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99538">
                <a:tc>
                  <a:txBody>
                    <a:bodyPr/>
                    <a:lstStyle>
                      <a:lvl1pPr marL="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 panose="020F0502020204030204" pitchFamily="34" charset="0"/>
                        </a:rPr>
                        <a:t>DSO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X</a:t>
                      </a:r>
                      <a:endParaRPr lang="cs-CZ" sz="2000" b="1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rgbClr val="0099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2000" b="1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99461">
                <a:tc>
                  <a:txBody>
                    <a:bodyPr/>
                    <a:lstStyle>
                      <a:lvl1pPr marL="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 b="1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přísp</a:t>
                      </a: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cs-CZ" sz="14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aseline="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org</a:t>
                      </a:r>
                      <a:r>
                        <a:rPr lang="cs-CZ" sz="14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</a:rPr>
                        <a:t>√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eaLnBrk="1" hangingPunct="1">
                        <a:defRPr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5536" y="5869657"/>
            <a:ext cx="3674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9900"/>
                </a:solidFill>
                <a:latin typeface="Calibri" panose="020F0502020204030204" pitchFamily="34" charset="0"/>
              </a:rPr>
              <a:t>X </a:t>
            </a:r>
            <a:r>
              <a:rPr lang="cs-CZ" sz="20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požadavky platné již v minulosti</a:t>
            </a:r>
          </a:p>
          <a:p>
            <a:r>
              <a:rPr lang="cs-CZ" sz="2000" dirty="0" smtClean="0">
                <a:latin typeface="Calibri" panose="020F0502020204030204" pitchFamily="34" charset="0"/>
              </a:rPr>
              <a:t>√</a:t>
            </a:r>
            <a:r>
              <a:rPr lang="cs-CZ" sz="2000" dirty="0"/>
              <a:t> </a:t>
            </a:r>
            <a:r>
              <a:rPr lang="cs-CZ" sz="2000" dirty="0" smtClean="0"/>
              <a:t>nové povinnosti</a:t>
            </a:r>
            <a:endParaRPr lang="cs-CZ" sz="2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949437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954107"/>
          </a:xfrm>
        </p:spPr>
        <p:txBody>
          <a:bodyPr/>
          <a:lstStyle/>
          <a:p>
            <a:r>
              <a:rPr lang="cs-CZ" dirty="0"/>
              <a:t>Zveřejňování – obecný princip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129</a:t>
            </a:fld>
            <a:endParaRPr lang="cs-CZ" dirty="0"/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1"/>
          </p:nvPr>
        </p:nvSpPr>
        <p:spPr>
          <a:xfrm>
            <a:off x="546100" y="1266825"/>
            <a:ext cx="961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2400" kern="0" dirty="0" smtClean="0">
                <a:solidFill>
                  <a:srgbClr val="753805"/>
                </a:solidFill>
                <a:latin typeface="+mn-lt"/>
                <a:cs typeface="Calibri" panose="020F0502020204030204" pitchFamily="34" charset="0"/>
              </a:rPr>
              <a:t>stacionární </a:t>
            </a:r>
            <a:r>
              <a:rPr lang="cs-CZ" sz="2400" kern="0" dirty="0">
                <a:solidFill>
                  <a:srgbClr val="753805"/>
                </a:solidFill>
                <a:latin typeface="+mn-lt"/>
                <a:cs typeface="Calibri" panose="020F0502020204030204" pitchFamily="34" charset="0"/>
              </a:rPr>
              <a:t>úřední deska: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kern="0" dirty="0">
                <a:cs typeface="Calibri" panose="020F0502020204030204" pitchFamily="34" charset="0"/>
              </a:rPr>
              <a:t>užší </a:t>
            </a:r>
            <a:r>
              <a:rPr lang="cs-CZ" sz="2400" kern="0" dirty="0" smtClean="0">
                <a:cs typeface="Calibri" panose="020F0502020204030204" pitchFamily="34" charset="0"/>
              </a:rPr>
              <a:t>rozsah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kern="0" dirty="0" smtClean="0">
                <a:cs typeface="Calibri" panose="020F0502020204030204" pitchFamily="34" charset="0"/>
              </a:rPr>
              <a:t>informace </a:t>
            </a:r>
            <a:r>
              <a:rPr lang="cs-CZ" sz="2400" kern="0" dirty="0">
                <a:cs typeface="Calibri" panose="020F0502020204030204" pitchFamily="34" charset="0"/>
              </a:rPr>
              <a:t>o zveřejnění na internetu a možnosti nahlédnutí do listinné podoby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2400" kern="0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internet:</a:t>
            </a:r>
            <a:r>
              <a:rPr lang="cs-CZ" sz="2400" kern="0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400" kern="0" dirty="0" smtClean="0">
                <a:latin typeface="+mn-lt"/>
                <a:cs typeface="Calibri" panose="020F0502020204030204" pitchFamily="34" charset="0"/>
              </a:rPr>
              <a:t>úplné znění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2400" kern="0" dirty="0" smtClean="0">
                <a:cs typeface="Calibri" panose="020F0502020204030204" pitchFamily="34" charset="0"/>
              </a:rPr>
              <a:t>„způsob umožňující vzdálený přístup“ = „internetové stránky“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2400" kern="0" dirty="0" smtClean="0">
                <a:cs typeface="Calibri" panose="020F0502020204030204" pitchFamily="34" charset="0"/>
              </a:rPr>
              <a:t>elektronická úřední deska ÚSC</a:t>
            </a:r>
            <a:endParaRPr lang="cs-CZ" sz="2400" kern="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3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23024"/>
          </a:xfrm>
        </p:spPr>
        <p:txBody>
          <a:bodyPr>
            <a:normAutofit/>
          </a:bodyPr>
          <a:lstStyle/>
          <a:p>
            <a:r>
              <a:rPr lang="cs-CZ" sz="3200" dirty="0"/>
              <a:t>Vnitřní kontrolní systém (</a:t>
            </a:r>
            <a:r>
              <a:rPr lang="cs-CZ" sz="3200" dirty="0" smtClean="0"/>
              <a:t>3/5)</a:t>
            </a:r>
            <a:endParaRPr lang="cs-CZ" sz="29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832" y="1189137"/>
            <a:ext cx="9276526" cy="5384998"/>
          </a:xfrm>
        </p:spPr>
        <p:txBody>
          <a:bodyPr>
            <a:noAutofit/>
          </a:bodyPr>
          <a:lstStyle/>
          <a:p>
            <a:pPr marL="176213" indent="0" algn="just">
              <a:lnSpc>
                <a:spcPct val="160000"/>
              </a:lnSpc>
              <a:buNone/>
            </a:pPr>
            <a:r>
              <a:rPr lang="cs-CZ" sz="2200" b="1" dirty="0" smtClean="0">
                <a:solidFill>
                  <a:srgbClr val="0070C0"/>
                </a:solidFill>
                <a:latin typeface="+mj-lt"/>
              </a:rPr>
              <a:t>řídicí a kontrolní mechanismy</a:t>
            </a:r>
            <a:endParaRPr lang="cs-CZ" sz="2200" b="1" dirty="0">
              <a:solidFill>
                <a:srgbClr val="0070C0"/>
              </a:solidFill>
              <a:latin typeface="+mj-lt"/>
              <a:cs typeface="Arial"/>
            </a:endParaRPr>
          </a:p>
          <a:p>
            <a:pPr marL="538163" lvl="1" indent="-361950" algn="just" rtl="0">
              <a:lnSpc>
                <a:spcPct val="160000"/>
              </a:lnSpc>
              <a:buFont typeface="Arial" panose="020B0604020202020204" pitchFamily="34" charset="0"/>
              <a:buChar char="─"/>
              <a:defRPr/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mechanismy, kterými jsou ošetřena a řízena rizika ohrožující plnění úkolů organizace</a:t>
            </a:r>
          </a:p>
          <a:p>
            <a:pPr marL="538163" lvl="1" indent="-361950" algn="just">
              <a:lnSpc>
                <a:spcPct val="160000"/>
              </a:lnSpc>
              <a:buFont typeface="Arial" panose="020B0604020202020204" pitchFamily="34" charset="0"/>
              <a:buChar char="─"/>
            </a:pPr>
            <a:endParaRPr lang="cs-CZ" sz="2000" dirty="0">
              <a:solidFill>
                <a:schemeClr val="tx1">
                  <a:lumMod val="50000"/>
                </a:schemeClr>
              </a:solidFill>
              <a:latin typeface="+mj-lt"/>
              <a:cs typeface="Arial"/>
            </a:endParaRPr>
          </a:p>
          <a:p>
            <a:pPr marL="176213" lvl="1" indent="0" algn="just">
              <a:lnSpc>
                <a:spcPct val="160000"/>
              </a:lnSpc>
              <a:buNone/>
            </a:pPr>
            <a:r>
              <a:rPr lang="cs-CZ" sz="2200" b="1" dirty="0" smtClean="0">
                <a:solidFill>
                  <a:srgbClr val="0070C0"/>
                </a:solidFill>
                <a:latin typeface="+mj-lt"/>
                <a:cs typeface="Arial"/>
              </a:rPr>
              <a:t>pravomoci </a:t>
            </a:r>
            <a:r>
              <a:rPr lang="cs-CZ" sz="2200" b="1" dirty="0">
                <a:solidFill>
                  <a:srgbClr val="0070C0"/>
                </a:solidFill>
                <a:latin typeface="+mj-lt"/>
                <a:cs typeface="Arial"/>
              </a:rPr>
              <a:t>a odpovědnosti</a:t>
            </a:r>
          </a:p>
          <a:p>
            <a:pPr lvl="0" algn="just" rtl="0">
              <a:lnSpc>
                <a:spcPct val="150000"/>
              </a:lnSpc>
              <a:buFontTx/>
              <a:buChar char="-"/>
            </a:pPr>
            <a:r>
              <a:rPr lang="cs-CZ" sz="2000" kern="1200" dirty="0">
                <a:solidFill>
                  <a:srgbClr val="444444">
                    <a:lumMod val="50000"/>
                  </a:srgbClr>
                </a:solidFill>
              </a:rPr>
              <a:t>o</a:t>
            </a:r>
            <a:r>
              <a:rPr lang="cs-CZ" sz="2000" kern="1200" dirty="0" smtClean="0">
                <a:solidFill>
                  <a:srgbClr val="444444">
                    <a:lumMod val="50000"/>
                  </a:srgbClr>
                </a:solidFill>
              </a:rPr>
              <a:t>dpovědnost </a:t>
            </a:r>
            <a:r>
              <a:rPr lang="cs-CZ" sz="2000" kern="1200" dirty="0">
                <a:solidFill>
                  <a:srgbClr val="444444">
                    <a:lumMod val="50000"/>
                  </a:srgbClr>
                </a:solidFill>
              </a:rPr>
              <a:t>za zavedení a udržování vnitřního kontrolního systému má </a:t>
            </a:r>
            <a:r>
              <a:rPr lang="cs-CZ" sz="2000" kern="1200" dirty="0" smtClean="0">
                <a:solidFill>
                  <a:srgbClr val="444444">
                    <a:lumMod val="50000"/>
                  </a:srgbClr>
                </a:solidFill>
              </a:rPr>
              <a:t>v případě </a:t>
            </a:r>
            <a:r>
              <a:rPr lang="cs-CZ" sz="2000" kern="1200" dirty="0">
                <a:solidFill>
                  <a:srgbClr val="444444">
                    <a:lumMod val="50000"/>
                  </a:srgbClr>
                </a:solidFill>
              </a:rPr>
              <a:t>obcí </a:t>
            </a:r>
            <a:r>
              <a:rPr lang="cs-CZ" sz="2000" b="1" kern="1200" dirty="0">
                <a:solidFill>
                  <a:srgbClr val="444444">
                    <a:lumMod val="50000"/>
                  </a:srgbClr>
                </a:solidFill>
              </a:rPr>
              <a:t>starosta </a:t>
            </a:r>
            <a:r>
              <a:rPr lang="cs-CZ" sz="2000" kern="1200" dirty="0">
                <a:solidFill>
                  <a:srgbClr val="444444">
                    <a:lumMod val="50000"/>
                  </a:srgbClr>
                </a:solidFill>
              </a:rPr>
              <a:t>(podle návrhu nového zákona schvalující osoba)</a:t>
            </a:r>
          </a:p>
          <a:p>
            <a:pPr algn="just" rtl="0">
              <a:lnSpc>
                <a:spcPct val="150000"/>
              </a:lnSpc>
              <a:buFontTx/>
              <a:buChar char="-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cs-CZ" sz="2000" dirty="0"/>
          </a:p>
          <a:p>
            <a:pPr marL="0" indent="0" algn="just">
              <a:buNone/>
            </a:pPr>
            <a:endParaRPr lang="cs-CZ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3216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10421416" cy="1384995"/>
          </a:xfrm>
        </p:spPr>
        <p:txBody>
          <a:bodyPr/>
          <a:lstStyle/>
          <a:p>
            <a:r>
              <a:rPr lang="cs-CZ" dirty="0"/>
              <a:t>Zveřejňování – elektronická úřední deska (příklady)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130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92" y="1693193"/>
            <a:ext cx="7378774" cy="5497801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 bwMode="auto">
          <a:xfrm>
            <a:off x="1249307" y="1841755"/>
            <a:ext cx="7992888" cy="115212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prstMaterial="legacyMatte">
            <a:bevelT w="0" h="0" prst="angle"/>
            <a:bevelB w="0" h="0" prst="angle"/>
            <a:extrusionClr>
              <a:srgbClr val="0070C0"/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small" normalizeH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297470" y="4082066"/>
            <a:ext cx="2822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latin typeface="Calibri" panose="020F0502020204030204" pitchFamily="34" charset="0"/>
              </a:rPr>
              <a:t>Jihočeský kraj</a:t>
            </a:r>
          </a:p>
        </p:txBody>
      </p:sp>
    </p:spTree>
    <p:extLst>
      <p:ext uri="{BB962C8B-B14F-4D97-AF65-F5344CB8AC3E}">
        <p14:creationId xmlns:p14="http://schemas.microsoft.com/office/powerpoint/2010/main" val="389162983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10223500" cy="1384995"/>
          </a:xfrm>
        </p:spPr>
        <p:txBody>
          <a:bodyPr/>
          <a:lstStyle/>
          <a:p>
            <a:r>
              <a:rPr lang="cs-CZ" dirty="0"/>
              <a:t>Zveřejňování – elektronická úřední deska (příklady)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131</a:t>
            </a:fld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917759" y="1405161"/>
            <a:ext cx="8587470" cy="5611107"/>
            <a:chOff x="253261" y="1068128"/>
            <a:chExt cx="8587470" cy="5611107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507" y="1068128"/>
              <a:ext cx="7934224" cy="5611107"/>
            </a:xfrm>
            <a:prstGeom prst="rect">
              <a:avLst/>
            </a:prstGeom>
          </p:spPr>
        </p:pic>
        <p:grpSp>
          <p:nvGrpSpPr>
            <p:cNvPr id="7" name="Skupina 6"/>
            <p:cNvGrpSpPr/>
            <p:nvPr/>
          </p:nvGrpSpPr>
          <p:grpSpPr>
            <a:xfrm>
              <a:off x="253261" y="2305727"/>
              <a:ext cx="3742675" cy="2734531"/>
              <a:chOff x="253261" y="2305727"/>
              <a:chExt cx="3742675" cy="2734531"/>
            </a:xfrm>
          </p:grpSpPr>
          <p:sp>
            <p:nvSpPr>
              <p:cNvPr id="8" name="TextovéPole 7"/>
              <p:cNvSpPr txBox="1"/>
              <p:nvPr/>
            </p:nvSpPr>
            <p:spPr>
              <a:xfrm rot="16200000">
                <a:off x="-790839" y="3349827"/>
                <a:ext cx="27345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3600" b="1" dirty="0" smtClean="0">
                    <a:latin typeface="Calibri" panose="020F0502020204030204" pitchFamily="34" charset="0"/>
                  </a:rPr>
                  <a:t>Kraj Vysočina</a:t>
                </a:r>
              </a:p>
            </p:txBody>
          </p:sp>
          <p:sp>
            <p:nvSpPr>
              <p:cNvPr id="9" name="Ovál 8"/>
              <p:cNvSpPr/>
              <p:nvPr/>
            </p:nvSpPr>
            <p:spPr bwMode="auto">
              <a:xfrm>
                <a:off x="1835696" y="3356992"/>
                <a:ext cx="2160240" cy="5012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legacyObliqueTopRight"/>
                <a:lightRig rig="legacyFlat3" dir="b"/>
              </a:scene3d>
              <a:sp3d prstMaterial="legacyMatte">
                <a:bevelT w="0" h="0" prst="angle"/>
                <a:bevelB w="0" h="0" prst="angle"/>
                <a:extrusionClr>
                  <a:srgbClr val="0070C0"/>
                </a:extrusionClr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small" normalizeH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85669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10133384" cy="83099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Zveřejňování – elektronická úřední deska (příklady)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132</a:t>
            </a:fld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1763688" y="1354940"/>
            <a:ext cx="7168286" cy="5444263"/>
            <a:chOff x="467544" y="1081081"/>
            <a:chExt cx="7168286" cy="5444263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5" y="1081081"/>
              <a:ext cx="6160175" cy="5444263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 rot="16200000">
              <a:off x="-1320573" y="3349827"/>
              <a:ext cx="42225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600" b="1" dirty="0" smtClean="0">
                  <a:latin typeface="Calibri" panose="020F0502020204030204" pitchFamily="34" charset="0"/>
                </a:rPr>
                <a:t>Moravskoslezský kraj</a:t>
              </a:r>
            </a:p>
          </p:txBody>
        </p:sp>
        <p:sp>
          <p:nvSpPr>
            <p:cNvPr id="8" name="Ovál 7"/>
            <p:cNvSpPr/>
            <p:nvPr/>
          </p:nvSpPr>
          <p:spPr bwMode="auto">
            <a:xfrm>
              <a:off x="1763688" y="3680662"/>
              <a:ext cx="2520280" cy="396410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3" dir="b"/>
            </a:scene3d>
            <a:sp3d prstMaterial="legacyMatte">
              <a:bevelT w="0" h="0" prst="angle"/>
              <a:bevelB w="0" h="0" prst="angle"/>
              <a:extrusionClr>
                <a:srgbClr val="0070C0"/>
              </a:extrusion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small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7855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10223500" cy="461665"/>
          </a:xfrm>
        </p:spPr>
        <p:txBody>
          <a:bodyPr/>
          <a:lstStyle/>
          <a:p>
            <a:r>
              <a:rPr lang="cs-CZ" dirty="0"/>
              <a:t>Zveřejňování – elektronická úřední deska (</a:t>
            </a:r>
            <a:r>
              <a:rPr lang="cs-CZ" dirty="0" smtClean="0"/>
              <a:t>příklady)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133</a:t>
            </a:fld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738188" y="1909217"/>
            <a:ext cx="8818730" cy="4914603"/>
            <a:chOff x="253262" y="1250701"/>
            <a:chExt cx="8818730" cy="4914603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250701"/>
              <a:ext cx="8100392" cy="4914603"/>
            </a:xfrm>
            <a:prstGeom prst="rect">
              <a:avLst/>
            </a:prstGeom>
          </p:spPr>
        </p:pic>
        <p:grpSp>
          <p:nvGrpSpPr>
            <p:cNvPr id="7" name="Skupina 6"/>
            <p:cNvGrpSpPr/>
            <p:nvPr/>
          </p:nvGrpSpPr>
          <p:grpSpPr>
            <a:xfrm>
              <a:off x="253262" y="2058224"/>
              <a:ext cx="4390746" cy="4035072"/>
              <a:chOff x="253262" y="2058224"/>
              <a:chExt cx="4390746" cy="4035072"/>
            </a:xfrm>
          </p:grpSpPr>
          <p:sp>
            <p:nvSpPr>
              <p:cNvPr id="8" name="TextovéPole 7"/>
              <p:cNvSpPr txBox="1"/>
              <p:nvPr/>
            </p:nvSpPr>
            <p:spPr>
              <a:xfrm rot="16200000">
                <a:off x="-1038341" y="3349827"/>
                <a:ext cx="32295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3600" b="1" dirty="0" smtClean="0">
                    <a:latin typeface="Calibri" panose="020F0502020204030204" pitchFamily="34" charset="0"/>
                  </a:rPr>
                  <a:t>Karlovarský kraj</a:t>
                </a:r>
              </a:p>
            </p:txBody>
          </p:sp>
          <p:sp>
            <p:nvSpPr>
              <p:cNvPr id="9" name="Ovál 8"/>
              <p:cNvSpPr/>
              <p:nvPr/>
            </p:nvSpPr>
            <p:spPr bwMode="auto">
              <a:xfrm>
                <a:off x="3563888" y="5768894"/>
                <a:ext cx="1080120" cy="324402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legacyObliqueTopRight"/>
                <a:lightRig rig="legacyFlat3" dir="b"/>
              </a:scene3d>
              <a:sp3d prstMaterial="legacyMatte">
                <a:bevelT w="0" h="0" prst="angle"/>
                <a:bevelB w="0" h="0" prst="angle"/>
                <a:extrusionClr>
                  <a:srgbClr val="0070C0"/>
                </a:extrusionClr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small" normalizeH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769430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10925472" cy="83099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Zveřejňování – elektronická úřední deska (příklady)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134</a:t>
            </a:fld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882204" y="1261144"/>
            <a:ext cx="8819745" cy="5663089"/>
            <a:chOff x="253263" y="1052736"/>
            <a:chExt cx="8819745" cy="5663089"/>
          </a:xfrm>
        </p:grpSpPr>
        <p:sp>
          <p:nvSpPr>
            <p:cNvPr id="6" name="TextovéPole 5"/>
            <p:cNvSpPr txBox="1"/>
            <p:nvPr/>
          </p:nvSpPr>
          <p:spPr>
            <a:xfrm rot="16200000">
              <a:off x="-1108456" y="3349827"/>
              <a:ext cx="33697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600" b="1" dirty="0" smtClean="0">
                  <a:latin typeface="Calibri" panose="020F0502020204030204" pitchFamily="34" charset="0"/>
                </a:rPr>
                <a:t>Město Černošice</a:t>
              </a:r>
            </a:p>
          </p:txBody>
        </p:sp>
        <p:sp>
          <p:nvSpPr>
            <p:cNvPr id="7" name="Obdélník 6"/>
            <p:cNvSpPr/>
            <p:nvPr/>
          </p:nvSpPr>
          <p:spPr>
            <a:xfrm>
              <a:off x="899592" y="1052736"/>
              <a:ext cx="8173416" cy="5663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/>
                <a:t>Informace o zveřejňovaných dokumentech podle zákona č. 250/2000 Sb., o rozpočtových pravidlech územních rozpočtů</a:t>
              </a:r>
            </a:p>
            <a:p>
              <a:r>
                <a:rPr lang="cs-CZ" dirty="0"/>
                <a:t>Informace zveřejňované podle zákona č. 250/2000 Sb., o rozpočtových pravidlech územních rozpočtů jsou zveřejněny v úplné podobě na internetových stránkách města  v odkazu </a:t>
              </a:r>
              <a:r>
                <a:rPr lang="cs-CZ" dirty="0">
                  <a:hlinkClick r:id="rId3"/>
                </a:rPr>
                <a:t>Rozpočet.</a:t>
              </a:r>
              <a:endParaRPr lang="cs-CZ" dirty="0"/>
            </a:p>
            <a:p>
              <a:r>
                <a:rPr lang="cs-CZ" b="1" dirty="0"/>
                <a:t>Jedná se o tyto dokumenty: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/>
                <a:t>schválený rozpočtový výhled 2017 - 2019 (zveřejňovaný podle § 3, odst. 4)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/>
                <a:t>schválený rozpočet města na rok 2017 (zveřejňovaný podle § 11, odst. 4)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/>
                <a:t>schválená rozpočtová opatření (zveřejňovaná podle § 11, odst. 4)</a:t>
              </a:r>
            </a:p>
            <a:p>
              <a:pPr>
                <a:spcBef>
                  <a:spcPts val="400"/>
                </a:spcBef>
                <a:spcAft>
                  <a:spcPts val="400"/>
                </a:spcAft>
              </a:pPr>
              <a:r>
                <a:rPr lang="cs-CZ" dirty="0"/>
                <a:t>Dokumenty jsou zveřejňovány do 30 dnů od jejich schválení příslušným orgánem města.</a:t>
              </a:r>
            </a:p>
            <a:p>
              <a:pPr>
                <a:spcBef>
                  <a:spcPts val="400"/>
                </a:spcBef>
                <a:spcAft>
                  <a:spcPts val="400"/>
                </a:spcAft>
              </a:pPr>
              <a:r>
                <a:rPr lang="cs-CZ" b="1" dirty="0"/>
                <a:t>V listinné podobě jsou k nahlédnutí </a:t>
              </a:r>
              <a:r>
                <a:rPr lang="cs-CZ" dirty="0"/>
                <a:t>v kanceláři vedoucí finančního odboru a rozpočtáře na adrese pracoviště finančního odboru, a to V Horce 185 v Černošicích kdykoli v hodinách pro veřejnost. Mimo tuto dobu tamtéž po předchozí telefonické domluvě na tel. čísle 221 982 510.</a:t>
              </a:r>
            </a:p>
            <a:p>
              <a:endParaRPr lang="cs-CZ" dirty="0" smtClean="0"/>
            </a:p>
            <a:p>
              <a:r>
                <a:rPr lang="cs-CZ" dirty="0" smtClean="0"/>
                <a:t>Vyvěšeno</a:t>
              </a:r>
              <a:r>
                <a:rPr lang="cs-CZ" dirty="0"/>
                <a:t>: 9. 3. 2017</a:t>
              </a:r>
            </a:p>
            <a:p>
              <a:r>
                <a:rPr lang="cs-CZ" dirty="0"/>
                <a:t>Datum sejmutí: 31. 12. 2017</a:t>
              </a:r>
            </a:p>
            <a:p>
              <a:r>
                <a:rPr lang="cs-CZ" dirty="0"/>
                <a:t>Zodpovídá: </a:t>
              </a:r>
              <a:r>
                <a:rPr lang="cs-CZ" dirty="0" err="1" smtClean="0"/>
                <a:t>xxx</a:t>
              </a:r>
              <a:endParaRPr lang="cs-CZ" dirty="0"/>
            </a:p>
          </p:txBody>
        </p:sp>
        <p:sp>
          <p:nvSpPr>
            <p:cNvPr id="8" name="Ovál 7"/>
            <p:cNvSpPr/>
            <p:nvPr/>
          </p:nvSpPr>
          <p:spPr bwMode="auto">
            <a:xfrm>
              <a:off x="4355976" y="1988108"/>
              <a:ext cx="2448272" cy="792820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legacyObliqueTopRight"/>
              <a:lightRig rig="legacyFlat3" dir="b"/>
            </a:scene3d>
            <a:sp3d prstMaterial="legacyMatte">
              <a:bevelT w="0" h="0" prst="angle"/>
              <a:bevelB w="0" h="0" prst="angle"/>
              <a:extrusionClr>
                <a:srgbClr val="0070C0"/>
              </a:extrusion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small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75133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378148" y="1266825"/>
            <a:ext cx="9779952" cy="6042992"/>
          </a:xfrm>
        </p:spPr>
        <p:txBody>
          <a:bodyPr/>
          <a:lstStyle/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Střednědobý výhled – </a:t>
            </a:r>
            <a:r>
              <a:rPr lang="cs-CZ" sz="2400" b="1" u="sng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návrh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(ÚSC § 3 odst. 3, RR § 11a odst. 1)</a:t>
            </a: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15 dní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 před projednáváním – do schválení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53805"/>
                </a:solidFill>
                <a:latin typeface="+mn-lt"/>
                <a:cs typeface="Calibri" panose="020F0502020204030204" pitchFamily="34" charset="0"/>
              </a:rPr>
              <a:t>stacionární úřední deska: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užší rozsah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§"/>
            </a:pPr>
            <a:r>
              <a:rPr lang="cs-CZ" sz="2400" dirty="0">
                <a:cs typeface="Calibri" panose="020F0502020204030204" pitchFamily="34" charset="0"/>
              </a:rPr>
              <a:t>celkové </a:t>
            </a:r>
            <a:r>
              <a:rPr lang="cs-CZ" sz="2400" b="1" dirty="0">
                <a:cs typeface="Calibri" panose="020F0502020204030204" pitchFamily="34" charset="0"/>
              </a:rPr>
              <a:t>příjmy a výdaje </a:t>
            </a:r>
            <a:r>
              <a:rPr lang="cs-CZ" sz="2400" dirty="0">
                <a:cs typeface="Calibri" panose="020F0502020204030204" pitchFamily="34" charset="0"/>
              </a:rPr>
              <a:t>v jednotlivých letech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§"/>
            </a:pPr>
            <a:r>
              <a:rPr lang="cs-CZ" sz="2400" b="1" dirty="0">
                <a:cs typeface="Calibri" panose="020F0502020204030204" pitchFamily="34" charset="0"/>
              </a:rPr>
              <a:t>dlouhodobé </a:t>
            </a:r>
            <a:r>
              <a:rPr lang="cs-CZ" sz="2400" dirty="0">
                <a:cs typeface="Calibri" panose="020F0502020204030204" pitchFamily="34" charset="0"/>
              </a:rPr>
              <a:t>závazky a pohledávky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informace o zveřejnění na internetu a možnosti nahlédnutí do listinné podoby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internet: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 úplné znění</a:t>
            </a:r>
          </a:p>
          <a:p>
            <a:pPr marL="176213" indent="0">
              <a:spcBef>
                <a:spcPts val="60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Střednědobý výhled – </a:t>
            </a:r>
            <a:r>
              <a:rPr lang="cs-CZ" sz="24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schválený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(ÚSC § 3 odst. 4, RR § 11a odst. 2)</a:t>
            </a: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do 30 dní 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od schválení – do schválení nového výhledu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53805"/>
                </a:solidFill>
                <a:latin typeface="+mn-lt"/>
                <a:cs typeface="Calibri" panose="020F0502020204030204" pitchFamily="34" charset="0"/>
              </a:rPr>
              <a:t>stacionární úřední deska: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informace o zveřejnění na internetu a možnosti nahlédnutí do listinné podoby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internet: ú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plné </a:t>
            </a:r>
            <a:r>
              <a:rPr lang="cs-CZ" sz="2400" dirty="0" smtClean="0">
                <a:latin typeface="+mn-lt"/>
                <a:cs typeface="Calibri" panose="020F0502020204030204" pitchFamily="34" charset="0"/>
              </a:rPr>
              <a:t>znění</a:t>
            </a:r>
            <a:endParaRPr lang="cs-CZ" sz="24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r>
              <a:rPr lang="cs-CZ" dirty="0"/>
              <a:t>ÚSC, regionální </a:t>
            </a:r>
            <a:r>
              <a:rPr lang="cs-CZ" dirty="0" smtClean="0"/>
              <a:t>rada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84723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Rozpočet – </a:t>
            </a:r>
            <a:r>
              <a:rPr lang="cs-CZ" sz="2400" b="1" u="sng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návrh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(ÚSC § 11 odst. 3, RR § 11a odst. 3)</a:t>
            </a: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15 dní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 před projednáváním – do schválení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53805"/>
                </a:solidFill>
                <a:latin typeface="+mn-lt"/>
                <a:cs typeface="Calibri" panose="020F0502020204030204" pitchFamily="34" charset="0"/>
              </a:rPr>
              <a:t>stacionární úřední deska: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užší rozsah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§"/>
            </a:pPr>
            <a:r>
              <a:rPr lang="cs-CZ" sz="2400" b="1" dirty="0">
                <a:cs typeface="Calibri" panose="020F0502020204030204" pitchFamily="34" charset="0"/>
              </a:rPr>
              <a:t>příjmy a výdaje </a:t>
            </a:r>
            <a:r>
              <a:rPr lang="cs-CZ" sz="2400" dirty="0">
                <a:cs typeface="Calibri" panose="020F0502020204030204" pitchFamily="34" charset="0"/>
              </a:rPr>
              <a:t>podle </a:t>
            </a:r>
            <a:r>
              <a:rPr lang="cs-CZ" sz="2400" b="1" dirty="0">
                <a:cs typeface="Calibri" panose="020F0502020204030204" pitchFamily="34" charset="0"/>
              </a:rPr>
              <a:t>tříd </a:t>
            </a:r>
            <a:r>
              <a:rPr lang="cs-CZ" sz="2400" dirty="0">
                <a:cs typeface="Calibri" panose="020F0502020204030204" pitchFamily="34" charset="0"/>
              </a:rPr>
              <a:t>druhového třídění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informace o zveřejnění na internetu a možnosti nahlédnutí do listinné podoby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internet: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 úplné znění</a:t>
            </a:r>
          </a:p>
          <a:p>
            <a:pPr marL="176213" indent="0">
              <a:spcBef>
                <a:spcPts val="120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Rozpočet – </a:t>
            </a:r>
            <a:r>
              <a:rPr lang="cs-CZ" sz="24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schválený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(ÚSC § 11 odst. 4, RR § 11a odst. 4)</a:t>
            </a: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do 30 dní 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od schválení – do schválení nového rozpočtu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53805"/>
                </a:solidFill>
                <a:latin typeface="+mn-lt"/>
                <a:cs typeface="Calibri" panose="020F0502020204030204" pitchFamily="34" charset="0"/>
              </a:rPr>
              <a:t>stacionární úřední deska: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informace o zveřejnění na internetu a možnosti nahlédnutí do listinné podoby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internet: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 úplné znění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r>
              <a:rPr lang="cs-CZ" dirty="0"/>
              <a:t>ÚSC, regionální </a:t>
            </a:r>
            <a:r>
              <a:rPr lang="cs-CZ" dirty="0" smtClean="0"/>
              <a:t>rada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75644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612000" cy="6042992"/>
          </a:xfrm>
        </p:spPr>
        <p:txBody>
          <a:bodyPr/>
          <a:lstStyle/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Závěrečný účet – </a:t>
            </a:r>
            <a:r>
              <a:rPr lang="cs-CZ" sz="2400" b="1" u="sng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návrh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(ÚSC § 17 odst. 6, RR § 17a odst. 1)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cs-CZ" sz="2400" i="1" dirty="0" smtClean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15 </a:t>
            </a:r>
            <a:r>
              <a:rPr lang="cs-CZ" sz="2400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dní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 před projednáváním – do schválení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53805"/>
                </a:solidFill>
                <a:latin typeface="+mn-lt"/>
                <a:cs typeface="Calibri" panose="020F0502020204030204" pitchFamily="34" charset="0"/>
              </a:rPr>
              <a:t>stacionární úřední deska - 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užší rozsah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b="1" dirty="0">
                <a:cs typeface="Calibri" panose="020F0502020204030204" pitchFamily="34" charset="0"/>
              </a:rPr>
              <a:t>plnění příjmů a výdajů </a:t>
            </a:r>
            <a:r>
              <a:rPr lang="cs-CZ" sz="2400" dirty="0">
                <a:cs typeface="Calibri" panose="020F0502020204030204" pitchFamily="34" charset="0"/>
              </a:rPr>
              <a:t>rozpočtu </a:t>
            </a:r>
            <a:r>
              <a:rPr lang="cs-CZ" sz="2400" b="1" dirty="0">
                <a:cs typeface="Calibri" panose="020F0502020204030204" pitchFamily="34" charset="0"/>
              </a:rPr>
              <a:t>podle tříd </a:t>
            </a:r>
            <a:r>
              <a:rPr lang="cs-CZ" sz="2400" dirty="0">
                <a:cs typeface="Calibri" panose="020F0502020204030204" pitchFamily="34" charset="0"/>
              </a:rPr>
              <a:t>druhového třídění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b="1" dirty="0">
                <a:cs typeface="Calibri" panose="020F0502020204030204" pitchFamily="34" charset="0"/>
              </a:rPr>
              <a:t>závěr zprávy o přezkoumání </a:t>
            </a:r>
            <a:r>
              <a:rPr lang="cs-CZ" sz="2400" dirty="0">
                <a:cs typeface="Calibri" panose="020F0502020204030204" pitchFamily="34" charset="0"/>
              </a:rPr>
              <a:t>hospodaření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informace o zveřejnění na internetu a možnosti nahlédnutí do listinné podoby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internet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b="1" dirty="0">
                <a:cs typeface="Calibri" panose="020F0502020204030204" pitchFamily="34" charset="0"/>
              </a:rPr>
              <a:t>úplné znění + zpráva o výsledku přezkoumání </a:t>
            </a:r>
            <a:r>
              <a:rPr lang="cs-CZ" sz="2400" dirty="0">
                <a:cs typeface="Calibri" panose="020F0502020204030204" pitchFamily="34" charset="0"/>
              </a:rPr>
              <a:t>hospodaření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SzPct val="95000"/>
              <a:buNone/>
            </a:pPr>
            <a:r>
              <a:rPr lang="cs-CZ" sz="2400" b="1" dirty="0">
                <a:cs typeface="Calibri" panose="020F0502020204030204" pitchFamily="34" charset="0"/>
              </a:rPr>
              <a:t>Závěrečný účet – </a:t>
            </a:r>
            <a:r>
              <a:rPr lang="cs-CZ" sz="2400" b="1" u="sng" dirty="0">
                <a:solidFill>
                  <a:srgbClr val="C00000"/>
                </a:solidFill>
                <a:cs typeface="Calibri" panose="020F0502020204030204" pitchFamily="34" charset="0"/>
              </a:rPr>
              <a:t>schválený</a:t>
            </a:r>
            <a:r>
              <a:rPr lang="cs-CZ" sz="2400" b="1" dirty="0">
                <a:cs typeface="Calibri" panose="020F0502020204030204" pitchFamily="34" charset="0"/>
              </a:rPr>
              <a:t> </a:t>
            </a:r>
            <a:r>
              <a:rPr lang="cs-CZ" sz="2400" dirty="0">
                <a:cs typeface="Calibri" panose="020F0502020204030204" pitchFamily="34" charset="0"/>
              </a:rPr>
              <a:t>(ÚSC § 17 odst. 8, RR § 17a odst. 2)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cs-CZ" sz="2400" i="1" dirty="0">
                <a:solidFill>
                  <a:srgbClr val="C00000"/>
                </a:solidFill>
                <a:cs typeface="Calibri" panose="020F0502020204030204" pitchFamily="34" charset="0"/>
              </a:rPr>
              <a:t>do 30 dní </a:t>
            </a:r>
            <a:r>
              <a:rPr lang="cs-CZ" sz="2400" i="1" dirty="0">
                <a:cs typeface="Calibri" panose="020F0502020204030204" pitchFamily="34" charset="0"/>
              </a:rPr>
              <a:t>od schválení – do schválení nového závěrečného účtu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53805"/>
                </a:solidFill>
                <a:cs typeface="Calibri" panose="020F0502020204030204" pitchFamily="34" charset="0"/>
              </a:rPr>
              <a:t>stacionární úřední deska:</a:t>
            </a:r>
            <a:endParaRPr lang="cs-CZ" sz="2400" dirty="0">
              <a:cs typeface="Calibri" panose="020F0502020204030204" pitchFamily="34" charset="0"/>
            </a:endParaRP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informace o zveřejnění na internetu a možnosti nahlédnutí do listinné podoby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  <a:cs typeface="Calibri" panose="020F0502020204030204" pitchFamily="34" charset="0"/>
              </a:rPr>
              <a:t>internet</a:t>
            </a:r>
            <a:r>
              <a:rPr lang="cs-CZ" sz="2400" dirty="0">
                <a:cs typeface="Calibri" panose="020F0502020204030204" pitchFamily="34" charset="0"/>
              </a:rPr>
              <a:t>: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b="1" dirty="0">
                <a:cs typeface="Calibri" panose="020F0502020204030204" pitchFamily="34" charset="0"/>
              </a:rPr>
              <a:t>úplné znění + zpráva o výsledku přezkoumání </a:t>
            </a:r>
            <a:r>
              <a:rPr lang="cs-CZ" sz="2400" dirty="0" smtClean="0">
                <a:cs typeface="Calibri" panose="020F0502020204030204" pitchFamily="34" charset="0"/>
              </a:rPr>
              <a:t>hospodaření</a:t>
            </a:r>
            <a:endParaRPr lang="cs-CZ" sz="2400" dirty="0"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ÚSC, regionální rada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85571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612000" cy="5826968"/>
          </a:xfrm>
        </p:spPr>
        <p:txBody>
          <a:bodyPr/>
          <a:lstStyle/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Střednědobý výhled – </a:t>
            </a:r>
            <a:r>
              <a:rPr lang="cs-CZ" sz="2400" b="1" u="sng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návrh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(§ 39 odst. 4)</a:t>
            </a: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15 dní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 před projednáváním – do schválení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53805"/>
                </a:solidFill>
                <a:latin typeface="+mn-lt"/>
                <a:cs typeface="Calibri" panose="020F0502020204030204" pitchFamily="34" charset="0"/>
              </a:rPr>
              <a:t>stacionární úřední deska členských obcí: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užší rozsah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§"/>
            </a:pPr>
            <a:r>
              <a:rPr lang="cs-CZ" sz="2400" dirty="0">
                <a:cs typeface="Calibri" panose="020F0502020204030204" pitchFamily="34" charset="0"/>
              </a:rPr>
              <a:t>celkové </a:t>
            </a:r>
            <a:r>
              <a:rPr lang="cs-CZ" sz="2400" b="1" dirty="0">
                <a:cs typeface="Calibri" panose="020F0502020204030204" pitchFamily="34" charset="0"/>
              </a:rPr>
              <a:t>příjmy a výdaje </a:t>
            </a:r>
            <a:r>
              <a:rPr lang="cs-CZ" sz="2400" dirty="0">
                <a:cs typeface="Calibri" panose="020F0502020204030204" pitchFamily="34" charset="0"/>
              </a:rPr>
              <a:t>v jednotlivých letech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§"/>
            </a:pPr>
            <a:r>
              <a:rPr lang="cs-CZ" sz="2400" b="1" dirty="0">
                <a:cs typeface="Calibri" panose="020F0502020204030204" pitchFamily="34" charset="0"/>
              </a:rPr>
              <a:t>dlouhodobé </a:t>
            </a:r>
            <a:r>
              <a:rPr lang="cs-CZ" sz="2400" dirty="0">
                <a:cs typeface="Calibri" panose="020F0502020204030204" pitchFamily="34" charset="0"/>
              </a:rPr>
              <a:t>závazky a pohledávky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informace o zveřejnění na internetu a možnosti nahlédnutí do listinné podoby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internet: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 úplné znění</a:t>
            </a:r>
          </a:p>
          <a:p>
            <a:pPr marL="176213" indent="0">
              <a:spcBef>
                <a:spcPts val="60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Střednědobý výhled – </a:t>
            </a:r>
            <a:r>
              <a:rPr lang="cs-CZ" sz="24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schválený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(§ 39 odst. 5)</a:t>
            </a: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i="1" dirty="0" smtClean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do </a:t>
            </a:r>
            <a:r>
              <a:rPr lang="cs-CZ" sz="2400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30 dní 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od schválení – do schválení nového výhledu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53805"/>
                </a:solidFill>
                <a:latin typeface="+mn-lt"/>
                <a:cs typeface="Calibri" panose="020F0502020204030204" pitchFamily="34" charset="0"/>
              </a:rPr>
              <a:t>stacionární úřední deska členských obcí: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informace o zveřejnění na internetu a možnosti nahlédnutí do listinné podoby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internet: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úplné </a:t>
            </a:r>
            <a:r>
              <a:rPr lang="cs-CZ" sz="2400" dirty="0" smtClean="0">
                <a:latin typeface="+mn-lt"/>
                <a:cs typeface="Calibri" panose="020F0502020204030204" pitchFamily="34" charset="0"/>
              </a:rPr>
              <a:t>znění</a:t>
            </a:r>
            <a:endParaRPr lang="cs-CZ" sz="24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DSO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62760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Rozpočet – </a:t>
            </a:r>
            <a:r>
              <a:rPr lang="cs-CZ" sz="2400" b="1" u="sng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návrh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(§ 39 odst. 6)</a:t>
            </a: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15 dní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 před projednáváním – do schválení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53805"/>
                </a:solidFill>
                <a:latin typeface="+mn-lt"/>
                <a:cs typeface="Calibri" panose="020F0502020204030204" pitchFamily="34" charset="0"/>
              </a:rPr>
              <a:t>stacionární úřední desky členských obcí 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užší rozsah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§"/>
            </a:pPr>
            <a:r>
              <a:rPr lang="cs-CZ" sz="2400" b="1" dirty="0">
                <a:cs typeface="Calibri" panose="020F0502020204030204" pitchFamily="34" charset="0"/>
              </a:rPr>
              <a:t>příjmy a výdaje </a:t>
            </a:r>
            <a:r>
              <a:rPr lang="cs-CZ" sz="2400" dirty="0">
                <a:cs typeface="Calibri" panose="020F0502020204030204" pitchFamily="34" charset="0"/>
              </a:rPr>
              <a:t>podle </a:t>
            </a:r>
            <a:r>
              <a:rPr lang="cs-CZ" sz="2400" b="1" dirty="0">
                <a:cs typeface="Calibri" panose="020F0502020204030204" pitchFamily="34" charset="0"/>
              </a:rPr>
              <a:t>tříd </a:t>
            </a:r>
            <a:r>
              <a:rPr lang="cs-CZ" sz="2400" dirty="0">
                <a:cs typeface="Calibri" panose="020F0502020204030204" pitchFamily="34" charset="0"/>
              </a:rPr>
              <a:t>druhového třídění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informace o zveřejnění na internetu a možnosti nahlédnutí do listinné podoby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internet: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 úplné znění</a:t>
            </a:r>
          </a:p>
          <a:p>
            <a:pPr marL="176213" indent="0">
              <a:spcBef>
                <a:spcPts val="120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Rozpočet – </a:t>
            </a:r>
            <a:r>
              <a:rPr lang="cs-CZ" sz="24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schválený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(§ 39 odst. 7)</a:t>
            </a: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do 30 dní 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od schválení – do schválení nového rozpočtu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53805"/>
                </a:solidFill>
                <a:latin typeface="+mn-lt"/>
                <a:cs typeface="Calibri" panose="020F0502020204030204" pitchFamily="34" charset="0"/>
              </a:rPr>
              <a:t>stacionární úřední desky členských obcí: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informace o zveřejnění na internetu a možnosti nahlédnutí do listinné podoby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internet: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 úplné znění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1549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DSO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25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23024"/>
          </a:xfrm>
        </p:spPr>
        <p:txBody>
          <a:bodyPr>
            <a:normAutofit/>
          </a:bodyPr>
          <a:lstStyle/>
          <a:p>
            <a:r>
              <a:rPr lang="cs-CZ" sz="3200" dirty="0"/>
              <a:t>Vnitřní kontrolní systém (</a:t>
            </a:r>
            <a:r>
              <a:rPr lang="cs-CZ" sz="3200" dirty="0" smtClean="0"/>
              <a:t>4/5)</a:t>
            </a:r>
            <a:endParaRPr lang="cs-CZ" sz="29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832" y="1189137"/>
            <a:ext cx="9276526" cy="5384998"/>
          </a:xfrm>
        </p:spPr>
        <p:txBody>
          <a:bodyPr>
            <a:noAutofit/>
          </a:bodyPr>
          <a:lstStyle/>
          <a:p>
            <a:pPr marL="176213" indent="0" algn="just">
              <a:lnSpc>
                <a:spcPct val="16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+mj-lt"/>
              </a:rPr>
              <a:t>Standardy COSO</a:t>
            </a:r>
            <a:endParaRPr lang="cs-CZ" sz="2400" b="1" dirty="0">
              <a:solidFill>
                <a:srgbClr val="0070C0"/>
              </a:solidFill>
              <a:latin typeface="+mj-lt"/>
            </a:endParaRPr>
          </a:p>
          <a:p>
            <a:pPr marL="538163" lvl="1" indent="-361950" algn="just" rtl="0">
              <a:lnSpc>
                <a:spcPct val="150000"/>
              </a:lnSpc>
              <a:buFontTx/>
              <a:buChar char="-"/>
            </a:pPr>
            <a:r>
              <a:rPr lang="cs-CZ" sz="2200" b="1" dirty="0" err="1">
                <a:latin typeface="+mj-lt"/>
                <a:cs typeface="Arial" panose="020B0604020202020204" pitchFamily="34" charset="0"/>
              </a:rPr>
              <a:t>C</a:t>
            </a:r>
            <a:r>
              <a:rPr lang="cs-CZ" sz="2200" dirty="0" err="1">
                <a:latin typeface="+mj-lt"/>
                <a:cs typeface="Arial" panose="020B0604020202020204" pitchFamily="34" charset="0"/>
              </a:rPr>
              <a:t>ommitte</a:t>
            </a:r>
            <a:r>
              <a:rPr lang="cs-CZ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+mj-lt"/>
                <a:cs typeface="Arial" panose="020B0604020202020204" pitchFamily="34" charset="0"/>
              </a:rPr>
              <a:t>O</a:t>
            </a:r>
            <a:r>
              <a:rPr lang="cs-CZ" sz="2200" dirty="0" err="1">
                <a:latin typeface="+mj-lt"/>
                <a:cs typeface="Arial" panose="020B0604020202020204" pitchFamily="34" charset="0"/>
              </a:rPr>
              <a:t>f</a:t>
            </a:r>
            <a:r>
              <a:rPr lang="cs-CZ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+mj-lt"/>
                <a:cs typeface="Arial" panose="020B0604020202020204" pitchFamily="34" charset="0"/>
              </a:rPr>
              <a:t>S</a:t>
            </a:r>
            <a:r>
              <a:rPr lang="cs-CZ" sz="2200" dirty="0" err="1">
                <a:latin typeface="+mj-lt"/>
                <a:cs typeface="Arial" panose="020B0604020202020204" pitchFamily="34" charset="0"/>
              </a:rPr>
              <a:t>ponsoring</a:t>
            </a:r>
            <a:r>
              <a:rPr lang="cs-CZ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+mj-lt"/>
                <a:cs typeface="Arial" panose="020B0604020202020204" pitchFamily="34" charset="0"/>
              </a:rPr>
              <a:t>O</a:t>
            </a:r>
            <a:r>
              <a:rPr lang="cs-CZ" sz="2200" dirty="0" err="1">
                <a:latin typeface="+mj-lt"/>
                <a:cs typeface="Arial" panose="020B0604020202020204" pitchFamily="34" charset="0"/>
              </a:rPr>
              <a:t>rganisation</a:t>
            </a:r>
            <a:endParaRPr lang="cs-CZ" sz="2200" dirty="0">
              <a:latin typeface="+mj-lt"/>
              <a:cs typeface="Arial" panose="020B0604020202020204" pitchFamily="34" charset="0"/>
            </a:endParaRPr>
          </a:p>
          <a:p>
            <a:pPr marL="538163" lvl="1" indent="-361950" algn="just">
              <a:lnSpc>
                <a:spcPct val="150000"/>
              </a:lnSpc>
              <a:buFontTx/>
              <a:buChar char="-"/>
            </a:pPr>
            <a:r>
              <a:rPr lang="cs-CZ" sz="2200" dirty="0" smtClean="0">
                <a:latin typeface="+mj-lt"/>
                <a:cs typeface="Arial"/>
              </a:rPr>
              <a:t>jedním </a:t>
            </a:r>
            <a:r>
              <a:rPr lang="cs-CZ" sz="2200" dirty="0">
                <a:latin typeface="+mj-lt"/>
                <a:cs typeface="Arial"/>
              </a:rPr>
              <a:t>z přístupů k popsání vnitřního kontrolního systému </a:t>
            </a:r>
          </a:p>
          <a:p>
            <a:pPr marL="538163" lvl="2" indent="-361950" algn="just" rtl="0">
              <a:lnSpc>
                <a:spcPct val="150000"/>
              </a:lnSpc>
              <a:buFontTx/>
              <a:buChar char="-"/>
            </a:pPr>
            <a:r>
              <a:rPr lang="cs-CZ" sz="2200" dirty="0" smtClean="0">
                <a:latin typeface="+mj-lt"/>
                <a:cs typeface="Arial" panose="020B0604020202020204" pitchFamily="34" charset="0"/>
              </a:rPr>
              <a:t>Ministerstvo </a:t>
            </a:r>
            <a:r>
              <a:rPr lang="cs-CZ" sz="2200" dirty="0">
                <a:latin typeface="+mj-lt"/>
                <a:cs typeface="Arial" panose="020B0604020202020204" pitchFamily="34" charset="0"/>
              </a:rPr>
              <a:t>financí připravuje metodickou pomůcku v českém jazyce inspirovanou přístupem COSO</a:t>
            </a: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588" y="3565401"/>
            <a:ext cx="5244905" cy="34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1602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Závěrečný účet – </a:t>
            </a:r>
            <a:r>
              <a:rPr lang="cs-CZ" sz="2400" b="1" u="sng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návrh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(§ 39 odst. 9)</a:t>
            </a: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15 dní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 před projednáváním – do schválení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53805"/>
                </a:solidFill>
                <a:latin typeface="+mn-lt"/>
                <a:cs typeface="Calibri" panose="020F0502020204030204" pitchFamily="34" charset="0"/>
              </a:rPr>
              <a:t>stacionární úřední deska členských obcí - 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užší rozsah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b="1" dirty="0">
                <a:cs typeface="Calibri" panose="020F0502020204030204" pitchFamily="34" charset="0"/>
              </a:rPr>
              <a:t>plnění příjmů a výdajů </a:t>
            </a:r>
            <a:r>
              <a:rPr lang="cs-CZ" sz="2400" dirty="0">
                <a:cs typeface="Calibri" panose="020F0502020204030204" pitchFamily="34" charset="0"/>
              </a:rPr>
              <a:t>rozpočtu </a:t>
            </a:r>
            <a:r>
              <a:rPr lang="cs-CZ" sz="2400" b="1" dirty="0">
                <a:cs typeface="Calibri" panose="020F0502020204030204" pitchFamily="34" charset="0"/>
              </a:rPr>
              <a:t>podle tříd </a:t>
            </a:r>
            <a:r>
              <a:rPr lang="cs-CZ" sz="2400" dirty="0">
                <a:cs typeface="Calibri" panose="020F0502020204030204" pitchFamily="34" charset="0"/>
              </a:rPr>
              <a:t>druhového třídění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b="1" dirty="0">
                <a:cs typeface="Calibri" panose="020F0502020204030204" pitchFamily="34" charset="0"/>
              </a:rPr>
              <a:t>závěr zprávy o přezkoumání </a:t>
            </a:r>
            <a:r>
              <a:rPr lang="cs-CZ" sz="2400" dirty="0">
                <a:cs typeface="Calibri" panose="020F0502020204030204" pitchFamily="34" charset="0"/>
              </a:rPr>
              <a:t>hospodaření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informace o zveřejnění na internetu a možnosti nahlédnutí do listinné podoby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internet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b="1" dirty="0">
                <a:cs typeface="Calibri" panose="020F0502020204030204" pitchFamily="34" charset="0"/>
              </a:rPr>
              <a:t>úplné znění + zpráva o výsledku přezkoumání </a:t>
            </a:r>
            <a:r>
              <a:rPr lang="cs-CZ" sz="2400" dirty="0">
                <a:cs typeface="Calibri" panose="020F0502020204030204" pitchFamily="34" charset="0"/>
              </a:rPr>
              <a:t>hospodaření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SzPct val="95000"/>
              <a:buNone/>
            </a:pPr>
            <a:r>
              <a:rPr lang="cs-CZ" sz="2400" b="1" dirty="0">
                <a:cs typeface="Calibri" panose="020F0502020204030204" pitchFamily="34" charset="0"/>
              </a:rPr>
              <a:t>Závěrečný účet – </a:t>
            </a:r>
            <a:r>
              <a:rPr lang="cs-CZ" sz="2400" b="1" u="sng" dirty="0">
                <a:solidFill>
                  <a:srgbClr val="C00000"/>
                </a:solidFill>
                <a:cs typeface="Calibri" panose="020F0502020204030204" pitchFamily="34" charset="0"/>
              </a:rPr>
              <a:t>schválený</a:t>
            </a:r>
            <a:r>
              <a:rPr lang="cs-CZ" sz="2400" b="1" dirty="0">
                <a:cs typeface="Calibri" panose="020F0502020204030204" pitchFamily="34" charset="0"/>
              </a:rPr>
              <a:t> </a:t>
            </a:r>
            <a:r>
              <a:rPr lang="cs-CZ" sz="2400" dirty="0">
                <a:cs typeface="Calibri" panose="020F0502020204030204" pitchFamily="34" charset="0"/>
              </a:rPr>
              <a:t>(§ 39 odst. 10)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cs-CZ" sz="2400" i="1" dirty="0">
                <a:solidFill>
                  <a:srgbClr val="C00000"/>
                </a:solidFill>
                <a:cs typeface="Calibri" panose="020F0502020204030204" pitchFamily="34" charset="0"/>
              </a:rPr>
              <a:t>do 30 dní </a:t>
            </a:r>
            <a:r>
              <a:rPr lang="cs-CZ" sz="2400" i="1" dirty="0">
                <a:cs typeface="Calibri" panose="020F0502020204030204" pitchFamily="34" charset="0"/>
              </a:rPr>
              <a:t>od schválení – do schválení nového závěrečného účtu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53805"/>
                </a:solidFill>
                <a:cs typeface="Calibri" panose="020F0502020204030204" pitchFamily="34" charset="0"/>
              </a:rPr>
              <a:t>stacionární úřední deska členských obcí :</a:t>
            </a:r>
            <a:endParaRPr lang="cs-CZ" sz="2400" dirty="0">
              <a:cs typeface="Calibri" panose="020F0502020204030204" pitchFamily="34" charset="0"/>
            </a:endParaRP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informace o zveřejnění na internetu a možnosti nahlédnutí do listinné podoby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  <a:cs typeface="Calibri" panose="020F0502020204030204" pitchFamily="34" charset="0"/>
              </a:rPr>
              <a:t>internet</a:t>
            </a:r>
            <a:r>
              <a:rPr lang="cs-CZ" sz="2400" dirty="0">
                <a:cs typeface="Calibri" panose="020F0502020204030204" pitchFamily="34" charset="0"/>
              </a:rPr>
              <a:t>: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b="1" dirty="0">
                <a:cs typeface="Calibri" panose="020F0502020204030204" pitchFamily="34" charset="0"/>
              </a:rPr>
              <a:t>úplné znění + zpráva o výsledku přezkoumání </a:t>
            </a:r>
            <a:r>
              <a:rPr lang="cs-CZ" sz="2400" dirty="0">
                <a:cs typeface="Calibri" panose="020F0502020204030204" pitchFamily="34" charset="0"/>
              </a:rPr>
              <a:t>hospodaření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85869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DSO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59173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Pravidla </a:t>
            </a:r>
            <a:r>
              <a:rPr lang="cs-CZ" sz="2400" b="1" dirty="0" err="1">
                <a:latin typeface="+mn-lt"/>
                <a:cs typeface="Calibri" panose="020F0502020204030204" pitchFamily="34" charset="0"/>
              </a:rPr>
              <a:t>rozp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. provizoria – </a:t>
            </a:r>
            <a:r>
              <a:rPr lang="cs-CZ" sz="2400" b="1" u="sng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schválená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(§ 13 odst. 6)</a:t>
            </a: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do 30 dní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 od schválení – do schválení nových pravidel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53805"/>
                </a:solidFill>
                <a:latin typeface="+mn-lt"/>
                <a:cs typeface="Calibri" panose="020F0502020204030204" pitchFamily="34" charset="0"/>
              </a:rPr>
              <a:t>stacionární úřední deska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informace o zveřejnění na internetu a možnosti nahlédnutí do listinné podoby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internet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úplné znění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SzPct val="95000"/>
              <a:buNone/>
            </a:pPr>
            <a:r>
              <a:rPr lang="cs-CZ" sz="2400" b="1" dirty="0">
                <a:cs typeface="Calibri" panose="020F0502020204030204" pitchFamily="34" charset="0"/>
              </a:rPr>
              <a:t>Rozpočtové opatření – </a:t>
            </a:r>
            <a:r>
              <a:rPr lang="cs-CZ" sz="2400" b="1" u="sng" dirty="0">
                <a:solidFill>
                  <a:srgbClr val="C00000"/>
                </a:solidFill>
                <a:cs typeface="Calibri" panose="020F0502020204030204" pitchFamily="34" charset="0"/>
              </a:rPr>
              <a:t>schválené</a:t>
            </a:r>
            <a:r>
              <a:rPr lang="cs-CZ" sz="2400" b="1" dirty="0">
                <a:cs typeface="Calibri" panose="020F0502020204030204" pitchFamily="34" charset="0"/>
              </a:rPr>
              <a:t> </a:t>
            </a:r>
            <a:r>
              <a:rPr lang="cs-CZ" sz="2400" dirty="0">
                <a:cs typeface="Calibri" panose="020F0502020204030204" pitchFamily="34" charset="0"/>
              </a:rPr>
              <a:t>(§ 16 odst. 5)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cs-CZ" sz="2400" i="1" dirty="0">
                <a:solidFill>
                  <a:srgbClr val="C00000"/>
                </a:solidFill>
                <a:cs typeface="Calibri" panose="020F0502020204030204" pitchFamily="34" charset="0"/>
              </a:rPr>
              <a:t>do 30 dní </a:t>
            </a:r>
            <a:r>
              <a:rPr lang="cs-CZ" sz="2400" i="1" dirty="0">
                <a:cs typeface="Calibri" panose="020F0502020204030204" pitchFamily="34" charset="0"/>
              </a:rPr>
              <a:t>od schválení – do schválení nového rozpočtu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53805"/>
                </a:solidFill>
                <a:cs typeface="Calibri" panose="020F0502020204030204" pitchFamily="34" charset="0"/>
              </a:rPr>
              <a:t>stacionární úřední deska :</a:t>
            </a:r>
            <a:endParaRPr lang="cs-CZ" sz="2400" dirty="0">
              <a:cs typeface="Calibri" panose="020F0502020204030204" pitchFamily="34" charset="0"/>
            </a:endParaRP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informace o zveřejnění na internetu a možnosti nahlédnutí do listinné podoby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7030A0"/>
                </a:solidFill>
                <a:cs typeface="Calibri" panose="020F0502020204030204" pitchFamily="34" charset="0"/>
              </a:rPr>
              <a:t>internet</a:t>
            </a:r>
            <a:r>
              <a:rPr lang="cs-CZ" sz="2400" dirty="0">
                <a:cs typeface="Calibri" panose="020F0502020204030204" pitchFamily="34" charset="0"/>
              </a:rPr>
              <a:t>: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úplné znění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85869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ÚSC, regionální rada, DSO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71959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612000" cy="5970984"/>
          </a:xfrm>
        </p:spPr>
        <p:txBody>
          <a:bodyPr/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PO sestavuje rozpočet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(plán výnosů a nákladů)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a střednědobý výhled rozpočtu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, které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schvaluje její zřizovatel</a:t>
            </a:r>
            <a:endParaRPr lang="cs-CZ" sz="24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pravidla provádění změn rozpočtu PO zákon </a:t>
            </a:r>
            <a:r>
              <a:rPr lang="cs-CZ" sz="2400" dirty="0" smtClean="0">
                <a:latin typeface="+mn-lt"/>
                <a:cs typeface="Calibri" panose="020F0502020204030204" pitchFamily="34" charset="0"/>
              </a:rPr>
              <a:t>nestanoví (zřizovatel může stanovit pro své PO strukturu požadovaných údajů)</a:t>
            </a:r>
            <a:endParaRPr lang="cs-CZ" sz="2400" dirty="0">
              <a:latin typeface="+mn-lt"/>
              <a:cs typeface="Calibri" panose="020F0502020204030204" pitchFamily="34" charset="0"/>
            </a:endParaRPr>
          </a:p>
          <a:p>
            <a:pPr marL="176213" indent="0">
              <a:spcBef>
                <a:spcPts val="1200"/>
              </a:spcBef>
              <a:spcAft>
                <a:spcPts val="0"/>
              </a:spcAft>
              <a:buSzPct val="120000"/>
              <a:buNone/>
            </a:pPr>
            <a:r>
              <a:rPr lang="cs-CZ" sz="2400" b="1" cap="small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Zveřejňování:</a:t>
            </a: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Střednědobý výhled (§ 28a odst. 1 a 2)</a:t>
            </a: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návrh: 15 dní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 před projednáváním – do schválení</a:t>
            </a: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schválený: do 30 dní 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od schválení – do schválení nového výhledu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buď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na svém internetu,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nebo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na internetu zřizovatele,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nebo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způsobem v místě obvyklým</a:t>
            </a:r>
          </a:p>
          <a:p>
            <a:pPr marL="176213" indent="0">
              <a:spcBef>
                <a:spcPts val="120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Rozpočet (§ 28a odst. 3 a 4)</a:t>
            </a: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návrh: 15 dní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 před projednáváním – do schválení</a:t>
            </a: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i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schválený: do 30 dní </a:t>
            </a:r>
            <a:r>
              <a:rPr lang="cs-CZ" sz="2400" i="1" dirty="0">
                <a:latin typeface="+mn-lt"/>
                <a:cs typeface="Calibri" panose="020F0502020204030204" pitchFamily="34" charset="0"/>
              </a:rPr>
              <a:t>od schválení – do schválení nového rozpočtu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buď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na svém internetu,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nebo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na internetu zřizovatele,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nebo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způsobem v místě </a:t>
            </a:r>
            <a:r>
              <a:rPr lang="cs-CZ" sz="2400" dirty="0" smtClean="0">
                <a:latin typeface="+mn-lt"/>
                <a:cs typeface="Calibri" panose="020F0502020204030204" pitchFamily="34" charset="0"/>
              </a:rPr>
              <a:t>obvyklým</a:t>
            </a:r>
            <a:endParaRPr lang="cs-CZ" sz="24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85869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Příspěvkové organizace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571804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úprava rozsahu správních deliktů v návaznosti na rozšířené zveřejňovací povinnosti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nevztahují se na příspěvkové organizace</a:t>
            </a:r>
          </a:p>
          <a:p>
            <a:pPr marL="176213" indent="0">
              <a:spcBef>
                <a:spcPts val="120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Deliktem je nezveřejnění: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24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u obcí, krajů, DSO a regionálních rad</a:t>
            </a:r>
          </a:p>
          <a:p>
            <a:pPr marL="6223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návrhu 	střednědobého výhledu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		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rozpočtu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		závěrečného účtu</a:t>
            </a:r>
          </a:p>
          <a:p>
            <a:pPr marL="6223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schváleného	střednědobého výhledu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			rozpočtu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			rozp. opatření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			pravidel rozpočtového provizoria 					</a:t>
            </a:r>
            <a:r>
              <a:rPr lang="cs-CZ" sz="2400" b="1" dirty="0" smtClean="0">
                <a:latin typeface="+mn-lt"/>
                <a:cs typeface="Calibri" panose="020F0502020204030204" pitchFamily="34" charset="0"/>
              </a:rPr>
              <a:t>závěrečného účtu</a:t>
            </a:r>
            <a:endParaRPr lang="cs-CZ" sz="24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1549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Delikty (§ 22a)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 smtClean="0"/>
              <a:t> |   </a:t>
            </a:r>
            <a:fld id="{81D60167-4931-47E6-BA6A-407CBD079E47}" type="slidenum">
              <a:rPr lang="cs-CZ" smtClean="0"/>
              <a:pPr marL="1056640" algn="r"/>
              <a:t>143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05650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34132" y="1270476"/>
            <a:ext cx="4760719" cy="2215991"/>
          </a:xfrm>
        </p:spPr>
        <p:txBody>
          <a:bodyPr anchor="ctr"/>
          <a:lstStyle/>
          <a:p>
            <a:pPr algn="r"/>
            <a:r>
              <a:rPr lang="cs-CZ" sz="3600" dirty="0" smtClean="0">
                <a:solidFill>
                  <a:schemeClr val="tx2"/>
                </a:solidFill>
              </a:rPr>
              <a:t>ROZPOČTOVÁ STRATEGIE A VÝDAJOVÉ PRAVIDLO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 smtClean="0"/>
              <a:t> |   </a:t>
            </a:r>
            <a:fld id="{81D60167-4931-47E6-BA6A-407CBD079E47}" type="slidenum">
              <a:rPr lang="cs-CZ" smtClean="0"/>
              <a:pPr marL="1056640" algn="r"/>
              <a:t>144</a:t>
            </a:fld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5234023" y="1280471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41640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připravuje MF, schvaluje vláda (T: 30/4)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vytváří důvěryhodný a účinný střednědobý rozpočtový rámec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propojení Konvergenčního programu a rozpočtového procesu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počáteční dokument rozpočtového procesu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celkové výdaje sektoru (§ 10)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výdajové rámce SR/SF (§ 12)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postup stanovení celkových výdajů sektoru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postup stanovení výdajových rámců SR/SF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prognózy hlavních položek příjmů a výdajů sektoru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makroekonomický a fiskální vývoj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finanční vztahy státního rozpočtu k ostatním částem sektoru (zejména ÚSC a zdravotní pojišťovny)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Courier New" panose="02070309020205020404" pitchFamily="49" charset="0"/>
              <a:buChar char="o"/>
            </a:pPr>
            <a:r>
              <a:rPr lang="cs-CZ" sz="2400" dirty="0">
                <a:cs typeface="Calibri" panose="020F0502020204030204" pitchFamily="34" charset="0"/>
              </a:rPr>
              <a:t>vliv hospodaření veř. institucí a jejich mimorozpočtových účtů a fondů na  saldo a dluh sektoru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n+3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9989368" cy="83099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Rozpočtová strategie sektoru veřejných institucí (§ 9)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 smtClean="0"/>
              <a:t> |   </a:t>
            </a:r>
            <a:fld id="{81D60167-4931-47E6-BA6A-407CBD079E47}" type="slidenum">
              <a:rPr lang="cs-CZ" smtClean="0"/>
              <a:pPr marL="1056640" algn="r"/>
              <a:t>145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76651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612000" cy="5826968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celkové výdaje sektoru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nepřekročí součet:</a:t>
            </a:r>
          </a:p>
          <a:p>
            <a:pPr lvl="1" indent="0" algn="ctr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cs-CZ" sz="2400" dirty="0">
                <a:cs typeface="Calibri" panose="020F0502020204030204" pitchFamily="34" charset="0"/>
              </a:rPr>
              <a:t>prognózovaných konsolidovaných </a:t>
            </a:r>
            <a:r>
              <a:rPr lang="cs-CZ" sz="2400" b="1" dirty="0">
                <a:cs typeface="Calibri" panose="020F0502020204030204" pitchFamily="34" charset="0"/>
              </a:rPr>
              <a:t>příjmů</a:t>
            </a:r>
            <a:r>
              <a:rPr lang="cs-CZ" sz="2400" dirty="0">
                <a:cs typeface="Calibri" panose="020F0502020204030204" pitchFamily="34" charset="0"/>
              </a:rPr>
              <a:t> sektoru</a:t>
            </a:r>
          </a:p>
          <a:p>
            <a:pPr lvl="1" indent="0" algn="ctr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cs-CZ" sz="2400" b="1" i="1" dirty="0">
                <a:cs typeface="Calibri" panose="020F0502020204030204" pitchFamily="34" charset="0"/>
              </a:rPr>
              <a:t>– </a:t>
            </a:r>
          </a:p>
          <a:p>
            <a:pPr lvl="1" indent="0" algn="ctr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cs-CZ" sz="2400" b="1" dirty="0">
                <a:cs typeface="Calibri" panose="020F0502020204030204" pitchFamily="34" charset="0"/>
              </a:rPr>
              <a:t>vliv </a:t>
            </a:r>
            <a:r>
              <a:rPr lang="cs-CZ" sz="2400" dirty="0">
                <a:cs typeface="Calibri" panose="020F0502020204030204" pitchFamily="34" charset="0"/>
              </a:rPr>
              <a:t>hospodářského </a:t>
            </a:r>
            <a:r>
              <a:rPr lang="cs-CZ" sz="2400" b="1" dirty="0">
                <a:cs typeface="Calibri" panose="020F0502020204030204" pitchFamily="34" charset="0"/>
              </a:rPr>
              <a:t>cyklu </a:t>
            </a:r>
            <a:r>
              <a:rPr lang="cs-CZ" sz="2400" dirty="0">
                <a:cs typeface="Calibri" panose="020F0502020204030204" pitchFamily="34" charset="0"/>
              </a:rPr>
              <a:t>na příjmy</a:t>
            </a:r>
          </a:p>
          <a:p>
            <a:pPr lvl="1" indent="0" algn="ctr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cs-CZ" sz="2400" b="1" i="1" dirty="0">
                <a:cs typeface="Calibri" panose="020F0502020204030204" pitchFamily="34" charset="0"/>
              </a:rPr>
              <a:t>–</a:t>
            </a:r>
            <a:endParaRPr lang="cs-CZ" sz="2400" dirty="0">
              <a:cs typeface="Calibri" panose="020F0502020204030204" pitchFamily="34" charset="0"/>
            </a:endParaRPr>
          </a:p>
          <a:p>
            <a:pPr lvl="1" indent="0" algn="ctr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cs-CZ" sz="2400" b="1" dirty="0">
                <a:cs typeface="Calibri" panose="020F0502020204030204" pitchFamily="34" charset="0"/>
              </a:rPr>
              <a:t>jednorázová </a:t>
            </a:r>
            <a:r>
              <a:rPr lang="cs-CZ" sz="2400" dirty="0">
                <a:cs typeface="Calibri" panose="020F0502020204030204" pitchFamily="34" charset="0"/>
              </a:rPr>
              <a:t>či jiná přechodná </a:t>
            </a:r>
            <a:r>
              <a:rPr lang="cs-CZ" sz="2400" b="1" dirty="0">
                <a:cs typeface="Calibri" panose="020F0502020204030204" pitchFamily="34" charset="0"/>
              </a:rPr>
              <a:t>opatření</a:t>
            </a:r>
          </a:p>
          <a:p>
            <a:pPr lvl="1" indent="0" algn="ctr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cs-CZ" sz="2400" i="1" dirty="0">
                <a:cs typeface="Calibri" panose="020F0502020204030204" pitchFamily="34" charset="0"/>
              </a:rPr>
              <a:t>(mají pouze dočasný dopad na rozpočty)</a:t>
            </a:r>
          </a:p>
          <a:p>
            <a:pPr lvl="1" indent="0" algn="ctr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cs-CZ" sz="2400" b="1" dirty="0">
                <a:cs typeface="Calibri" panose="020F0502020204030204" pitchFamily="34" charset="0"/>
              </a:rPr>
              <a:t>+</a:t>
            </a:r>
          </a:p>
          <a:p>
            <a:pPr lvl="1" indent="0" algn="ctr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cs-CZ" sz="2400" dirty="0">
                <a:cs typeface="Calibri" panose="020F0502020204030204" pitchFamily="34" charset="0"/>
              </a:rPr>
              <a:t>1 % prognózovaného nominálního HDP</a:t>
            </a:r>
          </a:p>
          <a:p>
            <a:pPr lvl="1" indent="0" algn="ctr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cs-CZ" sz="2400" b="1" dirty="0">
                <a:cs typeface="Calibri" panose="020F0502020204030204" pitchFamily="34" charset="0"/>
              </a:rPr>
              <a:t>+</a:t>
            </a:r>
          </a:p>
          <a:p>
            <a:pPr lvl="1" indent="0" algn="ctr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cs-CZ" sz="2400" dirty="0">
                <a:cs typeface="Calibri" panose="020F0502020204030204" pitchFamily="34" charset="0"/>
              </a:rPr>
              <a:t>1/3 nápravné složky, která v daném roce překračuje 2 % nominálního HDP</a:t>
            </a:r>
          </a:p>
          <a:p>
            <a:pPr lvl="1" indent="0" algn="ctr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cs-CZ" sz="2400" b="1" dirty="0">
                <a:cs typeface="Calibri" panose="020F0502020204030204" pitchFamily="34" charset="0"/>
              </a:rPr>
              <a:t>+</a:t>
            </a:r>
          </a:p>
          <a:p>
            <a:pPr lvl="1" indent="0" algn="ctr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lang="cs-CZ" sz="2400" dirty="0">
                <a:cs typeface="Calibri" panose="020F0502020204030204" pitchFamily="34" charset="0"/>
              </a:rPr>
              <a:t>případně únikové klausule</a:t>
            </a:r>
            <a:br>
              <a:rPr lang="cs-CZ" sz="2400" dirty="0">
                <a:cs typeface="Calibri" panose="020F0502020204030204" pitchFamily="34" charset="0"/>
              </a:rPr>
            </a:br>
            <a:r>
              <a:rPr lang="cs-CZ" sz="2400" i="1" dirty="0">
                <a:cs typeface="Calibri" panose="020F0502020204030204" pitchFamily="34" charset="0"/>
              </a:rPr>
              <a:t>(válečný stav, přírodní katastrofy, …)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954107"/>
          </a:xfrm>
        </p:spPr>
        <p:txBody>
          <a:bodyPr/>
          <a:lstStyle/>
          <a:p>
            <a:r>
              <a:rPr lang="cs-CZ" dirty="0"/>
              <a:t>Výdajové pravidlo (§ 10)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 smtClean="0"/>
              <a:t> |   </a:t>
            </a:r>
            <a:fld id="{81D60167-4931-47E6-BA6A-407CBD079E47}" type="slidenum">
              <a:rPr lang="cs-CZ" smtClean="0"/>
              <a:pPr marL="1056640" algn="r"/>
              <a:t>146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6448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612000" cy="6042992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Celkové výdaje sektoru veřejných institucí se potom upraví o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: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95000"/>
              <a:buFont typeface="Arial" panose="020B0604020202020204" pitchFamily="34" charset="0"/>
              <a:buChar char="•"/>
            </a:pPr>
            <a:r>
              <a:rPr lang="cs-CZ" sz="2400" dirty="0">
                <a:cs typeface="Calibri" panose="020F0502020204030204" pitchFamily="34" charset="0"/>
              </a:rPr>
              <a:t>hospodaření ostatních složek veřejných rozpočtů mimo státní rozpočet a státní fondy (tedy </a:t>
            </a:r>
            <a:r>
              <a:rPr lang="cs-CZ" sz="2400" b="1" i="1" dirty="0">
                <a:cs typeface="Calibri" panose="020F0502020204030204" pitchFamily="34" charset="0"/>
              </a:rPr>
              <a:t>včetně ÚSC</a:t>
            </a:r>
            <a:r>
              <a:rPr lang="cs-CZ" sz="2400" dirty="0">
                <a:cs typeface="Calibri" panose="020F0502020204030204" pitchFamily="34" charset="0"/>
              </a:rPr>
              <a:t>)</a:t>
            </a:r>
          </a:p>
          <a:p>
            <a:pPr marL="798513" lvl="1" indent="-342900">
              <a:spcBef>
                <a:spcPts val="0"/>
              </a:spcBef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cs-CZ" sz="2400" dirty="0">
                <a:cs typeface="Calibri" panose="020F0502020204030204" pitchFamily="34" charset="0"/>
              </a:rPr>
              <a:t>přechod z metodiky akruální na metodiku hotovostních toků, ve které je sestavován, monitorován a plněn státní rozpočet a rozpočty státních </a:t>
            </a:r>
            <a:r>
              <a:rPr lang="cs-CZ" sz="2400" dirty="0" smtClean="0">
                <a:cs typeface="Calibri" panose="020F0502020204030204" pitchFamily="34" charset="0"/>
              </a:rPr>
              <a:t>fondů</a:t>
            </a:r>
            <a:endParaRPr lang="cs-CZ" sz="24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Ø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konsolidovaný výdajový rámec státního rozpočtu a rozpočtů  státních fondů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Ø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výdajové pravidlo funguje jako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automatický korekční mechanismus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k dosažení střednědobého rozpočtového </a:t>
            </a:r>
            <a:r>
              <a:rPr lang="cs-CZ" sz="2400" dirty="0" smtClean="0">
                <a:latin typeface="+mn-lt"/>
                <a:cs typeface="Calibri" panose="020F0502020204030204" pitchFamily="34" charset="0"/>
              </a:rPr>
              <a:t>cíle (1% strukturálního deficitu)</a:t>
            </a:r>
          </a:p>
          <a:p>
            <a:pPr lvl="1"/>
            <a:r>
              <a:rPr lang="cs-CZ" sz="2400" b="1" dirty="0" err="1"/>
              <a:t>ek</a:t>
            </a:r>
            <a:r>
              <a:rPr lang="cs-CZ" sz="2400" b="1" dirty="0"/>
              <a:t>. růst </a:t>
            </a:r>
            <a:r>
              <a:rPr lang="cs-CZ" sz="2400" dirty="0"/>
              <a:t>= omezování deficitu, resp. tvorba přebytku</a:t>
            </a:r>
          </a:p>
          <a:p>
            <a:pPr lvl="1"/>
            <a:r>
              <a:rPr lang="cs-CZ" sz="2400" b="1" dirty="0"/>
              <a:t>recese </a:t>
            </a:r>
            <a:r>
              <a:rPr lang="cs-CZ" sz="2400" b="1" dirty="0" smtClean="0"/>
              <a:t> </a:t>
            </a:r>
            <a:r>
              <a:rPr lang="cs-CZ" sz="2400" dirty="0" smtClean="0"/>
              <a:t>= možnost navýšení </a:t>
            </a:r>
            <a:r>
              <a:rPr lang="cs-CZ" sz="2400" dirty="0"/>
              <a:t>výdajů</a:t>
            </a:r>
            <a:endParaRPr lang="cs-CZ" sz="22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95000"/>
              <a:buFont typeface="Wingdings" panose="05000000000000000000" pitchFamily="2" charset="2"/>
              <a:buChar char="Ø"/>
            </a:pPr>
            <a:r>
              <a:rPr lang="cs-CZ" sz="2400" b="1" dirty="0" smtClean="0">
                <a:latin typeface="+mn-lt"/>
                <a:cs typeface="Calibri" panose="020F0502020204030204" pitchFamily="34" charset="0"/>
              </a:rPr>
              <a:t>nelze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překročit deficit státního rozpočtu vypočtený na základě výdajového pravidla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954107"/>
          </a:xfrm>
        </p:spPr>
        <p:txBody>
          <a:bodyPr/>
          <a:lstStyle/>
          <a:p>
            <a:r>
              <a:rPr lang="cs-CZ" dirty="0"/>
              <a:t>Výdajové pravidlo (§ 10)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 smtClean="0"/>
              <a:t> |   </a:t>
            </a:r>
            <a:fld id="{81D60167-4931-47E6-BA6A-407CBD079E47}" type="slidenum">
              <a:rPr lang="cs-CZ" smtClean="0"/>
              <a:pPr marL="1056640" algn="r"/>
              <a:t>147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91746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10196" y="2101472"/>
            <a:ext cx="4184655" cy="553998"/>
          </a:xfrm>
        </p:spPr>
        <p:txBody>
          <a:bodyPr anchor="ctr"/>
          <a:lstStyle/>
          <a:p>
            <a:pPr algn="r"/>
            <a:r>
              <a:rPr lang="cs-CZ" sz="3600" dirty="0" smtClean="0">
                <a:solidFill>
                  <a:schemeClr val="tx2"/>
                </a:solidFill>
              </a:rPr>
              <a:t>DLUHOVÁ BRZDA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 smtClean="0"/>
              <a:t> |   </a:t>
            </a:r>
            <a:fld id="{81D60167-4931-47E6-BA6A-407CBD079E47}" type="slidenum">
              <a:rPr lang="cs-CZ" smtClean="0"/>
              <a:pPr marL="1056640" algn="r"/>
              <a:t>148</a:t>
            </a:fld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5234023" y="1280471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6573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r>
              <a:rPr lang="cs-CZ" dirty="0"/>
              <a:t>Dluhová brzda (§ 14)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 smtClean="0"/>
              <a:t> |   </a:t>
            </a:r>
            <a:fld id="{81D60167-4931-47E6-BA6A-407CBD079E47}" type="slidenum">
              <a:rPr lang="cs-CZ" smtClean="0"/>
              <a:pPr marL="1056640" algn="r"/>
              <a:t>149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3154796"/>
            <a:ext cx="9847708" cy="40324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538163" indent="-361950" eaLnBrk="1" hangingPunct="1">
              <a:buFont typeface="Arial" panose="020B0604020202020204" pitchFamily="34" charset="0"/>
              <a:buChar char="‒"/>
              <a:defRPr sz="1800" b="0" i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eaLnBrk="1" hangingPunct="1">
              <a:buFont typeface="Calibri" panose="020F0502020204030204" pitchFamily="34" charset="0"/>
              <a:buChar char="‒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buClr>
                <a:srgbClr val="C00000"/>
              </a:buClr>
              <a:buSzPct val="130000"/>
              <a:buFont typeface="Arial" panose="020B0604020202020204" pitchFamily="34" charset="0"/>
              <a:buNone/>
            </a:pPr>
            <a:r>
              <a:rPr lang="cs-CZ" sz="2400" b="1" kern="0" dirty="0" smtClean="0">
                <a:latin typeface="+mn-lt"/>
                <a:cs typeface="Calibri" panose="020F0502020204030204" pitchFamily="34" charset="0"/>
              </a:rPr>
              <a:t>Povinnosti obcí a krajů</a:t>
            </a:r>
          </a:p>
          <a:p>
            <a:pPr marL="0" indent="0" algn="just" defTabSz="914400">
              <a:buClr>
                <a:srgbClr val="C00000"/>
              </a:buClr>
              <a:buSzPct val="130000"/>
              <a:buFont typeface="Arial" panose="020B0604020202020204" pitchFamily="34" charset="0"/>
              <a:buNone/>
            </a:pPr>
            <a:r>
              <a:rPr lang="cs-CZ" sz="2400" kern="0" dirty="0" smtClean="0">
                <a:latin typeface="+mn-lt"/>
                <a:cs typeface="Calibri" panose="020F0502020204030204" pitchFamily="34" charset="0"/>
              </a:rPr>
              <a:t>Schválit rozpočet na následující rok jako </a:t>
            </a:r>
            <a:r>
              <a:rPr lang="cs-CZ" sz="2400" b="1" kern="0" dirty="0" smtClean="0">
                <a:latin typeface="+mn-lt"/>
                <a:cs typeface="Calibri" panose="020F0502020204030204" pitchFamily="34" charset="0"/>
              </a:rPr>
              <a:t>vyrovnaný</a:t>
            </a:r>
            <a:r>
              <a:rPr lang="cs-CZ" sz="2400" kern="0" dirty="0" smtClean="0">
                <a:latin typeface="+mn-lt"/>
                <a:cs typeface="Calibri" panose="020F0502020204030204" pitchFamily="34" charset="0"/>
              </a:rPr>
              <a:t> nebo </a:t>
            </a:r>
            <a:r>
              <a:rPr lang="cs-CZ" sz="2400" b="1" kern="0" dirty="0" smtClean="0">
                <a:latin typeface="+mn-lt"/>
                <a:cs typeface="Calibri" panose="020F0502020204030204" pitchFamily="34" charset="0"/>
              </a:rPr>
              <a:t>přebytkový</a:t>
            </a:r>
            <a:r>
              <a:rPr lang="en-US" sz="2400" kern="0" dirty="0" smtClean="0">
                <a:latin typeface="+mn-lt"/>
                <a:cs typeface="Calibri" panose="020F0502020204030204" pitchFamily="34" charset="0"/>
              </a:rPr>
              <a:t>;</a:t>
            </a:r>
            <a:r>
              <a:rPr lang="cs-CZ" sz="2400" kern="0" dirty="0" smtClean="0">
                <a:latin typeface="+mn-lt"/>
                <a:cs typeface="Calibri" panose="020F0502020204030204" pitchFamily="34" charset="0"/>
              </a:rPr>
              <a:t> rozpočet může být schválen jako </a:t>
            </a:r>
            <a:r>
              <a:rPr lang="cs-CZ" sz="2400" b="1" kern="0" dirty="0" smtClean="0">
                <a:latin typeface="+mn-lt"/>
                <a:cs typeface="Calibri" panose="020F0502020204030204" pitchFamily="34" charset="0"/>
              </a:rPr>
              <a:t>schodkový</a:t>
            </a:r>
            <a:r>
              <a:rPr lang="cs-CZ" sz="2400" kern="0" dirty="0" smtClean="0">
                <a:latin typeface="+mn-lt"/>
                <a:cs typeface="Calibri" panose="020F0502020204030204" pitchFamily="34" charset="0"/>
              </a:rPr>
              <a:t> pokud je možné schodek uhradit:</a:t>
            </a:r>
          </a:p>
          <a:p>
            <a:pPr marL="539750" indent="-449263" algn="just" defTabSz="91440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2400" kern="0" dirty="0" smtClean="0">
                <a:latin typeface="+mn-lt"/>
                <a:cs typeface="Calibri" panose="020F0502020204030204" pitchFamily="34" charset="0"/>
              </a:rPr>
              <a:t>finančními prostředky z minulých let nebo návratnou finanční výpomocí,</a:t>
            </a:r>
          </a:p>
          <a:p>
            <a:pPr marL="539750" indent="-449263" algn="just" defTabSz="914400"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2400" kern="0" dirty="0" smtClean="0">
                <a:latin typeface="+mn-lt"/>
                <a:cs typeface="Calibri" panose="020F0502020204030204" pitchFamily="34" charset="0"/>
              </a:rPr>
              <a:t>smluvně zabezpečenou </a:t>
            </a:r>
            <a:r>
              <a:rPr lang="cs-CZ" sz="2400" b="1" kern="0" dirty="0" smtClean="0">
                <a:latin typeface="+mn-lt"/>
                <a:cs typeface="Calibri" panose="020F0502020204030204" pitchFamily="34" charset="0"/>
              </a:rPr>
              <a:t>půjčkou</a:t>
            </a:r>
            <a:r>
              <a:rPr lang="cs-CZ" sz="2400" kern="0" dirty="0" smtClean="0">
                <a:latin typeface="+mn-lt"/>
                <a:cs typeface="Calibri" panose="020F0502020204030204" pitchFamily="34" charset="0"/>
              </a:rPr>
              <a:t>, </a:t>
            </a:r>
            <a:r>
              <a:rPr lang="cs-CZ" sz="2400" b="1" kern="0" dirty="0" smtClean="0">
                <a:latin typeface="+mn-lt"/>
                <a:cs typeface="Calibri" panose="020F0502020204030204" pitchFamily="34" charset="0"/>
              </a:rPr>
              <a:t>úvěrem</a:t>
            </a:r>
            <a:r>
              <a:rPr lang="cs-CZ" sz="2400" kern="0" dirty="0" smtClean="0">
                <a:latin typeface="+mn-lt"/>
                <a:cs typeface="Calibri" panose="020F0502020204030204" pitchFamily="34" charset="0"/>
              </a:rPr>
              <a:t> nebo příjmem z prodeje komunálních dluhopisů pokud schodek vznikl z důvodu </a:t>
            </a:r>
            <a:r>
              <a:rPr lang="cs-CZ" sz="2400" b="1" kern="0" dirty="0" smtClean="0">
                <a:latin typeface="+mn-lt"/>
                <a:cs typeface="Calibri" panose="020F0502020204030204" pitchFamily="34" charset="0"/>
              </a:rPr>
              <a:t>předfinancování projektů </a:t>
            </a:r>
            <a:r>
              <a:rPr lang="cs-CZ" sz="2400" kern="0" dirty="0" smtClean="0">
                <a:latin typeface="+mn-lt"/>
                <a:cs typeface="Calibri" panose="020F0502020204030204" pitchFamily="34" charset="0"/>
              </a:rPr>
              <a:t>spolufinancovaných z rozpočtu </a:t>
            </a:r>
            <a:r>
              <a:rPr lang="cs-CZ" sz="2400" b="1" kern="0" dirty="0" smtClean="0">
                <a:latin typeface="+mn-lt"/>
                <a:cs typeface="Calibri" panose="020F0502020204030204" pitchFamily="34" charset="0"/>
              </a:rPr>
              <a:t>Evropské unie</a:t>
            </a:r>
            <a:r>
              <a:rPr lang="cs-CZ" sz="2400" kern="0" dirty="0" smtClean="0">
                <a:latin typeface="+mn-lt"/>
                <a:cs typeface="Calibri" panose="020F0502020204030204" pitchFamily="34" charset="0"/>
              </a:rPr>
              <a:t>.</a:t>
            </a:r>
            <a:endParaRPr lang="cs-CZ" sz="2400" kern="0" dirty="0" smtClean="0">
              <a:latin typeface="+mn-lt"/>
            </a:endParaRPr>
          </a:p>
          <a:p>
            <a:pPr marL="357188" indent="0" algn="just" defTabSz="914400">
              <a:buClr>
                <a:srgbClr val="C00000"/>
              </a:buClr>
              <a:buSzPct val="130000"/>
              <a:buFont typeface="Arial" panose="020B0604020202020204" pitchFamily="34" charset="0"/>
              <a:buNone/>
            </a:pPr>
            <a:endParaRPr lang="cs-CZ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indent="0" defTabSz="914400"/>
            <a:endParaRPr lang="cs-CZ" sz="2400" kern="0" dirty="0">
              <a:latin typeface="Calibri" panose="020F050202020403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 bwMode="auto">
          <a:xfrm>
            <a:off x="323528" y="1261145"/>
            <a:ext cx="6480720" cy="1475734"/>
          </a:xfrm>
          <a:prstGeom prst="roundRect">
            <a:avLst/>
          </a:prstGeom>
          <a:solidFill>
            <a:srgbClr val="0070C0">
              <a:alpha val="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prstMaterial="legacyMatte">
            <a:bevelT w="0" h="0" prst="angle"/>
            <a:bevelB w="0" h="0" prst="angle"/>
            <a:extrusionClr>
              <a:srgbClr val="0070C0"/>
            </a:extrusionClr>
          </a:sp3d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457200" lvl="3" indent="-457200">
              <a:buClr>
                <a:schemeClr val="tx1"/>
              </a:buClr>
              <a:buSzPct val="130000"/>
              <a:buFontTx/>
              <a:buChar char="-"/>
            </a:pPr>
            <a:r>
              <a:rPr lang="cs-CZ" sz="2400" dirty="0">
                <a:cs typeface="Calibri" panose="020F0502020204030204" pitchFamily="34" charset="0"/>
              </a:rPr>
              <a:t>aktivuje se pokud dluh </a:t>
            </a:r>
            <a:r>
              <a:rPr lang="cs-CZ" sz="2400" b="1" dirty="0">
                <a:cs typeface="Calibri" panose="020F0502020204030204" pitchFamily="34" charset="0"/>
              </a:rPr>
              <a:t>sektoru veřejných institucí</a:t>
            </a:r>
            <a:r>
              <a:rPr lang="cs-CZ" sz="2400" dirty="0">
                <a:cs typeface="Calibri" panose="020F0502020204030204" pitchFamily="34" charset="0"/>
              </a:rPr>
              <a:t> překročí </a:t>
            </a:r>
            <a:r>
              <a:rPr lang="cs-CZ" sz="2400" b="1" dirty="0">
                <a:cs typeface="Calibri" panose="020F0502020204030204" pitchFamily="34" charset="0"/>
              </a:rPr>
              <a:t>55 % HDP</a:t>
            </a:r>
          </a:p>
          <a:p>
            <a:pPr marL="457200" lvl="3" indent="-457200">
              <a:buClr>
                <a:schemeClr val="tx1"/>
              </a:buClr>
              <a:buSzPct val="130000"/>
              <a:buFontTx/>
              <a:buChar char="-"/>
            </a:pPr>
            <a:r>
              <a:rPr lang="cs-CZ" sz="2400" dirty="0">
                <a:cs typeface="Calibri" panose="020F0502020204030204" pitchFamily="34" charset="0"/>
              </a:rPr>
              <a:t>stanoví požadavky pro </a:t>
            </a:r>
            <a:r>
              <a:rPr lang="cs-CZ" sz="2400" b="1" dirty="0">
                <a:cs typeface="Calibri" panose="020F0502020204030204" pitchFamily="34" charset="0"/>
              </a:rPr>
              <a:t>všechny</a:t>
            </a:r>
            <a:r>
              <a:rPr lang="cs-CZ" sz="2400" dirty="0">
                <a:cs typeface="Calibri" panose="020F0502020204030204" pitchFamily="34" charset="0"/>
              </a:rPr>
              <a:t> veřejné </a:t>
            </a:r>
            <a:r>
              <a:rPr lang="cs-CZ" sz="2400" dirty="0" smtClean="0">
                <a:cs typeface="Calibri" panose="020F0502020204030204" pitchFamily="34" charset="0"/>
              </a:rPr>
              <a:t>instituce</a:t>
            </a:r>
            <a:endParaRPr lang="cs-CZ" sz="2400" dirty="0"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506940" y="1530960"/>
            <a:ext cx="2016224" cy="936104"/>
          </a:xfrm>
          <a:prstGeom prst="rect">
            <a:avLst/>
          </a:prstGeom>
          <a:solidFill>
            <a:schemeClr val="tx2">
              <a:lumMod val="20000"/>
              <a:lumOff val="80000"/>
              <a:alpha val="1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i="1" u="sng" dirty="0" smtClean="0">
                <a:solidFill>
                  <a:srgbClr val="C00000"/>
                </a:solidFill>
              </a:rPr>
              <a:t>dluh 2016:</a:t>
            </a:r>
          </a:p>
          <a:p>
            <a:pPr algn="ctr"/>
            <a:r>
              <a:rPr lang="cs-CZ" sz="2800" b="1" i="1" dirty="0" smtClean="0">
                <a:solidFill>
                  <a:srgbClr val="C00000"/>
                </a:solidFill>
              </a:rPr>
              <a:t>37,4 %</a:t>
            </a:r>
            <a:endParaRPr lang="en-GB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78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23024"/>
          </a:xfrm>
        </p:spPr>
        <p:txBody>
          <a:bodyPr>
            <a:normAutofit/>
          </a:bodyPr>
          <a:lstStyle/>
          <a:p>
            <a:r>
              <a:rPr lang="cs-CZ" sz="3200" dirty="0"/>
              <a:t>Vnitřní kontrolní systém </a:t>
            </a:r>
            <a:r>
              <a:rPr lang="cs-CZ" sz="3200" dirty="0" smtClean="0"/>
              <a:t>(5/5)</a:t>
            </a:r>
            <a:endParaRPr lang="cs-CZ" sz="29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832" y="1189137"/>
            <a:ext cx="9276526" cy="5384998"/>
          </a:xfrm>
        </p:spPr>
        <p:txBody>
          <a:bodyPr>
            <a:noAutofit/>
          </a:bodyPr>
          <a:lstStyle/>
          <a:p>
            <a:pPr marL="176213" indent="0" algn="just">
              <a:lnSpc>
                <a:spcPct val="160000"/>
              </a:lnSpc>
              <a:buNone/>
            </a:pPr>
            <a:r>
              <a:rPr lang="cs-CZ" sz="2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Zaoblený obdélník 10"/>
          <p:cNvSpPr/>
          <p:nvPr/>
        </p:nvSpPr>
        <p:spPr>
          <a:xfrm>
            <a:off x="2610396" y="1405161"/>
            <a:ext cx="5436604" cy="547260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aoblený obdélník 6"/>
          <p:cNvSpPr/>
          <p:nvPr/>
        </p:nvSpPr>
        <p:spPr>
          <a:xfrm>
            <a:off x="2898428" y="1549177"/>
            <a:ext cx="3960440" cy="51845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Šipka dolů 39"/>
          <p:cNvSpPr/>
          <p:nvPr/>
        </p:nvSpPr>
        <p:spPr>
          <a:xfrm rot="5400000">
            <a:off x="5727396" y="1802256"/>
            <a:ext cx="502314" cy="62789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Šipka dolů 40"/>
          <p:cNvSpPr/>
          <p:nvPr/>
        </p:nvSpPr>
        <p:spPr>
          <a:xfrm rot="5400000">
            <a:off x="5727396" y="4332445"/>
            <a:ext cx="502314" cy="62789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Šipka dolů 41"/>
          <p:cNvSpPr/>
          <p:nvPr/>
        </p:nvSpPr>
        <p:spPr>
          <a:xfrm rot="5400000" flipV="1">
            <a:off x="6921658" y="3529901"/>
            <a:ext cx="502314" cy="62789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Vývojový diagram: alternativní postup 14"/>
          <p:cNvSpPr/>
          <p:nvPr/>
        </p:nvSpPr>
        <p:spPr>
          <a:xfrm>
            <a:off x="3402484" y="2917329"/>
            <a:ext cx="3183160" cy="36004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405950" y="1765201"/>
            <a:ext cx="2660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ROZDĚLENÍ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PRAVOMOCÍ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ODPOVĚDNOSTÍ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ovéPole 19"/>
          <p:cNvSpPr txBox="1"/>
          <p:nvPr/>
        </p:nvSpPr>
        <p:spPr>
          <a:xfrm rot="5400000">
            <a:off x="6880063" y="3874628"/>
            <a:ext cx="165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DOHLED</a:t>
            </a:r>
          </a:p>
        </p:txBody>
      </p:sp>
      <p:sp>
        <p:nvSpPr>
          <p:cNvPr id="21" name="Šipka dolů 40"/>
          <p:cNvSpPr/>
          <p:nvPr/>
        </p:nvSpPr>
        <p:spPr>
          <a:xfrm rot="5400000">
            <a:off x="5707611" y="4469714"/>
            <a:ext cx="502314" cy="62789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6066780" y="1549177"/>
            <a:ext cx="1008112" cy="5184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546500" y="3378701"/>
            <a:ext cx="237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ÚKOL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RIZIKA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KONTROLNÍ AKTIVITY</a:t>
            </a:r>
          </a:p>
        </p:txBody>
      </p:sp>
      <p:sp>
        <p:nvSpPr>
          <p:cNvPr id="24" name="Šipka dolů 20"/>
          <p:cNvSpPr/>
          <p:nvPr/>
        </p:nvSpPr>
        <p:spPr>
          <a:xfrm>
            <a:off x="4626620" y="3853432"/>
            <a:ext cx="288032" cy="360041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Šipka dolů 21"/>
          <p:cNvSpPr/>
          <p:nvPr/>
        </p:nvSpPr>
        <p:spPr>
          <a:xfrm>
            <a:off x="4626620" y="4717529"/>
            <a:ext cx="288032" cy="360041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ovéPole 25"/>
          <p:cNvSpPr txBox="1"/>
          <p:nvPr/>
        </p:nvSpPr>
        <p:spPr>
          <a:xfrm rot="5400000">
            <a:off x="4282259" y="3983511"/>
            <a:ext cx="460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KOMUNIKACE</a:t>
            </a:r>
          </a:p>
        </p:txBody>
      </p:sp>
    </p:spTree>
    <p:extLst>
      <p:ext uri="{BB962C8B-B14F-4D97-AF65-F5344CB8AC3E}">
        <p14:creationId xmlns:p14="http://schemas.microsoft.com/office/powerpoint/2010/main" val="379556479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r>
              <a:rPr lang="cs-CZ" dirty="0"/>
              <a:t>Veřejný dluh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 smtClean="0"/>
              <a:t> |   </a:t>
            </a:r>
            <a:fld id="{81D60167-4931-47E6-BA6A-407CBD079E47}" type="slidenum">
              <a:rPr lang="cs-CZ" smtClean="0"/>
              <a:pPr marL="1056640" algn="r"/>
              <a:t>150</a:t>
            </a:fld>
            <a:endParaRPr lang="cs-CZ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8" y="1621185"/>
            <a:ext cx="755211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26821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9750" indent="-449263" algn="just">
              <a:spcAft>
                <a:spcPts val="600"/>
              </a:spcAft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významné zhoršení ekonomického vývoje po dobu </a:t>
            </a:r>
            <a:br>
              <a:rPr lang="cs-CZ" sz="2400" dirty="0">
                <a:latin typeface="+mn-lt"/>
                <a:cs typeface="Calibri" panose="020F0502020204030204" pitchFamily="34" charset="0"/>
              </a:rPr>
            </a:br>
            <a:r>
              <a:rPr lang="cs-CZ" sz="2400" dirty="0">
                <a:latin typeface="+mn-lt"/>
                <a:cs typeface="Calibri" panose="020F0502020204030204" pitchFamily="34" charset="0"/>
              </a:rPr>
              <a:t>24 měsíců</a:t>
            </a:r>
          </a:p>
          <a:p>
            <a:pPr marL="939800" lvl="1" indent="-449263" algn="just">
              <a:spcAft>
                <a:spcPts val="60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2400" dirty="0"/>
              <a:t>mezičtvrtletní pokles HDP o min. 2 %, nebo</a:t>
            </a:r>
          </a:p>
          <a:p>
            <a:pPr marL="939800" lvl="1" indent="-449263" algn="just">
              <a:spcAft>
                <a:spcPts val="60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cs-CZ" sz="2400" dirty="0"/>
              <a:t>meziroční pokles HDP za poslední čtvrtletí o min. 3 %</a:t>
            </a:r>
          </a:p>
          <a:p>
            <a:pPr marL="547687" indent="-457200" algn="just"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nouzový stav, stav ohrožení, válečný stav</a:t>
            </a:r>
          </a:p>
          <a:p>
            <a:pPr marL="547687" indent="-457200" algn="just"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zhoršování bezpečnostní situace státu</a:t>
            </a:r>
          </a:p>
          <a:p>
            <a:pPr marL="547687" indent="-457200" algn="just"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výdaje na odstraňování následků živelných pohrom přesáhnou 3 % HDP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r>
              <a:rPr lang="cs-CZ" dirty="0"/>
              <a:t>Výjimky z dluhové brzdy (§ 15)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 smtClean="0"/>
              <a:t> |   </a:t>
            </a:r>
            <a:fld id="{81D60167-4931-47E6-BA6A-407CBD079E47}" type="slidenum">
              <a:rPr lang="cs-CZ" smtClean="0"/>
              <a:pPr marL="1056640" algn="r"/>
              <a:t>151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00296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Clr>
                <a:srgbClr val="C00000"/>
              </a:buClr>
              <a:buSzPct val="130000"/>
              <a:buNone/>
            </a:pPr>
            <a:r>
              <a:rPr lang="cs-CZ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Při dosažení dluhu </a:t>
            </a:r>
            <a:r>
              <a:rPr lang="cs-CZ" sz="24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60 % HDP</a:t>
            </a:r>
            <a:r>
              <a:rPr lang="cs-CZ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just">
              <a:buSzPct val="130000"/>
            </a:pPr>
            <a:r>
              <a:rPr lang="cs-CZ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vláda navrhne opatření pro snížení dluhu min. o 5 % z rozdílu mezi aktuální výší dluhu a 60 %</a:t>
            </a:r>
          </a:p>
          <a:p>
            <a:pPr algn="just">
              <a:buSzPct val="130000"/>
            </a:pPr>
            <a:r>
              <a:rPr lang="cs-CZ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zlepšení </a:t>
            </a:r>
            <a:r>
              <a:rPr lang="cs-CZ" sz="24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strukturálního salda </a:t>
            </a:r>
            <a:r>
              <a:rPr lang="cs-CZ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min. 0,5 </a:t>
            </a:r>
            <a:r>
              <a:rPr lang="cs-CZ" sz="2400" dirty="0" err="1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p.b</a:t>
            </a:r>
            <a:r>
              <a:rPr lang="cs-CZ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 ročně</a:t>
            </a:r>
          </a:p>
          <a:p>
            <a:pPr marL="0" indent="0" algn="just">
              <a:buSzPct val="130000"/>
              <a:buNone/>
            </a:pPr>
            <a:endParaRPr lang="cs-CZ" sz="2400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SzPct val="130000"/>
              <a:buNone/>
            </a:pPr>
            <a:r>
              <a:rPr lang="cs-CZ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Tyto povinnosti vyplývají z </a:t>
            </a:r>
            <a:r>
              <a:rPr lang="cs-CZ" sz="24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čl. 2 </a:t>
            </a:r>
            <a:r>
              <a:rPr lang="cs-CZ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odst. 1a </a:t>
            </a:r>
            <a:r>
              <a:rPr lang="cs-CZ" sz="24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nařízení Rady č. 1467/1997. </a:t>
            </a:r>
            <a:r>
              <a:rPr lang="cs-CZ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Deklaratorně jsou uvedeny v </a:t>
            </a:r>
            <a:r>
              <a:rPr lang="cs-CZ" sz="24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§ 16 </a:t>
            </a:r>
            <a:r>
              <a:rPr lang="cs-CZ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zákona č. 23/2017 Sb.</a:t>
            </a:r>
            <a:endParaRPr lang="cs-CZ" sz="2400" b="1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SzPct val="130000"/>
              <a:buNone/>
            </a:pPr>
            <a:endParaRPr lang="cs-CZ" sz="2400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SzPct val="130000"/>
              <a:buNone/>
            </a:pPr>
            <a:r>
              <a:rPr lang="cs-CZ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/strukturální saldo: </a:t>
            </a:r>
            <a:r>
              <a:rPr lang="cs-CZ" sz="24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cyklicky očištěné saldo </a:t>
            </a:r>
            <a:r>
              <a:rPr lang="cs-CZ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vládního sektoru </a:t>
            </a:r>
            <a:r>
              <a:rPr lang="cs-CZ" sz="24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upravené o mimořádné jednorázové operace</a:t>
            </a:r>
            <a:r>
              <a:rPr lang="cs-CZ" sz="24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které zachycuje strukturální nastavení fiskální politiky/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r>
              <a:rPr lang="cs-CZ" dirty="0"/>
              <a:t>Dluhová brzda (§ 18) - překročení 60 % dluhu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02377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Aft>
                <a:spcPts val="600"/>
              </a:spcAft>
              <a:buClr>
                <a:srgbClr val="C00000"/>
              </a:buClr>
              <a:buSzPct val="130000"/>
              <a:buNone/>
            </a:pPr>
            <a:r>
              <a:rPr lang="cs-CZ" sz="2400" b="1" u="sng" dirty="0">
                <a:latin typeface="+mn-lt"/>
              </a:rPr>
              <a:t>§ 13 odst. 4 </a:t>
            </a:r>
            <a:r>
              <a:rPr lang="cs-CZ" sz="2400" u="sng" dirty="0">
                <a:latin typeface="+mn-lt"/>
              </a:rPr>
              <a:t>zákona č. 250/2000 Sb.</a:t>
            </a:r>
          </a:p>
          <a:p>
            <a:pPr marL="0" indent="0" algn="just">
              <a:spcAft>
                <a:spcPts val="600"/>
              </a:spcAft>
              <a:buClr>
                <a:srgbClr val="C00000"/>
              </a:buClr>
              <a:buSzPct val="130000"/>
              <a:buNone/>
            </a:pPr>
            <a:r>
              <a:rPr lang="cs-CZ" sz="2400" i="1" kern="1200" dirty="0">
                <a:latin typeface="+mn-lt"/>
              </a:rPr>
              <a:t>Schvalování schodkového rozpočtu v případě, kdy dluh veřejných institucí dosáhne výše 55 % HDP (</a:t>
            </a:r>
            <a:r>
              <a:rPr lang="cs-CZ" sz="2400" dirty="0">
                <a:latin typeface="+mn-lt"/>
              </a:rPr>
              <a:t>§ 14 zákona č. 23/2017 Sb.)</a:t>
            </a:r>
          </a:p>
          <a:p>
            <a:pPr algn="just">
              <a:spcAft>
                <a:spcPts val="600"/>
              </a:spcAft>
              <a:buSzPct val="100000"/>
            </a:pPr>
            <a:r>
              <a:rPr lang="cs-CZ" sz="2400" b="1" dirty="0">
                <a:latin typeface="+mn-lt"/>
              </a:rPr>
              <a:t>měsíční výdaje </a:t>
            </a:r>
            <a:r>
              <a:rPr lang="cs-CZ" sz="2400" dirty="0">
                <a:latin typeface="+mn-lt"/>
              </a:rPr>
              <a:t>ÚSC stanovené v pravidlech rozpočtového provizoria </a:t>
            </a:r>
            <a:r>
              <a:rPr lang="cs-CZ" sz="2400" b="1" dirty="0">
                <a:latin typeface="+mn-lt"/>
              </a:rPr>
              <a:t>nesmí překročit 1/12 </a:t>
            </a:r>
            <a:r>
              <a:rPr lang="cs-CZ" sz="2400" dirty="0">
                <a:latin typeface="+mn-lt"/>
              </a:rPr>
              <a:t>výdajů </a:t>
            </a:r>
            <a:r>
              <a:rPr lang="cs-CZ" sz="2400" b="1" dirty="0">
                <a:latin typeface="+mn-lt"/>
              </a:rPr>
              <a:t>rozpočtu</a:t>
            </a:r>
            <a:r>
              <a:rPr lang="cs-CZ" sz="2400" dirty="0">
                <a:latin typeface="+mn-lt"/>
              </a:rPr>
              <a:t> schváleného </a:t>
            </a:r>
            <a:r>
              <a:rPr lang="cs-CZ" sz="2400" b="1" dirty="0">
                <a:latin typeface="+mn-lt"/>
              </a:rPr>
              <a:t>pro předchozí rok</a:t>
            </a:r>
          </a:p>
          <a:p>
            <a:pPr marL="0" indent="0" algn="just">
              <a:spcAft>
                <a:spcPts val="600"/>
              </a:spcAft>
              <a:buSzPct val="130000"/>
              <a:buNone/>
            </a:pPr>
            <a:r>
              <a:rPr lang="cs-CZ" sz="2400" b="1" i="1" dirty="0">
                <a:solidFill>
                  <a:srgbClr val="FF0000"/>
                </a:solidFill>
                <a:latin typeface="+mn-lt"/>
              </a:rPr>
              <a:t>výjimka z pravidla:</a:t>
            </a:r>
          </a:p>
          <a:p>
            <a:pPr algn="just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zvýšené výdaje stanovené jiným zákonem</a:t>
            </a:r>
          </a:p>
          <a:p>
            <a:pPr algn="just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předfinancování projektů EU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10061376" cy="923330"/>
          </a:xfrm>
        </p:spPr>
        <p:txBody>
          <a:bodyPr/>
          <a:lstStyle/>
          <a:p>
            <a:r>
              <a:rPr lang="cs-CZ" dirty="0"/>
              <a:t>Rozpočtové provizorium ÚSC v režimu dluhové brzdy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63435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34132" y="1824473"/>
            <a:ext cx="4760719" cy="1107996"/>
          </a:xfrm>
        </p:spPr>
        <p:txBody>
          <a:bodyPr anchor="ctr"/>
          <a:lstStyle/>
          <a:p>
            <a:pPr algn="r"/>
            <a:r>
              <a:rPr lang="cs-CZ" sz="3600" dirty="0" smtClean="0">
                <a:solidFill>
                  <a:schemeClr val="tx2"/>
                </a:solidFill>
              </a:rPr>
              <a:t>HOSPODAŘENÍ ÚSC </a:t>
            </a:r>
            <a:br>
              <a:rPr lang="cs-CZ" sz="3600" dirty="0" smtClean="0">
                <a:solidFill>
                  <a:schemeClr val="tx2"/>
                </a:solidFill>
              </a:rPr>
            </a:br>
            <a:r>
              <a:rPr lang="cs-CZ" sz="3600" dirty="0" smtClean="0">
                <a:solidFill>
                  <a:schemeClr val="tx2"/>
                </a:solidFill>
              </a:rPr>
              <a:t>FISKÁLNÍ PRAVIDLO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154</a:t>
            </a:fld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5234023" y="1280471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44450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7255420" cy="522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pPr algn="l"/>
            <a:r>
              <a:rPr lang="cs-CZ" dirty="0"/>
              <a:t>Zadluženost obcí a </a:t>
            </a:r>
            <a:r>
              <a:rPr lang="cs-CZ" dirty="0" smtClean="0"/>
              <a:t>krajů v </a:t>
            </a:r>
            <a:r>
              <a:rPr lang="cs-CZ" dirty="0"/>
              <a:t>letech 2005-2016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155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14778"/>
              </p:ext>
            </p:extLst>
          </p:nvPr>
        </p:nvGraphicFramePr>
        <p:xfrm>
          <a:off x="1889808" y="5725641"/>
          <a:ext cx="6409220" cy="1181832"/>
        </p:xfrm>
        <a:graphic>
          <a:graphicData uri="http://schemas.openxmlformats.org/drawingml/2006/table">
            <a:tbl>
              <a:tblPr/>
              <a:tblGrid>
                <a:gridCol w="1602305"/>
                <a:gridCol w="1602305"/>
                <a:gridCol w="1602305"/>
                <a:gridCol w="1602305"/>
              </a:tblGrid>
              <a:tr h="3939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1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 mld. Kč</a:t>
                      </a:r>
                      <a:endParaRPr lang="cs-CZ" sz="1800" b="1" i="1" u="none" strike="noStrike" noProof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cs-CZ" sz="18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cs-CZ" sz="18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změna</a:t>
                      </a:r>
                      <a:endParaRPr lang="cs-CZ" sz="1800" b="1" i="0" u="none" strike="noStrike" noProof="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939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kraje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26,4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108000" marT="108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108000" marT="108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-19,3 %</a:t>
                      </a:r>
                      <a:endParaRPr lang="cs-CZ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00" marR="108000" marT="1080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939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obce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86,9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108000" marT="108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71,9</a:t>
                      </a:r>
                      <a:endParaRPr lang="cs-CZ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108000" marT="108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-17,3 %</a:t>
                      </a:r>
                      <a:endParaRPr lang="cs-CZ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800" marR="108000" marT="1080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07155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11534" y="3703064"/>
            <a:ext cx="9612000" cy="3859786"/>
          </a:xfrm>
        </p:spPr>
        <p:txBody>
          <a:bodyPr/>
          <a:lstStyle/>
          <a:p>
            <a:pPr marL="176213" indent="0"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Nesníží-li ÚSC dluh o povinné minimum:</a:t>
            </a:r>
          </a:p>
          <a:p>
            <a:r>
              <a:rPr lang="cs-CZ" sz="2400" dirty="0">
                <a:latin typeface="+mn-lt"/>
                <a:cs typeface="Calibri" panose="020F0502020204030204" pitchFamily="34" charset="0"/>
              </a:rPr>
              <a:t>Stát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dočasně pozastaví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 převod výnosu daní ve výši 5 % z rozdílu mezi výší dluhu ÚSC a 60 % průměru jeho příjmů za poslední 4 roky  </a:t>
            </a:r>
          </a:p>
          <a:p>
            <a:pPr marL="176213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Zrušení pozastavení:</a:t>
            </a:r>
          </a:p>
          <a:p>
            <a:r>
              <a:rPr lang="cs-CZ" sz="2400" i="1" dirty="0">
                <a:latin typeface="+mn-lt"/>
                <a:cs typeface="Calibri" panose="020F0502020204030204" pitchFamily="34" charset="0"/>
              </a:rPr>
              <a:t>Na žádost ÚSC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– použití k uhrazení dluhu (vzniklého před překročením)</a:t>
            </a:r>
          </a:p>
          <a:p>
            <a:r>
              <a:rPr lang="cs-CZ" sz="2400" i="1" dirty="0">
                <a:latin typeface="+mn-lt"/>
                <a:cs typeface="Calibri" panose="020F0502020204030204" pitchFamily="34" charset="0"/>
              </a:rPr>
              <a:t>Z moci úřední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– při poklesu dluhu pod 60 % průměru jeho příjmů za poslední  4 roky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r>
              <a:rPr lang="cs-CZ" dirty="0"/>
              <a:t>Fiskální pravidlo (§ 17)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156</a:t>
            </a:fld>
            <a:endParaRPr lang="cs-CZ" dirty="0"/>
          </a:p>
        </p:txBody>
      </p:sp>
      <p:sp>
        <p:nvSpPr>
          <p:cNvPr id="5" name="Zaoblený obdélník 4"/>
          <p:cNvSpPr/>
          <p:nvPr/>
        </p:nvSpPr>
        <p:spPr bwMode="auto">
          <a:xfrm>
            <a:off x="1026220" y="1143359"/>
            <a:ext cx="8712968" cy="2016224"/>
          </a:xfrm>
          <a:prstGeom prst="roundRect">
            <a:avLst/>
          </a:prstGeom>
          <a:solidFill>
            <a:srgbClr val="0070C0">
              <a:alpha val="1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prstMaterial="legacyMatte">
            <a:bevelT w="0" h="0" prst="angle"/>
            <a:bevelB w="0" h="0" prst="angle"/>
            <a:extrusionClr>
              <a:srgbClr val="0070C0"/>
            </a:extrusionClr>
          </a:sp3d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cs typeface="Calibri" panose="020F0502020204030204" pitchFamily="34" charset="0"/>
              </a:rPr>
              <a:t>ÚSC  hospodaří tak, aby výše jeho dluhu nepřekročila </a:t>
            </a:r>
            <a:r>
              <a:rPr lang="cs-CZ" sz="2400" b="1" u="sng" dirty="0">
                <a:cs typeface="Calibri" panose="020F0502020204030204" pitchFamily="34" charset="0"/>
              </a:rPr>
              <a:t>60 %</a:t>
            </a:r>
            <a:r>
              <a:rPr lang="cs-CZ" sz="2400" b="1" dirty="0">
                <a:cs typeface="Calibri" panose="020F0502020204030204" pitchFamily="34" charset="0"/>
              </a:rPr>
              <a:t> průměru jeho příjmů za poslední </a:t>
            </a:r>
            <a:r>
              <a:rPr lang="cs-CZ" sz="2400" b="1" u="sng" dirty="0">
                <a:cs typeface="Calibri" panose="020F0502020204030204" pitchFamily="34" charset="0"/>
              </a:rPr>
              <a:t>4 </a:t>
            </a:r>
            <a:r>
              <a:rPr lang="cs-CZ" sz="2400" b="1" u="sng" dirty="0" smtClean="0">
                <a:cs typeface="Calibri" panose="020F0502020204030204" pitchFamily="34" charset="0"/>
              </a:rPr>
              <a:t>roky,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cs-CZ" sz="2400" i="1" dirty="0" smtClean="0">
                <a:cs typeface="Calibri" panose="020F0502020204030204" pitchFamily="34" charset="0"/>
              </a:rPr>
              <a:t>pokud je dluh vyšší než ad 1: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cs-CZ" sz="2400" b="1" dirty="0" smtClean="0">
                <a:cs typeface="Calibri" panose="020F0502020204030204" pitchFamily="34" charset="0"/>
              </a:rPr>
              <a:t>ÚSC je povinen dluh snížit alespoň o 5 % z </a:t>
            </a:r>
            <a:r>
              <a:rPr lang="cs-CZ" sz="2400" b="1" u="sng" dirty="0" smtClean="0">
                <a:cs typeface="Calibri" panose="020F0502020204030204" pitchFamily="34" charset="0"/>
              </a:rPr>
              <a:t>rozdílu</a:t>
            </a:r>
            <a:r>
              <a:rPr lang="cs-CZ" sz="2400" b="1" dirty="0" smtClean="0">
                <a:cs typeface="Calibri" panose="020F0502020204030204" pitchFamily="34" charset="0"/>
              </a:rPr>
              <a:t> mezi aktuální výší dluhu a 60 %</a:t>
            </a:r>
          </a:p>
        </p:txBody>
      </p:sp>
    </p:spTree>
    <p:extLst>
      <p:ext uri="{BB962C8B-B14F-4D97-AF65-F5344CB8AC3E}">
        <p14:creationId xmlns:p14="http://schemas.microsoft.com/office/powerpoint/2010/main" val="377755436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fiskální pravidlo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neobsahuje sankce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– obec vždy dostane své daňové příjmy, ovšem někdy pouze na úhradu předchozího dluhu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fiskální pravidlo vede obce k tomu, aby své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dluhy postupně splácely, nikoliv kumulovaly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dluh obce může překročit 60 %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, obec má pouze povinnost  tento dluh postupně splácet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obec si může vzít úvěr i když překračuje 60 %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, pokud bude v dalších letech tento dluh postupně splácet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obec o žádné prostředky z RUD nepřichází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– případné zadržení části sdílených daní je vždy dočasné a prostředky jsou vždy použity na úhradu dluhu obce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obec rozhoduje o tom, které dluhy budou uhrazeny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r>
              <a:rPr lang="cs-CZ" dirty="0"/>
              <a:t>Fiskální pravidlo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97367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553128" cy="5410200"/>
          </a:xfrm>
        </p:spPr>
        <p:txBody>
          <a:bodyPr/>
          <a:lstStyle/>
          <a:p>
            <a:pPr marL="1252538" indent="-1252538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Příjmy: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 	souhrn </a:t>
            </a:r>
            <a:r>
              <a:rPr lang="cs-CZ" sz="2400" b="1" u="sng" dirty="0">
                <a:latin typeface="+mn-lt"/>
                <a:cs typeface="Calibri" panose="020F0502020204030204" pitchFamily="34" charset="0"/>
              </a:rPr>
              <a:t>všech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peněžitých plnění přijatých do rozpočtu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 v průběhu kalendářního roku 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rPr>
              <a:t>konsolidovaných podle </a:t>
            </a:r>
            <a:r>
              <a:rPr lang="cs-CZ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rPr>
              <a:t>vyhl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rPr>
              <a:t>. č. 449/2009 Sb.</a:t>
            </a:r>
          </a:p>
          <a:p>
            <a:pPr marL="0" indent="0" algn="just"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Dluh ÚSC:</a:t>
            </a:r>
          </a:p>
          <a:p>
            <a:pPr algn="just"/>
            <a:r>
              <a:rPr lang="cs-CZ" sz="2400" dirty="0">
                <a:latin typeface="+mn-lt"/>
                <a:cs typeface="Calibri" panose="020F0502020204030204" pitchFamily="34" charset="0"/>
              </a:rPr>
              <a:t>nesplacené závazky z vydaných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dluhopisů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, přijatých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úvěrů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,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zápůjček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návratných finančních výpomocí</a:t>
            </a:r>
            <a:endParaRPr lang="cs-CZ" sz="2400" dirty="0">
              <a:latin typeface="+mn-lt"/>
              <a:cs typeface="Calibri" panose="020F0502020204030204" pitchFamily="34" charset="0"/>
            </a:endParaRPr>
          </a:p>
          <a:p>
            <a:pPr algn="just"/>
            <a:r>
              <a:rPr lang="cs-CZ" sz="2400" dirty="0">
                <a:latin typeface="+mn-lt"/>
                <a:cs typeface="Calibri" panose="020F0502020204030204" pitchFamily="34" charset="0"/>
              </a:rPr>
              <a:t>realizace plnění ze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záruk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, vystavených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směnek</a:t>
            </a:r>
          </a:p>
          <a:p>
            <a:pPr algn="just">
              <a:tabLst>
                <a:tab pos="2425700" algn="l"/>
              </a:tabLst>
            </a:pPr>
            <a:r>
              <a:rPr lang="cs-CZ" sz="24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syntetické účty: </a:t>
            </a:r>
            <a:r>
              <a:rPr lang="cs-CZ" sz="2400" kern="1200" dirty="0">
                <a:latin typeface="+mn-lt"/>
              </a:rPr>
              <a:t>281, 282, 283, 289, 322, 326, 362, </a:t>
            </a:r>
            <a:r>
              <a:rPr lang="cs-CZ" sz="2400" kern="1200" dirty="0" smtClean="0">
                <a:latin typeface="+mn-lt"/>
              </a:rPr>
              <a:t>451, 452</a:t>
            </a:r>
            <a:r>
              <a:rPr lang="cs-CZ" sz="2400" kern="1200" dirty="0">
                <a:latin typeface="+mn-lt"/>
              </a:rPr>
              <a:t>, 453, 456 a 457</a:t>
            </a:r>
            <a:endParaRPr lang="cs-CZ" sz="2400" b="1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r>
              <a:rPr lang="cs-CZ" dirty="0"/>
              <a:t>Fiskální pravidlo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9835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r>
              <a:rPr lang="cs-CZ" dirty="0"/>
              <a:t>Fiskální pravidlo – ÚSC  (2016)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159</a:t>
            </a:fld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854"/>
            <a:ext cx="6930876" cy="521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494249"/>
              </p:ext>
            </p:extLst>
          </p:nvPr>
        </p:nvGraphicFramePr>
        <p:xfrm>
          <a:off x="3258468" y="2387640"/>
          <a:ext cx="3096344" cy="897344"/>
        </p:xfrm>
        <a:graphic>
          <a:graphicData uri="http://schemas.openxmlformats.org/drawingml/2006/table">
            <a:tbl>
              <a:tblPr/>
              <a:tblGrid>
                <a:gridCol w="3096344"/>
              </a:tblGrid>
              <a:tr h="224336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u="none" strike="noStrike" dirty="0" smtClean="0">
                          <a:effectLst/>
                          <a:latin typeface="+mn-lt"/>
                        </a:rPr>
                        <a:t>3599</a:t>
                      </a:r>
                      <a:r>
                        <a:rPr lang="pl-PL" sz="1400" b="0" i="0" u="none" strike="noStrike" dirty="0" smtClean="0">
                          <a:effectLst/>
                          <a:latin typeface="+mn-lt"/>
                        </a:rPr>
                        <a:t> obcí </a:t>
                      </a:r>
                      <a:r>
                        <a:rPr lang="pl-PL" sz="1400" b="1" i="0" u="none" strike="noStrike" dirty="0">
                          <a:effectLst/>
                          <a:latin typeface="+mn-lt"/>
                        </a:rPr>
                        <a:t>bez dluhu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4336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u="none" strike="noStrike" dirty="0">
                          <a:effectLst/>
                          <a:latin typeface="+mn-lt"/>
                        </a:rPr>
                        <a:t>celkem</a:t>
                      </a:r>
                      <a:r>
                        <a:rPr lang="pl-PL" sz="14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1400" b="1" i="0" u="none" strike="noStrike" dirty="0" smtClean="0">
                          <a:effectLst/>
                          <a:latin typeface="+mn-lt"/>
                        </a:rPr>
                        <a:t>416</a:t>
                      </a:r>
                      <a:r>
                        <a:rPr lang="pl-PL" sz="1400" b="0" i="0" u="none" strike="noStrike" dirty="0" smtClean="0">
                          <a:effectLst/>
                          <a:latin typeface="+mn-lt"/>
                        </a:rPr>
                        <a:t> obcí </a:t>
                      </a:r>
                      <a:r>
                        <a:rPr lang="pl-PL" sz="1400" b="1" i="0" u="none" strike="noStrike" dirty="0">
                          <a:effectLst/>
                          <a:latin typeface="+mn-lt"/>
                        </a:rPr>
                        <a:t>nad 60 </a:t>
                      </a:r>
                      <a:r>
                        <a:rPr lang="pl-PL" sz="1400" b="1" i="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pl-PL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4336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400" b="1" i="0" u="none" strike="noStrike" dirty="0" smtClean="0">
                          <a:effectLst/>
                          <a:latin typeface="+mn-lt"/>
                        </a:rPr>
                        <a:t>12</a:t>
                      </a:r>
                      <a:r>
                        <a:rPr lang="pl-PL" sz="1400" b="0" i="0" u="none" strike="noStrike" dirty="0" smtClean="0">
                          <a:effectLst/>
                          <a:latin typeface="+mn-lt"/>
                        </a:rPr>
                        <a:t> obcí má </a:t>
                      </a:r>
                      <a:r>
                        <a:rPr lang="pl-PL" sz="1400" b="1" i="0" u="none" strike="noStrike" dirty="0" smtClean="0">
                          <a:effectLst/>
                          <a:latin typeface="+mn-lt"/>
                        </a:rPr>
                        <a:t>zadluženost </a:t>
                      </a:r>
                      <a:r>
                        <a:rPr lang="pl-PL" sz="1400" b="1" i="0" u="none" strike="noStrike" dirty="0">
                          <a:effectLst/>
                          <a:latin typeface="+mn-lt"/>
                        </a:rPr>
                        <a:t>nad 200 %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4336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průměrná výše zadlužení: </a:t>
                      </a:r>
                      <a:r>
                        <a:rPr lang="cs-CZ" sz="1400" b="1" i="0" u="none" strike="noStrike" dirty="0" smtClean="0">
                          <a:effectLst/>
                          <a:latin typeface="+mn-lt"/>
                        </a:rPr>
                        <a:t>14 </a:t>
                      </a:r>
                      <a:r>
                        <a:rPr lang="cs-CZ" sz="1400" b="1" i="0" u="none" strike="noStrike" dirty="0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550325"/>
              </p:ext>
            </p:extLst>
          </p:nvPr>
        </p:nvGraphicFramePr>
        <p:xfrm>
          <a:off x="7074892" y="1864647"/>
          <a:ext cx="3024336" cy="3815938"/>
        </p:xfrm>
        <a:graphic>
          <a:graphicData uri="http://schemas.openxmlformats.org/drawingml/2006/table">
            <a:tbl>
              <a:tblPr/>
              <a:tblGrid>
                <a:gridCol w="2050054"/>
                <a:gridCol w="974282"/>
              </a:tblGrid>
              <a:tr h="2725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Olomoucký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34,57%</a:t>
                      </a:r>
                      <a:endParaRPr lang="cs-CZ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Zlínský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23,01%</a:t>
                      </a:r>
                      <a:endParaRPr lang="cs-CZ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6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Pardubický</a:t>
                      </a:r>
                    </a:p>
                  </a:txBody>
                  <a:tcPr marL="72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15,43%</a:t>
                      </a:r>
                      <a:endParaRPr lang="cs-CZ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Jihomoravský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14,46%</a:t>
                      </a:r>
                      <a:endParaRPr lang="cs-CZ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Středočeský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12,82%</a:t>
                      </a:r>
                      <a:endParaRPr lang="cs-CZ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6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Moravskoslezský</a:t>
                      </a:r>
                    </a:p>
                  </a:txBody>
                  <a:tcPr marL="72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11,56%</a:t>
                      </a:r>
                      <a:endParaRPr lang="cs-CZ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Karlovarský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11,39%</a:t>
                      </a:r>
                      <a:endParaRPr lang="cs-CZ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Liberecký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9,96%</a:t>
                      </a:r>
                      <a:endParaRPr lang="cs-CZ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Vysočina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7,83%</a:t>
                      </a:r>
                      <a:endParaRPr lang="cs-CZ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Ústecký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7,48%</a:t>
                      </a:r>
                      <a:endParaRPr lang="cs-CZ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Královéhradecký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4,46%</a:t>
                      </a:r>
                      <a:endParaRPr lang="cs-CZ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Jihočeský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2,30%</a:t>
                      </a:r>
                      <a:endParaRPr lang="cs-CZ" sz="1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Plzeňský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72000" marR="10800" marT="108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10800" marR="72000" marT="10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56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 smtClean="0">
                          <a:effectLst/>
                          <a:latin typeface="+mn-lt"/>
                        </a:rPr>
                        <a:t>PRŮMĚR</a:t>
                      </a:r>
                      <a:endParaRPr lang="cs-CZ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10800" marT="108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 smtClean="0">
                          <a:effectLst/>
                          <a:latin typeface="+mn-lt"/>
                        </a:rPr>
                        <a:t>11,94%</a:t>
                      </a:r>
                      <a:endParaRPr lang="cs-CZ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" marR="72000" marT="108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 bwMode="auto">
          <a:xfrm>
            <a:off x="6930876" y="5810309"/>
            <a:ext cx="3168352" cy="427003"/>
          </a:xfrm>
          <a:prstGeom prst="rect">
            <a:avLst/>
          </a:prstGeom>
          <a:solidFill>
            <a:srgbClr val="0070C0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ObliqueTopRight"/>
            <a:lightRig rig="legacyFlat3" dir="b"/>
          </a:scene3d>
          <a:sp3d extrusionH="76200" prstMaterial="legacyMatte">
            <a:bevelT w="0" h="0" prst="angle"/>
            <a:bevelB w="0" h="0" prst="angle"/>
            <a:extrusionClr>
              <a:srgbClr val="0070C0"/>
            </a:extrusionClr>
          </a:sp3d>
        </p:spPr>
        <p:txBody>
          <a:bodyPr vert="horz" wrap="none" lIns="91440" tIns="4680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"/>
            <a:r>
              <a:rPr lang="cs-CZ" b="1" dirty="0"/>
              <a:t>Hlavní město </a:t>
            </a:r>
            <a:r>
              <a:rPr lang="cs-CZ" b="1" dirty="0" smtClean="0"/>
              <a:t>Praha: 32,07%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371036" y="1268760"/>
            <a:ext cx="95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cap="small" dirty="0" smtClean="0">
                <a:latin typeface="Calibri" panose="020F0502020204030204" pitchFamily="34" charset="0"/>
              </a:rPr>
              <a:t>Kraje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411760" y="1268760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cap="small" dirty="0" smtClean="0">
                <a:latin typeface="Calibri" panose="020F0502020204030204" pitchFamily="34" charset="0"/>
              </a:rPr>
              <a:t>Obce</a:t>
            </a:r>
          </a:p>
        </p:txBody>
      </p:sp>
    </p:spTree>
    <p:extLst>
      <p:ext uri="{BB962C8B-B14F-4D97-AF65-F5344CB8AC3E}">
        <p14:creationId xmlns:p14="http://schemas.microsoft.com/office/powerpoint/2010/main" val="4901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140" y="2101473"/>
            <a:ext cx="4752528" cy="553998"/>
          </a:xfrm>
        </p:spPr>
        <p:txBody>
          <a:bodyPr anchor="ctr"/>
          <a:lstStyle/>
          <a:p>
            <a:r>
              <a:rPr lang="cs-CZ" sz="3600" dirty="0">
                <a:solidFill>
                  <a:schemeClr val="tx2"/>
                </a:solidFill>
              </a:rPr>
              <a:t>ŘÍZENÍ RIZIK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7"/>
          </p:nvPr>
        </p:nvSpPr>
        <p:spPr>
          <a:xfrm>
            <a:off x="8703484" y="7193430"/>
            <a:ext cx="1582420" cy="123111"/>
          </a:xfrm>
        </p:spPr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16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147196" y="154296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147196" y="210180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147196" y="2660643"/>
            <a:ext cx="504000" cy="504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147196" y="3219481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147196" y="3778319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146226" y="433715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0146226" y="489599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0147196" y="545483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147196" y="601367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9</a:t>
            </a:r>
          </a:p>
        </p:txBody>
      </p:sp>
      <p:cxnSp>
        <p:nvCxnSpPr>
          <p:cNvPr id="25" name="Přímá spojnice 24"/>
          <p:cNvCxnSpPr/>
          <p:nvPr/>
        </p:nvCxnSpPr>
        <p:spPr>
          <a:xfrm>
            <a:off x="5234023" y="1280471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8820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pokud ÚSC postupně nesnižuje své dluhy, MF rozhodne o </a:t>
            </a:r>
            <a:r>
              <a:rPr lang="cs-CZ" sz="2400" b="1" dirty="0">
                <a:latin typeface="+mn-lt"/>
                <a:cs typeface="Calibri" panose="020F0502020204030204" pitchFamily="34" charset="0"/>
              </a:rPr>
              <a:t>dočasném pozastavení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převodu DPH nebo DPPO (s výjimkou DPPO placenou ÚSC)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plnění pravidla se vždy posuzuje k dluhu předchozího roku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k nově vzniklému dluhu se nepřihlíží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20000"/>
            </a:pPr>
            <a:endParaRPr lang="cs-CZ" sz="24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v </a:t>
            </a:r>
            <a:r>
              <a:rPr lang="cs-CZ" sz="24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r. 2019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MF posuzuje snížení dluhu vzniklého do </a:t>
            </a:r>
            <a:r>
              <a:rPr lang="cs-CZ" sz="24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31.12.2017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obec musí tento dluh snížit do </a:t>
            </a:r>
            <a:r>
              <a:rPr lang="cs-CZ" sz="240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31.12.2018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10133384" cy="923330"/>
          </a:xfrm>
        </p:spPr>
        <p:txBody>
          <a:bodyPr/>
          <a:lstStyle/>
          <a:p>
            <a:r>
              <a:rPr lang="cs-CZ" dirty="0"/>
              <a:t>Fiskální pravidlo – zadržování části sdílených daní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19024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923330"/>
          </a:xfrm>
        </p:spPr>
        <p:txBody>
          <a:bodyPr/>
          <a:lstStyle/>
          <a:p>
            <a:r>
              <a:rPr lang="cs-CZ" dirty="0"/>
              <a:t>Fiskální pravidlo - výpočet minimální výše snižování dluhu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161</a:t>
            </a:fld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765201"/>
            <a:ext cx="897042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2686" y="6085681"/>
            <a:ext cx="8965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hlinkClick r:id="rId4"/>
              </a:rPr>
              <a:t>www.monitorstatnipokladna.cz</a:t>
            </a:r>
            <a:r>
              <a:rPr lang="cs-CZ" sz="2400" dirty="0" smtClean="0"/>
              <a:t>  </a:t>
            </a:r>
            <a:r>
              <a:rPr lang="cs-CZ" sz="2400" dirty="0" smtClean="0">
                <a:cs typeface="Arial"/>
              </a:rPr>
              <a:t>→ kalkulačka pro fiskální pravidlo a informace o jeho plnění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01571721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2" y="1126584"/>
            <a:ext cx="9073008" cy="5794317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r>
              <a:rPr lang="cs-CZ" dirty="0"/>
              <a:t>Fiskální pravidlo – aplikace Monitor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162</a:t>
            </a:fld>
            <a:endParaRPr lang="cs-CZ" dirty="0"/>
          </a:p>
        </p:txBody>
      </p:sp>
      <p:sp>
        <p:nvSpPr>
          <p:cNvPr id="2" name="Ovál 1"/>
          <p:cNvSpPr/>
          <p:nvPr/>
        </p:nvSpPr>
        <p:spPr>
          <a:xfrm>
            <a:off x="954212" y="2557289"/>
            <a:ext cx="2304256" cy="5554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60205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první aplikace </a:t>
            </a:r>
            <a:r>
              <a:rPr lang="cs-CZ" sz="2400" dirty="0">
                <a:latin typeface="+mn-lt"/>
                <a:cs typeface="Calibri" panose="020F0502020204030204" pitchFamily="34" charset="0"/>
              </a:rPr>
              <a:t>pravidla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C00000"/>
                </a:solidFill>
                <a:cs typeface="Calibri" panose="020F0502020204030204" pitchFamily="34" charset="0"/>
              </a:rPr>
              <a:t>1. pol. 2018: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cs-CZ" sz="2400" dirty="0">
                <a:cs typeface="Calibri" panose="020F0502020204030204" pitchFamily="34" charset="0"/>
              </a:rPr>
              <a:t>MF provede </a:t>
            </a:r>
            <a:r>
              <a:rPr lang="cs-CZ" sz="2400" b="1" dirty="0">
                <a:cs typeface="Calibri" panose="020F0502020204030204" pitchFamily="34" charset="0"/>
              </a:rPr>
              <a:t>hodnocení </a:t>
            </a:r>
            <a:r>
              <a:rPr lang="cs-CZ" sz="2400" dirty="0">
                <a:cs typeface="Calibri" panose="020F0502020204030204" pitchFamily="34" charset="0"/>
              </a:rPr>
              <a:t>plnění pravidla k 31.12.2017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cs-CZ" sz="2400" dirty="0">
                <a:cs typeface="Calibri" panose="020F0502020204030204" pitchFamily="34" charset="0"/>
              </a:rPr>
              <a:t>MF </a:t>
            </a:r>
            <a:r>
              <a:rPr lang="cs-CZ" sz="2400" b="1" dirty="0">
                <a:cs typeface="Calibri" panose="020F0502020204030204" pitchFamily="34" charset="0"/>
              </a:rPr>
              <a:t>informuje </a:t>
            </a:r>
            <a:r>
              <a:rPr lang="cs-CZ" sz="2400" dirty="0">
                <a:cs typeface="Calibri" panose="020F0502020204030204" pitchFamily="34" charset="0"/>
              </a:rPr>
              <a:t>obce překračující pravidlo k  31.12.2017 </a:t>
            </a:r>
            <a:br>
              <a:rPr lang="cs-CZ" sz="2400" dirty="0">
                <a:cs typeface="Calibri" panose="020F0502020204030204" pitchFamily="34" charset="0"/>
              </a:rPr>
            </a:br>
            <a:r>
              <a:rPr lang="cs-CZ" sz="2400" dirty="0">
                <a:cs typeface="Calibri" panose="020F0502020204030204" pitchFamily="34" charset="0"/>
              </a:rPr>
              <a:t>o částce, o kterou jsou povinny snížit dluh do 31.12.2018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rgbClr val="C00000"/>
                </a:solidFill>
                <a:cs typeface="Calibri" panose="020F0502020204030204" pitchFamily="34" charset="0"/>
              </a:rPr>
              <a:t>1. pol. 2019: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cs-CZ" sz="2400" dirty="0">
                <a:cs typeface="Calibri" panose="020F0502020204030204" pitchFamily="34" charset="0"/>
              </a:rPr>
              <a:t>MF provede </a:t>
            </a:r>
            <a:r>
              <a:rPr lang="cs-CZ" sz="2400" b="1" dirty="0">
                <a:cs typeface="Calibri" panose="020F0502020204030204" pitchFamily="34" charset="0"/>
              </a:rPr>
              <a:t>hodnocení</a:t>
            </a:r>
            <a:r>
              <a:rPr lang="cs-CZ" sz="2400" dirty="0">
                <a:cs typeface="Calibri" panose="020F0502020204030204" pitchFamily="34" charset="0"/>
              </a:rPr>
              <a:t> plnění pravidla k 31.12.2018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cs-CZ" sz="2400" dirty="0">
                <a:cs typeface="Calibri" panose="020F0502020204030204" pitchFamily="34" charset="0"/>
              </a:rPr>
              <a:t>MF rozhodne o </a:t>
            </a:r>
            <a:r>
              <a:rPr lang="cs-CZ" sz="2400" b="1" dirty="0">
                <a:cs typeface="Calibri" panose="020F0502020204030204" pitchFamily="34" charset="0"/>
              </a:rPr>
              <a:t>pozastavení daní </a:t>
            </a:r>
            <a:r>
              <a:rPr lang="cs-CZ" sz="2400" dirty="0">
                <a:cs typeface="Calibri" panose="020F0502020204030204" pitchFamily="34" charset="0"/>
              </a:rPr>
              <a:t>obcím, které svůj předchozí dluh (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tj. dluh vykázaný do 31.12.2017</a:t>
            </a:r>
            <a:r>
              <a:rPr lang="cs-CZ" sz="2400" dirty="0">
                <a:cs typeface="Calibri" panose="020F0502020204030204" pitchFamily="34" charset="0"/>
              </a:rPr>
              <a:t>) nesnížily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cs-CZ" sz="2400" dirty="0">
                <a:cs typeface="Calibri" panose="020F0502020204030204" pitchFamily="34" charset="0"/>
              </a:rPr>
              <a:t>MF </a:t>
            </a:r>
            <a:r>
              <a:rPr lang="cs-CZ" sz="2400" b="1" dirty="0">
                <a:cs typeface="Calibri" panose="020F0502020204030204" pitchFamily="34" charset="0"/>
              </a:rPr>
              <a:t>informuje</a:t>
            </a:r>
            <a:r>
              <a:rPr lang="cs-CZ" sz="2400" dirty="0">
                <a:cs typeface="Calibri" panose="020F0502020204030204" pitchFamily="34" charset="0"/>
              </a:rPr>
              <a:t> obce překračující pravidlo k 31.12.2018 </a:t>
            </a:r>
            <a:br>
              <a:rPr lang="cs-CZ" sz="2400" dirty="0">
                <a:cs typeface="Calibri" panose="020F0502020204030204" pitchFamily="34" charset="0"/>
              </a:rPr>
            </a:br>
            <a:r>
              <a:rPr lang="cs-CZ" sz="2400" dirty="0">
                <a:cs typeface="Calibri" panose="020F0502020204030204" pitchFamily="34" charset="0"/>
              </a:rPr>
              <a:t>o částce, o kterou jsou povinny snížit dluh do 31.12.2019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9701336" cy="923330"/>
          </a:xfrm>
        </p:spPr>
        <p:txBody>
          <a:bodyPr/>
          <a:lstStyle/>
          <a:p>
            <a:r>
              <a:rPr lang="cs-CZ" dirty="0"/>
              <a:t>Fiskální pravidlo – zadržování části sdílených daní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862877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234132" y="1824473"/>
            <a:ext cx="4760719" cy="1107996"/>
          </a:xfrm>
        </p:spPr>
        <p:txBody>
          <a:bodyPr anchor="ctr"/>
          <a:lstStyle/>
          <a:p>
            <a:pPr algn="r"/>
            <a:r>
              <a:rPr lang="cs-CZ" sz="3600" dirty="0" smtClean="0">
                <a:solidFill>
                  <a:schemeClr val="tx2"/>
                </a:solidFill>
              </a:rPr>
              <a:t>ORGANIZAČNÍ ZAJIŠTĚNÍ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164</a:t>
            </a:fld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5234023" y="1280471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54105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909217"/>
            <a:ext cx="9612000" cy="4767808"/>
          </a:xfrm>
        </p:spPr>
        <p:txBody>
          <a:bodyPr/>
          <a:lstStyle/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Výbor pro rozpočtové prognózy 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posuzuje makroekonomické a fiskální prognózy Ministerstva financí z hlediska pravděpodobnosti jejich naplnění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členství je čestnou funkcí (min. 7 členů)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členy jmenuje vláda na návrh Národní rozpočtové rady na 3 roky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cs-CZ" sz="2400" dirty="0">
              <a:latin typeface="+mn-lt"/>
              <a:cs typeface="Calibri" panose="020F0502020204030204" pitchFamily="34" charset="0"/>
            </a:endParaRP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b="1" dirty="0">
                <a:latin typeface="+mn-lt"/>
                <a:cs typeface="Calibri" panose="020F0502020204030204" pitchFamily="34" charset="0"/>
              </a:rPr>
              <a:t>Národní rozpočtová rada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nezávislý odborný orgán (kapitola státního rozpočtu)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hodnotí plnění číselných fiskálních pravidel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zjišťuje a vyhlašuje výši dluhu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vypracovává pro Sněmovnu zprávu o dlouhodobé udržitelnosti veřejných financí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členství je veřejnou funkcí (3 členové)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Calibri" panose="020F0502020204030204" pitchFamily="34" charset="0"/>
              </a:rPr>
              <a:t>členy volí Sněmovna na návrh vlády (předseda Rady), Senátu a ČNB na 6 let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9773344" cy="1384995"/>
          </a:xfrm>
        </p:spPr>
        <p:txBody>
          <a:bodyPr/>
          <a:lstStyle/>
          <a:p>
            <a:r>
              <a:rPr lang="cs-CZ" dirty="0"/>
              <a:t>Výbor pro rozpočtové prognózy a Národní rozpočtová rada</a:t>
            </a:r>
            <a:r>
              <a:rPr lang="cs-CZ" sz="2800" dirty="0"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800" dirty="0"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82075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213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www.mfcr.cz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Veřejný sektor </a:t>
            </a:r>
            <a:r>
              <a:rPr lang="cs-CZ" sz="2400" dirty="0">
                <a:cs typeface="Arial"/>
              </a:rPr>
              <a:t>→ 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Územní rozpočty </a:t>
            </a:r>
            <a:r>
              <a:rPr lang="cs-CZ" sz="2400" dirty="0">
                <a:latin typeface="Calibri" panose="020F0502020204030204" pitchFamily="34" charset="0"/>
                <a:cs typeface="Arial"/>
              </a:rPr>
              <a:t>→ </a:t>
            </a: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/>
              </a:rPr>
              <a:t>Zprávy MF pro finanční orgány obcí a krajů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Arial"/>
              </a:rPr>
              <a:t>2/2017: pravidla rozpočtové odpovědnosti</a:t>
            </a:r>
          </a:p>
          <a:p>
            <a:pPr marL="1255713" lvl="2" indent="-34290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cs-CZ" sz="2400" dirty="0">
                <a:latin typeface="Calibri" panose="020F0502020204030204" pitchFamily="34" charset="0"/>
                <a:cs typeface="Arial"/>
              </a:rPr>
              <a:t>3/2017: změny rozpočtu a rozpočtové skladby</a:t>
            </a:r>
          </a:p>
          <a:p>
            <a:pPr marL="176213" indent="0"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rPr lang="cs-CZ" sz="2400" b="1" cap="small" dirty="0">
                <a:latin typeface="Calibri" panose="020F0502020204030204" pitchFamily="34" charset="0"/>
              </a:rPr>
              <a:t>Kontakty MF:</a:t>
            </a: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sz="2400" b="1" dirty="0">
                <a:latin typeface="Calibri" panose="020F0502020204030204" pitchFamily="34" charset="0"/>
              </a:rPr>
              <a:t>o</a:t>
            </a:r>
            <a:r>
              <a:rPr lang="cs-CZ" sz="2400" b="1" dirty="0" smtClean="0">
                <a:latin typeface="Calibri" panose="020F0502020204030204" pitchFamily="34" charset="0"/>
              </a:rPr>
              <a:t>dbor </a:t>
            </a:r>
            <a:r>
              <a:rPr lang="cs-CZ" sz="2400" b="1" dirty="0">
                <a:latin typeface="Calibri" panose="020F0502020204030204" pitchFamily="34" charset="0"/>
              </a:rPr>
              <a:t>12 – Financování územních rozpočtů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Arial"/>
              </a:rPr>
              <a:t>fiskální pravidlo pro ÚSC </a:t>
            </a:r>
            <a:r>
              <a:rPr lang="cs-CZ" sz="2400" i="1" dirty="0">
                <a:latin typeface="Calibri" panose="020F0502020204030204" pitchFamily="34" charset="0"/>
                <a:cs typeface="Arial"/>
              </a:rPr>
              <a:t>(</a:t>
            </a:r>
            <a:r>
              <a:rPr lang="cs-CZ" sz="2400" i="1" dirty="0">
                <a:latin typeface="Calibri" panose="020F0502020204030204" pitchFamily="34" charset="0"/>
                <a:cs typeface="Arial"/>
                <a:hlinkClick r:id="rId4"/>
              </a:rPr>
              <a:t>zdenka.ruzickova@mfcr.cz</a:t>
            </a:r>
            <a:r>
              <a:rPr lang="cs-CZ" sz="2400" i="1" dirty="0">
                <a:latin typeface="Calibri" panose="020F0502020204030204" pitchFamily="34" charset="0"/>
                <a:cs typeface="Arial"/>
              </a:rPr>
              <a:t>)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Arial"/>
              </a:rPr>
              <a:t>pravidla zveřejňování po novele </a:t>
            </a:r>
            <a:r>
              <a:rPr lang="cs-CZ" sz="2400" i="1" dirty="0">
                <a:latin typeface="Calibri" panose="020F0502020204030204" pitchFamily="34" charset="0"/>
                <a:cs typeface="Arial"/>
              </a:rPr>
              <a:t>(</a:t>
            </a:r>
            <a:r>
              <a:rPr lang="cs-CZ" sz="2400" i="1" dirty="0">
                <a:latin typeface="Calibri" panose="020F0502020204030204" pitchFamily="34" charset="0"/>
                <a:cs typeface="Arial"/>
                <a:hlinkClick r:id="rId5"/>
              </a:rPr>
              <a:t>vera.dedkova@mfcr.cz</a:t>
            </a:r>
            <a:r>
              <a:rPr lang="cs-CZ" sz="2400" i="1" dirty="0">
                <a:latin typeface="Calibri" panose="020F0502020204030204" pitchFamily="34" charset="0"/>
                <a:cs typeface="Arial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endParaRPr lang="cs-CZ" sz="2400" dirty="0">
              <a:latin typeface="Calibri" panose="020F0502020204030204" pitchFamily="34" charset="0"/>
            </a:endParaRPr>
          </a:p>
          <a:p>
            <a:pPr marL="176213" indent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sz="2400" b="1" i="1" dirty="0">
                <a:latin typeface="Calibri" panose="020F0502020204030204" pitchFamily="34" charset="0"/>
              </a:rPr>
              <a:t>o</a:t>
            </a:r>
            <a:r>
              <a:rPr lang="cs-CZ" sz="2400" b="1" i="1" dirty="0" smtClean="0">
                <a:latin typeface="Calibri" panose="020F0502020204030204" pitchFamily="34" charset="0"/>
              </a:rPr>
              <a:t>dbor </a:t>
            </a:r>
            <a:r>
              <a:rPr lang="cs-CZ" sz="2400" b="1" i="1" dirty="0">
                <a:latin typeface="Calibri" panose="020F0502020204030204" pitchFamily="34" charset="0"/>
              </a:rPr>
              <a:t>37 – Hospodářská politika </a:t>
            </a:r>
            <a:r>
              <a:rPr lang="cs-CZ" sz="2400" i="1" dirty="0">
                <a:latin typeface="Calibri" panose="020F0502020204030204" pitchFamily="34" charset="0"/>
              </a:rPr>
              <a:t>(</a:t>
            </a:r>
            <a:r>
              <a:rPr lang="cs-CZ" sz="2400" i="1" dirty="0">
                <a:latin typeface="Calibri" panose="020F0502020204030204" pitchFamily="34" charset="0"/>
                <a:hlinkClick r:id="rId6"/>
              </a:rPr>
              <a:t>david.prusvic@mfcr.cz</a:t>
            </a:r>
            <a:r>
              <a:rPr lang="cs-CZ" sz="2400" i="1" dirty="0">
                <a:latin typeface="Calibri" panose="020F0502020204030204" pitchFamily="34" charset="0"/>
              </a:rPr>
              <a:t>)</a:t>
            </a:r>
            <a:endParaRPr lang="cs-CZ" sz="2400" b="1" i="1" dirty="0">
              <a:latin typeface="Calibri" panose="020F0502020204030204" pitchFamily="34" charset="0"/>
            </a:endParaRP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Arial"/>
              </a:rPr>
              <a:t>obecné otázky k sektoru veřejných institucí (vč. vazby na ČSÚ)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Arial"/>
              </a:rPr>
              <a:t>makroekonomické a fiskální predikce</a:t>
            </a:r>
          </a:p>
          <a:p>
            <a:pPr marL="798513" lvl="1" indent="-3429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Arial"/>
              </a:rPr>
              <a:t>dluhová brzda a výdajové pravidlo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1549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Odkazy a kontakty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smtClean="0"/>
              <a:t> |   </a:t>
            </a:r>
            <a:fld id="{81D60167-4931-47E6-BA6A-407CBD079E47}" type="slidenum">
              <a:rPr lang="cs-CZ" smtClean="0"/>
              <a:pPr marL="1056640" algn="r"/>
              <a:t>166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49216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2714843"/>
            <a:ext cx="4392488" cy="2215991"/>
          </a:xfrm>
        </p:spPr>
        <p:txBody>
          <a:bodyPr/>
          <a:lstStyle/>
          <a:p>
            <a:r>
              <a:rPr lang="cs-CZ"/>
              <a:t>Děkujeme </a:t>
            </a:r>
            <a:r>
              <a:rPr lang="cs-CZ" dirty="0"/>
              <a:t>Vám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pic>
        <p:nvPicPr>
          <p:cNvPr id="12" name="Picture 5" descr="da798697-5dd7-4745-bb1c-17db30e95bd4@mf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008" y="779866"/>
            <a:ext cx="2122406" cy="71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číslo snímku 5"/>
          <p:cNvSpPr>
            <a:spLocks noGrp="1"/>
          </p:cNvSpPr>
          <p:nvPr>
            <p:ph type="sldNum" sz="quarter" idx="7"/>
          </p:nvPr>
        </p:nvSpPr>
        <p:spPr>
          <a:xfrm>
            <a:off x="8703484" y="7193430"/>
            <a:ext cx="1582420" cy="123111"/>
          </a:xfrm>
        </p:spPr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167</a:t>
            </a:fld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5219152" y="2629297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72556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409111" cy="5682952"/>
          </a:xfrm>
        </p:spPr>
        <p:txBody>
          <a:bodyPr/>
          <a:lstStyle/>
          <a:p>
            <a:pPr marL="176213" lvl="3" algn="just">
              <a:lnSpc>
                <a:spcPct val="150000"/>
              </a:lnSpc>
            </a:pPr>
            <a:r>
              <a:rPr lang="cs-CZ" sz="1800" b="1" dirty="0">
                <a:latin typeface="+mj-lt"/>
                <a:cs typeface="Arial"/>
              </a:rPr>
              <a:t>PhDr. Tomáš Vyhnánek, 25704 2916, </a:t>
            </a:r>
            <a:r>
              <a:rPr lang="cs-CZ" sz="1800" b="1" dirty="0">
                <a:latin typeface="+mj-lt"/>
                <a:cs typeface="Arial"/>
                <a:hlinkClick r:id="rId3"/>
              </a:rPr>
              <a:t>tomas.vyhnanek@mfcr.cz</a:t>
            </a:r>
            <a:endParaRPr lang="cs-CZ" sz="1800" b="1" dirty="0">
              <a:latin typeface="+mj-lt"/>
              <a:cs typeface="Arial"/>
            </a:endParaRPr>
          </a:p>
          <a:p>
            <a:pPr marL="176213" lvl="3" algn="just">
              <a:lnSpc>
                <a:spcPct val="150000"/>
              </a:lnSpc>
            </a:pPr>
            <a:r>
              <a:rPr lang="cs-CZ" sz="1800" dirty="0">
                <a:latin typeface="+mj-lt"/>
                <a:cs typeface="Arial"/>
              </a:rPr>
              <a:t>náměstek sekce Finanční řízení a audit</a:t>
            </a:r>
          </a:p>
          <a:p>
            <a:pPr marL="176213" lvl="3" algn="just">
              <a:lnSpc>
                <a:spcPct val="150000"/>
              </a:lnSpc>
            </a:pPr>
            <a:endParaRPr lang="cs-CZ" sz="1800" dirty="0">
              <a:latin typeface="+mj-lt"/>
              <a:cs typeface="Arial"/>
            </a:endParaRPr>
          </a:p>
          <a:p>
            <a:pPr marL="176213" lvl="3" algn="just">
              <a:lnSpc>
                <a:spcPct val="150000"/>
              </a:lnSpc>
            </a:pPr>
            <a:r>
              <a:rPr lang="cs-CZ" sz="1800" b="1" dirty="0">
                <a:latin typeface="+mj-lt"/>
                <a:cs typeface="Arial"/>
              </a:rPr>
              <a:t>Ing. Miroslav Matej, </a:t>
            </a:r>
            <a:r>
              <a:rPr lang="cs-CZ" sz="1800" b="1" dirty="0" smtClean="0">
                <a:latin typeface="+mj-lt"/>
                <a:cs typeface="Arial"/>
              </a:rPr>
              <a:t>Ph.D</a:t>
            </a:r>
            <a:r>
              <a:rPr lang="cs-CZ" sz="1800" b="1" dirty="0">
                <a:latin typeface="+mj-lt"/>
                <a:cs typeface="Arial"/>
              </a:rPr>
              <a:t>., 25704 2800, </a:t>
            </a:r>
            <a:r>
              <a:rPr lang="cs-CZ" sz="1800" b="1" dirty="0">
                <a:latin typeface="+mj-lt"/>
                <a:cs typeface="Arial"/>
                <a:hlinkClick r:id="rId4"/>
              </a:rPr>
              <a:t>miroslav.matej@mfcr.cz</a:t>
            </a:r>
            <a:endParaRPr lang="cs-CZ" sz="1800" b="1" dirty="0">
              <a:latin typeface="+mj-lt"/>
              <a:cs typeface="Arial"/>
            </a:endParaRPr>
          </a:p>
          <a:p>
            <a:pPr marL="176213" lvl="3" algn="just">
              <a:lnSpc>
                <a:spcPct val="150000"/>
              </a:lnSpc>
            </a:pPr>
            <a:r>
              <a:rPr lang="cs-CZ" sz="1800" dirty="0">
                <a:latin typeface="+mj-lt"/>
                <a:cs typeface="Arial"/>
              </a:rPr>
              <a:t>ředitel odboru Financování územních rozpočtů a programové financování</a:t>
            </a:r>
          </a:p>
          <a:p>
            <a:pPr marL="176213" lvl="3" algn="just">
              <a:lnSpc>
                <a:spcPct val="150000"/>
              </a:lnSpc>
            </a:pPr>
            <a:endParaRPr lang="cs-CZ" sz="1800" dirty="0">
              <a:latin typeface="+mj-lt"/>
              <a:cs typeface="Arial"/>
            </a:endParaRPr>
          </a:p>
          <a:p>
            <a:pPr marL="176213" lvl="3" algn="just">
              <a:lnSpc>
                <a:spcPct val="150000"/>
              </a:lnSpc>
            </a:pPr>
            <a:r>
              <a:rPr lang="cs-CZ" sz="1800" b="1" dirty="0">
                <a:latin typeface="+mj-lt"/>
                <a:cs typeface="Arial"/>
              </a:rPr>
              <a:t>Ing. Radka Kapounová, 25704 4869, </a:t>
            </a:r>
            <a:r>
              <a:rPr lang="cs-CZ" sz="1800" b="1" dirty="0">
                <a:latin typeface="+mj-lt"/>
                <a:cs typeface="Arial"/>
                <a:hlinkClick r:id="rId5"/>
              </a:rPr>
              <a:t>radka.kapounova@mfcr.cz</a:t>
            </a:r>
            <a:endParaRPr lang="cs-CZ" sz="1800" b="1" dirty="0">
              <a:latin typeface="+mj-lt"/>
              <a:cs typeface="Arial"/>
            </a:endParaRPr>
          </a:p>
          <a:p>
            <a:pPr marL="176213" lvl="3" algn="just">
              <a:lnSpc>
                <a:spcPct val="150000"/>
              </a:lnSpc>
            </a:pPr>
            <a:r>
              <a:rPr lang="cs-CZ" sz="1800" dirty="0">
                <a:cs typeface="Arial"/>
              </a:rPr>
              <a:t>Centrální harmonizační jednotka</a:t>
            </a:r>
          </a:p>
          <a:p>
            <a:pPr marL="176213" lvl="3" algn="just">
              <a:lnSpc>
                <a:spcPct val="150000"/>
              </a:lnSpc>
            </a:pPr>
            <a:endParaRPr lang="cs-CZ" sz="1800" b="1" dirty="0">
              <a:latin typeface="+mj-lt"/>
              <a:cs typeface="Arial"/>
            </a:endParaRPr>
          </a:p>
          <a:p>
            <a:pPr marL="176213" lvl="3" algn="just">
              <a:lnSpc>
                <a:spcPct val="150000"/>
              </a:lnSpc>
            </a:pPr>
            <a:r>
              <a:rPr lang="cs-CZ" sz="1800" b="1" dirty="0">
                <a:latin typeface="+mj-lt"/>
                <a:cs typeface="Arial"/>
              </a:rPr>
              <a:t>Ing. Eliška </a:t>
            </a:r>
            <a:r>
              <a:rPr lang="cs-CZ" sz="1800" b="1" dirty="0" err="1">
                <a:latin typeface="+mj-lt"/>
                <a:cs typeface="Arial"/>
              </a:rPr>
              <a:t>Sikorská</a:t>
            </a:r>
            <a:r>
              <a:rPr lang="cs-CZ" sz="1800" b="1" dirty="0">
                <a:latin typeface="+mj-lt"/>
                <a:cs typeface="Arial"/>
              </a:rPr>
              <a:t>, 25704 2365, </a:t>
            </a:r>
            <a:r>
              <a:rPr lang="cs-CZ" sz="1800" b="1" dirty="0">
                <a:latin typeface="+mj-lt"/>
                <a:cs typeface="Arial"/>
                <a:hlinkClick r:id="rId6"/>
              </a:rPr>
              <a:t>eliska.sikorska@mfcr.cz</a:t>
            </a:r>
            <a:endParaRPr lang="cs-CZ" sz="1800" b="1" dirty="0">
              <a:latin typeface="+mj-lt"/>
              <a:cs typeface="Arial"/>
            </a:endParaRPr>
          </a:p>
          <a:p>
            <a:pPr marL="176213" lvl="3" algn="just">
              <a:lnSpc>
                <a:spcPct val="150000"/>
              </a:lnSpc>
            </a:pPr>
            <a:r>
              <a:rPr lang="cs-CZ" sz="1800" dirty="0">
                <a:latin typeface="+mj-lt"/>
                <a:cs typeface="Arial"/>
              </a:rPr>
              <a:t>Centrální harmonizační jednotka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6090"/>
          </a:xfrm>
        </p:spPr>
        <p:txBody>
          <a:bodyPr/>
          <a:lstStyle/>
          <a:p>
            <a:r>
              <a:rPr lang="cs-CZ" dirty="0"/>
              <a:t>Kontakty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168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89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7"/>
            <a:ext cx="9624060" cy="126047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Co je to riziko?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832" y="1333153"/>
            <a:ext cx="9276526" cy="524098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369"/>
              </a:spcAft>
              <a:buNone/>
            </a:pP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Riziko je potenciální událost v budoucnosti s negativními následky, která může ale nemusí nastat.</a:t>
            </a:r>
          </a:p>
          <a:p>
            <a:pPr marL="0" indent="0" algn="just">
              <a:spcAft>
                <a:spcPts val="1369"/>
              </a:spcAft>
              <a:buNone/>
            </a:pPr>
            <a:endParaRPr lang="cs-CZ" sz="2400" b="1" dirty="0"/>
          </a:p>
          <a:p>
            <a:pPr marL="0" indent="0" algn="just">
              <a:spcAft>
                <a:spcPts val="1369"/>
              </a:spcAft>
              <a:buNone/>
            </a:pPr>
            <a:endParaRPr lang="cs-CZ" sz="2600" b="1" dirty="0">
              <a:solidFill>
                <a:srgbClr val="FF0000"/>
              </a:solidFill>
            </a:endParaRPr>
          </a:p>
          <a:p>
            <a:pPr marL="0" indent="0" algn="just">
              <a:spcAft>
                <a:spcPts val="1369"/>
              </a:spcAft>
              <a:buNone/>
            </a:pPr>
            <a:endParaRPr lang="cs-CZ" sz="2600" b="1" dirty="0">
              <a:solidFill>
                <a:srgbClr val="FF0000"/>
              </a:solidFill>
            </a:endParaRPr>
          </a:p>
          <a:p>
            <a:pPr marL="0" indent="0" algn="just">
              <a:spcAft>
                <a:spcPts val="1369"/>
              </a:spcAft>
              <a:buNone/>
            </a:pPr>
            <a:endParaRPr lang="cs-CZ" sz="2600" b="1" dirty="0">
              <a:solidFill>
                <a:srgbClr val="FF0000"/>
              </a:solidFill>
            </a:endParaRPr>
          </a:p>
          <a:p>
            <a:pPr marL="0" indent="0" algn="just">
              <a:spcAft>
                <a:spcPts val="1369"/>
              </a:spcAft>
              <a:buNone/>
            </a:pPr>
            <a:endParaRPr lang="cs-CZ" sz="2600" b="1" dirty="0">
              <a:solidFill>
                <a:srgbClr val="FF0000"/>
              </a:solidFill>
            </a:endParaRPr>
          </a:p>
          <a:p>
            <a:pPr algn="just"/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Cílem řízení rizik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je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 omezení pravděpodobnosti výskytu nebo snížení dopadu.</a:t>
            </a:r>
          </a:p>
          <a:p>
            <a:pPr algn="just"/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Cílem řízení rizik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není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 všechna rizika eliminovat, ale být si jich vědom a pracovat s nimi. </a:t>
            </a:r>
          </a:p>
          <a:p>
            <a:pPr marL="0" indent="0" algn="just">
              <a:spcAft>
                <a:spcPts val="1369"/>
              </a:spcAft>
              <a:buNone/>
            </a:pPr>
            <a:endParaRPr lang="cs-CZ" sz="2600" b="1" dirty="0">
              <a:solidFill>
                <a:srgbClr val="FF0000"/>
              </a:solidFill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17</a:t>
            </a:fld>
            <a:endParaRPr lang="cs-CZ" dirty="0"/>
          </a:p>
        </p:txBody>
      </p:sp>
      <p:cxnSp>
        <p:nvCxnSpPr>
          <p:cNvPr id="15" name="Přímá spojnice se šipkou 15"/>
          <p:cNvCxnSpPr/>
          <p:nvPr/>
        </p:nvCxnSpPr>
        <p:spPr>
          <a:xfrm>
            <a:off x="2899497" y="2413273"/>
            <a:ext cx="1480807" cy="876027"/>
          </a:xfrm>
          <a:prstGeom prst="bentConnector3">
            <a:avLst>
              <a:gd name="adj1" fmla="val -1948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770636" y="3029473"/>
            <a:ext cx="511256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Rizikům lze předcházet jejich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vhodným řízením.</a:t>
            </a:r>
          </a:p>
        </p:txBody>
      </p:sp>
    </p:spTree>
    <p:extLst>
      <p:ext uri="{BB962C8B-B14F-4D97-AF65-F5344CB8AC3E}">
        <p14:creationId xmlns:p14="http://schemas.microsoft.com/office/powerpoint/2010/main" val="3011965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164" y="469057"/>
            <a:ext cx="9624060" cy="126047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Východiska pro řízení rizik (1/3)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148" y="1297387"/>
            <a:ext cx="10081120" cy="6048672"/>
          </a:xfrm>
        </p:spPr>
        <p:txBody>
          <a:bodyPr>
            <a:noAutofit/>
          </a:bodyPr>
          <a:lstStyle/>
          <a:p>
            <a:pPr algn="just">
              <a:spcAft>
                <a:spcPts val="1369"/>
              </a:spcAft>
              <a:buFont typeface="Arial" panose="020B0604020202020204" pitchFamily="34" charset="0"/>
              <a:buChar char="─"/>
            </a:pPr>
            <a:r>
              <a:rPr lang="cs-CZ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Stávající právní úprava</a:t>
            </a:r>
          </a:p>
          <a:p>
            <a:pPr marL="722598" indent="-318740" algn="just">
              <a:spcAft>
                <a:spcPts val="1369"/>
              </a:spcAft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§ 25 odst. 1 zákona 320/2001 Sb. -  vedoucí orgánu veřejné správy je v rámci své odpovědnosti povinen v tomto orgánu zavést a udržovat vnitřní kontrolní systém , který je způsobilý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včas zjišťovat, vyhodnocovat a minimalizovat provozní, finanční, právní a jiná rizika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vznikající v souvislosti s plněním schválených záměrů a cílů orgánu veřejné správy</a:t>
            </a:r>
          </a:p>
          <a:p>
            <a:pPr marL="722598" indent="-318740" algn="just">
              <a:spcAft>
                <a:spcPts val="1369"/>
              </a:spcAft>
              <a:buFont typeface="Wingdings" panose="05000000000000000000" pitchFamily="2" charset="2"/>
              <a:buChar char="§"/>
            </a:pPr>
            <a:endParaRPr lang="cs-CZ" sz="2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536575" algn="just">
              <a:spcAft>
                <a:spcPts val="1369"/>
              </a:spcAft>
              <a:buFont typeface="Arial" panose="020B0604020202020204" pitchFamily="34" charset="0"/>
              <a:buChar char="─"/>
            </a:pPr>
            <a:r>
              <a:rPr lang="cs-CZ" sz="2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Metodika řízení rizik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(metodický pokyn CHJ č. 2)</a:t>
            </a:r>
          </a:p>
          <a:p>
            <a:pPr marL="798512" lvl="1" indent="-342900" algn="just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doporučující charakter</a:t>
            </a:r>
          </a:p>
          <a:p>
            <a:pPr marL="798512" lvl="1" indent="-342900" algn="just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dostupná na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			</a:t>
            </a:r>
            <a:r>
              <a:rPr lang="cs-CZ" sz="2600" dirty="0"/>
              <a:t>	</a:t>
            </a:r>
          </a:p>
          <a:p>
            <a:pPr marL="403858" indent="0" algn="just">
              <a:spcAft>
                <a:spcPts val="1369"/>
              </a:spcAft>
              <a:buNone/>
            </a:pPr>
            <a:r>
              <a:rPr lang="cs-CZ" sz="2400" dirty="0">
                <a:hlinkClick r:id="rId3"/>
              </a:rPr>
              <a:t>http://www.mfcr.cz/cs/legislativa/metodiky/2016</a:t>
            </a:r>
            <a:r>
              <a:rPr lang="cs-CZ" sz="2400" dirty="0">
                <a:hlinkClick r:id="" action="ppaction://noaction"/>
              </a:rPr>
              <a:t>/</a:t>
            </a:r>
          </a:p>
          <a:p>
            <a:pPr marL="403858" indent="0" algn="just">
              <a:spcAft>
                <a:spcPts val="1369"/>
              </a:spcAft>
              <a:buNone/>
            </a:pPr>
            <a:r>
              <a:rPr lang="cs-CZ" sz="2400" dirty="0">
                <a:hlinkClick r:id="" action="ppaction://noaction"/>
              </a:rPr>
              <a:t>metodicky-pokyn-chj-c-2-</a:t>
            </a:r>
            <a:r>
              <a:rPr lang="cs-CZ" sz="2400" dirty="0">
                <a:hlinkClick r:id="rId3"/>
              </a:rPr>
              <a:t>-metodika-rizeni-24501</a:t>
            </a:r>
            <a:r>
              <a:rPr lang="cs-CZ" sz="2400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42" y="3804103"/>
            <a:ext cx="2662556" cy="372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696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 algn="just">
              <a:spcAft>
                <a:spcPts val="1369"/>
              </a:spcAft>
              <a:buFont typeface="Arial" panose="020B0604020202020204" pitchFamily="34" charset="0"/>
              <a:buChar char="─"/>
            </a:pPr>
            <a:r>
              <a:rPr lang="cs-CZ" sz="2600" b="1" dirty="0">
                <a:solidFill>
                  <a:schemeClr val="tx1">
                    <a:lumMod val="50000"/>
                  </a:schemeClr>
                </a:solidFill>
              </a:rPr>
              <a:t>Navrhovaná  úprava</a:t>
            </a:r>
          </a:p>
          <a:p>
            <a:pPr marL="722598" lvl="0" indent="-318740" algn="just">
              <a:spcAft>
                <a:spcPts val="1369"/>
              </a:spcAft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§ 10 odst. 1 - Správce veřejného rozpočtu nebo veřejný subjekt vymezí práva a povinnosti zaměstnanců, kteří řídí a kontrolují veřejné finance, </a:t>
            </a:r>
            <a:r>
              <a:rPr lang="cs-CZ" sz="2600" b="1" dirty="0">
                <a:solidFill>
                  <a:schemeClr val="tx1">
                    <a:lumMod val="50000"/>
                  </a:schemeClr>
                </a:solidFill>
              </a:rPr>
              <a:t>zavede řízení rizik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, řízení souladu s právními, technickými a vnitřními předpisy, ekonomickou službu, řídicí ekonomickou kontrolu, ověřování a schvalování majetkových operací (dále jen „řídicí a kontrolní mechanismy“).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Východiska pro řízení rizik (2/3)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/>
              <a:t> |   </a:t>
            </a:r>
            <a:fld id="{81D60167-4931-47E6-BA6A-407CBD079E47}" type="slidenum">
              <a:rPr lang="cs-CZ" smtClean="0"/>
              <a:pPr marL="1056640" algn="r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194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553998"/>
          </a:xfrm>
        </p:spPr>
        <p:txBody>
          <a:bodyPr/>
          <a:lstStyle/>
          <a:p>
            <a:r>
              <a:rPr lang="cs-CZ" sz="3600" dirty="0"/>
              <a:t>Obsah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5196" y="1540752"/>
            <a:ext cx="9612000" cy="5410200"/>
          </a:xfrm>
        </p:spPr>
        <p:txBody>
          <a:bodyPr/>
          <a:lstStyle/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/>
              <a:t>Návrh zákona o řízení a kontrole veřejných financí </a:t>
            </a:r>
          </a:p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 smtClean="0"/>
              <a:t>Vnitřní kontrolní systém </a:t>
            </a:r>
          </a:p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 smtClean="0"/>
              <a:t>Řízení </a:t>
            </a:r>
            <a:r>
              <a:rPr lang="cs-CZ" sz="2400" dirty="0"/>
              <a:t>rizik </a:t>
            </a:r>
          </a:p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/>
              <a:t>Principy 3E </a:t>
            </a:r>
          </a:p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 smtClean="0"/>
              <a:t>Řídicí a kontrolní mechanismy</a:t>
            </a:r>
          </a:p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 smtClean="0"/>
              <a:t>Kontrola příjemců dotací a příspěvkových organizací</a:t>
            </a:r>
          </a:p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 smtClean="0"/>
              <a:t>Výstupy </a:t>
            </a:r>
            <a:r>
              <a:rPr lang="cs-CZ" sz="2400" dirty="0"/>
              <a:t>z analýzy systému kontrol</a:t>
            </a:r>
          </a:p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/>
              <a:t>Registr smluv</a:t>
            </a:r>
          </a:p>
          <a:p>
            <a:pPr marL="176213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sz="2400" dirty="0" smtClean="0"/>
              <a:t>Rozpočtová </a:t>
            </a:r>
            <a:r>
              <a:rPr lang="cs-CZ" sz="2400" dirty="0"/>
              <a:t>odpovědnost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/>
              <a:t> |   </a:t>
            </a:r>
            <a:fld id="{81D60167-4931-47E6-BA6A-407CBD079E47}" type="slidenum">
              <a:rPr lang="cs-CZ" smtClean="0"/>
              <a:pPr marL="1056640" algn="r"/>
              <a:t>2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160932" y="1488129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Obdélník 6">
            <a:hlinkClick r:id="rId3" action="ppaction://hlinksldjump"/>
          </p:cNvPr>
          <p:cNvSpPr/>
          <p:nvPr/>
        </p:nvSpPr>
        <p:spPr>
          <a:xfrm>
            <a:off x="10160932" y="205020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8" name="Obdélník 7">
            <a:hlinkClick r:id="rId4" action="ppaction://hlinksldjump"/>
          </p:cNvPr>
          <p:cNvSpPr/>
          <p:nvPr/>
        </p:nvSpPr>
        <p:spPr>
          <a:xfrm>
            <a:off x="10160932" y="2612281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10160932" y="317435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10160932" y="370941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11" name="Obdélník 10">
            <a:hlinkClick r:id="rId7" action="ppaction://hlinksldjump"/>
          </p:cNvPr>
          <p:cNvSpPr/>
          <p:nvPr/>
        </p:nvSpPr>
        <p:spPr>
          <a:xfrm>
            <a:off x="10159962" y="4298509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12" name="Obdélník 11">
            <a:hlinkClick r:id="rId8" action="ppaction://hlinksldjump"/>
          </p:cNvPr>
          <p:cNvSpPr/>
          <p:nvPr/>
        </p:nvSpPr>
        <p:spPr>
          <a:xfrm>
            <a:off x="10159962" y="486058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  <p:sp>
        <p:nvSpPr>
          <p:cNvPr id="13" name="Obdélník 12">
            <a:hlinkClick r:id="rId9" action="ppaction://hlinksldjump"/>
          </p:cNvPr>
          <p:cNvSpPr/>
          <p:nvPr/>
        </p:nvSpPr>
        <p:spPr>
          <a:xfrm>
            <a:off x="10159962" y="5422661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  <p:sp>
        <p:nvSpPr>
          <p:cNvPr id="14" name="Obdélník 13">
            <a:hlinkClick r:id="rId10" action="ppaction://hlinksldjump"/>
          </p:cNvPr>
          <p:cNvSpPr/>
          <p:nvPr/>
        </p:nvSpPr>
        <p:spPr>
          <a:xfrm>
            <a:off x="10159962" y="5984738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401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164" y="613073"/>
            <a:ext cx="9768285" cy="1429359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Východiska pro řízení rizik (3/3) - Obecné předpoklady funkčního řízení rizik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559" y="2034431"/>
            <a:ext cx="9348637" cy="5002756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─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jednoznačná organizační struktura a funkční organizační řád </a:t>
            </a:r>
          </a:p>
          <a:p>
            <a:pPr algn="just">
              <a:buFont typeface="Arial" panose="020B0604020202020204" pitchFamily="34" charset="0"/>
              <a:buChar char="─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jasně stanovená pravidla vnitřního chodu organizace, která jsou ve vzájemném souladu</a:t>
            </a:r>
          </a:p>
          <a:p>
            <a:pPr algn="just">
              <a:buFont typeface="Arial" panose="020B0604020202020204" pitchFamily="34" charset="0"/>
              <a:buChar char="─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pracovní náplně zaměstnanců definované v souladu </a:t>
            </a:r>
          </a:p>
          <a:p>
            <a:pPr marL="536575" indent="0" algn="just">
              <a:buNone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s organizačním řádem a skutečností</a:t>
            </a:r>
          </a:p>
          <a:p>
            <a:pPr algn="just">
              <a:buFont typeface="Arial" panose="020B0604020202020204" pitchFamily="34" charset="0"/>
              <a:buChar char="─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etický kodex organizace, který vychází z Etického kodexu úředníků a zaměstnanců veřejné správy vydaného usnesením vlády č. 331/2012 ze dne 9. 5. 2012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717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164" y="541065"/>
            <a:ext cx="9624060" cy="126047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Věcný pohled na proces řízení rizik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133" y="1549178"/>
            <a:ext cx="10081120" cy="547260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─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Riziko by mělo být řízeno na té úrovni řízení, která je k tomu vybavena potřebnými znalostmi a kompetencemi, tj.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tím útvarem, v jehož </a:t>
            </a:r>
            <a:r>
              <a:rPr lang="cs-CZ" sz="2400" b="1" dirty="0" smtClean="0">
                <a:solidFill>
                  <a:schemeClr val="tx1">
                    <a:lumMod val="50000"/>
                  </a:schemeClr>
                </a:solidFill>
              </a:rPr>
              <a:t>činnosti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riziko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vzniká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, nebo může vzniknout.</a:t>
            </a:r>
          </a:p>
          <a:p>
            <a:pPr algn="just">
              <a:buFont typeface="Arial" panose="020B0604020202020204" pitchFamily="34" charset="0"/>
              <a:buChar char="─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Řízení rizik v organizaci je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nepřetržitý proces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algn="just">
              <a:buFont typeface="Arial" panose="020B0604020202020204" pitchFamily="34" charset="0"/>
              <a:buChar char="─"/>
            </a:pP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Každé riziko by mělo být dobře popsané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  a mít definovaná vhodná nápravná opatření</a:t>
            </a:r>
            <a:r>
              <a:rPr lang="cs-CZ" sz="2400" dirty="0"/>
              <a:t>. </a:t>
            </a:r>
          </a:p>
          <a:p>
            <a:pPr marL="176213" indent="0" algn="just">
              <a:spcAft>
                <a:spcPts val="1369"/>
              </a:spcAft>
              <a:buNone/>
            </a:pPr>
            <a:endParaRPr lang="cs-CZ" sz="2900" dirty="0"/>
          </a:p>
          <a:p>
            <a:pPr marL="176213" indent="0">
              <a:buNone/>
            </a:pPr>
            <a:endParaRPr lang="cs-CZ" sz="2900" dirty="0"/>
          </a:p>
          <a:p>
            <a:pPr marL="0" indent="0">
              <a:buNone/>
            </a:pPr>
            <a:endParaRPr lang="cs-CZ" sz="29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432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164" y="541065"/>
            <a:ext cx="9624060" cy="126047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Proces řízení rizik</a:t>
            </a:r>
          </a:p>
        </p:txBody>
      </p:sp>
      <p:grpSp>
        <p:nvGrpSpPr>
          <p:cNvPr id="21" name="Skupina 20"/>
          <p:cNvGrpSpPr/>
          <p:nvPr/>
        </p:nvGrpSpPr>
        <p:grpSpPr>
          <a:xfrm>
            <a:off x="1985302" y="656284"/>
            <a:ext cx="6722469" cy="6682330"/>
            <a:chOff x="1985302" y="656284"/>
            <a:chExt cx="6722469" cy="6682330"/>
          </a:xfrm>
        </p:grpSpPr>
        <p:sp>
          <p:nvSpPr>
            <p:cNvPr id="13" name="Volný tvar 12"/>
            <p:cNvSpPr/>
            <p:nvPr/>
          </p:nvSpPr>
          <p:spPr>
            <a:xfrm>
              <a:off x="4143616" y="656284"/>
              <a:ext cx="2421845" cy="2334286"/>
            </a:xfrm>
            <a:custGeom>
              <a:avLst/>
              <a:gdLst>
                <a:gd name="connsiteX0" fmla="*/ 0 w 2421845"/>
                <a:gd name="connsiteY0" fmla="*/ 1167143 h 2334286"/>
                <a:gd name="connsiteX1" fmla="*/ 1210923 w 2421845"/>
                <a:gd name="connsiteY1" fmla="*/ 0 h 2334286"/>
                <a:gd name="connsiteX2" fmla="*/ 2421846 w 2421845"/>
                <a:gd name="connsiteY2" fmla="*/ 1167143 h 2334286"/>
                <a:gd name="connsiteX3" fmla="*/ 1210923 w 2421845"/>
                <a:gd name="connsiteY3" fmla="*/ 2334286 h 2334286"/>
                <a:gd name="connsiteX4" fmla="*/ 0 w 2421845"/>
                <a:gd name="connsiteY4" fmla="*/ 1167143 h 233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1845" h="2334286">
                  <a:moveTo>
                    <a:pt x="0" y="1167143"/>
                  </a:moveTo>
                  <a:cubicBezTo>
                    <a:pt x="0" y="522548"/>
                    <a:pt x="542149" y="0"/>
                    <a:pt x="1210923" y="0"/>
                  </a:cubicBezTo>
                  <a:cubicBezTo>
                    <a:pt x="1879697" y="0"/>
                    <a:pt x="2421846" y="522548"/>
                    <a:pt x="2421846" y="1167143"/>
                  </a:cubicBezTo>
                  <a:cubicBezTo>
                    <a:pt x="2421846" y="1811738"/>
                    <a:pt x="1879697" y="2334286"/>
                    <a:pt x="1210923" y="2334286"/>
                  </a:cubicBezTo>
                  <a:cubicBezTo>
                    <a:pt x="542149" y="2334286"/>
                    <a:pt x="0" y="1811738"/>
                    <a:pt x="0" y="1167143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071" tIns="367248" rIns="380071" bIns="367248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kern="1200" dirty="0"/>
                <a:t>1. 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/>
                <a:t>Identifikace</a:t>
              </a:r>
              <a:endParaRPr lang="cs-CZ" sz="1800" kern="1200" dirty="0"/>
            </a:p>
          </p:txBody>
        </p:sp>
        <p:sp>
          <p:nvSpPr>
            <p:cNvPr id="14" name="Volný tvar 13"/>
            <p:cNvSpPr/>
            <p:nvPr/>
          </p:nvSpPr>
          <p:spPr>
            <a:xfrm rot="2700000">
              <a:off x="6247415" y="2552626"/>
              <a:ext cx="357180" cy="684532"/>
            </a:xfrm>
            <a:custGeom>
              <a:avLst/>
              <a:gdLst>
                <a:gd name="connsiteX0" fmla="*/ 0 w 357180"/>
                <a:gd name="connsiteY0" fmla="*/ 136906 h 684532"/>
                <a:gd name="connsiteX1" fmla="*/ 178590 w 357180"/>
                <a:gd name="connsiteY1" fmla="*/ 136906 h 684532"/>
                <a:gd name="connsiteX2" fmla="*/ 178590 w 357180"/>
                <a:gd name="connsiteY2" fmla="*/ 0 h 684532"/>
                <a:gd name="connsiteX3" fmla="*/ 357180 w 357180"/>
                <a:gd name="connsiteY3" fmla="*/ 342266 h 684532"/>
                <a:gd name="connsiteX4" fmla="*/ 178590 w 357180"/>
                <a:gd name="connsiteY4" fmla="*/ 684532 h 684532"/>
                <a:gd name="connsiteX5" fmla="*/ 178590 w 357180"/>
                <a:gd name="connsiteY5" fmla="*/ 547626 h 684532"/>
                <a:gd name="connsiteX6" fmla="*/ 0 w 357180"/>
                <a:gd name="connsiteY6" fmla="*/ 547626 h 684532"/>
                <a:gd name="connsiteX7" fmla="*/ 0 w 357180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180" h="684532">
                  <a:moveTo>
                    <a:pt x="0" y="136906"/>
                  </a:moveTo>
                  <a:lnTo>
                    <a:pt x="178590" y="136906"/>
                  </a:lnTo>
                  <a:lnTo>
                    <a:pt x="178590" y="0"/>
                  </a:lnTo>
                  <a:lnTo>
                    <a:pt x="357180" y="342266"/>
                  </a:lnTo>
                  <a:lnTo>
                    <a:pt x="178590" y="684532"/>
                  </a:lnTo>
                  <a:lnTo>
                    <a:pt x="178590" y="547626"/>
                  </a:lnTo>
                  <a:lnTo>
                    <a:pt x="0" y="547626"/>
                  </a:lnTo>
                  <a:lnTo>
                    <a:pt x="0" y="136906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6906" rIns="107154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6306878" y="2811554"/>
              <a:ext cx="2400893" cy="2329316"/>
            </a:xfrm>
            <a:custGeom>
              <a:avLst/>
              <a:gdLst>
                <a:gd name="connsiteX0" fmla="*/ 0 w 2400893"/>
                <a:gd name="connsiteY0" fmla="*/ 1164658 h 2329316"/>
                <a:gd name="connsiteX1" fmla="*/ 1200447 w 2400893"/>
                <a:gd name="connsiteY1" fmla="*/ 0 h 2329316"/>
                <a:gd name="connsiteX2" fmla="*/ 2400894 w 2400893"/>
                <a:gd name="connsiteY2" fmla="*/ 1164658 h 2329316"/>
                <a:gd name="connsiteX3" fmla="*/ 1200447 w 2400893"/>
                <a:gd name="connsiteY3" fmla="*/ 2329316 h 2329316"/>
                <a:gd name="connsiteX4" fmla="*/ 0 w 2400893"/>
                <a:gd name="connsiteY4" fmla="*/ 1164658 h 232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893" h="2329316">
                  <a:moveTo>
                    <a:pt x="0" y="1164658"/>
                  </a:moveTo>
                  <a:cubicBezTo>
                    <a:pt x="0" y="521435"/>
                    <a:pt x="537458" y="0"/>
                    <a:pt x="1200447" y="0"/>
                  </a:cubicBezTo>
                  <a:cubicBezTo>
                    <a:pt x="1863436" y="0"/>
                    <a:pt x="2400894" y="521435"/>
                    <a:pt x="2400894" y="1164658"/>
                  </a:cubicBezTo>
                  <a:cubicBezTo>
                    <a:pt x="2400894" y="1807881"/>
                    <a:pt x="1863436" y="2329316"/>
                    <a:pt x="1200447" y="2329316"/>
                  </a:cubicBezTo>
                  <a:cubicBezTo>
                    <a:pt x="537458" y="2329316"/>
                    <a:pt x="0" y="1807881"/>
                    <a:pt x="0" y="1164658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4463" tIns="363980" rIns="374463" bIns="3639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/>
                <a:t>2. 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/>
                <a:t>Analýza </a:t>
              </a:r>
              <a:r>
                <a:rPr lang="cs-CZ" sz="1800" b="1" kern="1200" dirty="0" smtClean="0"/>
                <a:t>(</a:t>
              </a:r>
              <a:r>
                <a:rPr lang="cs-CZ" b="1" dirty="0"/>
                <a:t>h</a:t>
              </a:r>
              <a:r>
                <a:rPr lang="cs-CZ" sz="1800" b="1" kern="1200" dirty="0" smtClean="0"/>
                <a:t>odnocení</a:t>
              </a:r>
              <a:r>
                <a:rPr lang="cs-CZ" sz="1800" b="1" kern="1200" dirty="0"/>
                <a:t>)</a:t>
              </a:r>
              <a:endParaRPr lang="cs-CZ" sz="1800" kern="1200" dirty="0"/>
            </a:p>
          </p:txBody>
        </p:sp>
        <p:sp>
          <p:nvSpPr>
            <p:cNvPr id="16" name="Volný tvar 15"/>
            <p:cNvSpPr/>
            <p:nvPr/>
          </p:nvSpPr>
          <p:spPr>
            <a:xfrm rot="18900000">
              <a:off x="6284153" y="4688310"/>
              <a:ext cx="337616" cy="684533"/>
            </a:xfrm>
            <a:custGeom>
              <a:avLst/>
              <a:gdLst>
                <a:gd name="connsiteX0" fmla="*/ 0 w 337615"/>
                <a:gd name="connsiteY0" fmla="*/ 136906 h 684532"/>
                <a:gd name="connsiteX1" fmla="*/ 168808 w 337615"/>
                <a:gd name="connsiteY1" fmla="*/ 136906 h 684532"/>
                <a:gd name="connsiteX2" fmla="*/ 168808 w 337615"/>
                <a:gd name="connsiteY2" fmla="*/ 0 h 684532"/>
                <a:gd name="connsiteX3" fmla="*/ 337615 w 337615"/>
                <a:gd name="connsiteY3" fmla="*/ 342266 h 684532"/>
                <a:gd name="connsiteX4" fmla="*/ 168808 w 337615"/>
                <a:gd name="connsiteY4" fmla="*/ 684532 h 684532"/>
                <a:gd name="connsiteX5" fmla="*/ 168808 w 337615"/>
                <a:gd name="connsiteY5" fmla="*/ 547626 h 684532"/>
                <a:gd name="connsiteX6" fmla="*/ 0 w 337615"/>
                <a:gd name="connsiteY6" fmla="*/ 547626 h 684532"/>
                <a:gd name="connsiteX7" fmla="*/ 0 w 337615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615" h="684532">
                  <a:moveTo>
                    <a:pt x="337615" y="547626"/>
                  </a:moveTo>
                  <a:lnTo>
                    <a:pt x="168807" y="547626"/>
                  </a:lnTo>
                  <a:lnTo>
                    <a:pt x="168807" y="684532"/>
                  </a:lnTo>
                  <a:lnTo>
                    <a:pt x="0" y="342266"/>
                  </a:lnTo>
                  <a:lnTo>
                    <a:pt x="168807" y="0"/>
                  </a:lnTo>
                  <a:lnTo>
                    <a:pt x="168807" y="136906"/>
                  </a:lnTo>
                  <a:lnTo>
                    <a:pt x="337615" y="136906"/>
                  </a:lnTo>
                  <a:lnTo>
                    <a:pt x="337615" y="547626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283" tIns="136906" rIns="1" bIns="136906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4112837" y="4919385"/>
              <a:ext cx="2483402" cy="2419229"/>
            </a:xfrm>
            <a:custGeom>
              <a:avLst/>
              <a:gdLst>
                <a:gd name="connsiteX0" fmla="*/ 0 w 2483402"/>
                <a:gd name="connsiteY0" fmla="*/ 1209615 h 2419229"/>
                <a:gd name="connsiteX1" fmla="*/ 1241701 w 2483402"/>
                <a:gd name="connsiteY1" fmla="*/ 0 h 2419229"/>
                <a:gd name="connsiteX2" fmla="*/ 2483402 w 2483402"/>
                <a:gd name="connsiteY2" fmla="*/ 1209615 h 2419229"/>
                <a:gd name="connsiteX3" fmla="*/ 1241701 w 2483402"/>
                <a:gd name="connsiteY3" fmla="*/ 2419230 h 2419229"/>
                <a:gd name="connsiteX4" fmla="*/ 0 w 2483402"/>
                <a:gd name="connsiteY4" fmla="*/ 1209615 h 241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3402" h="2419229">
                  <a:moveTo>
                    <a:pt x="0" y="1209615"/>
                  </a:moveTo>
                  <a:cubicBezTo>
                    <a:pt x="0" y="541563"/>
                    <a:pt x="555928" y="0"/>
                    <a:pt x="1241701" y="0"/>
                  </a:cubicBezTo>
                  <a:cubicBezTo>
                    <a:pt x="1927474" y="0"/>
                    <a:pt x="2483402" y="541563"/>
                    <a:pt x="2483402" y="1209615"/>
                  </a:cubicBezTo>
                  <a:cubicBezTo>
                    <a:pt x="2483402" y="1877667"/>
                    <a:pt x="1927474" y="2419230"/>
                    <a:pt x="1241701" y="2419230"/>
                  </a:cubicBezTo>
                  <a:cubicBezTo>
                    <a:pt x="555928" y="2419230"/>
                    <a:pt x="0" y="1877667"/>
                    <a:pt x="0" y="1209615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546" tIns="377148" rIns="386546" bIns="37714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/>
                <a:t>3. 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/>
                <a:t>Nápravná opatření (řízení rizik)</a:t>
              </a:r>
              <a:endParaRPr lang="cs-CZ" sz="1800" kern="1200" dirty="0"/>
            </a:p>
          </p:txBody>
        </p:sp>
        <p:sp>
          <p:nvSpPr>
            <p:cNvPr id="18" name="Volný tvar 17"/>
            <p:cNvSpPr/>
            <p:nvPr/>
          </p:nvSpPr>
          <p:spPr>
            <a:xfrm rot="2700000">
              <a:off x="4108461" y="4706132"/>
              <a:ext cx="330956" cy="684533"/>
            </a:xfrm>
            <a:custGeom>
              <a:avLst/>
              <a:gdLst>
                <a:gd name="connsiteX0" fmla="*/ 0 w 330955"/>
                <a:gd name="connsiteY0" fmla="*/ 136906 h 684532"/>
                <a:gd name="connsiteX1" fmla="*/ 165478 w 330955"/>
                <a:gd name="connsiteY1" fmla="*/ 136906 h 684532"/>
                <a:gd name="connsiteX2" fmla="*/ 165478 w 330955"/>
                <a:gd name="connsiteY2" fmla="*/ 0 h 684532"/>
                <a:gd name="connsiteX3" fmla="*/ 330955 w 330955"/>
                <a:gd name="connsiteY3" fmla="*/ 342266 h 684532"/>
                <a:gd name="connsiteX4" fmla="*/ 165478 w 330955"/>
                <a:gd name="connsiteY4" fmla="*/ 684532 h 684532"/>
                <a:gd name="connsiteX5" fmla="*/ 165478 w 330955"/>
                <a:gd name="connsiteY5" fmla="*/ 547626 h 684532"/>
                <a:gd name="connsiteX6" fmla="*/ 0 w 330955"/>
                <a:gd name="connsiteY6" fmla="*/ 547626 h 684532"/>
                <a:gd name="connsiteX7" fmla="*/ 0 w 330955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955" h="684532">
                  <a:moveTo>
                    <a:pt x="330955" y="547626"/>
                  </a:moveTo>
                  <a:lnTo>
                    <a:pt x="165477" y="547626"/>
                  </a:lnTo>
                  <a:lnTo>
                    <a:pt x="165477" y="684532"/>
                  </a:lnTo>
                  <a:lnTo>
                    <a:pt x="0" y="342266"/>
                  </a:lnTo>
                  <a:lnTo>
                    <a:pt x="165477" y="0"/>
                  </a:lnTo>
                  <a:lnTo>
                    <a:pt x="165477" y="136906"/>
                  </a:lnTo>
                  <a:lnTo>
                    <a:pt x="330955" y="136906"/>
                  </a:lnTo>
                  <a:lnTo>
                    <a:pt x="330955" y="547626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286" tIns="136907" rIns="0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1985302" y="2802113"/>
              <a:ext cx="2432899" cy="2348199"/>
            </a:xfrm>
            <a:custGeom>
              <a:avLst/>
              <a:gdLst>
                <a:gd name="connsiteX0" fmla="*/ 0 w 2432899"/>
                <a:gd name="connsiteY0" fmla="*/ 1174100 h 2348199"/>
                <a:gd name="connsiteX1" fmla="*/ 1216450 w 2432899"/>
                <a:gd name="connsiteY1" fmla="*/ 0 h 2348199"/>
                <a:gd name="connsiteX2" fmla="*/ 2432900 w 2432899"/>
                <a:gd name="connsiteY2" fmla="*/ 1174100 h 2348199"/>
                <a:gd name="connsiteX3" fmla="*/ 1216450 w 2432899"/>
                <a:gd name="connsiteY3" fmla="*/ 2348200 h 2348199"/>
                <a:gd name="connsiteX4" fmla="*/ 0 w 2432899"/>
                <a:gd name="connsiteY4" fmla="*/ 1174100 h 23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899" h="2348199">
                  <a:moveTo>
                    <a:pt x="0" y="1174100"/>
                  </a:moveTo>
                  <a:cubicBezTo>
                    <a:pt x="0" y="525662"/>
                    <a:pt x="544623" y="0"/>
                    <a:pt x="1216450" y="0"/>
                  </a:cubicBezTo>
                  <a:cubicBezTo>
                    <a:pt x="1888277" y="0"/>
                    <a:pt x="2432900" y="525662"/>
                    <a:pt x="2432900" y="1174100"/>
                  </a:cubicBezTo>
                  <a:cubicBezTo>
                    <a:pt x="2432900" y="1822538"/>
                    <a:pt x="1888277" y="2348200"/>
                    <a:pt x="1216450" y="2348200"/>
                  </a:cubicBezTo>
                  <a:cubicBezTo>
                    <a:pt x="544623" y="2348200"/>
                    <a:pt x="0" y="1822538"/>
                    <a:pt x="0" y="1174100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9150" tIns="366746" rIns="379150" bIns="36674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/>
                <a:t>4. 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/>
                <a:t>Monitoring </a:t>
              </a:r>
              <a:endParaRPr lang="cs-CZ" sz="1800" kern="1200" dirty="0"/>
            </a:p>
          </p:txBody>
        </p:sp>
        <p:sp>
          <p:nvSpPr>
            <p:cNvPr id="20" name="Volný tvar 19"/>
            <p:cNvSpPr/>
            <p:nvPr/>
          </p:nvSpPr>
          <p:spPr>
            <a:xfrm rot="18900000">
              <a:off x="4098092" y="2562346"/>
              <a:ext cx="350520" cy="684532"/>
            </a:xfrm>
            <a:custGeom>
              <a:avLst/>
              <a:gdLst>
                <a:gd name="connsiteX0" fmla="*/ 0 w 350520"/>
                <a:gd name="connsiteY0" fmla="*/ 136906 h 684532"/>
                <a:gd name="connsiteX1" fmla="*/ 175260 w 350520"/>
                <a:gd name="connsiteY1" fmla="*/ 136906 h 684532"/>
                <a:gd name="connsiteX2" fmla="*/ 175260 w 350520"/>
                <a:gd name="connsiteY2" fmla="*/ 0 h 684532"/>
                <a:gd name="connsiteX3" fmla="*/ 350520 w 350520"/>
                <a:gd name="connsiteY3" fmla="*/ 342266 h 684532"/>
                <a:gd name="connsiteX4" fmla="*/ 175260 w 350520"/>
                <a:gd name="connsiteY4" fmla="*/ 684532 h 684532"/>
                <a:gd name="connsiteX5" fmla="*/ 175260 w 350520"/>
                <a:gd name="connsiteY5" fmla="*/ 547626 h 684532"/>
                <a:gd name="connsiteX6" fmla="*/ 0 w 350520"/>
                <a:gd name="connsiteY6" fmla="*/ 547626 h 684532"/>
                <a:gd name="connsiteX7" fmla="*/ 0 w 350520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520" h="684532">
                  <a:moveTo>
                    <a:pt x="0" y="136906"/>
                  </a:moveTo>
                  <a:lnTo>
                    <a:pt x="175260" y="136906"/>
                  </a:lnTo>
                  <a:lnTo>
                    <a:pt x="175260" y="0"/>
                  </a:lnTo>
                  <a:lnTo>
                    <a:pt x="350520" y="342266"/>
                  </a:lnTo>
                  <a:lnTo>
                    <a:pt x="175260" y="684532"/>
                  </a:lnTo>
                  <a:lnTo>
                    <a:pt x="175260" y="547626"/>
                  </a:lnTo>
                  <a:lnTo>
                    <a:pt x="0" y="547626"/>
                  </a:lnTo>
                  <a:lnTo>
                    <a:pt x="0" y="136906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6906" rIns="105155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</p:grpSp>
      <p:sp>
        <p:nvSpPr>
          <p:cNvPr id="3" name="Zástupný symbol pro číslo snímk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104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164" y="541065"/>
            <a:ext cx="9624060" cy="126047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1. Identifikace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825" y="1454884"/>
            <a:ext cx="9937427" cy="579684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84"/>
              </a:spcBef>
              <a:spcAft>
                <a:spcPts val="1369"/>
              </a:spcAft>
              <a:buNone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Základním předpoklad –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identifikace rizika</a:t>
            </a:r>
          </a:p>
          <a:p>
            <a:pPr algn="just">
              <a:spcBef>
                <a:spcPts val="684"/>
              </a:spcBef>
              <a:spcAft>
                <a:spcPts val="1369"/>
              </a:spcAft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riziko vždy souvisí s 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určitým konkrétním úkolem,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mělo by být proto formulováno 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konkrétně,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tak aby bylo možné přijmout konkrétní 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opatření k jeho eliminaci</a:t>
            </a: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spcBef>
                <a:spcPts val="684"/>
              </a:spcBef>
              <a:spcAft>
                <a:spcPts val="1369"/>
              </a:spcAft>
            </a:pP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Přístupy k </a:t>
            </a:r>
            <a:r>
              <a:rPr lang="cs-CZ" sz="2400" b="1" dirty="0" smtClean="0">
                <a:solidFill>
                  <a:schemeClr val="tx1">
                    <a:lumMod val="50000"/>
                  </a:schemeClr>
                </a:solidFill>
              </a:rPr>
              <a:t>identifikaci rizik</a:t>
            </a:r>
            <a:endParaRPr lang="cs-CZ" sz="2400" b="1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─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analýza procesů a činností</a:t>
            </a:r>
          </a:p>
          <a:p>
            <a:pPr algn="just">
              <a:buFont typeface="Arial" panose="020B0604020202020204" pitchFamily="34" charset="0"/>
              <a:buChar char="─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brainstorming</a:t>
            </a:r>
          </a:p>
          <a:p>
            <a:pPr algn="just">
              <a:buFont typeface="Arial" panose="020B0604020202020204" pitchFamily="34" charset="0"/>
              <a:buChar char="─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srovnávání  s obdobnými útvary nebo organizacemi</a:t>
            </a:r>
          </a:p>
          <a:p>
            <a:pPr algn="just">
              <a:buFont typeface="Arial" panose="020B0604020202020204" pitchFamily="34" charset="0"/>
              <a:buChar char="─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srovnávání s evidencí předchozích hrozeb, projevů rizik</a:t>
            </a:r>
          </a:p>
          <a:p>
            <a:pPr algn="just">
              <a:buFont typeface="Arial" panose="020B0604020202020204" pitchFamily="34" charset="0"/>
              <a:buChar char="─"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inspirace přehledem obvyklých rizik</a:t>
            </a:r>
          </a:p>
          <a:p>
            <a:pPr algn="just">
              <a:spcBef>
                <a:spcPts val="684"/>
              </a:spcBef>
              <a:spcAft>
                <a:spcPts val="1369"/>
              </a:spcAft>
              <a:buFont typeface="Wingdings" panose="05000000000000000000" pitchFamily="2" charset="2"/>
              <a:buChar char="§"/>
            </a:pPr>
            <a:endParaRPr lang="cs-CZ" sz="29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23</a:t>
            </a:fld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7723188" y="122360"/>
            <a:ext cx="1932368" cy="1871646"/>
            <a:chOff x="1985302" y="656284"/>
            <a:chExt cx="6722469" cy="6682330"/>
          </a:xfrm>
        </p:grpSpPr>
        <p:sp>
          <p:nvSpPr>
            <p:cNvPr id="7" name="Volný tvar 6"/>
            <p:cNvSpPr/>
            <p:nvPr/>
          </p:nvSpPr>
          <p:spPr>
            <a:xfrm>
              <a:off x="4143616" y="656284"/>
              <a:ext cx="2421845" cy="2334286"/>
            </a:xfrm>
            <a:custGeom>
              <a:avLst/>
              <a:gdLst>
                <a:gd name="connsiteX0" fmla="*/ 0 w 2421845"/>
                <a:gd name="connsiteY0" fmla="*/ 1167143 h 2334286"/>
                <a:gd name="connsiteX1" fmla="*/ 1210923 w 2421845"/>
                <a:gd name="connsiteY1" fmla="*/ 0 h 2334286"/>
                <a:gd name="connsiteX2" fmla="*/ 2421846 w 2421845"/>
                <a:gd name="connsiteY2" fmla="*/ 1167143 h 2334286"/>
                <a:gd name="connsiteX3" fmla="*/ 1210923 w 2421845"/>
                <a:gd name="connsiteY3" fmla="*/ 2334286 h 2334286"/>
                <a:gd name="connsiteX4" fmla="*/ 0 w 2421845"/>
                <a:gd name="connsiteY4" fmla="*/ 1167143 h 233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1845" h="2334286">
                  <a:moveTo>
                    <a:pt x="0" y="1167143"/>
                  </a:moveTo>
                  <a:cubicBezTo>
                    <a:pt x="0" y="522548"/>
                    <a:pt x="542149" y="0"/>
                    <a:pt x="1210923" y="0"/>
                  </a:cubicBezTo>
                  <a:cubicBezTo>
                    <a:pt x="1879697" y="0"/>
                    <a:pt x="2421846" y="522548"/>
                    <a:pt x="2421846" y="1167143"/>
                  </a:cubicBezTo>
                  <a:cubicBezTo>
                    <a:pt x="2421846" y="1811738"/>
                    <a:pt x="1879697" y="2334286"/>
                    <a:pt x="1210923" y="2334286"/>
                  </a:cubicBezTo>
                  <a:cubicBezTo>
                    <a:pt x="542149" y="2334286"/>
                    <a:pt x="0" y="1811738"/>
                    <a:pt x="0" y="1167143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071" tIns="367248" rIns="380071" bIns="367248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/>
                <a:t>1</a:t>
              </a:r>
              <a:endParaRPr lang="cs-CZ" kern="1200" dirty="0"/>
            </a:p>
          </p:txBody>
        </p:sp>
        <p:sp>
          <p:nvSpPr>
            <p:cNvPr id="8" name="Volný tvar 7"/>
            <p:cNvSpPr/>
            <p:nvPr/>
          </p:nvSpPr>
          <p:spPr>
            <a:xfrm rot="2700000">
              <a:off x="6247415" y="2552626"/>
              <a:ext cx="357180" cy="684532"/>
            </a:xfrm>
            <a:custGeom>
              <a:avLst/>
              <a:gdLst>
                <a:gd name="connsiteX0" fmla="*/ 0 w 357180"/>
                <a:gd name="connsiteY0" fmla="*/ 136906 h 684532"/>
                <a:gd name="connsiteX1" fmla="*/ 178590 w 357180"/>
                <a:gd name="connsiteY1" fmla="*/ 136906 h 684532"/>
                <a:gd name="connsiteX2" fmla="*/ 178590 w 357180"/>
                <a:gd name="connsiteY2" fmla="*/ 0 h 684532"/>
                <a:gd name="connsiteX3" fmla="*/ 357180 w 357180"/>
                <a:gd name="connsiteY3" fmla="*/ 342266 h 684532"/>
                <a:gd name="connsiteX4" fmla="*/ 178590 w 357180"/>
                <a:gd name="connsiteY4" fmla="*/ 684532 h 684532"/>
                <a:gd name="connsiteX5" fmla="*/ 178590 w 357180"/>
                <a:gd name="connsiteY5" fmla="*/ 547626 h 684532"/>
                <a:gd name="connsiteX6" fmla="*/ 0 w 357180"/>
                <a:gd name="connsiteY6" fmla="*/ 547626 h 684532"/>
                <a:gd name="connsiteX7" fmla="*/ 0 w 357180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180" h="684532">
                  <a:moveTo>
                    <a:pt x="0" y="136906"/>
                  </a:moveTo>
                  <a:lnTo>
                    <a:pt x="178590" y="136906"/>
                  </a:lnTo>
                  <a:lnTo>
                    <a:pt x="178590" y="0"/>
                  </a:lnTo>
                  <a:lnTo>
                    <a:pt x="357180" y="342266"/>
                  </a:lnTo>
                  <a:lnTo>
                    <a:pt x="178590" y="684532"/>
                  </a:lnTo>
                  <a:lnTo>
                    <a:pt x="178590" y="547626"/>
                  </a:lnTo>
                  <a:lnTo>
                    <a:pt x="0" y="547626"/>
                  </a:lnTo>
                  <a:lnTo>
                    <a:pt x="0" y="1369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6906" rIns="107154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6306878" y="2811554"/>
              <a:ext cx="2400893" cy="2329316"/>
            </a:xfrm>
            <a:custGeom>
              <a:avLst/>
              <a:gdLst>
                <a:gd name="connsiteX0" fmla="*/ 0 w 2400893"/>
                <a:gd name="connsiteY0" fmla="*/ 1164658 h 2329316"/>
                <a:gd name="connsiteX1" fmla="*/ 1200447 w 2400893"/>
                <a:gd name="connsiteY1" fmla="*/ 0 h 2329316"/>
                <a:gd name="connsiteX2" fmla="*/ 2400894 w 2400893"/>
                <a:gd name="connsiteY2" fmla="*/ 1164658 h 2329316"/>
                <a:gd name="connsiteX3" fmla="*/ 1200447 w 2400893"/>
                <a:gd name="connsiteY3" fmla="*/ 2329316 h 2329316"/>
                <a:gd name="connsiteX4" fmla="*/ 0 w 2400893"/>
                <a:gd name="connsiteY4" fmla="*/ 1164658 h 232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893" h="2329316">
                  <a:moveTo>
                    <a:pt x="0" y="1164658"/>
                  </a:moveTo>
                  <a:cubicBezTo>
                    <a:pt x="0" y="521435"/>
                    <a:pt x="537458" y="0"/>
                    <a:pt x="1200447" y="0"/>
                  </a:cubicBezTo>
                  <a:cubicBezTo>
                    <a:pt x="1863436" y="0"/>
                    <a:pt x="2400894" y="521435"/>
                    <a:pt x="2400894" y="1164658"/>
                  </a:cubicBezTo>
                  <a:cubicBezTo>
                    <a:pt x="2400894" y="1807881"/>
                    <a:pt x="1863436" y="2329316"/>
                    <a:pt x="1200447" y="2329316"/>
                  </a:cubicBezTo>
                  <a:cubicBezTo>
                    <a:pt x="537458" y="2329316"/>
                    <a:pt x="0" y="1807881"/>
                    <a:pt x="0" y="11646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4463" tIns="363980" rIns="374463" bIns="3639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/>
                <a:t>2</a:t>
              </a:r>
              <a:endParaRPr lang="cs-CZ" b="1" kern="1200" dirty="0"/>
            </a:p>
          </p:txBody>
        </p:sp>
        <p:sp>
          <p:nvSpPr>
            <p:cNvPr id="10" name="Volný tvar 9"/>
            <p:cNvSpPr/>
            <p:nvPr/>
          </p:nvSpPr>
          <p:spPr>
            <a:xfrm rot="18900000">
              <a:off x="6284153" y="4688310"/>
              <a:ext cx="337616" cy="684533"/>
            </a:xfrm>
            <a:custGeom>
              <a:avLst/>
              <a:gdLst>
                <a:gd name="connsiteX0" fmla="*/ 0 w 337615"/>
                <a:gd name="connsiteY0" fmla="*/ 136906 h 684532"/>
                <a:gd name="connsiteX1" fmla="*/ 168808 w 337615"/>
                <a:gd name="connsiteY1" fmla="*/ 136906 h 684532"/>
                <a:gd name="connsiteX2" fmla="*/ 168808 w 337615"/>
                <a:gd name="connsiteY2" fmla="*/ 0 h 684532"/>
                <a:gd name="connsiteX3" fmla="*/ 337615 w 337615"/>
                <a:gd name="connsiteY3" fmla="*/ 342266 h 684532"/>
                <a:gd name="connsiteX4" fmla="*/ 168808 w 337615"/>
                <a:gd name="connsiteY4" fmla="*/ 684532 h 684532"/>
                <a:gd name="connsiteX5" fmla="*/ 168808 w 337615"/>
                <a:gd name="connsiteY5" fmla="*/ 547626 h 684532"/>
                <a:gd name="connsiteX6" fmla="*/ 0 w 337615"/>
                <a:gd name="connsiteY6" fmla="*/ 547626 h 684532"/>
                <a:gd name="connsiteX7" fmla="*/ 0 w 337615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615" h="684532">
                  <a:moveTo>
                    <a:pt x="337615" y="547626"/>
                  </a:moveTo>
                  <a:lnTo>
                    <a:pt x="168807" y="547626"/>
                  </a:lnTo>
                  <a:lnTo>
                    <a:pt x="168807" y="684532"/>
                  </a:lnTo>
                  <a:lnTo>
                    <a:pt x="0" y="342266"/>
                  </a:lnTo>
                  <a:lnTo>
                    <a:pt x="168807" y="0"/>
                  </a:lnTo>
                  <a:lnTo>
                    <a:pt x="168807" y="136906"/>
                  </a:lnTo>
                  <a:lnTo>
                    <a:pt x="337615" y="136906"/>
                  </a:lnTo>
                  <a:lnTo>
                    <a:pt x="337615" y="5476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283" tIns="136906" rIns="1" bIns="136906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112837" y="4919385"/>
              <a:ext cx="2483402" cy="2419229"/>
            </a:xfrm>
            <a:custGeom>
              <a:avLst/>
              <a:gdLst>
                <a:gd name="connsiteX0" fmla="*/ 0 w 2483402"/>
                <a:gd name="connsiteY0" fmla="*/ 1209615 h 2419229"/>
                <a:gd name="connsiteX1" fmla="*/ 1241701 w 2483402"/>
                <a:gd name="connsiteY1" fmla="*/ 0 h 2419229"/>
                <a:gd name="connsiteX2" fmla="*/ 2483402 w 2483402"/>
                <a:gd name="connsiteY2" fmla="*/ 1209615 h 2419229"/>
                <a:gd name="connsiteX3" fmla="*/ 1241701 w 2483402"/>
                <a:gd name="connsiteY3" fmla="*/ 2419230 h 2419229"/>
                <a:gd name="connsiteX4" fmla="*/ 0 w 2483402"/>
                <a:gd name="connsiteY4" fmla="*/ 1209615 h 241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3402" h="2419229">
                  <a:moveTo>
                    <a:pt x="0" y="1209615"/>
                  </a:moveTo>
                  <a:cubicBezTo>
                    <a:pt x="0" y="541563"/>
                    <a:pt x="555928" y="0"/>
                    <a:pt x="1241701" y="0"/>
                  </a:cubicBezTo>
                  <a:cubicBezTo>
                    <a:pt x="1927474" y="0"/>
                    <a:pt x="2483402" y="541563"/>
                    <a:pt x="2483402" y="1209615"/>
                  </a:cubicBezTo>
                  <a:cubicBezTo>
                    <a:pt x="2483402" y="1877667"/>
                    <a:pt x="1927474" y="2419230"/>
                    <a:pt x="1241701" y="2419230"/>
                  </a:cubicBezTo>
                  <a:cubicBezTo>
                    <a:pt x="555928" y="2419230"/>
                    <a:pt x="0" y="1877667"/>
                    <a:pt x="0" y="12096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546" tIns="377148" rIns="386546" bIns="37714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/>
                <a:t>3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 rot="2700000">
              <a:off x="4108461" y="4706132"/>
              <a:ext cx="330956" cy="684533"/>
            </a:xfrm>
            <a:custGeom>
              <a:avLst/>
              <a:gdLst>
                <a:gd name="connsiteX0" fmla="*/ 0 w 330955"/>
                <a:gd name="connsiteY0" fmla="*/ 136906 h 684532"/>
                <a:gd name="connsiteX1" fmla="*/ 165478 w 330955"/>
                <a:gd name="connsiteY1" fmla="*/ 136906 h 684532"/>
                <a:gd name="connsiteX2" fmla="*/ 165478 w 330955"/>
                <a:gd name="connsiteY2" fmla="*/ 0 h 684532"/>
                <a:gd name="connsiteX3" fmla="*/ 330955 w 330955"/>
                <a:gd name="connsiteY3" fmla="*/ 342266 h 684532"/>
                <a:gd name="connsiteX4" fmla="*/ 165478 w 330955"/>
                <a:gd name="connsiteY4" fmla="*/ 684532 h 684532"/>
                <a:gd name="connsiteX5" fmla="*/ 165478 w 330955"/>
                <a:gd name="connsiteY5" fmla="*/ 547626 h 684532"/>
                <a:gd name="connsiteX6" fmla="*/ 0 w 330955"/>
                <a:gd name="connsiteY6" fmla="*/ 547626 h 684532"/>
                <a:gd name="connsiteX7" fmla="*/ 0 w 330955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955" h="684532">
                  <a:moveTo>
                    <a:pt x="330955" y="547626"/>
                  </a:moveTo>
                  <a:lnTo>
                    <a:pt x="165477" y="547626"/>
                  </a:lnTo>
                  <a:lnTo>
                    <a:pt x="165477" y="684532"/>
                  </a:lnTo>
                  <a:lnTo>
                    <a:pt x="0" y="342266"/>
                  </a:lnTo>
                  <a:lnTo>
                    <a:pt x="165477" y="0"/>
                  </a:lnTo>
                  <a:lnTo>
                    <a:pt x="165477" y="136906"/>
                  </a:lnTo>
                  <a:lnTo>
                    <a:pt x="330955" y="136906"/>
                  </a:lnTo>
                  <a:lnTo>
                    <a:pt x="330955" y="5476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286" tIns="136907" rIns="0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1985302" y="2802113"/>
              <a:ext cx="2432899" cy="2348199"/>
            </a:xfrm>
            <a:custGeom>
              <a:avLst/>
              <a:gdLst>
                <a:gd name="connsiteX0" fmla="*/ 0 w 2432899"/>
                <a:gd name="connsiteY0" fmla="*/ 1174100 h 2348199"/>
                <a:gd name="connsiteX1" fmla="*/ 1216450 w 2432899"/>
                <a:gd name="connsiteY1" fmla="*/ 0 h 2348199"/>
                <a:gd name="connsiteX2" fmla="*/ 2432900 w 2432899"/>
                <a:gd name="connsiteY2" fmla="*/ 1174100 h 2348199"/>
                <a:gd name="connsiteX3" fmla="*/ 1216450 w 2432899"/>
                <a:gd name="connsiteY3" fmla="*/ 2348200 h 2348199"/>
                <a:gd name="connsiteX4" fmla="*/ 0 w 2432899"/>
                <a:gd name="connsiteY4" fmla="*/ 1174100 h 23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899" h="2348199">
                  <a:moveTo>
                    <a:pt x="0" y="1174100"/>
                  </a:moveTo>
                  <a:cubicBezTo>
                    <a:pt x="0" y="525662"/>
                    <a:pt x="544623" y="0"/>
                    <a:pt x="1216450" y="0"/>
                  </a:cubicBezTo>
                  <a:cubicBezTo>
                    <a:pt x="1888277" y="0"/>
                    <a:pt x="2432900" y="525662"/>
                    <a:pt x="2432900" y="1174100"/>
                  </a:cubicBezTo>
                  <a:cubicBezTo>
                    <a:pt x="2432900" y="1822538"/>
                    <a:pt x="1888277" y="2348200"/>
                    <a:pt x="1216450" y="2348200"/>
                  </a:cubicBezTo>
                  <a:cubicBezTo>
                    <a:pt x="544623" y="2348200"/>
                    <a:pt x="0" y="1822538"/>
                    <a:pt x="0" y="11741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9150" tIns="366746" rIns="379150" bIns="36674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/>
                <a:t>4</a:t>
              </a:r>
              <a:endParaRPr lang="cs-CZ" sz="1000" b="1" kern="1200" dirty="0"/>
            </a:p>
          </p:txBody>
        </p:sp>
        <p:sp>
          <p:nvSpPr>
            <p:cNvPr id="14" name="Volný tvar 13"/>
            <p:cNvSpPr/>
            <p:nvPr/>
          </p:nvSpPr>
          <p:spPr>
            <a:xfrm rot="18900000">
              <a:off x="4098092" y="2562346"/>
              <a:ext cx="350520" cy="684532"/>
            </a:xfrm>
            <a:custGeom>
              <a:avLst/>
              <a:gdLst>
                <a:gd name="connsiteX0" fmla="*/ 0 w 350520"/>
                <a:gd name="connsiteY0" fmla="*/ 136906 h 684532"/>
                <a:gd name="connsiteX1" fmla="*/ 175260 w 350520"/>
                <a:gd name="connsiteY1" fmla="*/ 136906 h 684532"/>
                <a:gd name="connsiteX2" fmla="*/ 175260 w 350520"/>
                <a:gd name="connsiteY2" fmla="*/ 0 h 684532"/>
                <a:gd name="connsiteX3" fmla="*/ 350520 w 350520"/>
                <a:gd name="connsiteY3" fmla="*/ 342266 h 684532"/>
                <a:gd name="connsiteX4" fmla="*/ 175260 w 350520"/>
                <a:gd name="connsiteY4" fmla="*/ 684532 h 684532"/>
                <a:gd name="connsiteX5" fmla="*/ 175260 w 350520"/>
                <a:gd name="connsiteY5" fmla="*/ 547626 h 684532"/>
                <a:gd name="connsiteX6" fmla="*/ 0 w 350520"/>
                <a:gd name="connsiteY6" fmla="*/ 547626 h 684532"/>
                <a:gd name="connsiteX7" fmla="*/ 0 w 350520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520" h="684532">
                  <a:moveTo>
                    <a:pt x="0" y="136906"/>
                  </a:moveTo>
                  <a:lnTo>
                    <a:pt x="175260" y="136906"/>
                  </a:lnTo>
                  <a:lnTo>
                    <a:pt x="175260" y="0"/>
                  </a:lnTo>
                  <a:lnTo>
                    <a:pt x="350520" y="342266"/>
                  </a:lnTo>
                  <a:lnTo>
                    <a:pt x="175260" y="684532"/>
                  </a:lnTo>
                  <a:lnTo>
                    <a:pt x="175260" y="547626"/>
                  </a:lnTo>
                  <a:lnTo>
                    <a:pt x="0" y="547626"/>
                  </a:lnTo>
                  <a:lnTo>
                    <a:pt x="0" y="1369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6906" rIns="105155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699363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172" y="541065"/>
            <a:ext cx="9624060" cy="126047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2. Analýza (hodnocení) – (1/3)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825" y="1633049"/>
            <a:ext cx="10093122" cy="5711435"/>
          </a:xfrm>
        </p:spPr>
        <p:txBody>
          <a:bodyPr>
            <a:normAutofit/>
          </a:bodyPr>
          <a:lstStyle/>
          <a:p>
            <a:pPr algn="just"/>
            <a:endParaRPr lang="cs-CZ" sz="2400" dirty="0"/>
          </a:p>
          <a:p>
            <a:pPr marL="0" indent="0" algn="just">
              <a:spcBef>
                <a:spcPts val="684"/>
              </a:spcBef>
              <a:spcAft>
                <a:spcPts val="1369"/>
              </a:spcAft>
              <a:buNone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Při rozhodování o riziku je potřeba analyzovat (ohodnotit) jeho významnost, tzn. ohodnotit ho z hlediska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pravděpodobnosti výskytu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a jeho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dopadu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Měření pravděpodobnosti a dopadu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 - škála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1 – 5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, přičemž:</a:t>
            </a:r>
          </a:p>
          <a:p>
            <a:pPr marL="1262063" indent="0" algn="just">
              <a:buNone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1 – výskyt nepravděpodobný a dopad zanedbatelný </a:t>
            </a:r>
          </a:p>
          <a:p>
            <a:pPr marL="1262063" indent="0" algn="just">
              <a:buNone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2 – výskyt málo pravděpodobný a dopad málo významný</a:t>
            </a:r>
          </a:p>
          <a:p>
            <a:pPr marL="1262063" indent="0" algn="just">
              <a:buNone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3 – výskyt pravděpodobný a dopad střední</a:t>
            </a:r>
          </a:p>
          <a:p>
            <a:pPr marL="1262063" indent="0" algn="just">
              <a:buNone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4 – výskyt velmi pravděpodobný a dopad významný</a:t>
            </a:r>
          </a:p>
          <a:p>
            <a:pPr marL="1262063" indent="0" algn="just">
              <a:buNone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5 – výskyt téměř jistý a dopad kritický</a:t>
            </a:r>
            <a:endParaRPr lang="cs-CZ" sz="31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24</a:t>
            </a:fld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7669018" y="109554"/>
            <a:ext cx="1932368" cy="1871646"/>
            <a:chOff x="1985302" y="656284"/>
            <a:chExt cx="6722469" cy="6682330"/>
          </a:xfrm>
        </p:grpSpPr>
        <p:sp>
          <p:nvSpPr>
            <p:cNvPr id="7" name="Volný tvar 6"/>
            <p:cNvSpPr/>
            <p:nvPr/>
          </p:nvSpPr>
          <p:spPr>
            <a:xfrm>
              <a:off x="4143616" y="656284"/>
              <a:ext cx="2421845" cy="2334286"/>
            </a:xfrm>
            <a:custGeom>
              <a:avLst/>
              <a:gdLst>
                <a:gd name="connsiteX0" fmla="*/ 0 w 2421845"/>
                <a:gd name="connsiteY0" fmla="*/ 1167143 h 2334286"/>
                <a:gd name="connsiteX1" fmla="*/ 1210923 w 2421845"/>
                <a:gd name="connsiteY1" fmla="*/ 0 h 2334286"/>
                <a:gd name="connsiteX2" fmla="*/ 2421846 w 2421845"/>
                <a:gd name="connsiteY2" fmla="*/ 1167143 h 2334286"/>
                <a:gd name="connsiteX3" fmla="*/ 1210923 w 2421845"/>
                <a:gd name="connsiteY3" fmla="*/ 2334286 h 2334286"/>
                <a:gd name="connsiteX4" fmla="*/ 0 w 2421845"/>
                <a:gd name="connsiteY4" fmla="*/ 1167143 h 233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1845" h="2334286">
                  <a:moveTo>
                    <a:pt x="0" y="1167143"/>
                  </a:moveTo>
                  <a:cubicBezTo>
                    <a:pt x="0" y="522548"/>
                    <a:pt x="542149" y="0"/>
                    <a:pt x="1210923" y="0"/>
                  </a:cubicBezTo>
                  <a:cubicBezTo>
                    <a:pt x="1879697" y="0"/>
                    <a:pt x="2421846" y="522548"/>
                    <a:pt x="2421846" y="1167143"/>
                  </a:cubicBezTo>
                  <a:cubicBezTo>
                    <a:pt x="2421846" y="1811738"/>
                    <a:pt x="1879697" y="2334286"/>
                    <a:pt x="1210923" y="2334286"/>
                  </a:cubicBezTo>
                  <a:cubicBezTo>
                    <a:pt x="542149" y="2334286"/>
                    <a:pt x="0" y="1811738"/>
                    <a:pt x="0" y="116714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071" tIns="367248" rIns="380071" bIns="367248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/>
                <a:t>1</a:t>
              </a:r>
              <a:endParaRPr lang="cs-CZ" kern="1200" dirty="0"/>
            </a:p>
          </p:txBody>
        </p:sp>
        <p:sp>
          <p:nvSpPr>
            <p:cNvPr id="8" name="Volný tvar 7"/>
            <p:cNvSpPr/>
            <p:nvPr/>
          </p:nvSpPr>
          <p:spPr>
            <a:xfrm rot="2700000">
              <a:off x="6247415" y="2552626"/>
              <a:ext cx="357180" cy="684532"/>
            </a:xfrm>
            <a:custGeom>
              <a:avLst/>
              <a:gdLst>
                <a:gd name="connsiteX0" fmla="*/ 0 w 357180"/>
                <a:gd name="connsiteY0" fmla="*/ 136906 h 684532"/>
                <a:gd name="connsiteX1" fmla="*/ 178590 w 357180"/>
                <a:gd name="connsiteY1" fmla="*/ 136906 h 684532"/>
                <a:gd name="connsiteX2" fmla="*/ 178590 w 357180"/>
                <a:gd name="connsiteY2" fmla="*/ 0 h 684532"/>
                <a:gd name="connsiteX3" fmla="*/ 357180 w 357180"/>
                <a:gd name="connsiteY3" fmla="*/ 342266 h 684532"/>
                <a:gd name="connsiteX4" fmla="*/ 178590 w 357180"/>
                <a:gd name="connsiteY4" fmla="*/ 684532 h 684532"/>
                <a:gd name="connsiteX5" fmla="*/ 178590 w 357180"/>
                <a:gd name="connsiteY5" fmla="*/ 547626 h 684532"/>
                <a:gd name="connsiteX6" fmla="*/ 0 w 357180"/>
                <a:gd name="connsiteY6" fmla="*/ 547626 h 684532"/>
                <a:gd name="connsiteX7" fmla="*/ 0 w 357180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180" h="684532">
                  <a:moveTo>
                    <a:pt x="0" y="136906"/>
                  </a:moveTo>
                  <a:lnTo>
                    <a:pt x="178590" y="136906"/>
                  </a:lnTo>
                  <a:lnTo>
                    <a:pt x="178590" y="0"/>
                  </a:lnTo>
                  <a:lnTo>
                    <a:pt x="357180" y="342266"/>
                  </a:lnTo>
                  <a:lnTo>
                    <a:pt x="178590" y="684532"/>
                  </a:lnTo>
                  <a:lnTo>
                    <a:pt x="178590" y="547626"/>
                  </a:lnTo>
                  <a:lnTo>
                    <a:pt x="0" y="547626"/>
                  </a:lnTo>
                  <a:lnTo>
                    <a:pt x="0" y="1369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6906" rIns="107154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6306878" y="2811554"/>
              <a:ext cx="2400893" cy="2329316"/>
            </a:xfrm>
            <a:custGeom>
              <a:avLst/>
              <a:gdLst>
                <a:gd name="connsiteX0" fmla="*/ 0 w 2400893"/>
                <a:gd name="connsiteY0" fmla="*/ 1164658 h 2329316"/>
                <a:gd name="connsiteX1" fmla="*/ 1200447 w 2400893"/>
                <a:gd name="connsiteY1" fmla="*/ 0 h 2329316"/>
                <a:gd name="connsiteX2" fmla="*/ 2400894 w 2400893"/>
                <a:gd name="connsiteY2" fmla="*/ 1164658 h 2329316"/>
                <a:gd name="connsiteX3" fmla="*/ 1200447 w 2400893"/>
                <a:gd name="connsiteY3" fmla="*/ 2329316 h 2329316"/>
                <a:gd name="connsiteX4" fmla="*/ 0 w 2400893"/>
                <a:gd name="connsiteY4" fmla="*/ 1164658 h 232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893" h="2329316">
                  <a:moveTo>
                    <a:pt x="0" y="1164658"/>
                  </a:moveTo>
                  <a:cubicBezTo>
                    <a:pt x="0" y="521435"/>
                    <a:pt x="537458" y="0"/>
                    <a:pt x="1200447" y="0"/>
                  </a:cubicBezTo>
                  <a:cubicBezTo>
                    <a:pt x="1863436" y="0"/>
                    <a:pt x="2400894" y="521435"/>
                    <a:pt x="2400894" y="1164658"/>
                  </a:cubicBezTo>
                  <a:cubicBezTo>
                    <a:pt x="2400894" y="1807881"/>
                    <a:pt x="1863436" y="2329316"/>
                    <a:pt x="1200447" y="2329316"/>
                  </a:cubicBezTo>
                  <a:cubicBezTo>
                    <a:pt x="537458" y="2329316"/>
                    <a:pt x="0" y="1807881"/>
                    <a:pt x="0" y="1164658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4463" tIns="363980" rIns="374463" bIns="3639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/>
                <a:t>2</a:t>
              </a:r>
              <a:endParaRPr lang="cs-CZ" b="1" kern="1200" dirty="0"/>
            </a:p>
          </p:txBody>
        </p:sp>
        <p:sp>
          <p:nvSpPr>
            <p:cNvPr id="10" name="Volný tvar 9"/>
            <p:cNvSpPr/>
            <p:nvPr/>
          </p:nvSpPr>
          <p:spPr>
            <a:xfrm rot="18900000">
              <a:off x="6284153" y="4688310"/>
              <a:ext cx="337616" cy="684533"/>
            </a:xfrm>
            <a:custGeom>
              <a:avLst/>
              <a:gdLst>
                <a:gd name="connsiteX0" fmla="*/ 0 w 337615"/>
                <a:gd name="connsiteY0" fmla="*/ 136906 h 684532"/>
                <a:gd name="connsiteX1" fmla="*/ 168808 w 337615"/>
                <a:gd name="connsiteY1" fmla="*/ 136906 h 684532"/>
                <a:gd name="connsiteX2" fmla="*/ 168808 w 337615"/>
                <a:gd name="connsiteY2" fmla="*/ 0 h 684532"/>
                <a:gd name="connsiteX3" fmla="*/ 337615 w 337615"/>
                <a:gd name="connsiteY3" fmla="*/ 342266 h 684532"/>
                <a:gd name="connsiteX4" fmla="*/ 168808 w 337615"/>
                <a:gd name="connsiteY4" fmla="*/ 684532 h 684532"/>
                <a:gd name="connsiteX5" fmla="*/ 168808 w 337615"/>
                <a:gd name="connsiteY5" fmla="*/ 547626 h 684532"/>
                <a:gd name="connsiteX6" fmla="*/ 0 w 337615"/>
                <a:gd name="connsiteY6" fmla="*/ 547626 h 684532"/>
                <a:gd name="connsiteX7" fmla="*/ 0 w 337615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615" h="684532">
                  <a:moveTo>
                    <a:pt x="337615" y="547626"/>
                  </a:moveTo>
                  <a:lnTo>
                    <a:pt x="168807" y="547626"/>
                  </a:lnTo>
                  <a:lnTo>
                    <a:pt x="168807" y="684532"/>
                  </a:lnTo>
                  <a:lnTo>
                    <a:pt x="0" y="342266"/>
                  </a:lnTo>
                  <a:lnTo>
                    <a:pt x="168807" y="0"/>
                  </a:lnTo>
                  <a:lnTo>
                    <a:pt x="168807" y="136906"/>
                  </a:lnTo>
                  <a:lnTo>
                    <a:pt x="337615" y="136906"/>
                  </a:lnTo>
                  <a:lnTo>
                    <a:pt x="337615" y="5476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283" tIns="136906" rIns="1" bIns="136906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112837" y="4919385"/>
              <a:ext cx="2483402" cy="2419229"/>
            </a:xfrm>
            <a:custGeom>
              <a:avLst/>
              <a:gdLst>
                <a:gd name="connsiteX0" fmla="*/ 0 w 2483402"/>
                <a:gd name="connsiteY0" fmla="*/ 1209615 h 2419229"/>
                <a:gd name="connsiteX1" fmla="*/ 1241701 w 2483402"/>
                <a:gd name="connsiteY1" fmla="*/ 0 h 2419229"/>
                <a:gd name="connsiteX2" fmla="*/ 2483402 w 2483402"/>
                <a:gd name="connsiteY2" fmla="*/ 1209615 h 2419229"/>
                <a:gd name="connsiteX3" fmla="*/ 1241701 w 2483402"/>
                <a:gd name="connsiteY3" fmla="*/ 2419230 h 2419229"/>
                <a:gd name="connsiteX4" fmla="*/ 0 w 2483402"/>
                <a:gd name="connsiteY4" fmla="*/ 1209615 h 241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3402" h="2419229">
                  <a:moveTo>
                    <a:pt x="0" y="1209615"/>
                  </a:moveTo>
                  <a:cubicBezTo>
                    <a:pt x="0" y="541563"/>
                    <a:pt x="555928" y="0"/>
                    <a:pt x="1241701" y="0"/>
                  </a:cubicBezTo>
                  <a:cubicBezTo>
                    <a:pt x="1927474" y="0"/>
                    <a:pt x="2483402" y="541563"/>
                    <a:pt x="2483402" y="1209615"/>
                  </a:cubicBezTo>
                  <a:cubicBezTo>
                    <a:pt x="2483402" y="1877667"/>
                    <a:pt x="1927474" y="2419230"/>
                    <a:pt x="1241701" y="2419230"/>
                  </a:cubicBezTo>
                  <a:cubicBezTo>
                    <a:pt x="555928" y="2419230"/>
                    <a:pt x="0" y="1877667"/>
                    <a:pt x="0" y="12096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546" tIns="377148" rIns="386546" bIns="37714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/>
                <a:t>3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 rot="2700000">
              <a:off x="4108461" y="4706132"/>
              <a:ext cx="330956" cy="684533"/>
            </a:xfrm>
            <a:custGeom>
              <a:avLst/>
              <a:gdLst>
                <a:gd name="connsiteX0" fmla="*/ 0 w 330955"/>
                <a:gd name="connsiteY0" fmla="*/ 136906 h 684532"/>
                <a:gd name="connsiteX1" fmla="*/ 165478 w 330955"/>
                <a:gd name="connsiteY1" fmla="*/ 136906 h 684532"/>
                <a:gd name="connsiteX2" fmla="*/ 165478 w 330955"/>
                <a:gd name="connsiteY2" fmla="*/ 0 h 684532"/>
                <a:gd name="connsiteX3" fmla="*/ 330955 w 330955"/>
                <a:gd name="connsiteY3" fmla="*/ 342266 h 684532"/>
                <a:gd name="connsiteX4" fmla="*/ 165478 w 330955"/>
                <a:gd name="connsiteY4" fmla="*/ 684532 h 684532"/>
                <a:gd name="connsiteX5" fmla="*/ 165478 w 330955"/>
                <a:gd name="connsiteY5" fmla="*/ 547626 h 684532"/>
                <a:gd name="connsiteX6" fmla="*/ 0 w 330955"/>
                <a:gd name="connsiteY6" fmla="*/ 547626 h 684532"/>
                <a:gd name="connsiteX7" fmla="*/ 0 w 330955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955" h="684532">
                  <a:moveTo>
                    <a:pt x="330955" y="547626"/>
                  </a:moveTo>
                  <a:lnTo>
                    <a:pt x="165477" y="547626"/>
                  </a:lnTo>
                  <a:lnTo>
                    <a:pt x="165477" y="684532"/>
                  </a:lnTo>
                  <a:lnTo>
                    <a:pt x="0" y="342266"/>
                  </a:lnTo>
                  <a:lnTo>
                    <a:pt x="165477" y="0"/>
                  </a:lnTo>
                  <a:lnTo>
                    <a:pt x="165477" y="136906"/>
                  </a:lnTo>
                  <a:lnTo>
                    <a:pt x="330955" y="136906"/>
                  </a:lnTo>
                  <a:lnTo>
                    <a:pt x="330955" y="5476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286" tIns="136907" rIns="0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1985302" y="2802113"/>
              <a:ext cx="2432899" cy="2348199"/>
            </a:xfrm>
            <a:custGeom>
              <a:avLst/>
              <a:gdLst>
                <a:gd name="connsiteX0" fmla="*/ 0 w 2432899"/>
                <a:gd name="connsiteY0" fmla="*/ 1174100 h 2348199"/>
                <a:gd name="connsiteX1" fmla="*/ 1216450 w 2432899"/>
                <a:gd name="connsiteY1" fmla="*/ 0 h 2348199"/>
                <a:gd name="connsiteX2" fmla="*/ 2432900 w 2432899"/>
                <a:gd name="connsiteY2" fmla="*/ 1174100 h 2348199"/>
                <a:gd name="connsiteX3" fmla="*/ 1216450 w 2432899"/>
                <a:gd name="connsiteY3" fmla="*/ 2348200 h 2348199"/>
                <a:gd name="connsiteX4" fmla="*/ 0 w 2432899"/>
                <a:gd name="connsiteY4" fmla="*/ 1174100 h 23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899" h="2348199">
                  <a:moveTo>
                    <a:pt x="0" y="1174100"/>
                  </a:moveTo>
                  <a:cubicBezTo>
                    <a:pt x="0" y="525662"/>
                    <a:pt x="544623" y="0"/>
                    <a:pt x="1216450" y="0"/>
                  </a:cubicBezTo>
                  <a:cubicBezTo>
                    <a:pt x="1888277" y="0"/>
                    <a:pt x="2432900" y="525662"/>
                    <a:pt x="2432900" y="1174100"/>
                  </a:cubicBezTo>
                  <a:cubicBezTo>
                    <a:pt x="2432900" y="1822538"/>
                    <a:pt x="1888277" y="2348200"/>
                    <a:pt x="1216450" y="2348200"/>
                  </a:cubicBezTo>
                  <a:cubicBezTo>
                    <a:pt x="544623" y="2348200"/>
                    <a:pt x="0" y="1822538"/>
                    <a:pt x="0" y="11741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9150" tIns="366746" rIns="379150" bIns="36674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/>
                <a:t>4</a:t>
              </a:r>
              <a:endParaRPr lang="cs-CZ" sz="1000" b="1" kern="1200" dirty="0"/>
            </a:p>
          </p:txBody>
        </p:sp>
        <p:sp>
          <p:nvSpPr>
            <p:cNvPr id="14" name="Volný tvar 13"/>
            <p:cNvSpPr/>
            <p:nvPr/>
          </p:nvSpPr>
          <p:spPr>
            <a:xfrm rot="18900000">
              <a:off x="4098092" y="2562346"/>
              <a:ext cx="350520" cy="684532"/>
            </a:xfrm>
            <a:custGeom>
              <a:avLst/>
              <a:gdLst>
                <a:gd name="connsiteX0" fmla="*/ 0 w 350520"/>
                <a:gd name="connsiteY0" fmla="*/ 136906 h 684532"/>
                <a:gd name="connsiteX1" fmla="*/ 175260 w 350520"/>
                <a:gd name="connsiteY1" fmla="*/ 136906 h 684532"/>
                <a:gd name="connsiteX2" fmla="*/ 175260 w 350520"/>
                <a:gd name="connsiteY2" fmla="*/ 0 h 684532"/>
                <a:gd name="connsiteX3" fmla="*/ 350520 w 350520"/>
                <a:gd name="connsiteY3" fmla="*/ 342266 h 684532"/>
                <a:gd name="connsiteX4" fmla="*/ 175260 w 350520"/>
                <a:gd name="connsiteY4" fmla="*/ 684532 h 684532"/>
                <a:gd name="connsiteX5" fmla="*/ 175260 w 350520"/>
                <a:gd name="connsiteY5" fmla="*/ 547626 h 684532"/>
                <a:gd name="connsiteX6" fmla="*/ 0 w 350520"/>
                <a:gd name="connsiteY6" fmla="*/ 547626 h 684532"/>
                <a:gd name="connsiteX7" fmla="*/ 0 w 350520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520" h="684532">
                  <a:moveTo>
                    <a:pt x="0" y="136906"/>
                  </a:moveTo>
                  <a:lnTo>
                    <a:pt x="175260" y="136906"/>
                  </a:lnTo>
                  <a:lnTo>
                    <a:pt x="175260" y="0"/>
                  </a:lnTo>
                  <a:lnTo>
                    <a:pt x="350520" y="342266"/>
                  </a:lnTo>
                  <a:lnTo>
                    <a:pt x="175260" y="684532"/>
                  </a:lnTo>
                  <a:lnTo>
                    <a:pt x="175260" y="547626"/>
                  </a:lnTo>
                  <a:lnTo>
                    <a:pt x="0" y="547626"/>
                  </a:lnTo>
                  <a:lnTo>
                    <a:pt x="0" y="1369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6906" rIns="105155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882204" y="6218249"/>
            <a:ext cx="908277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2"/>
                </a:solidFill>
              </a:rPr>
              <a:t>!</a:t>
            </a:r>
            <a:r>
              <a:rPr lang="cs-CZ" sz="2400" dirty="0"/>
              <a:t>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Řídit riziko lze vždy buď tím, že se snažím snižovat jeho pravděpodobnost nebo jeho dopad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355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156" y="541065"/>
            <a:ext cx="9577064" cy="461665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2. Analýza (hodnocení) – (2/3)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825" y="1953814"/>
            <a:ext cx="10273541" cy="587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Z hlediska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významnosti (V)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, tj. pravděpodobnost výskytu (P) x dopad (D), lze stanovit rizika s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(V= P x D)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malým významem   1 – 8 </a:t>
            </a:r>
          </a:p>
          <a:p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středním významem  9 – 14 </a:t>
            </a:r>
          </a:p>
          <a:p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vysokým významem  15 – 25 </a:t>
            </a:r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endParaRPr lang="cs-CZ" sz="2900" dirty="0"/>
          </a:p>
          <a:p>
            <a:pPr marL="0" indent="0">
              <a:buNone/>
            </a:pPr>
            <a:r>
              <a:rPr lang="cs-CZ" sz="2900" dirty="0"/>
              <a:t>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90539"/>
              </p:ext>
            </p:extLst>
          </p:nvPr>
        </p:nvGraphicFramePr>
        <p:xfrm>
          <a:off x="377825" y="4141465"/>
          <a:ext cx="4547304" cy="3096944"/>
        </p:xfrm>
        <a:graphic>
          <a:graphicData uri="http://schemas.openxmlformats.org/drawingml/2006/table">
            <a:tbl>
              <a:tblPr firstRow="1" firstCol="1" bandRow="1"/>
              <a:tblGrid>
                <a:gridCol w="568000">
                  <a:extLst>
                    <a:ext uri="{9D8B030D-6E8A-4147-A177-3AD203B41FA5}">
                      <a16:colId xmlns="" xmlns:a16="http://schemas.microsoft.com/office/drawing/2014/main" val="3333157208"/>
                    </a:ext>
                  </a:extLst>
                </a:gridCol>
                <a:gridCol w="568000">
                  <a:extLst>
                    <a:ext uri="{9D8B030D-6E8A-4147-A177-3AD203B41FA5}">
                      <a16:colId xmlns="" xmlns:a16="http://schemas.microsoft.com/office/drawing/2014/main" val="2663181398"/>
                    </a:ext>
                  </a:extLst>
                </a:gridCol>
                <a:gridCol w="568000">
                  <a:extLst>
                    <a:ext uri="{9D8B030D-6E8A-4147-A177-3AD203B41FA5}">
                      <a16:colId xmlns="" xmlns:a16="http://schemas.microsoft.com/office/drawing/2014/main" val="2941858285"/>
                    </a:ext>
                  </a:extLst>
                </a:gridCol>
                <a:gridCol w="568000">
                  <a:extLst>
                    <a:ext uri="{9D8B030D-6E8A-4147-A177-3AD203B41FA5}">
                      <a16:colId xmlns="" xmlns:a16="http://schemas.microsoft.com/office/drawing/2014/main" val="3435444354"/>
                    </a:ext>
                  </a:extLst>
                </a:gridCol>
                <a:gridCol w="568826">
                  <a:extLst>
                    <a:ext uri="{9D8B030D-6E8A-4147-A177-3AD203B41FA5}">
                      <a16:colId xmlns="" xmlns:a16="http://schemas.microsoft.com/office/drawing/2014/main" val="1806680542"/>
                    </a:ext>
                  </a:extLst>
                </a:gridCol>
                <a:gridCol w="568826">
                  <a:extLst>
                    <a:ext uri="{9D8B030D-6E8A-4147-A177-3AD203B41FA5}">
                      <a16:colId xmlns="" xmlns:a16="http://schemas.microsoft.com/office/drawing/2014/main" val="3609413548"/>
                    </a:ext>
                  </a:extLst>
                </a:gridCol>
                <a:gridCol w="568826">
                  <a:extLst>
                    <a:ext uri="{9D8B030D-6E8A-4147-A177-3AD203B41FA5}">
                      <a16:colId xmlns="" xmlns:a16="http://schemas.microsoft.com/office/drawing/2014/main" val="119815099"/>
                    </a:ext>
                  </a:extLst>
                </a:gridCol>
                <a:gridCol w="568826">
                  <a:extLst>
                    <a:ext uri="{9D8B030D-6E8A-4147-A177-3AD203B41FA5}">
                      <a16:colId xmlns="" xmlns:a16="http://schemas.microsoft.com/office/drawing/2014/main" val="2909219988"/>
                    </a:ext>
                  </a:extLst>
                </a:gridCol>
              </a:tblGrid>
              <a:tr h="459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4039166"/>
                  </a:ext>
                </a:extLst>
              </a:tr>
              <a:tr h="47951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0201" marR="802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8810914"/>
                  </a:ext>
                </a:extLst>
              </a:tr>
              <a:tr h="4341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0201" marR="802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3265106"/>
                  </a:ext>
                </a:extLst>
              </a:tr>
              <a:tr h="4341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0201" marR="802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9071945"/>
                  </a:ext>
                </a:extLst>
              </a:tr>
              <a:tr h="43411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0201" marR="802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21031071"/>
                  </a:ext>
                </a:extLst>
              </a:tr>
              <a:tr h="4277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0201" marR="802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79597777"/>
                  </a:ext>
                </a:extLst>
              </a:tr>
              <a:tr h="427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201" marR="802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4716954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5430908" y="2392550"/>
            <a:ext cx="1010512" cy="23352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430908" y="2757348"/>
            <a:ext cx="1010512" cy="2382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419091" y="3160684"/>
            <a:ext cx="1022329" cy="240247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/>
              <a:t> |   </a:t>
            </a:r>
            <a:fld id="{81D60167-4931-47E6-BA6A-407CBD079E47}" type="slidenum">
              <a:rPr lang="cs-CZ" smtClean="0"/>
              <a:pPr marL="1056640" algn="r"/>
              <a:t>25</a:t>
            </a:fld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735507" y="82168"/>
            <a:ext cx="1932368" cy="1871646"/>
            <a:chOff x="1985302" y="656284"/>
            <a:chExt cx="6722469" cy="6682330"/>
          </a:xfrm>
        </p:grpSpPr>
        <p:sp>
          <p:nvSpPr>
            <p:cNvPr id="11" name="Volný tvar 10"/>
            <p:cNvSpPr/>
            <p:nvPr/>
          </p:nvSpPr>
          <p:spPr>
            <a:xfrm>
              <a:off x="4143616" y="656284"/>
              <a:ext cx="2421845" cy="2334286"/>
            </a:xfrm>
            <a:custGeom>
              <a:avLst/>
              <a:gdLst>
                <a:gd name="connsiteX0" fmla="*/ 0 w 2421845"/>
                <a:gd name="connsiteY0" fmla="*/ 1167143 h 2334286"/>
                <a:gd name="connsiteX1" fmla="*/ 1210923 w 2421845"/>
                <a:gd name="connsiteY1" fmla="*/ 0 h 2334286"/>
                <a:gd name="connsiteX2" fmla="*/ 2421846 w 2421845"/>
                <a:gd name="connsiteY2" fmla="*/ 1167143 h 2334286"/>
                <a:gd name="connsiteX3" fmla="*/ 1210923 w 2421845"/>
                <a:gd name="connsiteY3" fmla="*/ 2334286 h 2334286"/>
                <a:gd name="connsiteX4" fmla="*/ 0 w 2421845"/>
                <a:gd name="connsiteY4" fmla="*/ 1167143 h 233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1845" h="2334286">
                  <a:moveTo>
                    <a:pt x="0" y="1167143"/>
                  </a:moveTo>
                  <a:cubicBezTo>
                    <a:pt x="0" y="522548"/>
                    <a:pt x="542149" y="0"/>
                    <a:pt x="1210923" y="0"/>
                  </a:cubicBezTo>
                  <a:cubicBezTo>
                    <a:pt x="1879697" y="0"/>
                    <a:pt x="2421846" y="522548"/>
                    <a:pt x="2421846" y="1167143"/>
                  </a:cubicBezTo>
                  <a:cubicBezTo>
                    <a:pt x="2421846" y="1811738"/>
                    <a:pt x="1879697" y="2334286"/>
                    <a:pt x="1210923" y="2334286"/>
                  </a:cubicBezTo>
                  <a:cubicBezTo>
                    <a:pt x="542149" y="2334286"/>
                    <a:pt x="0" y="1811738"/>
                    <a:pt x="0" y="116714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071" tIns="367248" rIns="380071" bIns="367248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/>
                <a:t>1</a:t>
              </a:r>
              <a:endParaRPr lang="cs-CZ" kern="1200" dirty="0"/>
            </a:p>
          </p:txBody>
        </p:sp>
        <p:sp>
          <p:nvSpPr>
            <p:cNvPr id="12" name="Volný tvar 11"/>
            <p:cNvSpPr/>
            <p:nvPr/>
          </p:nvSpPr>
          <p:spPr>
            <a:xfrm rot="2700000">
              <a:off x="6247415" y="2552626"/>
              <a:ext cx="357180" cy="684532"/>
            </a:xfrm>
            <a:custGeom>
              <a:avLst/>
              <a:gdLst>
                <a:gd name="connsiteX0" fmla="*/ 0 w 357180"/>
                <a:gd name="connsiteY0" fmla="*/ 136906 h 684532"/>
                <a:gd name="connsiteX1" fmla="*/ 178590 w 357180"/>
                <a:gd name="connsiteY1" fmla="*/ 136906 h 684532"/>
                <a:gd name="connsiteX2" fmla="*/ 178590 w 357180"/>
                <a:gd name="connsiteY2" fmla="*/ 0 h 684532"/>
                <a:gd name="connsiteX3" fmla="*/ 357180 w 357180"/>
                <a:gd name="connsiteY3" fmla="*/ 342266 h 684532"/>
                <a:gd name="connsiteX4" fmla="*/ 178590 w 357180"/>
                <a:gd name="connsiteY4" fmla="*/ 684532 h 684532"/>
                <a:gd name="connsiteX5" fmla="*/ 178590 w 357180"/>
                <a:gd name="connsiteY5" fmla="*/ 547626 h 684532"/>
                <a:gd name="connsiteX6" fmla="*/ 0 w 357180"/>
                <a:gd name="connsiteY6" fmla="*/ 547626 h 684532"/>
                <a:gd name="connsiteX7" fmla="*/ 0 w 357180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180" h="684532">
                  <a:moveTo>
                    <a:pt x="0" y="136906"/>
                  </a:moveTo>
                  <a:lnTo>
                    <a:pt x="178590" y="136906"/>
                  </a:lnTo>
                  <a:lnTo>
                    <a:pt x="178590" y="0"/>
                  </a:lnTo>
                  <a:lnTo>
                    <a:pt x="357180" y="342266"/>
                  </a:lnTo>
                  <a:lnTo>
                    <a:pt x="178590" y="684532"/>
                  </a:lnTo>
                  <a:lnTo>
                    <a:pt x="178590" y="547626"/>
                  </a:lnTo>
                  <a:lnTo>
                    <a:pt x="0" y="547626"/>
                  </a:lnTo>
                  <a:lnTo>
                    <a:pt x="0" y="1369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6906" rIns="107154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6306878" y="2811554"/>
              <a:ext cx="2400893" cy="2329316"/>
            </a:xfrm>
            <a:custGeom>
              <a:avLst/>
              <a:gdLst>
                <a:gd name="connsiteX0" fmla="*/ 0 w 2400893"/>
                <a:gd name="connsiteY0" fmla="*/ 1164658 h 2329316"/>
                <a:gd name="connsiteX1" fmla="*/ 1200447 w 2400893"/>
                <a:gd name="connsiteY1" fmla="*/ 0 h 2329316"/>
                <a:gd name="connsiteX2" fmla="*/ 2400894 w 2400893"/>
                <a:gd name="connsiteY2" fmla="*/ 1164658 h 2329316"/>
                <a:gd name="connsiteX3" fmla="*/ 1200447 w 2400893"/>
                <a:gd name="connsiteY3" fmla="*/ 2329316 h 2329316"/>
                <a:gd name="connsiteX4" fmla="*/ 0 w 2400893"/>
                <a:gd name="connsiteY4" fmla="*/ 1164658 h 232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893" h="2329316">
                  <a:moveTo>
                    <a:pt x="0" y="1164658"/>
                  </a:moveTo>
                  <a:cubicBezTo>
                    <a:pt x="0" y="521435"/>
                    <a:pt x="537458" y="0"/>
                    <a:pt x="1200447" y="0"/>
                  </a:cubicBezTo>
                  <a:cubicBezTo>
                    <a:pt x="1863436" y="0"/>
                    <a:pt x="2400894" y="521435"/>
                    <a:pt x="2400894" y="1164658"/>
                  </a:cubicBezTo>
                  <a:cubicBezTo>
                    <a:pt x="2400894" y="1807881"/>
                    <a:pt x="1863436" y="2329316"/>
                    <a:pt x="1200447" y="2329316"/>
                  </a:cubicBezTo>
                  <a:cubicBezTo>
                    <a:pt x="537458" y="2329316"/>
                    <a:pt x="0" y="1807881"/>
                    <a:pt x="0" y="1164658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4463" tIns="363980" rIns="374463" bIns="3639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/>
                <a:t>2</a:t>
              </a:r>
              <a:endParaRPr lang="cs-CZ" b="1" kern="1200" dirty="0"/>
            </a:p>
          </p:txBody>
        </p:sp>
        <p:sp>
          <p:nvSpPr>
            <p:cNvPr id="14" name="Volný tvar 13"/>
            <p:cNvSpPr/>
            <p:nvPr/>
          </p:nvSpPr>
          <p:spPr>
            <a:xfrm rot="18900000">
              <a:off x="6284153" y="4688310"/>
              <a:ext cx="337616" cy="684533"/>
            </a:xfrm>
            <a:custGeom>
              <a:avLst/>
              <a:gdLst>
                <a:gd name="connsiteX0" fmla="*/ 0 w 337615"/>
                <a:gd name="connsiteY0" fmla="*/ 136906 h 684532"/>
                <a:gd name="connsiteX1" fmla="*/ 168808 w 337615"/>
                <a:gd name="connsiteY1" fmla="*/ 136906 h 684532"/>
                <a:gd name="connsiteX2" fmla="*/ 168808 w 337615"/>
                <a:gd name="connsiteY2" fmla="*/ 0 h 684532"/>
                <a:gd name="connsiteX3" fmla="*/ 337615 w 337615"/>
                <a:gd name="connsiteY3" fmla="*/ 342266 h 684532"/>
                <a:gd name="connsiteX4" fmla="*/ 168808 w 337615"/>
                <a:gd name="connsiteY4" fmla="*/ 684532 h 684532"/>
                <a:gd name="connsiteX5" fmla="*/ 168808 w 337615"/>
                <a:gd name="connsiteY5" fmla="*/ 547626 h 684532"/>
                <a:gd name="connsiteX6" fmla="*/ 0 w 337615"/>
                <a:gd name="connsiteY6" fmla="*/ 547626 h 684532"/>
                <a:gd name="connsiteX7" fmla="*/ 0 w 337615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615" h="684532">
                  <a:moveTo>
                    <a:pt x="337615" y="547626"/>
                  </a:moveTo>
                  <a:lnTo>
                    <a:pt x="168807" y="547626"/>
                  </a:lnTo>
                  <a:lnTo>
                    <a:pt x="168807" y="684532"/>
                  </a:lnTo>
                  <a:lnTo>
                    <a:pt x="0" y="342266"/>
                  </a:lnTo>
                  <a:lnTo>
                    <a:pt x="168807" y="0"/>
                  </a:lnTo>
                  <a:lnTo>
                    <a:pt x="168807" y="136906"/>
                  </a:lnTo>
                  <a:lnTo>
                    <a:pt x="337615" y="136906"/>
                  </a:lnTo>
                  <a:lnTo>
                    <a:pt x="337615" y="5476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283" tIns="136906" rIns="1" bIns="136906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4112837" y="4919385"/>
              <a:ext cx="2483402" cy="2419229"/>
            </a:xfrm>
            <a:custGeom>
              <a:avLst/>
              <a:gdLst>
                <a:gd name="connsiteX0" fmla="*/ 0 w 2483402"/>
                <a:gd name="connsiteY0" fmla="*/ 1209615 h 2419229"/>
                <a:gd name="connsiteX1" fmla="*/ 1241701 w 2483402"/>
                <a:gd name="connsiteY1" fmla="*/ 0 h 2419229"/>
                <a:gd name="connsiteX2" fmla="*/ 2483402 w 2483402"/>
                <a:gd name="connsiteY2" fmla="*/ 1209615 h 2419229"/>
                <a:gd name="connsiteX3" fmla="*/ 1241701 w 2483402"/>
                <a:gd name="connsiteY3" fmla="*/ 2419230 h 2419229"/>
                <a:gd name="connsiteX4" fmla="*/ 0 w 2483402"/>
                <a:gd name="connsiteY4" fmla="*/ 1209615 h 241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3402" h="2419229">
                  <a:moveTo>
                    <a:pt x="0" y="1209615"/>
                  </a:moveTo>
                  <a:cubicBezTo>
                    <a:pt x="0" y="541563"/>
                    <a:pt x="555928" y="0"/>
                    <a:pt x="1241701" y="0"/>
                  </a:cubicBezTo>
                  <a:cubicBezTo>
                    <a:pt x="1927474" y="0"/>
                    <a:pt x="2483402" y="541563"/>
                    <a:pt x="2483402" y="1209615"/>
                  </a:cubicBezTo>
                  <a:cubicBezTo>
                    <a:pt x="2483402" y="1877667"/>
                    <a:pt x="1927474" y="2419230"/>
                    <a:pt x="1241701" y="2419230"/>
                  </a:cubicBezTo>
                  <a:cubicBezTo>
                    <a:pt x="555928" y="2419230"/>
                    <a:pt x="0" y="1877667"/>
                    <a:pt x="0" y="12096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546" tIns="377148" rIns="386546" bIns="37714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/>
                <a:t>3</a:t>
              </a:r>
            </a:p>
          </p:txBody>
        </p:sp>
        <p:sp>
          <p:nvSpPr>
            <p:cNvPr id="16" name="Volný tvar 15"/>
            <p:cNvSpPr/>
            <p:nvPr/>
          </p:nvSpPr>
          <p:spPr>
            <a:xfrm rot="2700000">
              <a:off x="4108461" y="4706132"/>
              <a:ext cx="330956" cy="684533"/>
            </a:xfrm>
            <a:custGeom>
              <a:avLst/>
              <a:gdLst>
                <a:gd name="connsiteX0" fmla="*/ 0 w 330955"/>
                <a:gd name="connsiteY0" fmla="*/ 136906 h 684532"/>
                <a:gd name="connsiteX1" fmla="*/ 165478 w 330955"/>
                <a:gd name="connsiteY1" fmla="*/ 136906 h 684532"/>
                <a:gd name="connsiteX2" fmla="*/ 165478 w 330955"/>
                <a:gd name="connsiteY2" fmla="*/ 0 h 684532"/>
                <a:gd name="connsiteX3" fmla="*/ 330955 w 330955"/>
                <a:gd name="connsiteY3" fmla="*/ 342266 h 684532"/>
                <a:gd name="connsiteX4" fmla="*/ 165478 w 330955"/>
                <a:gd name="connsiteY4" fmla="*/ 684532 h 684532"/>
                <a:gd name="connsiteX5" fmla="*/ 165478 w 330955"/>
                <a:gd name="connsiteY5" fmla="*/ 547626 h 684532"/>
                <a:gd name="connsiteX6" fmla="*/ 0 w 330955"/>
                <a:gd name="connsiteY6" fmla="*/ 547626 h 684532"/>
                <a:gd name="connsiteX7" fmla="*/ 0 w 330955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955" h="684532">
                  <a:moveTo>
                    <a:pt x="330955" y="547626"/>
                  </a:moveTo>
                  <a:lnTo>
                    <a:pt x="165477" y="547626"/>
                  </a:lnTo>
                  <a:lnTo>
                    <a:pt x="165477" y="684532"/>
                  </a:lnTo>
                  <a:lnTo>
                    <a:pt x="0" y="342266"/>
                  </a:lnTo>
                  <a:lnTo>
                    <a:pt x="165477" y="0"/>
                  </a:lnTo>
                  <a:lnTo>
                    <a:pt x="165477" y="136906"/>
                  </a:lnTo>
                  <a:lnTo>
                    <a:pt x="330955" y="136906"/>
                  </a:lnTo>
                  <a:lnTo>
                    <a:pt x="330955" y="5476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286" tIns="136907" rIns="0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1985302" y="2802113"/>
              <a:ext cx="2432899" cy="2348199"/>
            </a:xfrm>
            <a:custGeom>
              <a:avLst/>
              <a:gdLst>
                <a:gd name="connsiteX0" fmla="*/ 0 w 2432899"/>
                <a:gd name="connsiteY0" fmla="*/ 1174100 h 2348199"/>
                <a:gd name="connsiteX1" fmla="*/ 1216450 w 2432899"/>
                <a:gd name="connsiteY1" fmla="*/ 0 h 2348199"/>
                <a:gd name="connsiteX2" fmla="*/ 2432900 w 2432899"/>
                <a:gd name="connsiteY2" fmla="*/ 1174100 h 2348199"/>
                <a:gd name="connsiteX3" fmla="*/ 1216450 w 2432899"/>
                <a:gd name="connsiteY3" fmla="*/ 2348200 h 2348199"/>
                <a:gd name="connsiteX4" fmla="*/ 0 w 2432899"/>
                <a:gd name="connsiteY4" fmla="*/ 1174100 h 23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899" h="2348199">
                  <a:moveTo>
                    <a:pt x="0" y="1174100"/>
                  </a:moveTo>
                  <a:cubicBezTo>
                    <a:pt x="0" y="525662"/>
                    <a:pt x="544623" y="0"/>
                    <a:pt x="1216450" y="0"/>
                  </a:cubicBezTo>
                  <a:cubicBezTo>
                    <a:pt x="1888277" y="0"/>
                    <a:pt x="2432900" y="525662"/>
                    <a:pt x="2432900" y="1174100"/>
                  </a:cubicBezTo>
                  <a:cubicBezTo>
                    <a:pt x="2432900" y="1822538"/>
                    <a:pt x="1888277" y="2348200"/>
                    <a:pt x="1216450" y="2348200"/>
                  </a:cubicBezTo>
                  <a:cubicBezTo>
                    <a:pt x="544623" y="2348200"/>
                    <a:pt x="0" y="1822538"/>
                    <a:pt x="0" y="11741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9150" tIns="366746" rIns="379150" bIns="36674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/>
                <a:t>4</a:t>
              </a:r>
              <a:endParaRPr lang="cs-CZ" sz="1000" b="1" kern="1200" dirty="0"/>
            </a:p>
          </p:txBody>
        </p:sp>
        <p:sp>
          <p:nvSpPr>
            <p:cNvPr id="18" name="Volný tvar 17"/>
            <p:cNvSpPr/>
            <p:nvPr/>
          </p:nvSpPr>
          <p:spPr>
            <a:xfrm rot="18900000">
              <a:off x="4098092" y="2562346"/>
              <a:ext cx="350520" cy="684532"/>
            </a:xfrm>
            <a:custGeom>
              <a:avLst/>
              <a:gdLst>
                <a:gd name="connsiteX0" fmla="*/ 0 w 350520"/>
                <a:gd name="connsiteY0" fmla="*/ 136906 h 684532"/>
                <a:gd name="connsiteX1" fmla="*/ 175260 w 350520"/>
                <a:gd name="connsiteY1" fmla="*/ 136906 h 684532"/>
                <a:gd name="connsiteX2" fmla="*/ 175260 w 350520"/>
                <a:gd name="connsiteY2" fmla="*/ 0 h 684532"/>
                <a:gd name="connsiteX3" fmla="*/ 350520 w 350520"/>
                <a:gd name="connsiteY3" fmla="*/ 342266 h 684532"/>
                <a:gd name="connsiteX4" fmla="*/ 175260 w 350520"/>
                <a:gd name="connsiteY4" fmla="*/ 684532 h 684532"/>
                <a:gd name="connsiteX5" fmla="*/ 175260 w 350520"/>
                <a:gd name="connsiteY5" fmla="*/ 547626 h 684532"/>
                <a:gd name="connsiteX6" fmla="*/ 0 w 350520"/>
                <a:gd name="connsiteY6" fmla="*/ 547626 h 684532"/>
                <a:gd name="connsiteX7" fmla="*/ 0 w 350520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520" h="684532">
                  <a:moveTo>
                    <a:pt x="0" y="136906"/>
                  </a:moveTo>
                  <a:lnTo>
                    <a:pt x="175260" y="136906"/>
                  </a:lnTo>
                  <a:lnTo>
                    <a:pt x="175260" y="0"/>
                  </a:lnTo>
                  <a:lnTo>
                    <a:pt x="350520" y="342266"/>
                  </a:lnTo>
                  <a:lnTo>
                    <a:pt x="175260" y="684532"/>
                  </a:lnTo>
                  <a:lnTo>
                    <a:pt x="175260" y="547626"/>
                  </a:lnTo>
                  <a:lnTo>
                    <a:pt x="0" y="547626"/>
                  </a:lnTo>
                  <a:lnTo>
                    <a:pt x="0" y="1369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6906" rIns="105155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7193647" y="687576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114452" y="414146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678569" y="4497173"/>
            <a:ext cx="4213711" cy="23698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chemeClr val="bg2"/>
                </a:solidFill>
              </a:rPr>
              <a:t>!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Vedení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 organizace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by se mělo soustředit na řízení rizik s vysokou mírou významnosti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, rizika s nízkou mírou lze udržovat a sledovat.</a:t>
            </a:r>
          </a:p>
        </p:txBody>
      </p:sp>
    </p:spTree>
    <p:extLst>
      <p:ext uri="{BB962C8B-B14F-4D97-AF65-F5344CB8AC3E}">
        <p14:creationId xmlns:p14="http://schemas.microsoft.com/office/powerpoint/2010/main" val="1948970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156" y="685081"/>
            <a:ext cx="9695369" cy="461665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2. Analýza (hodnocení) – (3/3)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825" y="2052671"/>
            <a:ext cx="9937426" cy="5135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Mapa rizik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= výsledek hodnocení (analýzy) rizik</a:t>
            </a:r>
          </a:p>
          <a:p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přehled identifikovaných rizik organizace</a:t>
            </a:r>
          </a:p>
          <a:p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forma mapy rizik</a:t>
            </a:r>
          </a:p>
          <a:p>
            <a:pPr marL="3048000" indent="-363538"/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katalog tříděný podle významnosti</a:t>
            </a:r>
          </a:p>
          <a:p>
            <a:pPr marL="3048000" indent="-363538"/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tabulka</a:t>
            </a:r>
          </a:p>
          <a:p>
            <a:pPr marL="3048000" indent="-363538"/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graf</a:t>
            </a:r>
          </a:p>
          <a:p>
            <a:pPr marL="0" indent="0" algn="just">
              <a:buNone/>
            </a:pPr>
            <a:endParaRPr lang="cs-CZ" sz="2400" b="1" dirty="0"/>
          </a:p>
          <a:p>
            <a:pPr marL="0" indent="0" algn="just">
              <a:buNone/>
            </a:pPr>
            <a:endParaRPr lang="cs-CZ" sz="2400" b="1" dirty="0"/>
          </a:p>
          <a:p>
            <a:pPr marL="0" indent="0" algn="just">
              <a:buNone/>
            </a:pPr>
            <a:endParaRPr lang="cs-CZ" sz="2400" b="1" dirty="0"/>
          </a:p>
          <a:p>
            <a:pPr marL="0" indent="0" algn="just">
              <a:buNone/>
            </a:pPr>
            <a:endParaRPr lang="cs-CZ" sz="2400" b="1" dirty="0"/>
          </a:p>
          <a:p>
            <a:pPr marL="0" indent="0" algn="just">
              <a:buNone/>
            </a:pP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Karta rizik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=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přehled rizik u vlastníka rizik , tj. u toho, v jehož činnosti se daná rizika mohou vyskytovat, včetně opatření k jejich zmírnění nebo snížení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26</a:t>
            </a:fld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7723188" y="85323"/>
            <a:ext cx="1932368" cy="1871646"/>
            <a:chOff x="1985302" y="656284"/>
            <a:chExt cx="6722469" cy="6682330"/>
          </a:xfrm>
        </p:grpSpPr>
        <p:sp>
          <p:nvSpPr>
            <p:cNvPr id="7" name="Volný tvar 6"/>
            <p:cNvSpPr/>
            <p:nvPr/>
          </p:nvSpPr>
          <p:spPr>
            <a:xfrm>
              <a:off x="4143616" y="656284"/>
              <a:ext cx="2421845" cy="2334286"/>
            </a:xfrm>
            <a:custGeom>
              <a:avLst/>
              <a:gdLst>
                <a:gd name="connsiteX0" fmla="*/ 0 w 2421845"/>
                <a:gd name="connsiteY0" fmla="*/ 1167143 h 2334286"/>
                <a:gd name="connsiteX1" fmla="*/ 1210923 w 2421845"/>
                <a:gd name="connsiteY1" fmla="*/ 0 h 2334286"/>
                <a:gd name="connsiteX2" fmla="*/ 2421846 w 2421845"/>
                <a:gd name="connsiteY2" fmla="*/ 1167143 h 2334286"/>
                <a:gd name="connsiteX3" fmla="*/ 1210923 w 2421845"/>
                <a:gd name="connsiteY3" fmla="*/ 2334286 h 2334286"/>
                <a:gd name="connsiteX4" fmla="*/ 0 w 2421845"/>
                <a:gd name="connsiteY4" fmla="*/ 1167143 h 233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1845" h="2334286">
                  <a:moveTo>
                    <a:pt x="0" y="1167143"/>
                  </a:moveTo>
                  <a:cubicBezTo>
                    <a:pt x="0" y="522548"/>
                    <a:pt x="542149" y="0"/>
                    <a:pt x="1210923" y="0"/>
                  </a:cubicBezTo>
                  <a:cubicBezTo>
                    <a:pt x="1879697" y="0"/>
                    <a:pt x="2421846" y="522548"/>
                    <a:pt x="2421846" y="1167143"/>
                  </a:cubicBezTo>
                  <a:cubicBezTo>
                    <a:pt x="2421846" y="1811738"/>
                    <a:pt x="1879697" y="2334286"/>
                    <a:pt x="1210923" y="2334286"/>
                  </a:cubicBezTo>
                  <a:cubicBezTo>
                    <a:pt x="542149" y="2334286"/>
                    <a:pt x="0" y="1811738"/>
                    <a:pt x="0" y="116714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071" tIns="367248" rIns="380071" bIns="367248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/>
                <a:t>1</a:t>
              </a:r>
              <a:endParaRPr lang="cs-CZ" kern="1200" dirty="0"/>
            </a:p>
          </p:txBody>
        </p:sp>
        <p:sp>
          <p:nvSpPr>
            <p:cNvPr id="8" name="Volný tvar 7"/>
            <p:cNvSpPr/>
            <p:nvPr/>
          </p:nvSpPr>
          <p:spPr>
            <a:xfrm rot="2700000">
              <a:off x="6247415" y="2552626"/>
              <a:ext cx="357180" cy="684532"/>
            </a:xfrm>
            <a:custGeom>
              <a:avLst/>
              <a:gdLst>
                <a:gd name="connsiteX0" fmla="*/ 0 w 357180"/>
                <a:gd name="connsiteY0" fmla="*/ 136906 h 684532"/>
                <a:gd name="connsiteX1" fmla="*/ 178590 w 357180"/>
                <a:gd name="connsiteY1" fmla="*/ 136906 h 684532"/>
                <a:gd name="connsiteX2" fmla="*/ 178590 w 357180"/>
                <a:gd name="connsiteY2" fmla="*/ 0 h 684532"/>
                <a:gd name="connsiteX3" fmla="*/ 357180 w 357180"/>
                <a:gd name="connsiteY3" fmla="*/ 342266 h 684532"/>
                <a:gd name="connsiteX4" fmla="*/ 178590 w 357180"/>
                <a:gd name="connsiteY4" fmla="*/ 684532 h 684532"/>
                <a:gd name="connsiteX5" fmla="*/ 178590 w 357180"/>
                <a:gd name="connsiteY5" fmla="*/ 547626 h 684532"/>
                <a:gd name="connsiteX6" fmla="*/ 0 w 357180"/>
                <a:gd name="connsiteY6" fmla="*/ 547626 h 684532"/>
                <a:gd name="connsiteX7" fmla="*/ 0 w 357180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180" h="684532">
                  <a:moveTo>
                    <a:pt x="0" y="136906"/>
                  </a:moveTo>
                  <a:lnTo>
                    <a:pt x="178590" y="136906"/>
                  </a:lnTo>
                  <a:lnTo>
                    <a:pt x="178590" y="0"/>
                  </a:lnTo>
                  <a:lnTo>
                    <a:pt x="357180" y="342266"/>
                  </a:lnTo>
                  <a:lnTo>
                    <a:pt x="178590" y="684532"/>
                  </a:lnTo>
                  <a:lnTo>
                    <a:pt x="178590" y="547626"/>
                  </a:lnTo>
                  <a:lnTo>
                    <a:pt x="0" y="547626"/>
                  </a:lnTo>
                  <a:lnTo>
                    <a:pt x="0" y="1369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6906" rIns="107154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6306878" y="2811554"/>
              <a:ext cx="2400893" cy="2329316"/>
            </a:xfrm>
            <a:custGeom>
              <a:avLst/>
              <a:gdLst>
                <a:gd name="connsiteX0" fmla="*/ 0 w 2400893"/>
                <a:gd name="connsiteY0" fmla="*/ 1164658 h 2329316"/>
                <a:gd name="connsiteX1" fmla="*/ 1200447 w 2400893"/>
                <a:gd name="connsiteY1" fmla="*/ 0 h 2329316"/>
                <a:gd name="connsiteX2" fmla="*/ 2400894 w 2400893"/>
                <a:gd name="connsiteY2" fmla="*/ 1164658 h 2329316"/>
                <a:gd name="connsiteX3" fmla="*/ 1200447 w 2400893"/>
                <a:gd name="connsiteY3" fmla="*/ 2329316 h 2329316"/>
                <a:gd name="connsiteX4" fmla="*/ 0 w 2400893"/>
                <a:gd name="connsiteY4" fmla="*/ 1164658 h 232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893" h="2329316">
                  <a:moveTo>
                    <a:pt x="0" y="1164658"/>
                  </a:moveTo>
                  <a:cubicBezTo>
                    <a:pt x="0" y="521435"/>
                    <a:pt x="537458" y="0"/>
                    <a:pt x="1200447" y="0"/>
                  </a:cubicBezTo>
                  <a:cubicBezTo>
                    <a:pt x="1863436" y="0"/>
                    <a:pt x="2400894" y="521435"/>
                    <a:pt x="2400894" y="1164658"/>
                  </a:cubicBezTo>
                  <a:cubicBezTo>
                    <a:pt x="2400894" y="1807881"/>
                    <a:pt x="1863436" y="2329316"/>
                    <a:pt x="1200447" y="2329316"/>
                  </a:cubicBezTo>
                  <a:cubicBezTo>
                    <a:pt x="537458" y="2329316"/>
                    <a:pt x="0" y="1807881"/>
                    <a:pt x="0" y="1164658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4463" tIns="363980" rIns="374463" bIns="3639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/>
                <a:t>2</a:t>
              </a:r>
              <a:endParaRPr lang="cs-CZ" b="1" kern="1200" dirty="0"/>
            </a:p>
          </p:txBody>
        </p:sp>
        <p:sp>
          <p:nvSpPr>
            <p:cNvPr id="10" name="Volný tvar 9"/>
            <p:cNvSpPr/>
            <p:nvPr/>
          </p:nvSpPr>
          <p:spPr>
            <a:xfrm rot="18900000">
              <a:off x="6284153" y="4688310"/>
              <a:ext cx="337616" cy="684533"/>
            </a:xfrm>
            <a:custGeom>
              <a:avLst/>
              <a:gdLst>
                <a:gd name="connsiteX0" fmla="*/ 0 w 337615"/>
                <a:gd name="connsiteY0" fmla="*/ 136906 h 684532"/>
                <a:gd name="connsiteX1" fmla="*/ 168808 w 337615"/>
                <a:gd name="connsiteY1" fmla="*/ 136906 h 684532"/>
                <a:gd name="connsiteX2" fmla="*/ 168808 w 337615"/>
                <a:gd name="connsiteY2" fmla="*/ 0 h 684532"/>
                <a:gd name="connsiteX3" fmla="*/ 337615 w 337615"/>
                <a:gd name="connsiteY3" fmla="*/ 342266 h 684532"/>
                <a:gd name="connsiteX4" fmla="*/ 168808 w 337615"/>
                <a:gd name="connsiteY4" fmla="*/ 684532 h 684532"/>
                <a:gd name="connsiteX5" fmla="*/ 168808 w 337615"/>
                <a:gd name="connsiteY5" fmla="*/ 547626 h 684532"/>
                <a:gd name="connsiteX6" fmla="*/ 0 w 337615"/>
                <a:gd name="connsiteY6" fmla="*/ 547626 h 684532"/>
                <a:gd name="connsiteX7" fmla="*/ 0 w 337615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615" h="684532">
                  <a:moveTo>
                    <a:pt x="337615" y="547626"/>
                  </a:moveTo>
                  <a:lnTo>
                    <a:pt x="168807" y="547626"/>
                  </a:lnTo>
                  <a:lnTo>
                    <a:pt x="168807" y="684532"/>
                  </a:lnTo>
                  <a:lnTo>
                    <a:pt x="0" y="342266"/>
                  </a:lnTo>
                  <a:lnTo>
                    <a:pt x="168807" y="0"/>
                  </a:lnTo>
                  <a:lnTo>
                    <a:pt x="168807" y="136906"/>
                  </a:lnTo>
                  <a:lnTo>
                    <a:pt x="337615" y="136906"/>
                  </a:lnTo>
                  <a:lnTo>
                    <a:pt x="337615" y="5476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283" tIns="136906" rIns="1" bIns="136906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112837" y="4919385"/>
              <a:ext cx="2483402" cy="2419229"/>
            </a:xfrm>
            <a:custGeom>
              <a:avLst/>
              <a:gdLst>
                <a:gd name="connsiteX0" fmla="*/ 0 w 2483402"/>
                <a:gd name="connsiteY0" fmla="*/ 1209615 h 2419229"/>
                <a:gd name="connsiteX1" fmla="*/ 1241701 w 2483402"/>
                <a:gd name="connsiteY1" fmla="*/ 0 h 2419229"/>
                <a:gd name="connsiteX2" fmla="*/ 2483402 w 2483402"/>
                <a:gd name="connsiteY2" fmla="*/ 1209615 h 2419229"/>
                <a:gd name="connsiteX3" fmla="*/ 1241701 w 2483402"/>
                <a:gd name="connsiteY3" fmla="*/ 2419230 h 2419229"/>
                <a:gd name="connsiteX4" fmla="*/ 0 w 2483402"/>
                <a:gd name="connsiteY4" fmla="*/ 1209615 h 241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3402" h="2419229">
                  <a:moveTo>
                    <a:pt x="0" y="1209615"/>
                  </a:moveTo>
                  <a:cubicBezTo>
                    <a:pt x="0" y="541563"/>
                    <a:pt x="555928" y="0"/>
                    <a:pt x="1241701" y="0"/>
                  </a:cubicBezTo>
                  <a:cubicBezTo>
                    <a:pt x="1927474" y="0"/>
                    <a:pt x="2483402" y="541563"/>
                    <a:pt x="2483402" y="1209615"/>
                  </a:cubicBezTo>
                  <a:cubicBezTo>
                    <a:pt x="2483402" y="1877667"/>
                    <a:pt x="1927474" y="2419230"/>
                    <a:pt x="1241701" y="2419230"/>
                  </a:cubicBezTo>
                  <a:cubicBezTo>
                    <a:pt x="555928" y="2419230"/>
                    <a:pt x="0" y="1877667"/>
                    <a:pt x="0" y="12096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546" tIns="377148" rIns="386546" bIns="37714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/>
                <a:t>3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 rot="2700000">
              <a:off x="4108461" y="4706132"/>
              <a:ext cx="330956" cy="684533"/>
            </a:xfrm>
            <a:custGeom>
              <a:avLst/>
              <a:gdLst>
                <a:gd name="connsiteX0" fmla="*/ 0 w 330955"/>
                <a:gd name="connsiteY0" fmla="*/ 136906 h 684532"/>
                <a:gd name="connsiteX1" fmla="*/ 165478 w 330955"/>
                <a:gd name="connsiteY1" fmla="*/ 136906 h 684532"/>
                <a:gd name="connsiteX2" fmla="*/ 165478 w 330955"/>
                <a:gd name="connsiteY2" fmla="*/ 0 h 684532"/>
                <a:gd name="connsiteX3" fmla="*/ 330955 w 330955"/>
                <a:gd name="connsiteY3" fmla="*/ 342266 h 684532"/>
                <a:gd name="connsiteX4" fmla="*/ 165478 w 330955"/>
                <a:gd name="connsiteY4" fmla="*/ 684532 h 684532"/>
                <a:gd name="connsiteX5" fmla="*/ 165478 w 330955"/>
                <a:gd name="connsiteY5" fmla="*/ 547626 h 684532"/>
                <a:gd name="connsiteX6" fmla="*/ 0 w 330955"/>
                <a:gd name="connsiteY6" fmla="*/ 547626 h 684532"/>
                <a:gd name="connsiteX7" fmla="*/ 0 w 330955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955" h="684532">
                  <a:moveTo>
                    <a:pt x="330955" y="547626"/>
                  </a:moveTo>
                  <a:lnTo>
                    <a:pt x="165477" y="547626"/>
                  </a:lnTo>
                  <a:lnTo>
                    <a:pt x="165477" y="684532"/>
                  </a:lnTo>
                  <a:lnTo>
                    <a:pt x="0" y="342266"/>
                  </a:lnTo>
                  <a:lnTo>
                    <a:pt x="165477" y="0"/>
                  </a:lnTo>
                  <a:lnTo>
                    <a:pt x="165477" y="136906"/>
                  </a:lnTo>
                  <a:lnTo>
                    <a:pt x="330955" y="136906"/>
                  </a:lnTo>
                  <a:lnTo>
                    <a:pt x="330955" y="5476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286" tIns="136907" rIns="0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1985302" y="2802113"/>
              <a:ext cx="2432899" cy="2348199"/>
            </a:xfrm>
            <a:custGeom>
              <a:avLst/>
              <a:gdLst>
                <a:gd name="connsiteX0" fmla="*/ 0 w 2432899"/>
                <a:gd name="connsiteY0" fmla="*/ 1174100 h 2348199"/>
                <a:gd name="connsiteX1" fmla="*/ 1216450 w 2432899"/>
                <a:gd name="connsiteY1" fmla="*/ 0 h 2348199"/>
                <a:gd name="connsiteX2" fmla="*/ 2432900 w 2432899"/>
                <a:gd name="connsiteY2" fmla="*/ 1174100 h 2348199"/>
                <a:gd name="connsiteX3" fmla="*/ 1216450 w 2432899"/>
                <a:gd name="connsiteY3" fmla="*/ 2348200 h 2348199"/>
                <a:gd name="connsiteX4" fmla="*/ 0 w 2432899"/>
                <a:gd name="connsiteY4" fmla="*/ 1174100 h 23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899" h="2348199">
                  <a:moveTo>
                    <a:pt x="0" y="1174100"/>
                  </a:moveTo>
                  <a:cubicBezTo>
                    <a:pt x="0" y="525662"/>
                    <a:pt x="544623" y="0"/>
                    <a:pt x="1216450" y="0"/>
                  </a:cubicBezTo>
                  <a:cubicBezTo>
                    <a:pt x="1888277" y="0"/>
                    <a:pt x="2432900" y="525662"/>
                    <a:pt x="2432900" y="1174100"/>
                  </a:cubicBezTo>
                  <a:cubicBezTo>
                    <a:pt x="2432900" y="1822538"/>
                    <a:pt x="1888277" y="2348200"/>
                    <a:pt x="1216450" y="2348200"/>
                  </a:cubicBezTo>
                  <a:cubicBezTo>
                    <a:pt x="544623" y="2348200"/>
                    <a:pt x="0" y="1822538"/>
                    <a:pt x="0" y="11741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9150" tIns="366746" rIns="379150" bIns="36674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/>
                <a:t>4</a:t>
              </a:r>
              <a:endParaRPr lang="cs-CZ" sz="1000" b="1" kern="1200" dirty="0"/>
            </a:p>
          </p:txBody>
        </p:sp>
        <p:sp>
          <p:nvSpPr>
            <p:cNvPr id="14" name="Volný tvar 13"/>
            <p:cNvSpPr/>
            <p:nvPr/>
          </p:nvSpPr>
          <p:spPr>
            <a:xfrm rot="18900000">
              <a:off x="4098092" y="2562346"/>
              <a:ext cx="350520" cy="684532"/>
            </a:xfrm>
            <a:custGeom>
              <a:avLst/>
              <a:gdLst>
                <a:gd name="connsiteX0" fmla="*/ 0 w 350520"/>
                <a:gd name="connsiteY0" fmla="*/ 136906 h 684532"/>
                <a:gd name="connsiteX1" fmla="*/ 175260 w 350520"/>
                <a:gd name="connsiteY1" fmla="*/ 136906 h 684532"/>
                <a:gd name="connsiteX2" fmla="*/ 175260 w 350520"/>
                <a:gd name="connsiteY2" fmla="*/ 0 h 684532"/>
                <a:gd name="connsiteX3" fmla="*/ 350520 w 350520"/>
                <a:gd name="connsiteY3" fmla="*/ 342266 h 684532"/>
                <a:gd name="connsiteX4" fmla="*/ 175260 w 350520"/>
                <a:gd name="connsiteY4" fmla="*/ 684532 h 684532"/>
                <a:gd name="connsiteX5" fmla="*/ 175260 w 350520"/>
                <a:gd name="connsiteY5" fmla="*/ 547626 h 684532"/>
                <a:gd name="connsiteX6" fmla="*/ 0 w 350520"/>
                <a:gd name="connsiteY6" fmla="*/ 547626 h 684532"/>
                <a:gd name="connsiteX7" fmla="*/ 0 w 350520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520" h="684532">
                  <a:moveTo>
                    <a:pt x="0" y="136906"/>
                  </a:moveTo>
                  <a:lnTo>
                    <a:pt x="175260" y="136906"/>
                  </a:lnTo>
                  <a:lnTo>
                    <a:pt x="175260" y="0"/>
                  </a:lnTo>
                  <a:lnTo>
                    <a:pt x="350520" y="342266"/>
                  </a:lnTo>
                  <a:lnTo>
                    <a:pt x="175260" y="684532"/>
                  </a:lnTo>
                  <a:lnTo>
                    <a:pt x="175260" y="547626"/>
                  </a:lnTo>
                  <a:lnTo>
                    <a:pt x="0" y="547626"/>
                  </a:lnTo>
                  <a:lnTo>
                    <a:pt x="0" y="1369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6906" rIns="105155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377824" y="4429497"/>
            <a:ext cx="9937427" cy="8925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!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Cílem řízení rizik není vytvořit mapu/katalog rizik. Mapa rizik je pouze nástroj pro řízení rizik.</a:t>
            </a:r>
          </a:p>
        </p:txBody>
      </p:sp>
    </p:spTree>
    <p:extLst>
      <p:ext uri="{BB962C8B-B14F-4D97-AF65-F5344CB8AC3E}">
        <p14:creationId xmlns:p14="http://schemas.microsoft.com/office/powerpoint/2010/main" val="331099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164" y="613073"/>
            <a:ext cx="9624060" cy="126047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3. Nápravná opatření (řízení rizik)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7825" y="1885463"/>
            <a:ext cx="9649395" cy="587625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369"/>
              </a:spcAft>
              <a:buNone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Dalším krokem je samotné 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řízení rizika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aneb</a:t>
            </a:r>
            <a:r>
              <a:rPr lang="cs-CZ" sz="2400" b="1" dirty="0">
                <a:solidFill>
                  <a:schemeClr val="tx1">
                    <a:lumMod val="50000"/>
                  </a:schemeClr>
                </a:solidFill>
              </a:rPr>
              <a:t> stanovení opatření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k jeho eliminaci, případně zmírnění.</a:t>
            </a:r>
          </a:p>
          <a:p>
            <a:pPr marL="0" indent="0" algn="just">
              <a:buNone/>
            </a:pP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Možné přístupy k řízení rizik:</a:t>
            </a:r>
          </a:p>
          <a:p>
            <a:pPr algn="just"/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vyvarování se rizika (neschválení operace, zákaz rizikových aktivit, apod.)</a:t>
            </a:r>
          </a:p>
          <a:p>
            <a:pPr algn="just"/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akceptace rizika (udržování rizika na stávající míře významnosti a sledování jeho vývoje)</a:t>
            </a:r>
          </a:p>
          <a:p>
            <a:pPr algn="just"/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redukce rizika (stanovení nápravných opatření)</a:t>
            </a:r>
          </a:p>
          <a:p>
            <a:pPr algn="just"/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sdílení rizika (tj. částečné přenesení na další osobu)</a:t>
            </a:r>
          </a:p>
          <a:p>
            <a:pPr marL="0" indent="0" algn="just">
              <a:spcAft>
                <a:spcPts val="1369"/>
              </a:spcAft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cs-CZ" sz="29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27</a:t>
            </a:fld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7738315" y="0"/>
            <a:ext cx="1932368" cy="1871646"/>
            <a:chOff x="1985302" y="656284"/>
            <a:chExt cx="6722469" cy="6682330"/>
          </a:xfrm>
        </p:grpSpPr>
        <p:sp>
          <p:nvSpPr>
            <p:cNvPr id="7" name="Volný tvar 6"/>
            <p:cNvSpPr/>
            <p:nvPr/>
          </p:nvSpPr>
          <p:spPr>
            <a:xfrm>
              <a:off x="4143616" y="656284"/>
              <a:ext cx="2421845" cy="2334286"/>
            </a:xfrm>
            <a:custGeom>
              <a:avLst/>
              <a:gdLst>
                <a:gd name="connsiteX0" fmla="*/ 0 w 2421845"/>
                <a:gd name="connsiteY0" fmla="*/ 1167143 h 2334286"/>
                <a:gd name="connsiteX1" fmla="*/ 1210923 w 2421845"/>
                <a:gd name="connsiteY1" fmla="*/ 0 h 2334286"/>
                <a:gd name="connsiteX2" fmla="*/ 2421846 w 2421845"/>
                <a:gd name="connsiteY2" fmla="*/ 1167143 h 2334286"/>
                <a:gd name="connsiteX3" fmla="*/ 1210923 w 2421845"/>
                <a:gd name="connsiteY3" fmla="*/ 2334286 h 2334286"/>
                <a:gd name="connsiteX4" fmla="*/ 0 w 2421845"/>
                <a:gd name="connsiteY4" fmla="*/ 1167143 h 233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1845" h="2334286">
                  <a:moveTo>
                    <a:pt x="0" y="1167143"/>
                  </a:moveTo>
                  <a:cubicBezTo>
                    <a:pt x="0" y="522548"/>
                    <a:pt x="542149" y="0"/>
                    <a:pt x="1210923" y="0"/>
                  </a:cubicBezTo>
                  <a:cubicBezTo>
                    <a:pt x="1879697" y="0"/>
                    <a:pt x="2421846" y="522548"/>
                    <a:pt x="2421846" y="1167143"/>
                  </a:cubicBezTo>
                  <a:cubicBezTo>
                    <a:pt x="2421846" y="1811738"/>
                    <a:pt x="1879697" y="2334286"/>
                    <a:pt x="1210923" y="2334286"/>
                  </a:cubicBezTo>
                  <a:cubicBezTo>
                    <a:pt x="542149" y="2334286"/>
                    <a:pt x="0" y="1811738"/>
                    <a:pt x="0" y="116714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071" tIns="367248" rIns="380071" bIns="367248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/>
                <a:t>1</a:t>
              </a:r>
              <a:endParaRPr lang="cs-CZ" kern="1200" dirty="0"/>
            </a:p>
          </p:txBody>
        </p:sp>
        <p:sp>
          <p:nvSpPr>
            <p:cNvPr id="8" name="Volný tvar 7"/>
            <p:cNvSpPr/>
            <p:nvPr/>
          </p:nvSpPr>
          <p:spPr>
            <a:xfrm rot="2700000">
              <a:off x="6247415" y="2552626"/>
              <a:ext cx="357180" cy="684532"/>
            </a:xfrm>
            <a:custGeom>
              <a:avLst/>
              <a:gdLst>
                <a:gd name="connsiteX0" fmla="*/ 0 w 357180"/>
                <a:gd name="connsiteY0" fmla="*/ 136906 h 684532"/>
                <a:gd name="connsiteX1" fmla="*/ 178590 w 357180"/>
                <a:gd name="connsiteY1" fmla="*/ 136906 h 684532"/>
                <a:gd name="connsiteX2" fmla="*/ 178590 w 357180"/>
                <a:gd name="connsiteY2" fmla="*/ 0 h 684532"/>
                <a:gd name="connsiteX3" fmla="*/ 357180 w 357180"/>
                <a:gd name="connsiteY3" fmla="*/ 342266 h 684532"/>
                <a:gd name="connsiteX4" fmla="*/ 178590 w 357180"/>
                <a:gd name="connsiteY4" fmla="*/ 684532 h 684532"/>
                <a:gd name="connsiteX5" fmla="*/ 178590 w 357180"/>
                <a:gd name="connsiteY5" fmla="*/ 547626 h 684532"/>
                <a:gd name="connsiteX6" fmla="*/ 0 w 357180"/>
                <a:gd name="connsiteY6" fmla="*/ 547626 h 684532"/>
                <a:gd name="connsiteX7" fmla="*/ 0 w 357180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180" h="684532">
                  <a:moveTo>
                    <a:pt x="0" y="136906"/>
                  </a:moveTo>
                  <a:lnTo>
                    <a:pt x="178590" y="136906"/>
                  </a:lnTo>
                  <a:lnTo>
                    <a:pt x="178590" y="0"/>
                  </a:lnTo>
                  <a:lnTo>
                    <a:pt x="357180" y="342266"/>
                  </a:lnTo>
                  <a:lnTo>
                    <a:pt x="178590" y="684532"/>
                  </a:lnTo>
                  <a:lnTo>
                    <a:pt x="178590" y="547626"/>
                  </a:lnTo>
                  <a:lnTo>
                    <a:pt x="0" y="547626"/>
                  </a:lnTo>
                  <a:lnTo>
                    <a:pt x="0" y="1369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6906" rIns="107154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6306878" y="2811554"/>
              <a:ext cx="2400893" cy="2329316"/>
            </a:xfrm>
            <a:custGeom>
              <a:avLst/>
              <a:gdLst>
                <a:gd name="connsiteX0" fmla="*/ 0 w 2400893"/>
                <a:gd name="connsiteY0" fmla="*/ 1164658 h 2329316"/>
                <a:gd name="connsiteX1" fmla="*/ 1200447 w 2400893"/>
                <a:gd name="connsiteY1" fmla="*/ 0 h 2329316"/>
                <a:gd name="connsiteX2" fmla="*/ 2400894 w 2400893"/>
                <a:gd name="connsiteY2" fmla="*/ 1164658 h 2329316"/>
                <a:gd name="connsiteX3" fmla="*/ 1200447 w 2400893"/>
                <a:gd name="connsiteY3" fmla="*/ 2329316 h 2329316"/>
                <a:gd name="connsiteX4" fmla="*/ 0 w 2400893"/>
                <a:gd name="connsiteY4" fmla="*/ 1164658 h 232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893" h="2329316">
                  <a:moveTo>
                    <a:pt x="0" y="1164658"/>
                  </a:moveTo>
                  <a:cubicBezTo>
                    <a:pt x="0" y="521435"/>
                    <a:pt x="537458" y="0"/>
                    <a:pt x="1200447" y="0"/>
                  </a:cubicBezTo>
                  <a:cubicBezTo>
                    <a:pt x="1863436" y="0"/>
                    <a:pt x="2400894" y="521435"/>
                    <a:pt x="2400894" y="1164658"/>
                  </a:cubicBezTo>
                  <a:cubicBezTo>
                    <a:pt x="2400894" y="1807881"/>
                    <a:pt x="1863436" y="2329316"/>
                    <a:pt x="1200447" y="2329316"/>
                  </a:cubicBezTo>
                  <a:cubicBezTo>
                    <a:pt x="537458" y="2329316"/>
                    <a:pt x="0" y="1807881"/>
                    <a:pt x="0" y="11646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4463" tIns="363980" rIns="374463" bIns="3639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/>
                <a:t>2</a:t>
              </a:r>
              <a:endParaRPr lang="cs-CZ" b="1" kern="1200" dirty="0"/>
            </a:p>
          </p:txBody>
        </p:sp>
        <p:sp>
          <p:nvSpPr>
            <p:cNvPr id="10" name="Volný tvar 9"/>
            <p:cNvSpPr/>
            <p:nvPr/>
          </p:nvSpPr>
          <p:spPr>
            <a:xfrm rot="18900000">
              <a:off x="6284153" y="4688310"/>
              <a:ext cx="337616" cy="684533"/>
            </a:xfrm>
            <a:custGeom>
              <a:avLst/>
              <a:gdLst>
                <a:gd name="connsiteX0" fmla="*/ 0 w 337615"/>
                <a:gd name="connsiteY0" fmla="*/ 136906 h 684532"/>
                <a:gd name="connsiteX1" fmla="*/ 168808 w 337615"/>
                <a:gd name="connsiteY1" fmla="*/ 136906 h 684532"/>
                <a:gd name="connsiteX2" fmla="*/ 168808 w 337615"/>
                <a:gd name="connsiteY2" fmla="*/ 0 h 684532"/>
                <a:gd name="connsiteX3" fmla="*/ 337615 w 337615"/>
                <a:gd name="connsiteY3" fmla="*/ 342266 h 684532"/>
                <a:gd name="connsiteX4" fmla="*/ 168808 w 337615"/>
                <a:gd name="connsiteY4" fmla="*/ 684532 h 684532"/>
                <a:gd name="connsiteX5" fmla="*/ 168808 w 337615"/>
                <a:gd name="connsiteY5" fmla="*/ 547626 h 684532"/>
                <a:gd name="connsiteX6" fmla="*/ 0 w 337615"/>
                <a:gd name="connsiteY6" fmla="*/ 547626 h 684532"/>
                <a:gd name="connsiteX7" fmla="*/ 0 w 337615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615" h="684532">
                  <a:moveTo>
                    <a:pt x="337615" y="547626"/>
                  </a:moveTo>
                  <a:lnTo>
                    <a:pt x="168807" y="547626"/>
                  </a:lnTo>
                  <a:lnTo>
                    <a:pt x="168807" y="684532"/>
                  </a:lnTo>
                  <a:lnTo>
                    <a:pt x="0" y="342266"/>
                  </a:lnTo>
                  <a:lnTo>
                    <a:pt x="168807" y="0"/>
                  </a:lnTo>
                  <a:lnTo>
                    <a:pt x="168807" y="136906"/>
                  </a:lnTo>
                  <a:lnTo>
                    <a:pt x="337615" y="136906"/>
                  </a:lnTo>
                  <a:lnTo>
                    <a:pt x="337615" y="5476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283" tIns="136906" rIns="1" bIns="136906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112837" y="4919385"/>
              <a:ext cx="2483402" cy="2419229"/>
            </a:xfrm>
            <a:custGeom>
              <a:avLst/>
              <a:gdLst>
                <a:gd name="connsiteX0" fmla="*/ 0 w 2483402"/>
                <a:gd name="connsiteY0" fmla="*/ 1209615 h 2419229"/>
                <a:gd name="connsiteX1" fmla="*/ 1241701 w 2483402"/>
                <a:gd name="connsiteY1" fmla="*/ 0 h 2419229"/>
                <a:gd name="connsiteX2" fmla="*/ 2483402 w 2483402"/>
                <a:gd name="connsiteY2" fmla="*/ 1209615 h 2419229"/>
                <a:gd name="connsiteX3" fmla="*/ 1241701 w 2483402"/>
                <a:gd name="connsiteY3" fmla="*/ 2419230 h 2419229"/>
                <a:gd name="connsiteX4" fmla="*/ 0 w 2483402"/>
                <a:gd name="connsiteY4" fmla="*/ 1209615 h 241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3402" h="2419229">
                  <a:moveTo>
                    <a:pt x="0" y="1209615"/>
                  </a:moveTo>
                  <a:cubicBezTo>
                    <a:pt x="0" y="541563"/>
                    <a:pt x="555928" y="0"/>
                    <a:pt x="1241701" y="0"/>
                  </a:cubicBezTo>
                  <a:cubicBezTo>
                    <a:pt x="1927474" y="0"/>
                    <a:pt x="2483402" y="541563"/>
                    <a:pt x="2483402" y="1209615"/>
                  </a:cubicBezTo>
                  <a:cubicBezTo>
                    <a:pt x="2483402" y="1877667"/>
                    <a:pt x="1927474" y="2419230"/>
                    <a:pt x="1241701" y="2419230"/>
                  </a:cubicBezTo>
                  <a:cubicBezTo>
                    <a:pt x="555928" y="2419230"/>
                    <a:pt x="0" y="1877667"/>
                    <a:pt x="0" y="1209615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546" tIns="377148" rIns="386546" bIns="37714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/>
                <a:t>3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 rot="2700000">
              <a:off x="4108461" y="4706132"/>
              <a:ext cx="330956" cy="684533"/>
            </a:xfrm>
            <a:custGeom>
              <a:avLst/>
              <a:gdLst>
                <a:gd name="connsiteX0" fmla="*/ 0 w 330955"/>
                <a:gd name="connsiteY0" fmla="*/ 136906 h 684532"/>
                <a:gd name="connsiteX1" fmla="*/ 165478 w 330955"/>
                <a:gd name="connsiteY1" fmla="*/ 136906 h 684532"/>
                <a:gd name="connsiteX2" fmla="*/ 165478 w 330955"/>
                <a:gd name="connsiteY2" fmla="*/ 0 h 684532"/>
                <a:gd name="connsiteX3" fmla="*/ 330955 w 330955"/>
                <a:gd name="connsiteY3" fmla="*/ 342266 h 684532"/>
                <a:gd name="connsiteX4" fmla="*/ 165478 w 330955"/>
                <a:gd name="connsiteY4" fmla="*/ 684532 h 684532"/>
                <a:gd name="connsiteX5" fmla="*/ 165478 w 330955"/>
                <a:gd name="connsiteY5" fmla="*/ 547626 h 684532"/>
                <a:gd name="connsiteX6" fmla="*/ 0 w 330955"/>
                <a:gd name="connsiteY6" fmla="*/ 547626 h 684532"/>
                <a:gd name="connsiteX7" fmla="*/ 0 w 330955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955" h="684532">
                  <a:moveTo>
                    <a:pt x="330955" y="547626"/>
                  </a:moveTo>
                  <a:lnTo>
                    <a:pt x="165477" y="547626"/>
                  </a:lnTo>
                  <a:lnTo>
                    <a:pt x="165477" y="684532"/>
                  </a:lnTo>
                  <a:lnTo>
                    <a:pt x="0" y="342266"/>
                  </a:lnTo>
                  <a:lnTo>
                    <a:pt x="165477" y="0"/>
                  </a:lnTo>
                  <a:lnTo>
                    <a:pt x="165477" y="136906"/>
                  </a:lnTo>
                  <a:lnTo>
                    <a:pt x="330955" y="136906"/>
                  </a:lnTo>
                  <a:lnTo>
                    <a:pt x="330955" y="5476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286" tIns="136907" rIns="0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1985302" y="2802113"/>
              <a:ext cx="2432899" cy="2348199"/>
            </a:xfrm>
            <a:custGeom>
              <a:avLst/>
              <a:gdLst>
                <a:gd name="connsiteX0" fmla="*/ 0 w 2432899"/>
                <a:gd name="connsiteY0" fmla="*/ 1174100 h 2348199"/>
                <a:gd name="connsiteX1" fmla="*/ 1216450 w 2432899"/>
                <a:gd name="connsiteY1" fmla="*/ 0 h 2348199"/>
                <a:gd name="connsiteX2" fmla="*/ 2432900 w 2432899"/>
                <a:gd name="connsiteY2" fmla="*/ 1174100 h 2348199"/>
                <a:gd name="connsiteX3" fmla="*/ 1216450 w 2432899"/>
                <a:gd name="connsiteY3" fmla="*/ 2348200 h 2348199"/>
                <a:gd name="connsiteX4" fmla="*/ 0 w 2432899"/>
                <a:gd name="connsiteY4" fmla="*/ 1174100 h 23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899" h="2348199">
                  <a:moveTo>
                    <a:pt x="0" y="1174100"/>
                  </a:moveTo>
                  <a:cubicBezTo>
                    <a:pt x="0" y="525662"/>
                    <a:pt x="544623" y="0"/>
                    <a:pt x="1216450" y="0"/>
                  </a:cubicBezTo>
                  <a:cubicBezTo>
                    <a:pt x="1888277" y="0"/>
                    <a:pt x="2432900" y="525662"/>
                    <a:pt x="2432900" y="1174100"/>
                  </a:cubicBezTo>
                  <a:cubicBezTo>
                    <a:pt x="2432900" y="1822538"/>
                    <a:pt x="1888277" y="2348200"/>
                    <a:pt x="1216450" y="2348200"/>
                  </a:cubicBezTo>
                  <a:cubicBezTo>
                    <a:pt x="544623" y="2348200"/>
                    <a:pt x="0" y="1822538"/>
                    <a:pt x="0" y="11741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9150" tIns="366746" rIns="379150" bIns="36674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/>
                <a:t>4</a:t>
              </a:r>
              <a:endParaRPr lang="cs-CZ" sz="1000" b="1" kern="1200" dirty="0"/>
            </a:p>
          </p:txBody>
        </p:sp>
        <p:sp>
          <p:nvSpPr>
            <p:cNvPr id="14" name="Volný tvar 13"/>
            <p:cNvSpPr/>
            <p:nvPr/>
          </p:nvSpPr>
          <p:spPr>
            <a:xfrm rot="18900000">
              <a:off x="4098092" y="2562346"/>
              <a:ext cx="350520" cy="684532"/>
            </a:xfrm>
            <a:custGeom>
              <a:avLst/>
              <a:gdLst>
                <a:gd name="connsiteX0" fmla="*/ 0 w 350520"/>
                <a:gd name="connsiteY0" fmla="*/ 136906 h 684532"/>
                <a:gd name="connsiteX1" fmla="*/ 175260 w 350520"/>
                <a:gd name="connsiteY1" fmla="*/ 136906 h 684532"/>
                <a:gd name="connsiteX2" fmla="*/ 175260 w 350520"/>
                <a:gd name="connsiteY2" fmla="*/ 0 h 684532"/>
                <a:gd name="connsiteX3" fmla="*/ 350520 w 350520"/>
                <a:gd name="connsiteY3" fmla="*/ 342266 h 684532"/>
                <a:gd name="connsiteX4" fmla="*/ 175260 w 350520"/>
                <a:gd name="connsiteY4" fmla="*/ 684532 h 684532"/>
                <a:gd name="connsiteX5" fmla="*/ 175260 w 350520"/>
                <a:gd name="connsiteY5" fmla="*/ 547626 h 684532"/>
                <a:gd name="connsiteX6" fmla="*/ 0 w 350520"/>
                <a:gd name="connsiteY6" fmla="*/ 547626 h 684532"/>
                <a:gd name="connsiteX7" fmla="*/ 0 w 350520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520" h="684532">
                  <a:moveTo>
                    <a:pt x="0" y="136906"/>
                  </a:moveTo>
                  <a:lnTo>
                    <a:pt x="175260" y="136906"/>
                  </a:lnTo>
                  <a:lnTo>
                    <a:pt x="175260" y="0"/>
                  </a:lnTo>
                  <a:lnTo>
                    <a:pt x="350520" y="342266"/>
                  </a:lnTo>
                  <a:lnTo>
                    <a:pt x="175260" y="684532"/>
                  </a:lnTo>
                  <a:lnTo>
                    <a:pt x="175260" y="547626"/>
                  </a:lnTo>
                  <a:lnTo>
                    <a:pt x="0" y="547626"/>
                  </a:lnTo>
                  <a:lnTo>
                    <a:pt x="0" y="1369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6906" rIns="105155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377824" y="5818612"/>
            <a:ext cx="9577387" cy="8925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! </a:t>
            </a:r>
            <a:r>
              <a:rPr lang="cs-CZ" sz="2400" dirty="0">
                <a:solidFill>
                  <a:schemeClr val="tx1">
                    <a:lumMod val="50000"/>
                  </a:schemeClr>
                </a:solidFill>
              </a:rPr>
              <a:t>Riziko je vhodné snižovat pouze na úroveň, kdy náklady na jeho snížení nepřevýší efekt tohoto 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snížení. </a:t>
            </a: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39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/>
              <a:t>evidence rizik</a:t>
            </a:r>
          </a:p>
          <a:p>
            <a:r>
              <a:rPr lang="cs-CZ" sz="2400" dirty="0"/>
              <a:t>případná identifikace nových rizik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Monitoring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28</a:t>
            </a:fld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7723188" y="109554"/>
            <a:ext cx="1932368" cy="1871646"/>
            <a:chOff x="1985302" y="656284"/>
            <a:chExt cx="6722469" cy="6682330"/>
          </a:xfrm>
        </p:grpSpPr>
        <p:sp>
          <p:nvSpPr>
            <p:cNvPr id="7" name="Volný tvar 6"/>
            <p:cNvSpPr/>
            <p:nvPr/>
          </p:nvSpPr>
          <p:spPr>
            <a:xfrm>
              <a:off x="4143616" y="656284"/>
              <a:ext cx="2421845" cy="2334286"/>
            </a:xfrm>
            <a:custGeom>
              <a:avLst/>
              <a:gdLst>
                <a:gd name="connsiteX0" fmla="*/ 0 w 2421845"/>
                <a:gd name="connsiteY0" fmla="*/ 1167143 h 2334286"/>
                <a:gd name="connsiteX1" fmla="*/ 1210923 w 2421845"/>
                <a:gd name="connsiteY1" fmla="*/ 0 h 2334286"/>
                <a:gd name="connsiteX2" fmla="*/ 2421846 w 2421845"/>
                <a:gd name="connsiteY2" fmla="*/ 1167143 h 2334286"/>
                <a:gd name="connsiteX3" fmla="*/ 1210923 w 2421845"/>
                <a:gd name="connsiteY3" fmla="*/ 2334286 h 2334286"/>
                <a:gd name="connsiteX4" fmla="*/ 0 w 2421845"/>
                <a:gd name="connsiteY4" fmla="*/ 1167143 h 233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1845" h="2334286">
                  <a:moveTo>
                    <a:pt x="0" y="1167143"/>
                  </a:moveTo>
                  <a:cubicBezTo>
                    <a:pt x="0" y="522548"/>
                    <a:pt x="542149" y="0"/>
                    <a:pt x="1210923" y="0"/>
                  </a:cubicBezTo>
                  <a:cubicBezTo>
                    <a:pt x="1879697" y="0"/>
                    <a:pt x="2421846" y="522548"/>
                    <a:pt x="2421846" y="1167143"/>
                  </a:cubicBezTo>
                  <a:cubicBezTo>
                    <a:pt x="2421846" y="1811738"/>
                    <a:pt x="1879697" y="2334286"/>
                    <a:pt x="1210923" y="2334286"/>
                  </a:cubicBezTo>
                  <a:cubicBezTo>
                    <a:pt x="542149" y="2334286"/>
                    <a:pt x="0" y="1811738"/>
                    <a:pt x="0" y="116714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0071" tIns="367248" rIns="380071" bIns="367248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/>
                <a:t>1</a:t>
              </a:r>
              <a:endParaRPr lang="cs-CZ" kern="1200" dirty="0"/>
            </a:p>
          </p:txBody>
        </p:sp>
        <p:sp>
          <p:nvSpPr>
            <p:cNvPr id="8" name="Volný tvar 7"/>
            <p:cNvSpPr/>
            <p:nvPr/>
          </p:nvSpPr>
          <p:spPr>
            <a:xfrm rot="2700000">
              <a:off x="6247415" y="2552626"/>
              <a:ext cx="357180" cy="684532"/>
            </a:xfrm>
            <a:custGeom>
              <a:avLst/>
              <a:gdLst>
                <a:gd name="connsiteX0" fmla="*/ 0 w 357180"/>
                <a:gd name="connsiteY0" fmla="*/ 136906 h 684532"/>
                <a:gd name="connsiteX1" fmla="*/ 178590 w 357180"/>
                <a:gd name="connsiteY1" fmla="*/ 136906 h 684532"/>
                <a:gd name="connsiteX2" fmla="*/ 178590 w 357180"/>
                <a:gd name="connsiteY2" fmla="*/ 0 h 684532"/>
                <a:gd name="connsiteX3" fmla="*/ 357180 w 357180"/>
                <a:gd name="connsiteY3" fmla="*/ 342266 h 684532"/>
                <a:gd name="connsiteX4" fmla="*/ 178590 w 357180"/>
                <a:gd name="connsiteY4" fmla="*/ 684532 h 684532"/>
                <a:gd name="connsiteX5" fmla="*/ 178590 w 357180"/>
                <a:gd name="connsiteY5" fmla="*/ 547626 h 684532"/>
                <a:gd name="connsiteX6" fmla="*/ 0 w 357180"/>
                <a:gd name="connsiteY6" fmla="*/ 547626 h 684532"/>
                <a:gd name="connsiteX7" fmla="*/ 0 w 357180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180" h="684532">
                  <a:moveTo>
                    <a:pt x="0" y="136906"/>
                  </a:moveTo>
                  <a:lnTo>
                    <a:pt x="178590" y="136906"/>
                  </a:lnTo>
                  <a:lnTo>
                    <a:pt x="178590" y="0"/>
                  </a:lnTo>
                  <a:lnTo>
                    <a:pt x="357180" y="342266"/>
                  </a:lnTo>
                  <a:lnTo>
                    <a:pt x="178590" y="684532"/>
                  </a:lnTo>
                  <a:lnTo>
                    <a:pt x="178590" y="547626"/>
                  </a:lnTo>
                  <a:lnTo>
                    <a:pt x="0" y="547626"/>
                  </a:lnTo>
                  <a:lnTo>
                    <a:pt x="0" y="1369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6906" rIns="107154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6306878" y="2811554"/>
              <a:ext cx="2400893" cy="2329316"/>
            </a:xfrm>
            <a:custGeom>
              <a:avLst/>
              <a:gdLst>
                <a:gd name="connsiteX0" fmla="*/ 0 w 2400893"/>
                <a:gd name="connsiteY0" fmla="*/ 1164658 h 2329316"/>
                <a:gd name="connsiteX1" fmla="*/ 1200447 w 2400893"/>
                <a:gd name="connsiteY1" fmla="*/ 0 h 2329316"/>
                <a:gd name="connsiteX2" fmla="*/ 2400894 w 2400893"/>
                <a:gd name="connsiteY2" fmla="*/ 1164658 h 2329316"/>
                <a:gd name="connsiteX3" fmla="*/ 1200447 w 2400893"/>
                <a:gd name="connsiteY3" fmla="*/ 2329316 h 2329316"/>
                <a:gd name="connsiteX4" fmla="*/ 0 w 2400893"/>
                <a:gd name="connsiteY4" fmla="*/ 1164658 h 232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893" h="2329316">
                  <a:moveTo>
                    <a:pt x="0" y="1164658"/>
                  </a:moveTo>
                  <a:cubicBezTo>
                    <a:pt x="0" y="521435"/>
                    <a:pt x="537458" y="0"/>
                    <a:pt x="1200447" y="0"/>
                  </a:cubicBezTo>
                  <a:cubicBezTo>
                    <a:pt x="1863436" y="0"/>
                    <a:pt x="2400894" y="521435"/>
                    <a:pt x="2400894" y="1164658"/>
                  </a:cubicBezTo>
                  <a:cubicBezTo>
                    <a:pt x="2400894" y="1807881"/>
                    <a:pt x="1863436" y="2329316"/>
                    <a:pt x="1200447" y="2329316"/>
                  </a:cubicBezTo>
                  <a:cubicBezTo>
                    <a:pt x="537458" y="2329316"/>
                    <a:pt x="0" y="1807881"/>
                    <a:pt x="0" y="11646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4463" tIns="363980" rIns="374463" bIns="3639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/>
                <a:t>2</a:t>
              </a:r>
              <a:endParaRPr lang="cs-CZ" b="1" kern="1200" dirty="0"/>
            </a:p>
          </p:txBody>
        </p:sp>
        <p:sp>
          <p:nvSpPr>
            <p:cNvPr id="10" name="Volný tvar 9"/>
            <p:cNvSpPr/>
            <p:nvPr/>
          </p:nvSpPr>
          <p:spPr>
            <a:xfrm rot="18900000">
              <a:off x="6284153" y="4688310"/>
              <a:ext cx="337616" cy="684533"/>
            </a:xfrm>
            <a:custGeom>
              <a:avLst/>
              <a:gdLst>
                <a:gd name="connsiteX0" fmla="*/ 0 w 337615"/>
                <a:gd name="connsiteY0" fmla="*/ 136906 h 684532"/>
                <a:gd name="connsiteX1" fmla="*/ 168808 w 337615"/>
                <a:gd name="connsiteY1" fmla="*/ 136906 h 684532"/>
                <a:gd name="connsiteX2" fmla="*/ 168808 w 337615"/>
                <a:gd name="connsiteY2" fmla="*/ 0 h 684532"/>
                <a:gd name="connsiteX3" fmla="*/ 337615 w 337615"/>
                <a:gd name="connsiteY3" fmla="*/ 342266 h 684532"/>
                <a:gd name="connsiteX4" fmla="*/ 168808 w 337615"/>
                <a:gd name="connsiteY4" fmla="*/ 684532 h 684532"/>
                <a:gd name="connsiteX5" fmla="*/ 168808 w 337615"/>
                <a:gd name="connsiteY5" fmla="*/ 547626 h 684532"/>
                <a:gd name="connsiteX6" fmla="*/ 0 w 337615"/>
                <a:gd name="connsiteY6" fmla="*/ 547626 h 684532"/>
                <a:gd name="connsiteX7" fmla="*/ 0 w 337615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615" h="684532">
                  <a:moveTo>
                    <a:pt x="337615" y="547626"/>
                  </a:moveTo>
                  <a:lnTo>
                    <a:pt x="168807" y="547626"/>
                  </a:lnTo>
                  <a:lnTo>
                    <a:pt x="168807" y="684532"/>
                  </a:lnTo>
                  <a:lnTo>
                    <a:pt x="0" y="342266"/>
                  </a:lnTo>
                  <a:lnTo>
                    <a:pt x="168807" y="0"/>
                  </a:lnTo>
                  <a:lnTo>
                    <a:pt x="168807" y="136906"/>
                  </a:lnTo>
                  <a:lnTo>
                    <a:pt x="337615" y="136906"/>
                  </a:lnTo>
                  <a:lnTo>
                    <a:pt x="337615" y="5476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283" tIns="136906" rIns="1" bIns="136906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112837" y="4919385"/>
              <a:ext cx="2483402" cy="2419229"/>
            </a:xfrm>
            <a:custGeom>
              <a:avLst/>
              <a:gdLst>
                <a:gd name="connsiteX0" fmla="*/ 0 w 2483402"/>
                <a:gd name="connsiteY0" fmla="*/ 1209615 h 2419229"/>
                <a:gd name="connsiteX1" fmla="*/ 1241701 w 2483402"/>
                <a:gd name="connsiteY1" fmla="*/ 0 h 2419229"/>
                <a:gd name="connsiteX2" fmla="*/ 2483402 w 2483402"/>
                <a:gd name="connsiteY2" fmla="*/ 1209615 h 2419229"/>
                <a:gd name="connsiteX3" fmla="*/ 1241701 w 2483402"/>
                <a:gd name="connsiteY3" fmla="*/ 2419230 h 2419229"/>
                <a:gd name="connsiteX4" fmla="*/ 0 w 2483402"/>
                <a:gd name="connsiteY4" fmla="*/ 1209615 h 241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3402" h="2419229">
                  <a:moveTo>
                    <a:pt x="0" y="1209615"/>
                  </a:moveTo>
                  <a:cubicBezTo>
                    <a:pt x="0" y="541563"/>
                    <a:pt x="555928" y="0"/>
                    <a:pt x="1241701" y="0"/>
                  </a:cubicBezTo>
                  <a:cubicBezTo>
                    <a:pt x="1927474" y="0"/>
                    <a:pt x="2483402" y="541563"/>
                    <a:pt x="2483402" y="1209615"/>
                  </a:cubicBezTo>
                  <a:cubicBezTo>
                    <a:pt x="2483402" y="1877667"/>
                    <a:pt x="1927474" y="2419230"/>
                    <a:pt x="1241701" y="2419230"/>
                  </a:cubicBezTo>
                  <a:cubicBezTo>
                    <a:pt x="555928" y="2419230"/>
                    <a:pt x="0" y="1877667"/>
                    <a:pt x="0" y="12096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6546" tIns="377148" rIns="386546" bIns="377148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/>
                <a:t>3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 rot="2700000">
              <a:off x="4108461" y="4706132"/>
              <a:ext cx="330956" cy="684533"/>
            </a:xfrm>
            <a:custGeom>
              <a:avLst/>
              <a:gdLst>
                <a:gd name="connsiteX0" fmla="*/ 0 w 330955"/>
                <a:gd name="connsiteY0" fmla="*/ 136906 h 684532"/>
                <a:gd name="connsiteX1" fmla="*/ 165478 w 330955"/>
                <a:gd name="connsiteY1" fmla="*/ 136906 h 684532"/>
                <a:gd name="connsiteX2" fmla="*/ 165478 w 330955"/>
                <a:gd name="connsiteY2" fmla="*/ 0 h 684532"/>
                <a:gd name="connsiteX3" fmla="*/ 330955 w 330955"/>
                <a:gd name="connsiteY3" fmla="*/ 342266 h 684532"/>
                <a:gd name="connsiteX4" fmla="*/ 165478 w 330955"/>
                <a:gd name="connsiteY4" fmla="*/ 684532 h 684532"/>
                <a:gd name="connsiteX5" fmla="*/ 165478 w 330955"/>
                <a:gd name="connsiteY5" fmla="*/ 547626 h 684532"/>
                <a:gd name="connsiteX6" fmla="*/ 0 w 330955"/>
                <a:gd name="connsiteY6" fmla="*/ 547626 h 684532"/>
                <a:gd name="connsiteX7" fmla="*/ 0 w 330955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955" h="684532">
                  <a:moveTo>
                    <a:pt x="330955" y="547626"/>
                  </a:moveTo>
                  <a:lnTo>
                    <a:pt x="165477" y="547626"/>
                  </a:lnTo>
                  <a:lnTo>
                    <a:pt x="165477" y="684532"/>
                  </a:lnTo>
                  <a:lnTo>
                    <a:pt x="0" y="342266"/>
                  </a:lnTo>
                  <a:lnTo>
                    <a:pt x="165477" y="0"/>
                  </a:lnTo>
                  <a:lnTo>
                    <a:pt x="165477" y="136906"/>
                  </a:lnTo>
                  <a:lnTo>
                    <a:pt x="330955" y="136906"/>
                  </a:lnTo>
                  <a:lnTo>
                    <a:pt x="330955" y="5476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286" tIns="136907" rIns="0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1985302" y="2802113"/>
              <a:ext cx="2432899" cy="2348199"/>
            </a:xfrm>
            <a:custGeom>
              <a:avLst/>
              <a:gdLst>
                <a:gd name="connsiteX0" fmla="*/ 0 w 2432899"/>
                <a:gd name="connsiteY0" fmla="*/ 1174100 h 2348199"/>
                <a:gd name="connsiteX1" fmla="*/ 1216450 w 2432899"/>
                <a:gd name="connsiteY1" fmla="*/ 0 h 2348199"/>
                <a:gd name="connsiteX2" fmla="*/ 2432900 w 2432899"/>
                <a:gd name="connsiteY2" fmla="*/ 1174100 h 2348199"/>
                <a:gd name="connsiteX3" fmla="*/ 1216450 w 2432899"/>
                <a:gd name="connsiteY3" fmla="*/ 2348200 h 2348199"/>
                <a:gd name="connsiteX4" fmla="*/ 0 w 2432899"/>
                <a:gd name="connsiteY4" fmla="*/ 1174100 h 23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899" h="2348199">
                  <a:moveTo>
                    <a:pt x="0" y="1174100"/>
                  </a:moveTo>
                  <a:cubicBezTo>
                    <a:pt x="0" y="525662"/>
                    <a:pt x="544623" y="0"/>
                    <a:pt x="1216450" y="0"/>
                  </a:cubicBezTo>
                  <a:cubicBezTo>
                    <a:pt x="1888277" y="0"/>
                    <a:pt x="2432900" y="525662"/>
                    <a:pt x="2432900" y="1174100"/>
                  </a:cubicBezTo>
                  <a:cubicBezTo>
                    <a:pt x="2432900" y="1822538"/>
                    <a:pt x="1888277" y="2348200"/>
                    <a:pt x="1216450" y="2348200"/>
                  </a:cubicBezTo>
                  <a:cubicBezTo>
                    <a:pt x="544623" y="2348200"/>
                    <a:pt x="0" y="1822538"/>
                    <a:pt x="0" y="1174100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9150" tIns="366746" rIns="379150" bIns="366746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dirty="0"/>
                <a:t>4</a:t>
              </a:r>
              <a:endParaRPr lang="cs-CZ" sz="1000" b="1" kern="1200" dirty="0"/>
            </a:p>
          </p:txBody>
        </p:sp>
        <p:sp>
          <p:nvSpPr>
            <p:cNvPr id="14" name="Volný tvar 13"/>
            <p:cNvSpPr/>
            <p:nvPr/>
          </p:nvSpPr>
          <p:spPr>
            <a:xfrm rot="18900000">
              <a:off x="4098092" y="2562346"/>
              <a:ext cx="350520" cy="684532"/>
            </a:xfrm>
            <a:custGeom>
              <a:avLst/>
              <a:gdLst>
                <a:gd name="connsiteX0" fmla="*/ 0 w 350520"/>
                <a:gd name="connsiteY0" fmla="*/ 136906 h 684532"/>
                <a:gd name="connsiteX1" fmla="*/ 175260 w 350520"/>
                <a:gd name="connsiteY1" fmla="*/ 136906 h 684532"/>
                <a:gd name="connsiteX2" fmla="*/ 175260 w 350520"/>
                <a:gd name="connsiteY2" fmla="*/ 0 h 684532"/>
                <a:gd name="connsiteX3" fmla="*/ 350520 w 350520"/>
                <a:gd name="connsiteY3" fmla="*/ 342266 h 684532"/>
                <a:gd name="connsiteX4" fmla="*/ 175260 w 350520"/>
                <a:gd name="connsiteY4" fmla="*/ 684532 h 684532"/>
                <a:gd name="connsiteX5" fmla="*/ 175260 w 350520"/>
                <a:gd name="connsiteY5" fmla="*/ 547626 h 684532"/>
                <a:gd name="connsiteX6" fmla="*/ 0 w 350520"/>
                <a:gd name="connsiteY6" fmla="*/ 547626 h 684532"/>
                <a:gd name="connsiteX7" fmla="*/ 0 w 350520"/>
                <a:gd name="connsiteY7" fmla="*/ 136906 h 68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0520" h="684532">
                  <a:moveTo>
                    <a:pt x="0" y="136906"/>
                  </a:moveTo>
                  <a:lnTo>
                    <a:pt x="175260" y="136906"/>
                  </a:lnTo>
                  <a:lnTo>
                    <a:pt x="175260" y="0"/>
                  </a:lnTo>
                  <a:lnTo>
                    <a:pt x="350520" y="342266"/>
                  </a:lnTo>
                  <a:lnTo>
                    <a:pt x="175260" y="684532"/>
                  </a:lnTo>
                  <a:lnTo>
                    <a:pt x="175260" y="547626"/>
                  </a:lnTo>
                  <a:lnTo>
                    <a:pt x="0" y="547626"/>
                  </a:lnTo>
                  <a:lnTo>
                    <a:pt x="0" y="1369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6906" rIns="105155" bIns="13690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836215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685081"/>
            <a:ext cx="9708469" cy="461665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Modely řízení rizik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148" y="1549177"/>
            <a:ext cx="9936904" cy="5408601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684"/>
              </a:spcBef>
              <a:spcAft>
                <a:spcPts val="1369"/>
              </a:spcAft>
              <a:buNone/>
            </a:pPr>
            <a:r>
              <a:rPr lang="cs-CZ" sz="2600" b="1" dirty="0">
                <a:solidFill>
                  <a:schemeClr val="tx1">
                    <a:lumMod val="50000"/>
                  </a:schemeClr>
                </a:solidFill>
              </a:rPr>
              <a:t>Decentralizovaný model řízení rizik 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– vhodný pro organizace se standardním rizikovým prostředím, tj. i pro organizace veřejné správy</a:t>
            </a:r>
          </a:p>
          <a:p>
            <a:pPr marL="1800225" indent="-538163" algn="just">
              <a:lnSpc>
                <a:spcPct val="120000"/>
              </a:lnSpc>
            </a:pP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řízení rizik je integrální součástí každého rozhodnutí v organizaci;</a:t>
            </a:r>
          </a:p>
          <a:p>
            <a:pPr marL="1800225" indent="-538163" algn="just">
              <a:lnSpc>
                <a:spcPct val="120000"/>
              </a:lnSpc>
            </a:pP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existuje vnitřní předpis pro řízení rizik – hladina významnosti – auditní stopa;</a:t>
            </a:r>
          </a:p>
          <a:p>
            <a:pPr marL="1800225" indent="-538163" algn="just">
              <a:lnSpc>
                <a:spcPct val="120000"/>
              </a:lnSpc>
            </a:pP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všichni vedoucí pracovníci chápou, co riziko je a jak se s ním pracuje a aktivně se procesu řízení rizik účastí;</a:t>
            </a:r>
          </a:p>
          <a:p>
            <a:pPr algn="just">
              <a:lnSpc>
                <a:spcPct val="120000"/>
              </a:lnSpc>
            </a:pPr>
            <a:endParaRPr lang="cs-CZ" sz="2600" dirty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endParaRPr lang="cs-CZ" sz="26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spcBef>
                <a:spcPts val="684"/>
              </a:spcBef>
              <a:spcAft>
                <a:spcPts val="1369"/>
              </a:spcAft>
              <a:buNone/>
            </a:pPr>
            <a:r>
              <a:rPr lang="cs-CZ" sz="2600" b="1" dirty="0">
                <a:solidFill>
                  <a:schemeClr val="tx1">
                    <a:lumMod val="50000"/>
                  </a:schemeClr>
                </a:solidFill>
              </a:rPr>
              <a:t>Centralizovaný model řízení rizik </a:t>
            </a:r>
            <a:r>
              <a:rPr lang="cs-CZ" sz="2600" dirty="0">
                <a:solidFill>
                  <a:schemeClr val="tx1">
                    <a:lumMod val="50000"/>
                  </a:schemeClr>
                </a:solidFill>
              </a:rPr>
              <a:t>– vhodný pro organizace s vysoce rizikovým prostředím typu nemocnice, energetické společnosti apod.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017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140" y="1270477"/>
            <a:ext cx="4752528" cy="2215991"/>
          </a:xfrm>
        </p:spPr>
        <p:txBody>
          <a:bodyPr anchor="ctr"/>
          <a:lstStyle/>
          <a:p>
            <a:r>
              <a:rPr lang="cs-CZ" sz="3600" dirty="0">
                <a:solidFill>
                  <a:schemeClr val="tx2"/>
                </a:solidFill>
              </a:rPr>
              <a:t>NÁVRH ZÁKONA O ŘÍZENÍ A KONTROLE VEŘEJNÝCH FINANCÍ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7"/>
          </p:nvPr>
        </p:nvSpPr>
        <p:spPr>
          <a:xfrm>
            <a:off x="8703484" y="7193430"/>
            <a:ext cx="1582420" cy="123111"/>
          </a:xfrm>
        </p:spPr>
        <p:txBody>
          <a:bodyPr/>
          <a:lstStyle/>
          <a:p>
            <a:pPr marL="1056640" algn="r"/>
            <a:r>
              <a:rPr lang="cs-CZ" dirty="0"/>
              <a:t> |   </a:t>
            </a:r>
            <a:fld id="{81D60167-4931-47E6-BA6A-407CBD079E47}" type="slidenum">
              <a:rPr lang="cs-CZ" smtClean="0"/>
              <a:pPr marL="1056640" algn="r"/>
              <a:t>3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147196" y="1542967"/>
            <a:ext cx="504000" cy="504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147196" y="210180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147196" y="266064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147196" y="3219481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147196" y="3778319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146226" y="433715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0146226" y="489599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0147196" y="545483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147196" y="601367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9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5234023" y="1280471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2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140" y="2101473"/>
            <a:ext cx="4752528" cy="553998"/>
          </a:xfrm>
        </p:spPr>
        <p:txBody>
          <a:bodyPr anchor="ctr"/>
          <a:lstStyle/>
          <a:p>
            <a:r>
              <a:rPr lang="cs-CZ" sz="3600" dirty="0">
                <a:solidFill>
                  <a:schemeClr val="tx2"/>
                </a:solidFill>
              </a:rPr>
              <a:t>PRINCIPY 3E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7"/>
          </p:nvPr>
        </p:nvSpPr>
        <p:spPr>
          <a:xfrm>
            <a:off x="8703484" y="7193430"/>
            <a:ext cx="1582420" cy="123111"/>
          </a:xfrm>
        </p:spPr>
        <p:txBody>
          <a:bodyPr/>
          <a:lstStyle/>
          <a:p>
            <a:pPr marL="1056640" algn="r"/>
            <a:r>
              <a:rPr lang="cs-CZ" dirty="0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30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147196" y="154296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rgbClr val="FFFFFF">
                    <a:lumMod val="65000"/>
                  </a:srgbClr>
                </a:solidFill>
              </a:rPr>
              <a:t>1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147196" y="210180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rgbClr val="FFFFFF">
                    <a:lumMod val="65000"/>
                  </a:srgbClr>
                </a:solidFill>
              </a:rPr>
              <a:t>2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147196" y="266064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rgbClr val="FFFFFF">
                    <a:lumMod val="65000"/>
                  </a:srgbClr>
                </a:solidFill>
              </a:rPr>
              <a:t>3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147196" y="3219481"/>
            <a:ext cx="504000" cy="504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147196" y="3778319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rgbClr val="FFFFFF">
                    <a:lumMod val="65000"/>
                  </a:srgbClr>
                </a:solidFill>
              </a:rPr>
              <a:t>5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146226" y="433715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rgbClr val="FFFFFF">
                    <a:lumMod val="65000"/>
                  </a:srgbClr>
                </a:solidFill>
              </a:rPr>
              <a:t>6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0146226" y="489599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rgbClr val="FFFFFF">
                    <a:lumMod val="65000"/>
                  </a:srgbClr>
                </a:solidFill>
              </a:rPr>
              <a:t>7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0147196" y="545483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rgbClr val="FFFFFF">
                    <a:lumMod val="65000"/>
                  </a:srgbClr>
                </a:solidFill>
              </a:rPr>
              <a:t>8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147196" y="601367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rgbClr val="FFFFFF">
                    <a:lumMod val="65000"/>
                  </a:srgbClr>
                </a:solidFill>
              </a:rPr>
              <a:t>9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5234023" y="1280471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459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377825" y="5869657"/>
            <a:ext cx="9612000" cy="1872208"/>
          </a:xfrm>
        </p:spPr>
        <p:txBody>
          <a:bodyPr/>
          <a:lstStyle/>
          <a:p>
            <a:r>
              <a:rPr lang="cs-CZ" sz="2000" dirty="0"/>
              <a:t>V praxi se tedy primárně jedná o to, zda je poptávána </a:t>
            </a:r>
            <a:r>
              <a:rPr lang="cs-CZ" sz="2000" b="1" dirty="0"/>
              <a:t>správné zboží či správná služba</a:t>
            </a:r>
            <a:r>
              <a:rPr lang="cs-CZ" sz="2000" dirty="0"/>
              <a:t>.</a:t>
            </a:r>
          </a:p>
          <a:p>
            <a:r>
              <a:rPr lang="cs-CZ" sz="2000" b="1" dirty="0"/>
              <a:t>Musí být jasně identifikována potřeba</a:t>
            </a:r>
            <a:r>
              <a:rPr lang="cs-CZ" sz="2000" dirty="0"/>
              <a:t> (účel vynakládání veřejných prostředků, který musí být v souladu s úkoly organizace).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ÚČELNOST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31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1746300" y="829097"/>
            <a:ext cx="7128792" cy="4536503"/>
            <a:chOff x="750666" y="1303090"/>
            <a:chExt cx="5268878" cy="3924807"/>
          </a:xfrm>
        </p:grpSpPr>
        <p:grpSp>
          <p:nvGrpSpPr>
            <p:cNvPr id="7" name="Skupina 6"/>
            <p:cNvGrpSpPr/>
            <p:nvPr/>
          </p:nvGrpSpPr>
          <p:grpSpPr>
            <a:xfrm>
              <a:off x="750666" y="1303090"/>
              <a:ext cx="5268878" cy="3924807"/>
              <a:chOff x="1170236" y="1333153"/>
              <a:chExt cx="5268878" cy="3924807"/>
            </a:xfrm>
          </p:grpSpPr>
          <p:sp>
            <p:nvSpPr>
              <p:cNvPr id="10" name="Ovál 9"/>
              <p:cNvSpPr/>
              <p:nvPr/>
            </p:nvSpPr>
            <p:spPr>
              <a:xfrm>
                <a:off x="1170236" y="1333153"/>
                <a:ext cx="5268878" cy="3924807"/>
              </a:xfrm>
              <a:prstGeom prst="ellipse">
                <a:avLst/>
              </a:prstGeom>
              <a:noFill/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2457873" y="2104230"/>
                <a:ext cx="370101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3200" b="1" dirty="0">
                    <a:solidFill>
                      <a:srgbClr val="444444"/>
                    </a:solidFill>
                  </a:rPr>
                  <a:t>ÚČELNOST</a:t>
                </a:r>
                <a:r>
                  <a:rPr lang="cs-CZ" sz="1400" b="1" dirty="0">
                    <a:solidFill>
                      <a:srgbClr val="444444"/>
                    </a:solidFill>
                  </a:rPr>
                  <a:t>(</a:t>
                </a:r>
                <a:r>
                  <a:rPr lang="cs-CZ" sz="1400" b="1" dirty="0" err="1">
                    <a:solidFill>
                      <a:srgbClr val="444444"/>
                    </a:solidFill>
                  </a:rPr>
                  <a:t>effectiveness</a:t>
                </a:r>
                <a:r>
                  <a:rPr lang="cs-CZ" sz="1400" b="1" dirty="0">
                    <a:solidFill>
                      <a:srgbClr val="444444"/>
                    </a:solidFill>
                  </a:rPr>
                  <a:t>)</a:t>
                </a:r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2294074" y="2569869"/>
              <a:ext cx="2182061" cy="34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srgbClr val="444444"/>
                  </a:solidFill>
                  <a:cs typeface="Segoe UI" panose="020B0502040204020203" pitchFamily="34" charset="0"/>
                </a:rPr>
                <a:t>”dělání správných věcí” 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533295" y="3255051"/>
              <a:ext cx="4032448" cy="12926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2000" b="1" dirty="0">
                  <a:solidFill>
                    <a:srgbClr val="444444"/>
                  </a:solidFill>
                  <a:cs typeface="Segoe UI" panose="020B0502040204020203" pitchFamily="34" charset="0"/>
                </a:rPr>
                <a:t>Dosažené výsledky  odpovídají stanovené a prokázané potřebě.</a:t>
              </a:r>
            </a:p>
            <a:p>
              <a:endParaRPr lang="cs-CZ" dirty="0">
                <a:solidFill>
                  <a:srgbClr val="44444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268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5653633"/>
            <a:ext cx="9612000" cy="1023392"/>
          </a:xfrm>
        </p:spPr>
        <p:txBody>
          <a:bodyPr/>
          <a:lstStyle/>
          <a:p>
            <a:r>
              <a:rPr lang="cs-CZ" sz="2000" dirty="0"/>
              <a:t>Hospodárností se rozumí tlak na minimalizaci nákladů nutných k dosažení požadovaných výsledků.</a:t>
            </a:r>
          </a:p>
          <a:p>
            <a:r>
              <a:rPr lang="cs-CZ" sz="2000" dirty="0"/>
              <a:t>Poptávání zboží a služeb pouze na základě nejnižší ceny </a:t>
            </a:r>
            <a:r>
              <a:rPr lang="cs-CZ" sz="2000" b="1" dirty="0"/>
              <a:t>bez jednoznačného vymezení kvalitativních</a:t>
            </a:r>
            <a:r>
              <a:rPr lang="cs-CZ" sz="2000" dirty="0"/>
              <a:t> </a:t>
            </a:r>
            <a:r>
              <a:rPr lang="cs-CZ" sz="2000" b="1" dirty="0"/>
              <a:t>požadavků není</a:t>
            </a:r>
            <a:r>
              <a:rPr lang="cs-CZ" sz="2000" dirty="0"/>
              <a:t> </a:t>
            </a:r>
            <a:r>
              <a:rPr lang="cs-CZ" sz="2000" b="1" dirty="0"/>
              <a:t>hospodárné</a:t>
            </a:r>
            <a:r>
              <a:rPr lang="cs-CZ" sz="2000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HOSPODÁRNOST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32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034332" y="1189137"/>
            <a:ext cx="7241735" cy="4324285"/>
            <a:chOff x="4482788" y="1303090"/>
            <a:chExt cx="5697667" cy="3924807"/>
          </a:xfrm>
        </p:grpSpPr>
        <p:grpSp>
          <p:nvGrpSpPr>
            <p:cNvPr id="7" name="Skupina 6"/>
            <p:cNvGrpSpPr/>
            <p:nvPr/>
          </p:nvGrpSpPr>
          <p:grpSpPr>
            <a:xfrm>
              <a:off x="4482788" y="1303090"/>
              <a:ext cx="5697667" cy="3924807"/>
              <a:chOff x="4902358" y="1333153"/>
              <a:chExt cx="5697667" cy="3924807"/>
            </a:xfrm>
          </p:grpSpPr>
          <p:sp>
            <p:nvSpPr>
              <p:cNvPr id="10" name="Ovál 9"/>
              <p:cNvSpPr/>
              <p:nvPr/>
            </p:nvSpPr>
            <p:spPr>
              <a:xfrm>
                <a:off x="4902358" y="1333153"/>
                <a:ext cx="5268878" cy="3924807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5922141" y="2124641"/>
                <a:ext cx="46778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3200" b="1" dirty="0">
                    <a:solidFill>
                      <a:srgbClr val="444444"/>
                    </a:solidFill>
                  </a:rPr>
                  <a:t>HOSPODÁRNOST</a:t>
                </a:r>
                <a:r>
                  <a:rPr lang="cs-CZ" sz="1400" b="1" dirty="0">
                    <a:solidFill>
                      <a:srgbClr val="444444"/>
                    </a:solidFill>
                  </a:rPr>
                  <a:t>(</a:t>
                </a:r>
                <a:r>
                  <a:rPr lang="cs-CZ" sz="1400" b="1" dirty="0" err="1">
                    <a:solidFill>
                      <a:srgbClr val="444444"/>
                    </a:solidFill>
                  </a:rPr>
                  <a:t>economy</a:t>
                </a:r>
                <a:r>
                  <a:rPr lang="cs-CZ" sz="1400" b="1" dirty="0">
                    <a:solidFill>
                      <a:srgbClr val="444444"/>
                    </a:solidFill>
                  </a:rPr>
                  <a:t>)</a:t>
                </a:r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5502571" y="2617798"/>
              <a:ext cx="416317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srgbClr val="444444"/>
                  </a:solidFill>
                  <a:cs typeface="Segoe UI" panose="020B0502040204020203" pitchFamily="34" charset="0"/>
                </a:rPr>
                <a:t>”dělání věcí za co rozumnou cenu” </a:t>
              </a:r>
            </a:p>
            <a:p>
              <a:endParaRPr lang="cs-CZ" dirty="0">
                <a:solidFill>
                  <a:srgbClr val="444444"/>
                </a:solidFill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130859" y="3260508"/>
              <a:ext cx="4280339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cs typeface="Segoe UI" panose="020B0502040204020203" pitchFamily="34" charset="0"/>
                </a:defRPr>
              </a:lvl1pPr>
            </a:lstStyle>
            <a:p>
              <a:pPr algn="ctr"/>
              <a:r>
                <a:rPr lang="cs-CZ" sz="2000" b="1" dirty="0">
                  <a:solidFill>
                    <a:srgbClr val="444444"/>
                  </a:solidFill>
                </a:rPr>
                <a:t>Zdroje jsou dány k dispozici ve správnou dobu, v dostatečném množství, v přiměřené kvalitě a za co nejvýhodnější cenu.</a:t>
              </a:r>
            </a:p>
            <a:p>
              <a:endParaRPr lang="cs-CZ" dirty="0">
                <a:solidFill>
                  <a:srgbClr val="44444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157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70100" y="5797649"/>
            <a:ext cx="9612000" cy="5410200"/>
          </a:xfrm>
        </p:spPr>
        <p:txBody>
          <a:bodyPr/>
          <a:lstStyle/>
          <a:p>
            <a:pPr algn="just"/>
            <a:r>
              <a:rPr lang="cs-CZ" sz="2000" dirty="0"/>
              <a:t>Jedná se o </a:t>
            </a:r>
            <a:r>
              <a:rPr lang="cs-CZ" sz="2000" b="1" dirty="0"/>
              <a:t>maximalizaci přínosů</a:t>
            </a:r>
            <a:r>
              <a:rPr lang="cs-CZ" sz="2000" dirty="0"/>
              <a:t>, kterých lze vynaložením veřejných prostředků dosáhnout.</a:t>
            </a:r>
          </a:p>
          <a:p>
            <a:pPr algn="just"/>
            <a:r>
              <a:rPr lang="cs-CZ" sz="2000" b="1" dirty="0"/>
              <a:t>Základní předpoklady </a:t>
            </a:r>
            <a:r>
              <a:rPr lang="cs-CZ" sz="2000" dirty="0"/>
              <a:t>pro naplnění principu efektivnosti:</a:t>
            </a:r>
          </a:p>
          <a:p>
            <a:pPr marL="2511425" indent="-363538" algn="just"/>
            <a:r>
              <a:rPr lang="cs-CZ" sz="2000" dirty="0"/>
              <a:t>Přiměřené plánování</a:t>
            </a:r>
          </a:p>
          <a:p>
            <a:pPr marL="2511425" indent="-363538" algn="just"/>
            <a:r>
              <a:rPr lang="cs-CZ" sz="2000" dirty="0"/>
              <a:t>Racionální příprava zadávacích podmínek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EFEKTIVITA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33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1962324" y="1117129"/>
            <a:ext cx="7639159" cy="4536504"/>
            <a:chOff x="2762162" y="3173276"/>
            <a:chExt cx="6046082" cy="3924807"/>
          </a:xfrm>
        </p:grpSpPr>
        <p:grpSp>
          <p:nvGrpSpPr>
            <p:cNvPr id="7" name="Skupina 6"/>
            <p:cNvGrpSpPr/>
            <p:nvPr/>
          </p:nvGrpSpPr>
          <p:grpSpPr>
            <a:xfrm>
              <a:off x="2762162" y="3173276"/>
              <a:ext cx="5403060" cy="3924807"/>
              <a:chOff x="3181732" y="3203339"/>
              <a:chExt cx="5403060" cy="3924807"/>
            </a:xfrm>
          </p:grpSpPr>
          <p:sp>
            <p:nvSpPr>
              <p:cNvPr id="10" name="Ovál 9"/>
              <p:cNvSpPr/>
              <p:nvPr/>
            </p:nvSpPr>
            <p:spPr>
              <a:xfrm>
                <a:off x="3181732" y="3203339"/>
                <a:ext cx="5268878" cy="3924807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4549525" y="3908833"/>
                <a:ext cx="4035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200" b="1" dirty="0">
                    <a:solidFill>
                      <a:srgbClr val="444444"/>
                    </a:solidFill>
                  </a:rPr>
                  <a:t>EFEKTIVITA</a:t>
                </a:r>
                <a:r>
                  <a:rPr lang="cs-CZ" sz="2000" b="1" dirty="0">
                    <a:solidFill>
                      <a:srgbClr val="444444"/>
                    </a:solidFill>
                  </a:rPr>
                  <a:t> </a:t>
                </a:r>
                <a:r>
                  <a:rPr lang="cs-CZ" sz="1400" b="1" dirty="0">
                    <a:solidFill>
                      <a:srgbClr val="444444"/>
                    </a:solidFill>
                  </a:rPr>
                  <a:t>(</a:t>
                </a:r>
                <a:r>
                  <a:rPr lang="cs-CZ" sz="1400" b="1" dirty="0" err="1">
                    <a:solidFill>
                      <a:srgbClr val="444444"/>
                    </a:solidFill>
                  </a:rPr>
                  <a:t>efficiency</a:t>
                </a:r>
                <a:r>
                  <a:rPr lang="cs-CZ" sz="1400" b="1" dirty="0">
                    <a:solidFill>
                      <a:srgbClr val="444444"/>
                    </a:solidFill>
                  </a:rPr>
                  <a:t>)</a:t>
                </a:r>
              </a:p>
            </p:txBody>
          </p:sp>
        </p:grpSp>
        <p:sp>
          <p:nvSpPr>
            <p:cNvPr id="8" name="TextovéPole 7"/>
            <p:cNvSpPr txBox="1"/>
            <p:nvPr/>
          </p:nvSpPr>
          <p:spPr>
            <a:xfrm>
              <a:off x="3985026" y="4425547"/>
              <a:ext cx="4823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srgbClr val="444444"/>
                  </a:solidFill>
                  <a:cs typeface="Segoe UI" panose="020B0502040204020203" pitchFamily="34" charset="0"/>
                </a:rPr>
                <a:t>”dělání věcí správnou cestou” 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899202" y="5135679"/>
              <a:ext cx="49947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rgbClr val="444444"/>
                  </a:solidFill>
                  <a:cs typeface="Segoe UI" panose="020B0502040204020203" pitchFamily="34" charset="0"/>
                </a:rPr>
                <a:t>Je dosažen co nejlepší vztah </a:t>
              </a:r>
              <a:br>
                <a:rPr lang="cs-CZ" sz="2000" b="1" dirty="0">
                  <a:solidFill>
                    <a:srgbClr val="444444"/>
                  </a:solidFill>
                  <a:cs typeface="Segoe UI" panose="020B0502040204020203" pitchFamily="34" charset="0"/>
                </a:rPr>
              </a:br>
              <a:r>
                <a:rPr lang="cs-CZ" sz="2000" b="1" dirty="0">
                  <a:solidFill>
                    <a:srgbClr val="444444"/>
                  </a:solidFill>
                  <a:cs typeface="Segoe UI" panose="020B0502040204020203" pitchFamily="34" charset="0"/>
                </a:rPr>
                <a:t>mezi vynaloženými prostředky </a:t>
              </a:r>
              <a:br>
                <a:rPr lang="cs-CZ" sz="2000" b="1" dirty="0">
                  <a:solidFill>
                    <a:srgbClr val="444444"/>
                  </a:solidFill>
                  <a:cs typeface="Segoe UI" panose="020B0502040204020203" pitchFamily="34" charset="0"/>
                </a:rPr>
              </a:br>
              <a:r>
                <a:rPr lang="cs-CZ" sz="2000" b="1" dirty="0">
                  <a:solidFill>
                    <a:srgbClr val="444444"/>
                  </a:solidFill>
                  <a:cs typeface="Segoe UI" panose="020B0502040204020203" pitchFamily="34" charset="0"/>
                </a:rPr>
                <a:t>a dosaženými výsledky.</a:t>
              </a:r>
            </a:p>
            <a:p>
              <a:endParaRPr lang="cs-CZ" dirty="0">
                <a:solidFill>
                  <a:srgbClr val="44444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525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3E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34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grpSp>
        <p:nvGrpSpPr>
          <p:cNvPr id="68" name="Skupina 67"/>
          <p:cNvGrpSpPr/>
          <p:nvPr/>
        </p:nvGrpSpPr>
        <p:grpSpPr>
          <a:xfrm>
            <a:off x="4471861" y="3178238"/>
            <a:ext cx="1554364" cy="1475217"/>
            <a:chOff x="4471861" y="3178238"/>
            <a:chExt cx="1554364" cy="1475217"/>
          </a:xfrm>
        </p:grpSpPr>
        <p:sp>
          <p:nvSpPr>
            <p:cNvPr id="2" name="Obdélník 1"/>
            <p:cNvSpPr/>
            <p:nvPr/>
          </p:nvSpPr>
          <p:spPr>
            <a:xfrm>
              <a:off x="4471861" y="3178238"/>
              <a:ext cx="1539852" cy="1475217"/>
            </a:xfrm>
            <a:custGeom>
              <a:avLst/>
              <a:gdLst>
                <a:gd name="connsiteX0" fmla="*/ 0 w 2520280"/>
                <a:gd name="connsiteY0" fmla="*/ 0 h 1586198"/>
                <a:gd name="connsiteX1" fmla="*/ 2520280 w 2520280"/>
                <a:gd name="connsiteY1" fmla="*/ 0 h 1586198"/>
                <a:gd name="connsiteX2" fmla="*/ 2520280 w 2520280"/>
                <a:gd name="connsiteY2" fmla="*/ 1586198 h 1586198"/>
                <a:gd name="connsiteX3" fmla="*/ 0 w 2520280"/>
                <a:gd name="connsiteY3" fmla="*/ 1586198 h 1586198"/>
                <a:gd name="connsiteX4" fmla="*/ 0 w 2520280"/>
                <a:gd name="connsiteY4" fmla="*/ 0 h 1586198"/>
                <a:gd name="connsiteX0" fmla="*/ 0 w 2520280"/>
                <a:gd name="connsiteY0" fmla="*/ 0 h 1586198"/>
                <a:gd name="connsiteX1" fmla="*/ 2520280 w 2520280"/>
                <a:gd name="connsiteY1" fmla="*/ 0 h 1586198"/>
                <a:gd name="connsiteX2" fmla="*/ 0 w 2520280"/>
                <a:gd name="connsiteY2" fmla="*/ 1586198 h 1586198"/>
                <a:gd name="connsiteX3" fmla="*/ 0 w 2520280"/>
                <a:gd name="connsiteY3" fmla="*/ 0 h 1586198"/>
                <a:gd name="connsiteX0" fmla="*/ 0 w 1804663"/>
                <a:gd name="connsiteY0" fmla="*/ 0 h 1586198"/>
                <a:gd name="connsiteX1" fmla="*/ 1804663 w 1804663"/>
                <a:gd name="connsiteY1" fmla="*/ 106017 h 1586198"/>
                <a:gd name="connsiteX2" fmla="*/ 0 w 1804663"/>
                <a:gd name="connsiteY2" fmla="*/ 1586198 h 1586198"/>
                <a:gd name="connsiteX3" fmla="*/ 0 w 1804663"/>
                <a:gd name="connsiteY3" fmla="*/ 0 h 1586198"/>
                <a:gd name="connsiteX0" fmla="*/ 0 w 1804663"/>
                <a:gd name="connsiteY0" fmla="*/ 0 h 1480180"/>
                <a:gd name="connsiteX1" fmla="*/ 1804663 w 1804663"/>
                <a:gd name="connsiteY1" fmla="*/ 106017 h 1480180"/>
                <a:gd name="connsiteX2" fmla="*/ 1033669 w 1804663"/>
                <a:gd name="connsiteY2" fmla="*/ 1480180 h 1480180"/>
                <a:gd name="connsiteX3" fmla="*/ 0 w 1804663"/>
                <a:gd name="connsiteY3" fmla="*/ 0 h 1480180"/>
                <a:gd name="connsiteX0" fmla="*/ 0 w 1539620"/>
                <a:gd name="connsiteY0" fmla="*/ 0 h 1387415"/>
                <a:gd name="connsiteX1" fmla="*/ 1539620 w 1539620"/>
                <a:gd name="connsiteY1" fmla="*/ 13252 h 1387415"/>
                <a:gd name="connsiteX2" fmla="*/ 768626 w 1539620"/>
                <a:gd name="connsiteY2" fmla="*/ 1387415 h 1387415"/>
                <a:gd name="connsiteX3" fmla="*/ 0 w 1539620"/>
                <a:gd name="connsiteY3" fmla="*/ 0 h 1387415"/>
                <a:gd name="connsiteX0" fmla="*/ 0 w 1539620"/>
                <a:gd name="connsiteY0" fmla="*/ 48711 h 1436126"/>
                <a:gd name="connsiteX1" fmla="*/ 1539620 w 1539620"/>
                <a:gd name="connsiteY1" fmla="*/ 61963 h 1436126"/>
                <a:gd name="connsiteX2" fmla="*/ 768626 w 1539620"/>
                <a:gd name="connsiteY2" fmla="*/ 1436126 h 1436126"/>
                <a:gd name="connsiteX3" fmla="*/ 0 w 1539620"/>
                <a:gd name="connsiteY3" fmla="*/ 48711 h 1436126"/>
                <a:gd name="connsiteX0" fmla="*/ 0 w 1539620"/>
                <a:gd name="connsiteY0" fmla="*/ 87802 h 1475217"/>
                <a:gd name="connsiteX1" fmla="*/ 1539620 w 1539620"/>
                <a:gd name="connsiteY1" fmla="*/ 101054 h 1475217"/>
                <a:gd name="connsiteX2" fmla="*/ 768626 w 1539620"/>
                <a:gd name="connsiteY2" fmla="*/ 1475217 h 1475217"/>
                <a:gd name="connsiteX3" fmla="*/ 0 w 1539620"/>
                <a:gd name="connsiteY3" fmla="*/ 87802 h 1475217"/>
                <a:gd name="connsiteX0" fmla="*/ 0 w 1539620"/>
                <a:gd name="connsiteY0" fmla="*/ 87802 h 1475217"/>
                <a:gd name="connsiteX1" fmla="*/ 1539620 w 1539620"/>
                <a:gd name="connsiteY1" fmla="*/ 101054 h 1475217"/>
                <a:gd name="connsiteX2" fmla="*/ 768626 w 1539620"/>
                <a:gd name="connsiteY2" fmla="*/ 1475217 h 1475217"/>
                <a:gd name="connsiteX3" fmla="*/ 0 w 1539620"/>
                <a:gd name="connsiteY3" fmla="*/ 87802 h 1475217"/>
                <a:gd name="connsiteX0" fmla="*/ 0 w 1539620"/>
                <a:gd name="connsiteY0" fmla="*/ 87802 h 1475217"/>
                <a:gd name="connsiteX1" fmla="*/ 1539620 w 1539620"/>
                <a:gd name="connsiteY1" fmla="*/ 101054 h 1475217"/>
                <a:gd name="connsiteX2" fmla="*/ 768626 w 1539620"/>
                <a:gd name="connsiteY2" fmla="*/ 1475217 h 1475217"/>
                <a:gd name="connsiteX3" fmla="*/ 0 w 1539620"/>
                <a:gd name="connsiteY3" fmla="*/ 87802 h 1475217"/>
                <a:gd name="connsiteX0" fmla="*/ 0 w 1539620"/>
                <a:gd name="connsiteY0" fmla="*/ 87802 h 1475217"/>
                <a:gd name="connsiteX1" fmla="*/ 1539620 w 1539620"/>
                <a:gd name="connsiteY1" fmla="*/ 101054 h 1475217"/>
                <a:gd name="connsiteX2" fmla="*/ 768626 w 1539620"/>
                <a:gd name="connsiteY2" fmla="*/ 1475217 h 1475217"/>
                <a:gd name="connsiteX3" fmla="*/ 0 w 1539620"/>
                <a:gd name="connsiteY3" fmla="*/ 87802 h 1475217"/>
                <a:gd name="connsiteX0" fmla="*/ 232 w 1539852"/>
                <a:gd name="connsiteY0" fmla="*/ 87802 h 1475217"/>
                <a:gd name="connsiteX1" fmla="*/ 1539852 w 1539852"/>
                <a:gd name="connsiteY1" fmla="*/ 101054 h 1475217"/>
                <a:gd name="connsiteX2" fmla="*/ 768858 w 1539852"/>
                <a:gd name="connsiteY2" fmla="*/ 1475217 h 1475217"/>
                <a:gd name="connsiteX3" fmla="*/ 232 w 1539852"/>
                <a:gd name="connsiteY3" fmla="*/ 87802 h 147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9852" h="1475217">
                  <a:moveTo>
                    <a:pt x="232" y="87802"/>
                  </a:moveTo>
                  <a:cubicBezTo>
                    <a:pt x="526692" y="-27050"/>
                    <a:pt x="1106158" y="-35885"/>
                    <a:pt x="1539852" y="101054"/>
                  </a:cubicBezTo>
                  <a:cubicBezTo>
                    <a:pt x="1481636" y="665125"/>
                    <a:pt x="1304151" y="1056920"/>
                    <a:pt x="768858" y="1475217"/>
                  </a:cubicBezTo>
                  <a:cubicBezTo>
                    <a:pt x="234354" y="1118763"/>
                    <a:pt x="-8602" y="457509"/>
                    <a:pt x="232" y="8780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4566177" y="3469997"/>
              <a:ext cx="1460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00A44A"/>
                  </a:solidFill>
                </a:rPr>
                <a:t>OPTIMUM</a:t>
              </a:r>
            </a:p>
          </p:txBody>
        </p:sp>
      </p:grpSp>
      <p:grpSp>
        <p:nvGrpSpPr>
          <p:cNvPr id="65" name="Skupina 64"/>
          <p:cNvGrpSpPr/>
          <p:nvPr/>
        </p:nvGrpSpPr>
        <p:grpSpPr>
          <a:xfrm>
            <a:off x="750666" y="1303090"/>
            <a:ext cx="5268878" cy="3924807"/>
            <a:chOff x="750666" y="1303090"/>
            <a:chExt cx="5268878" cy="3924807"/>
          </a:xfrm>
        </p:grpSpPr>
        <p:grpSp>
          <p:nvGrpSpPr>
            <p:cNvPr id="22" name="Skupina 21"/>
            <p:cNvGrpSpPr/>
            <p:nvPr/>
          </p:nvGrpSpPr>
          <p:grpSpPr>
            <a:xfrm>
              <a:off x="750666" y="1303090"/>
              <a:ext cx="5268878" cy="3924807"/>
              <a:chOff x="1170236" y="1333153"/>
              <a:chExt cx="5268878" cy="3924807"/>
            </a:xfrm>
          </p:grpSpPr>
          <p:sp>
            <p:nvSpPr>
              <p:cNvPr id="15" name="Ovál 14"/>
              <p:cNvSpPr/>
              <p:nvPr/>
            </p:nvSpPr>
            <p:spPr>
              <a:xfrm>
                <a:off x="1170236" y="1333153"/>
                <a:ext cx="5268878" cy="3924807"/>
              </a:xfrm>
              <a:prstGeom prst="ellipse">
                <a:avLst/>
              </a:prstGeom>
              <a:noFill/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1669101" y="2112648"/>
                <a:ext cx="3528392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600" b="1" dirty="0">
                    <a:solidFill>
                      <a:srgbClr val="444444"/>
                    </a:solidFill>
                  </a:rPr>
                  <a:t>ÚČELNOST</a:t>
                </a:r>
                <a:r>
                  <a:rPr lang="cs-CZ" sz="1400" b="1" dirty="0">
                    <a:solidFill>
                      <a:srgbClr val="444444"/>
                    </a:solidFill>
                  </a:rPr>
                  <a:t>(</a:t>
                </a:r>
                <a:r>
                  <a:rPr lang="cs-CZ" sz="1400" b="1" dirty="0" err="1">
                    <a:solidFill>
                      <a:srgbClr val="444444"/>
                    </a:solidFill>
                  </a:rPr>
                  <a:t>effectiveness</a:t>
                </a:r>
                <a:r>
                  <a:rPr lang="cs-CZ" sz="1400" b="1" dirty="0">
                    <a:solidFill>
                      <a:srgbClr val="444444"/>
                    </a:solidFill>
                  </a:rPr>
                  <a:t>)</a:t>
                </a:r>
              </a:p>
            </p:txBody>
          </p:sp>
        </p:grpSp>
        <p:sp>
          <p:nvSpPr>
            <p:cNvPr id="7" name="TextovéPole 6"/>
            <p:cNvSpPr txBox="1"/>
            <p:nvPr/>
          </p:nvSpPr>
          <p:spPr>
            <a:xfrm>
              <a:off x="1890316" y="2617798"/>
              <a:ext cx="2231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rgbClr val="444444"/>
                  </a:solidFill>
                  <a:cs typeface="Segoe UI" panose="020B0502040204020203" pitchFamily="34" charset="0"/>
                </a:rPr>
                <a:t>”dělání správných věcí” 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176872" y="3326033"/>
              <a:ext cx="24416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solidFill>
                    <a:srgbClr val="444444"/>
                  </a:solidFill>
                  <a:cs typeface="Segoe UI" panose="020B0502040204020203" pitchFamily="34" charset="0"/>
                </a:rPr>
                <a:t>Dosažené výsledky  odpovídají stanovené a prokázané potřebě</a:t>
              </a:r>
            </a:p>
            <a:p>
              <a:endParaRPr lang="cs-CZ" dirty="0">
                <a:solidFill>
                  <a:srgbClr val="444444"/>
                </a:solidFill>
              </a:endParaRPr>
            </a:p>
          </p:txBody>
        </p:sp>
      </p:grpSp>
      <p:grpSp>
        <p:nvGrpSpPr>
          <p:cNvPr id="66" name="Skupina 65"/>
          <p:cNvGrpSpPr/>
          <p:nvPr/>
        </p:nvGrpSpPr>
        <p:grpSpPr>
          <a:xfrm>
            <a:off x="4482788" y="1303090"/>
            <a:ext cx="5819175" cy="3924807"/>
            <a:chOff x="4482788" y="1303090"/>
            <a:chExt cx="5819175" cy="3924807"/>
          </a:xfrm>
        </p:grpSpPr>
        <p:grpSp>
          <p:nvGrpSpPr>
            <p:cNvPr id="23" name="Skupina 22"/>
            <p:cNvGrpSpPr/>
            <p:nvPr/>
          </p:nvGrpSpPr>
          <p:grpSpPr>
            <a:xfrm>
              <a:off x="4482788" y="1303090"/>
              <a:ext cx="5268878" cy="3924807"/>
              <a:chOff x="4902358" y="1333153"/>
              <a:chExt cx="5268878" cy="3924807"/>
            </a:xfrm>
          </p:grpSpPr>
          <p:sp>
            <p:nvSpPr>
              <p:cNvPr id="12" name="Ovál 11"/>
              <p:cNvSpPr/>
              <p:nvPr/>
            </p:nvSpPr>
            <p:spPr>
              <a:xfrm>
                <a:off x="4902358" y="1333153"/>
                <a:ext cx="5268878" cy="3924807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6129363" y="2118076"/>
                <a:ext cx="394210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600" b="1" dirty="0">
                    <a:solidFill>
                      <a:srgbClr val="444444"/>
                    </a:solidFill>
                  </a:rPr>
                  <a:t>HOSPODÁRNOST</a:t>
                </a:r>
                <a:r>
                  <a:rPr lang="cs-CZ" sz="1400" b="1" dirty="0">
                    <a:solidFill>
                      <a:srgbClr val="444444"/>
                    </a:solidFill>
                  </a:rPr>
                  <a:t>(</a:t>
                </a:r>
                <a:r>
                  <a:rPr lang="cs-CZ" sz="1400" b="1" dirty="0" err="1">
                    <a:solidFill>
                      <a:srgbClr val="444444"/>
                    </a:solidFill>
                  </a:rPr>
                  <a:t>economy</a:t>
                </a:r>
                <a:r>
                  <a:rPr lang="cs-CZ" sz="1400" b="1" dirty="0">
                    <a:solidFill>
                      <a:srgbClr val="444444"/>
                    </a:solidFill>
                  </a:rPr>
                  <a:t>)</a:t>
                </a:r>
              </a:p>
            </p:txBody>
          </p:sp>
        </p:grpSp>
        <p:sp>
          <p:nvSpPr>
            <p:cNvPr id="27" name="TextovéPole 26"/>
            <p:cNvSpPr txBox="1"/>
            <p:nvPr/>
          </p:nvSpPr>
          <p:spPr>
            <a:xfrm>
              <a:off x="6138788" y="2617798"/>
              <a:ext cx="4163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rgbClr val="444444"/>
                  </a:solidFill>
                  <a:cs typeface="Segoe UI" panose="020B0502040204020203" pitchFamily="34" charset="0"/>
                </a:rPr>
                <a:t>”dělání věcí za rozumnou cenu” </a:t>
              </a:r>
            </a:p>
            <a:p>
              <a:endParaRPr lang="cs-CZ" dirty="0">
                <a:solidFill>
                  <a:srgbClr val="444444"/>
                </a:solidFill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7532872" y="3187533"/>
              <a:ext cx="24035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>
                  <a:cs typeface="Segoe UI" panose="020B0502040204020203" pitchFamily="34" charset="0"/>
                </a:defRPr>
              </a:lvl1pPr>
            </a:lstStyle>
            <a:p>
              <a:r>
                <a:rPr lang="cs-CZ" b="1" dirty="0">
                  <a:solidFill>
                    <a:srgbClr val="444444"/>
                  </a:solidFill>
                </a:rPr>
                <a:t>Zdroje jsou dány k dispozici ve správnou dobu, v dostatečném množství, v přiměřené kvalitě a za co nejvýhodnější cenu</a:t>
              </a:r>
            </a:p>
            <a:p>
              <a:endParaRPr lang="cs-CZ" dirty="0">
                <a:solidFill>
                  <a:srgbClr val="444444"/>
                </a:solidFill>
              </a:endParaRPr>
            </a:p>
          </p:txBody>
        </p:sp>
      </p:grpSp>
      <p:grpSp>
        <p:nvGrpSpPr>
          <p:cNvPr id="67" name="Skupina 66"/>
          <p:cNvGrpSpPr/>
          <p:nvPr/>
        </p:nvGrpSpPr>
        <p:grpSpPr>
          <a:xfrm>
            <a:off x="2616727" y="3173276"/>
            <a:ext cx="5268878" cy="3924807"/>
            <a:chOff x="2616727" y="3173276"/>
            <a:chExt cx="5268878" cy="3924807"/>
          </a:xfrm>
        </p:grpSpPr>
        <p:grpSp>
          <p:nvGrpSpPr>
            <p:cNvPr id="24" name="Skupina 23"/>
            <p:cNvGrpSpPr/>
            <p:nvPr/>
          </p:nvGrpSpPr>
          <p:grpSpPr>
            <a:xfrm>
              <a:off x="2616727" y="3173276"/>
              <a:ext cx="5268878" cy="3924807"/>
              <a:chOff x="3036297" y="3203339"/>
              <a:chExt cx="5268878" cy="3924807"/>
            </a:xfrm>
          </p:grpSpPr>
          <p:sp>
            <p:nvSpPr>
              <p:cNvPr id="13" name="Ovál 12"/>
              <p:cNvSpPr/>
              <p:nvPr/>
            </p:nvSpPr>
            <p:spPr>
              <a:xfrm>
                <a:off x="3036297" y="3203339"/>
                <a:ext cx="5268878" cy="3924807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4269908" y="5252891"/>
                <a:ext cx="310303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600" b="1" dirty="0">
                    <a:solidFill>
                      <a:srgbClr val="444444"/>
                    </a:solidFill>
                  </a:rPr>
                  <a:t>EFEKTIVITA </a:t>
                </a:r>
                <a:r>
                  <a:rPr lang="cs-CZ" sz="1400" b="1" dirty="0">
                    <a:solidFill>
                      <a:srgbClr val="444444"/>
                    </a:solidFill>
                  </a:rPr>
                  <a:t>(</a:t>
                </a:r>
                <a:r>
                  <a:rPr lang="cs-CZ" sz="1400" b="1" dirty="0" err="1">
                    <a:solidFill>
                      <a:srgbClr val="444444"/>
                    </a:solidFill>
                  </a:rPr>
                  <a:t>efficiency</a:t>
                </a:r>
                <a:r>
                  <a:rPr lang="cs-CZ" sz="1400" b="1" dirty="0">
                    <a:solidFill>
                      <a:srgbClr val="444444"/>
                    </a:solidFill>
                  </a:rPr>
                  <a:t>)</a:t>
                </a:r>
              </a:p>
            </p:txBody>
          </p:sp>
        </p:grpSp>
        <p:sp>
          <p:nvSpPr>
            <p:cNvPr id="28" name="TextovéPole 27"/>
            <p:cNvSpPr txBox="1"/>
            <p:nvPr/>
          </p:nvSpPr>
          <p:spPr>
            <a:xfrm>
              <a:off x="3762525" y="5689870"/>
              <a:ext cx="29672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rgbClr val="444444"/>
                  </a:solidFill>
                  <a:cs typeface="Segoe UI" panose="020B0502040204020203" pitchFamily="34" charset="0"/>
                </a:rPr>
                <a:t>”dělání věcí správnou cestou” 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173341" y="6084604"/>
              <a:ext cx="27800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>
                  <a:solidFill>
                    <a:srgbClr val="444444"/>
                  </a:solidFill>
                  <a:cs typeface="Segoe UI" panose="020B0502040204020203" pitchFamily="34" charset="0"/>
                </a:rPr>
                <a:t>Je dosažen co nejlepší vztah </a:t>
              </a:r>
              <a:br>
                <a:rPr lang="cs-CZ" sz="1200" b="1" dirty="0">
                  <a:solidFill>
                    <a:srgbClr val="444444"/>
                  </a:solidFill>
                  <a:cs typeface="Segoe UI" panose="020B0502040204020203" pitchFamily="34" charset="0"/>
                </a:rPr>
              </a:br>
              <a:r>
                <a:rPr lang="cs-CZ" sz="1200" b="1" dirty="0">
                  <a:solidFill>
                    <a:srgbClr val="444444"/>
                  </a:solidFill>
                  <a:cs typeface="Segoe UI" panose="020B0502040204020203" pitchFamily="34" charset="0"/>
                </a:rPr>
                <a:t>mezi vynaloženými prostředky </a:t>
              </a:r>
              <a:br>
                <a:rPr lang="cs-CZ" sz="1200" b="1" dirty="0">
                  <a:solidFill>
                    <a:srgbClr val="444444"/>
                  </a:solidFill>
                  <a:cs typeface="Segoe UI" panose="020B0502040204020203" pitchFamily="34" charset="0"/>
                </a:rPr>
              </a:br>
              <a:r>
                <a:rPr lang="cs-CZ" sz="1200" b="1" dirty="0">
                  <a:solidFill>
                    <a:srgbClr val="444444"/>
                  </a:solidFill>
                  <a:cs typeface="Segoe UI" panose="020B0502040204020203" pitchFamily="34" charset="0"/>
                </a:rPr>
                <a:t>a dosaženými výsledky</a:t>
              </a:r>
            </a:p>
            <a:p>
              <a:endParaRPr lang="cs-CZ" dirty="0">
                <a:solidFill>
                  <a:srgbClr val="444444"/>
                </a:solidFill>
              </a:endParaRPr>
            </a:p>
          </p:txBody>
        </p:sp>
      </p:grpSp>
      <p:grpSp>
        <p:nvGrpSpPr>
          <p:cNvPr id="69" name="Skupina 68"/>
          <p:cNvGrpSpPr/>
          <p:nvPr/>
        </p:nvGrpSpPr>
        <p:grpSpPr>
          <a:xfrm>
            <a:off x="4209480" y="630456"/>
            <a:ext cx="2419252" cy="2116017"/>
            <a:chOff x="4209480" y="630456"/>
            <a:chExt cx="2419252" cy="2116017"/>
          </a:xfrm>
        </p:grpSpPr>
        <p:cxnSp>
          <p:nvCxnSpPr>
            <p:cNvPr id="48" name="Přímá spojnice se šipkou 47"/>
            <p:cNvCxnSpPr/>
            <p:nvPr/>
          </p:nvCxnSpPr>
          <p:spPr>
            <a:xfrm rot="5400000" flipH="1" flipV="1">
              <a:off x="4331657" y="1820614"/>
              <a:ext cx="1839018" cy="1270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ovéPole 60"/>
            <p:cNvSpPr txBox="1"/>
            <p:nvPr/>
          </p:nvSpPr>
          <p:spPr>
            <a:xfrm>
              <a:off x="4209480" y="630456"/>
              <a:ext cx="2419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b="1" dirty="0">
                  <a:solidFill>
                    <a:srgbClr val="444444"/>
                  </a:solidFill>
                </a:rPr>
                <a:t>Co nejvyšší hodnota za peníze</a:t>
              </a:r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851977" y="4331772"/>
            <a:ext cx="2910547" cy="1691275"/>
            <a:chOff x="851977" y="4331772"/>
            <a:chExt cx="2910547" cy="1691275"/>
          </a:xfrm>
        </p:grpSpPr>
        <p:cxnSp>
          <p:nvCxnSpPr>
            <p:cNvPr id="57" name="Přímá spojnice se šipkou 47"/>
            <p:cNvCxnSpPr/>
            <p:nvPr/>
          </p:nvCxnSpPr>
          <p:spPr>
            <a:xfrm flipH="1">
              <a:off x="2034332" y="4331772"/>
              <a:ext cx="1728192" cy="1214221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ovéPole 61"/>
            <p:cNvSpPr txBox="1"/>
            <p:nvPr/>
          </p:nvSpPr>
          <p:spPr>
            <a:xfrm>
              <a:off x="851977" y="5746048"/>
              <a:ext cx="16979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r>
                <a:rPr lang="cs-CZ" b="1" dirty="0">
                  <a:solidFill>
                    <a:srgbClr val="444444"/>
                  </a:solidFill>
                </a:rPr>
                <a:t>Co nejlepší výsledek</a:t>
              </a:r>
            </a:p>
          </p:txBody>
        </p:sp>
      </p:grpSp>
      <p:grpSp>
        <p:nvGrpSpPr>
          <p:cNvPr id="70" name="Skupina 69"/>
          <p:cNvGrpSpPr/>
          <p:nvPr/>
        </p:nvGrpSpPr>
        <p:grpSpPr>
          <a:xfrm>
            <a:off x="6702038" y="4331772"/>
            <a:ext cx="2949860" cy="1752830"/>
            <a:chOff x="6702038" y="4331772"/>
            <a:chExt cx="2949860" cy="1752830"/>
          </a:xfrm>
        </p:grpSpPr>
        <p:cxnSp>
          <p:nvCxnSpPr>
            <p:cNvPr id="54" name="Přímá spojnice se šipkou 47"/>
            <p:cNvCxnSpPr/>
            <p:nvPr/>
          </p:nvCxnSpPr>
          <p:spPr>
            <a:xfrm>
              <a:off x="6702038" y="4331772"/>
              <a:ext cx="1990597" cy="1358098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ovéPole 62"/>
            <p:cNvSpPr txBox="1"/>
            <p:nvPr/>
          </p:nvSpPr>
          <p:spPr>
            <a:xfrm>
              <a:off x="8037353" y="5807603"/>
              <a:ext cx="16145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b="1" dirty="0">
                  <a:solidFill>
                    <a:srgbClr val="444444"/>
                  </a:solidFill>
                </a:rPr>
                <a:t>Co nejnižší náklady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2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409112" cy="5410200"/>
          </a:xfrm>
        </p:spPr>
        <p:txBody>
          <a:bodyPr/>
          <a:lstStyle/>
          <a:p>
            <a:pPr marL="541338" lvl="0" algn="just">
              <a:lnSpc>
                <a:spcPct val="150000"/>
              </a:lnSpc>
            </a:pPr>
            <a:r>
              <a:rPr lang="cs-CZ" sz="2200" dirty="0">
                <a:sym typeface="Avenir Roman"/>
              </a:rPr>
              <a:t>nařízení č. 966/2012 Evropského parlamentu a Rady ze dne 25. října 2012, kterým se stanoví finanční pravidla </a:t>
            </a:r>
            <a:r>
              <a:rPr lang="cs-CZ" sz="2200" dirty="0" smtClean="0">
                <a:sym typeface="Avenir Roman"/>
              </a:rPr>
              <a:t>o </a:t>
            </a:r>
            <a:r>
              <a:rPr lang="cs-CZ" sz="2200" dirty="0">
                <a:sym typeface="Avenir Roman"/>
              </a:rPr>
              <a:t>souhrnném rozpočtu Unie a o zrušení nařízení Rady (ES, Euratom) č. 1605/2002</a:t>
            </a:r>
          </a:p>
          <a:p>
            <a:pPr marL="179388" indent="0" algn="just">
              <a:lnSpc>
                <a:spcPct val="150000"/>
              </a:lnSpc>
              <a:buNone/>
            </a:pPr>
            <a:r>
              <a:rPr lang="cs-CZ" sz="2200" b="1" dirty="0">
                <a:sym typeface="Avenir Roman"/>
              </a:rPr>
              <a:t>				</a:t>
            </a:r>
          </a:p>
          <a:p>
            <a:pPr marL="179388" indent="0" algn="just">
              <a:lnSpc>
                <a:spcPct val="150000"/>
              </a:lnSpc>
              <a:buNone/>
            </a:pPr>
            <a:endParaRPr lang="cs-CZ" sz="2200" b="1" dirty="0">
              <a:sym typeface="Avenir Roman"/>
            </a:endParaRPr>
          </a:p>
          <a:p>
            <a:pPr marL="179388" indent="0" algn="r">
              <a:lnSpc>
                <a:spcPct val="150000"/>
              </a:lnSpc>
              <a:buNone/>
            </a:pPr>
            <a:r>
              <a:rPr lang="cs-CZ" sz="2200" b="1" dirty="0" smtClean="0"/>
              <a:t>návrh zákona </a:t>
            </a:r>
          </a:p>
          <a:p>
            <a:pPr marL="179388" indent="0" algn="r">
              <a:lnSpc>
                <a:spcPct val="150000"/>
              </a:lnSpc>
              <a:buNone/>
            </a:pPr>
            <a:r>
              <a:rPr lang="cs-CZ" sz="2200" b="1" dirty="0" smtClean="0"/>
              <a:t>o řízení kontrole veřejných financí</a:t>
            </a:r>
          </a:p>
          <a:p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definice najdeme 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35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2212408" y="3205361"/>
            <a:ext cx="2376264" cy="1308075"/>
          </a:xfrm>
          <a:prstGeom prst="bentConnector3">
            <a:avLst>
              <a:gd name="adj1" fmla="val -697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75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121080" cy="5410200"/>
          </a:xfrm>
        </p:spPr>
        <p:txBody>
          <a:bodyPr/>
          <a:lstStyle/>
          <a:p>
            <a:pPr marL="0" lvl="2" indent="0" algn="just">
              <a:lnSpc>
                <a:spcPct val="150000"/>
              </a:lnSpc>
              <a:buClr>
                <a:schemeClr val="tx2"/>
              </a:buClr>
              <a:buNone/>
              <a:defRPr/>
            </a:pPr>
            <a:r>
              <a:rPr lang="cs-CZ" sz="2000" dirty="0">
                <a:latin typeface="+mj-lt"/>
                <a:cs typeface="Segoe UI" panose="020B0502040204020203" pitchFamily="34" charset="0"/>
              </a:rPr>
              <a:t>Město, který</a:t>
            </a:r>
            <a:r>
              <a:rPr lang="en-GB" sz="2000" dirty="0">
                <a:latin typeface="+mj-lt"/>
                <a:cs typeface="Segoe UI" panose="020B0502040204020203" pitchFamily="34" charset="0"/>
              </a:rPr>
              <a:t>m</a:t>
            </a:r>
            <a:r>
              <a:rPr lang="cs-CZ" sz="2000" dirty="0">
                <a:latin typeface="+mj-lt"/>
                <a:cs typeface="Segoe UI" panose="020B0502040204020203" pitchFamily="34" charset="0"/>
              </a:rPr>
              <a:t> protéká široká řeka, se rozhoduje, jakým způsobem zajistí nové propojení obou břehů, aby zajistilo přístup občanů z obou břehů k veřejným službám, zaměstnání, parkům, volnočasovým aktivitám. Předpokladem je, že město má nebo bude mít finanční prostředky na jakoukoliv variantu. </a:t>
            </a:r>
          </a:p>
          <a:p>
            <a:pPr marL="0" lvl="2" indent="0" algn="just">
              <a:lnSpc>
                <a:spcPct val="150000"/>
              </a:lnSpc>
              <a:buClr>
                <a:schemeClr val="tx2"/>
              </a:buClr>
              <a:buNone/>
              <a:defRPr/>
            </a:pPr>
            <a:endParaRPr lang="cs-CZ" sz="2000" dirty="0">
              <a:latin typeface="+mj-lt"/>
              <a:cs typeface="Segoe UI" panose="020B0502040204020203" pitchFamily="34" charset="0"/>
            </a:endParaRPr>
          </a:p>
          <a:p>
            <a:pPr marL="0" lvl="2" indent="0" algn="just">
              <a:lnSpc>
                <a:spcPct val="150000"/>
              </a:lnSpc>
              <a:buClr>
                <a:schemeClr val="tx2"/>
              </a:buClr>
              <a:buNone/>
              <a:defRPr/>
            </a:pPr>
            <a:r>
              <a:rPr lang="cs-CZ" sz="2000" dirty="0">
                <a:latin typeface="+mj-lt"/>
                <a:cs typeface="Segoe UI" panose="020B0502040204020203" pitchFamily="34" charset="0"/>
              </a:rPr>
              <a:t>Město zvažuje 3 varianty:</a:t>
            </a:r>
          </a:p>
          <a:p>
            <a:pPr marL="861060" lvl="3" indent="-342900" algn="just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r>
              <a:rPr lang="cs-CZ" sz="2000" b="1" dirty="0">
                <a:latin typeface="+mj-lt"/>
                <a:cs typeface="Arial"/>
              </a:rPr>
              <a:t>dlouhodobý kontrakt s firmou, která zajistí službu přívozu – loď s převozníkem na dobu 10 let,</a:t>
            </a:r>
          </a:p>
          <a:p>
            <a:pPr marL="861060" lvl="3" indent="-342900" algn="just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  <a:defRPr/>
            </a:pPr>
            <a:r>
              <a:rPr lang="cs-CZ" sz="2000" b="1" dirty="0">
                <a:latin typeface="+mj-lt"/>
                <a:cs typeface="Arial"/>
              </a:rPr>
              <a:t>nákup nové vlastní lodi obsluhované vyškoleným zaměstnancem města, životnost lodi 12 let,</a:t>
            </a:r>
          </a:p>
          <a:p>
            <a:pPr marL="861060" lvl="3" indent="-342900" algn="just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  <a:defRPr/>
            </a:pPr>
            <a:r>
              <a:rPr lang="cs-CZ" sz="2000" b="1" dirty="0">
                <a:latin typeface="+mj-lt"/>
                <a:cs typeface="Arial"/>
              </a:rPr>
              <a:t>stavbu nové lávky pro pěší a cyklisty s životností 50 let</a:t>
            </a:r>
            <a:r>
              <a:rPr lang="cs-CZ" sz="2000" dirty="0">
                <a:latin typeface="+mj-lt"/>
                <a:cs typeface="Arial"/>
              </a:rPr>
              <a:t>.</a:t>
            </a:r>
            <a:endParaRPr lang="cs-CZ" sz="2000" dirty="0">
              <a:solidFill>
                <a:srgbClr val="002060"/>
              </a:solidFill>
              <a:latin typeface="+mj-lt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861060" lvl="3" indent="-342900" algn="just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endParaRPr lang="cs-CZ" sz="2000" dirty="0">
              <a:solidFill>
                <a:schemeClr val="accent1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9269288" cy="461665"/>
          </a:xfrm>
        </p:spPr>
        <p:txBody>
          <a:bodyPr/>
          <a:lstStyle/>
          <a:p>
            <a:r>
              <a:rPr lang="cs-CZ" dirty="0"/>
              <a:t>Příklad – zajištění propojení břehů řeky (1/2)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720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164" y="613074"/>
            <a:ext cx="9624060" cy="504056"/>
          </a:xfrm>
        </p:spPr>
        <p:txBody>
          <a:bodyPr>
            <a:normAutofit/>
          </a:bodyPr>
          <a:lstStyle/>
          <a:p>
            <a:r>
              <a:rPr lang="cs-CZ" dirty="0"/>
              <a:t>Příklad – zajištění propojení břehů řeky (2/2)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7825" y="1189138"/>
            <a:ext cx="9649395" cy="5760640"/>
          </a:xfrm>
        </p:spPr>
        <p:txBody>
          <a:bodyPr>
            <a:normAutofit/>
          </a:bodyPr>
          <a:lstStyle/>
          <a:p>
            <a:pPr marL="538163" lvl="3" indent="-361950"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cs-CZ" sz="2200" dirty="0">
                <a:latin typeface="+mj-lt"/>
                <a:cs typeface="Arial"/>
              </a:rPr>
              <a:t>zajistit přístup občanů z obou břehů k veřejným službám, zaměstnání, parkům, volnočasovým aktivitám</a:t>
            </a:r>
          </a:p>
          <a:p>
            <a:pPr marL="538163" lvl="3" indent="-361950"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cs-CZ" sz="2200" dirty="0">
                <a:latin typeface="+mj-lt"/>
                <a:cs typeface="Arial"/>
              </a:rPr>
              <a:t>stanovit kvalitativní požadavky</a:t>
            </a:r>
          </a:p>
          <a:p>
            <a:pPr marL="995363" lvl="4" indent="-361950"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celoroční, bezbariérové, rychlé, neustálé propojení </a:t>
            </a:r>
          </a:p>
          <a:p>
            <a:pPr marL="995363" lvl="4" indent="-361950"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jaká bude odhadovaná vytíženost</a:t>
            </a:r>
          </a:p>
          <a:p>
            <a:pPr marL="538163" lvl="3" indent="-361950" algn="just">
              <a:lnSpc>
                <a:spcPct val="16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cs-CZ" sz="2200" dirty="0">
                <a:latin typeface="+mj-lt"/>
                <a:cs typeface="Arial"/>
              </a:rPr>
              <a:t>tři varianty pro zajištění potřeby a vyhodnocení souladu s principy 3E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77825" y="4833089"/>
            <a:ext cx="9649395" cy="15388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Při rozhodování o nakládání veřejných prostředků je potřeba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přesně definovat potřebu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stanovit kvalitativní požadavky pro zajištění této potřeby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zvažovat více možných variant při rozhodování</a:t>
            </a:r>
          </a:p>
        </p:txBody>
      </p:sp>
      <p:sp>
        <p:nvSpPr>
          <p:cNvPr id="4" name="Šipka: doprava, šrafovaná 3"/>
          <p:cNvSpPr/>
          <p:nvPr/>
        </p:nvSpPr>
        <p:spPr>
          <a:xfrm>
            <a:off x="522164" y="5509617"/>
            <a:ext cx="720080" cy="576064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163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121775" cy="5410200"/>
          </a:xfrm>
        </p:spPr>
        <p:txBody>
          <a:bodyPr/>
          <a:lstStyle/>
          <a:p>
            <a:pPr marL="176213" indent="0" algn="just">
              <a:lnSpc>
                <a:spcPct val="150000"/>
              </a:lnSpc>
              <a:buNone/>
            </a:pPr>
            <a:r>
              <a:rPr lang="cs-CZ" sz="2200" dirty="0">
                <a:cs typeface="Segoe UI" panose="020B0502040204020203" pitchFamily="34" charset="0"/>
              </a:rPr>
              <a:t>Město vyhodnotilo na základě předběžné analýzy požadavků občanů </a:t>
            </a:r>
            <a:r>
              <a:rPr lang="cs-CZ" sz="2200" dirty="0">
                <a:cs typeface="Segoe UI" panose="020B0502040204020203" pitchFamily="34" charset="0"/>
                <a:sym typeface="Avenir Roman"/>
              </a:rPr>
              <a:t>nezbytnost výstavby sportoviště. Sportovní centrum vznikne rekonstrukcí stávajících prostor, které budou využity pro zázemí sportoviště (</a:t>
            </a:r>
            <a:r>
              <a:rPr lang="cs-CZ" sz="2200" dirty="0">
                <a:cs typeface="Segoe UI" panose="020B0502040204020203" pitchFamily="34" charset="0"/>
              </a:rPr>
              <a:t>šatny, WC, sprchy, </a:t>
            </a:r>
            <a:r>
              <a:rPr lang="cs-CZ" sz="2200" dirty="0">
                <a:cs typeface="Segoe UI" panose="020B0502040204020203" pitchFamily="34" charset="0"/>
                <a:sym typeface="Avenir Roman"/>
              </a:rPr>
              <a:t>recepce</a:t>
            </a:r>
            <a:r>
              <a:rPr lang="cs-CZ" sz="2200" dirty="0">
                <a:cs typeface="Segoe UI" panose="020B0502040204020203" pitchFamily="34" charset="0"/>
              </a:rPr>
              <a:t>) </a:t>
            </a:r>
            <a:r>
              <a:rPr lang="cs-CZ" sz="2200" dirty="0">
                <a:cs typeface="Segoe UI" panose="020B0502040204020203" pitchFamily="34" charset="0"/>
                <a:sym typeface="Avenir Roman"/>
              </a:rPr>
              <a:t>a vyrostou zde i dva nové sály a posilovna, které budou též využity i pro veřejnost. Nové sportovní centrum postaví vybraný dodavatel za 10 mil. Kč bez DPH (druhá nejnižší nabídková cena). </a:t>
            </a:r>
          </a:p>
          <a:p>
            <a:pPr marL="176213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výstavba sportoviště (1/2)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224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121775" cy="5464606"/>
          </a:xfrm>
        </p:spPr>
        <p:txBody>
          <a:bodyPr/>
          <a:lstStyle/>
          <a:p>
            <a:pPr marL="0" lvl="2" indent="-376237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cs-CZ" sz="2200" b="1" dirty="0">
                <a:latin typeface="+mj-lt"/>
                <a:cs typeface="Segoe UI" panose="020B0502040204020203" pitchFamily="34" charset="0"/>
              </a:rPr>
              <a:t>Jsou podklady pro rozhodnutí dostatečné a kvalitní?</a:t>
            </a:r>
          </a:p>
          <a:p>
            <a:pPr marL="0" lvl="2" indent="-376237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cs-CZ" sz="2200" b="1" dirty="0">
                <a:latin typeface="+mj-lt"/>
                <a:cs typeface="Segoe UI" panose="020B0502040204020203" pitchFamily="34" charset="0"/>
              </a:rPr>
              <a:t>Jaké informace chybí?</a:t>
            </a:r>
          </a:p>
          <a:p>
            <a:pPr marL="914400" lvl="4" indent="-376237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>
                <a:latin typeface="+mj-lt"/>
                <a:cs typeface="Segoe UI" panose="020B0502040204020203" pitchFamily="34" charset="0"/>
              </a:rPr>
              <a:t>průzkum trhu, </a:t>
            </a:r>
            <a:endParaRPr lang="cs-CZ" sz="2200" dirty="0" smtClean="0">
              <a:latin typeface="+mj-lt"/>
              <a:cs typeface="Segoe UI" panose="020B0502040204020203" pitchFamily="34" charset="0"/>
            </a:endParaRPr>
          </a:p>
          <a:p>
            <a:pPr marL="914400" lvl="4" indent="-376237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>
                <a:latin typeface="+mj-lt"/>
                <a:cs typeface="Segoe UI" panose="020B0502040204020203" pitchFamily="34" charset="0"/>
              </a:rPr>
              <a:t>zkušenosti jiných obcí</a:t>
            </a:r>
          </a:p>
          <a:p>
            <a:pPr marL="914400" lvl="4" indent="-376237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smtClean="0">
                <a:latin typeface="+mj-lt"/>
                <a:cs typeface="Segoe UI" panose="020B0502040204020203" pitchFamily="34" charset="0"/>
              </a:rPr>
              <a:t>internet</a:t>
            </a:r>
            <a:endParaRPr lang="cs-CZ" sz="2200" dirty="0">
              <a:latin typeface="+mj-lt"/>
              <a:cs typeface="Segoe UI" panose="020B0502040204020203" pitchFamily="34" charset="0"/>
            </a:endParaRPr>
          </a:p>
          <a:p>
            <a:pPr marL="0" lvl="2" indent="-376237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cs-CZ" sz="2200" b="1" dirty="0" smtClean="0">
                <a:latin typeface="+mj-lt"/>
                <a:cs typeface="Segoe UI" panose="020B0502040204020203" pitchFamily="34" charset="0"/>
              </a:rPr>
              <a:t>Je </a:t>
            </a:r>
            <a:r>
              <a:rPr lang="cs-CZ" sz="2200" b="1" dirty="0">
                <a:latin typeface="+mj-lt"/>
                <a:cs typeface="Segoe UI" panose="020B0502040204020203" pitchFamily="34" charset="0"/>
              </a:rPr>
              <a:t>dostatek informací pro rozhodnutí, aby byl schvalovatel vůbec schopen vyhodnotit, zda je realizace výdaje v souladu s principy 3E?</a:t>
            </a:r>
          </a:p>
          <a:p>
            <a:pPr marL="914400" lvl="4" indent="-376237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cs-CZ" sz="2200" dirty="0">
              <a:latin typeface="+mj-lt"/>
              <a:cs typeface="Segoe UI" panose="020B0502040204020203" pitchFamily="34" charset="0"/>
            </a:endParaRPr>
          </a:p>
          <a:p>
            <a:pPr marL="914400" lvl="4" indent="-376237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cs-CZ" sz="2200" b="1" dirty="0">
              <a:latin typeface="+mj-lt"/>
              <a:cs typeface="Segoe UI" panose="020B0502040204020203" pitchFamily="34" charset="0"/>
            </a:endParaRPr>
          </a:p>
          <a:p>
            <a:pPr marL="914400" lvl="4" indent="-376237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cs-CZ" sz="2200" b="1" dirty="0">
              <a:latin typeface="+mj-lt"/>
              <a:cs typeface="Segoe UI" panose="020B0502040204020203" pitchFamily="34" charset="0"/>
            </a:endParaRPr>
          </a:p>
          <a:p>
            <a:pPr marL="176213" indent="0" algn="just">
              <a:buNone/>
            </a:pPr>
            <a:endParaRPr lang="cs-CZ" sz="2200" b="1" dirty="0">
              <a:latin typeface="+mj-lt"/>
              <a:cs typeface="Segoe UI" panose="020B0502040204020203" pitchFamily="34" charset="0"/>
            </a:endParaRPr>
          </a:p>
          <a:p>
            <a:pPr marL="176213" indent="0">
              <a:buNone/>
            </a:pPr>
            <a:endParaRPr lang="cs-CZ" sz="2200" dirty="0">
              <a:latin typeface="+mj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výstavba sportoviště (2/2)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6100" y="5509617"/>
            <a:ext cx="9121775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Kontrola bude chtít předložit veškeré podklady pro rozhodnutí, bude ji zajímat, zda skutečně proběhla nějaká úvaha nad řešením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auditní stopa</a:t>
            </a:r>
          </a:p>
        </p:txBody>
      </p:sp>
      <p:sp>
        <p:nvSpPr>
          <p:cNvPr id="7" name="Šipka: doprava, šrafovaná 6"/>
          <p:cNvSpPr/>
          <p:nvPr/>
        </p:nvSpPr>
        <p:spPr>
          <a:xfrm>
            <a:off x="810196" y="6445721"/>
            <a:ext cx="720080" cy="144016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4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48072"/>
          </a:xfrm>
        </p:spPr>
        <p:txBody>
          <a:bodyPr>
            <a:normAutofit/>
          </a:bodyPr>
          <a:lstStyle/>
          <a:p>
            <a:r>
              <a:rPr lang="cs-CZ" sz="2900" dirty="0"/>
              <a:t>Návrh zákona o řízení a kontrole veřejných financí (1/5)</a:t>
            </a:r>
            <a:endParaRPr lang="cs-CZ" sz="29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832" y="1333153"/>
            <a:ext cx="9276526" cy="5240982"/>
          </a:xfrm>
        </p:spPr>
        <p:txBody>
          <a:bodyPr>
            <a:normAutofit fontScale="92500" lnSpcReduction="10000"/>
          </a:bodyPr>
          <a:lstStyle/>
          <a:p>
            <a:pPr marL="538163" lvl="1" indent="-361950" algn="just">
              <a:spcAft>
                <a:spcPts val="1369"/>
              </a:spcAft>
              <a:buFont typeface="Arial" panose="020B0604020202020204" pitchFamily="34" charset="0"/>
              <a:buChar char="─"/>
            </a:pPr>
            <a:r>
              <a:rPr lang="cs-CZ" sz="22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nahrazuje stávající zákon č. 320/2001 Sb., o finanční kontrole</a:t>
            </a:r>
          </a:p>
          <a:p>
            <a:pPr marL="176213" indent="0" algn="just">
              <a:lnSpc>
                <a:spcPct val="150000"/>
              </a:lnSpc>
              <a:buNone/>
            </a:pPr>
            <a:r>
              <a:rPr lang="cs-CZ" sz="2200" b="1" dirty="0" smtClean="0">
                <a:solidFill>
                  <a:srgbClr val="0070C0"/>
                </a:solidFill>
              </a:rPr>
              <a:t>Aktuální </a:t>
            </a:r>
            <a:r>
              <a:rPr lang="cs-CZ" sz="2200" b="1" dirty="0">
                <a:solidFill>
                  <a:srgbClr val="0070C0"/>
                </a:solidFill>
              </a:rPr>
              <a:t>stav legislativního procesu</a:t>
            </a:r>
          </a:p>
          <a:p>
            <a:pPr marL="538163" lvl="1" indent="-361950" algn="just">
              <a:spcAft>
                <a:spcPts val="1369"/>
              </a:spcAft>
              <a:buFont typeface="Arial" panose="020B0604020202020204" pitchFamily="34" charset="0"/>
              <a:buChar char="─"/>
            </a:pPr>
            <a:r>
              <a:rPr lang="cs-CZ" sz="22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návrh zákona je projednáván v Poslanecké sněmovně </a:t>
            </a:r>
          </a:p>
          <a:p>
            <a:pPr marL="709613" lvl="2" indent="-361950" algn="just">
              <a:spcAft>
                <a:spcPts val="1369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  <a:cs typeface="Arial"/>
              </a:rPr>
              <a:t>sněmovní tisk č. 1001 a 1002</a:t>
            </a:r>
            <a:endParaRPr lang="cs-CZ" sz="20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  <a:p>
            <a:pPr marL="709613" lvl="2" indent="-361950" algn="just">
              <a:spcAft>
                <a:spcPts val="1369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  <a:hlinkClick r:id="rId3"/>
              </a:rPr>
              <a:t>https://www.psp.cz/sqw/historie.sqw?o=7&amp;T=1001</a:t>
            </a:r>
            <a:endParaRPr lang="cs-CZ" sz="2000" dirty="0">
              <a:solidFill>
                <a:schemeClr val="tx1">
                  <a:lumMod val="50000"/>
                </a:schemeClr>
              </a:solidFill>
            </a:endParaRPr>
          </a:p>
          <a:p>
            <a:pPr marL="176213" indent="0" algn="just">
              <a:lnSpc>
                <a:spcPct val="160000"/>
              </a:lnSpc>
              <a:buNone/>
            </a:pPr>
            <a:r>
              <a:rPr lang="cs-CZ" sz="2200" b="1" dirty="0" smtClean="0">
                <a:solidFill>
                  <a:srgbClr val="0070C0"/>
                </a:solidFill>
              </a:rPr>
              <a:t>Proč </a:t>
            </a:r>
            <a:r>
              <a:rPr lang="cs-CZ" sz="2200" b="1" dirty="0">
                <a:solidFill>
                  <a:srgbClr val="0070C0"/>
                </a:solidFill>
              </a:rPr>
              <a:t>se mění zákon o finanční kontrole</a:t>
            </a:r>
          </a:p>
          <a:p>
            <a:pPr marL="538163" lvl="1" indent="-361950" algn="just">
              <a:lnSpc>
                <a:spcPct val="150000"/>
              </a:lnSpc>
              <a:spcAft>
                <a:spcPts val="1369"/>
              </a:spcAft>
              <a:buFont typeface="Arial" panose="020B0604020202020204" pitchFamily="34" charset="0"/>
              <a:buChar char="─"/>
            </a:pPr>
            <a:r>
              <a:rPr lang="cs-CZ" sz="2200" dirty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zákon o finanční kontrole obsahuje nadčasová ustanovení obecného charakteru </a:t>
            </a:r>
          </a:p>
          <a:p>
            <a:pPr marL="538163" lvl="1" indent="-361950" algn="just">
              <a:lnSpc>
                <a:spcPct val="150000"/>
              </a:lnSpc>
              <a:spcAft>
                <a:spcPts val="1369"/>
              </a:spcAft>
              <a:buFont typeface="Arial" panose="020B0604020202020204" pitchFamily="34" charset="0"/>
              <a:buChar char="─"/>
            </a:pPr>
            <a:r>
              <a:rPr lang="cs-CZ" sz="2200" dirty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návrh nového zákona reaguje na problémy v praxi</a:t>
            </a:r>
          </a:p>
          <a:p>
            <a:pPr marL="746125"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200" dirty="0">
                <a:latin typeface="+mj-lt"/>
              </a:rPr>
              <a:t>nejasné pojmy jako příkazce operace, správce rozpočtu</a:t>
            </a:r>
          </a:p>
          <a:p>
            <a:pPr marL="746125"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200" dirty="0">
                <a:latin typeface="+mj-lt"/>
              </a:rPr>
              <a:t>otázka nastavení vnitřního kontrolního systému</a:t>
            </a:r>
          </a:p>
          <a:p>
            <a:pPr marL="179388" algn="just"/>
            <a:endParaRPr lang="cs-CZ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 dirty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9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>
              <a:defRPr/>
            </a:pPr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>
                <a:defRPr/>
              </a:pPr>
              <a:t>40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46276"/>
          </a:xfrm>
        </p:spPr>
        <p:txBody>
          <a:bodyPr wrap="square" lIns="0" tIns="0" rIns="0" bIns="0">
            <a:spAutoFit/>
          </a:bodyPr>
          <a:lstStyle/>
          <a:p>
            <a:pPr algn="just"/>
            <a:r>
              <a:rPr lang="cs-CZ" sz="2900" dirty="0"/>
              <a:t>Rozhodování při nakládání s veřejnými prostředky</a:t>
            </a:r>
          </a:p>
        </p:txBody>
      </p:sp>
      <p:sp>
        <p:nvSpPr>
          <p:cNvPr id="20" name="Zástupný symbol pro text 2"/>
          <p:cNvSpPr>
            <a:spLocks noGrp="1"/>
          </p:cNvSpPr>
          <p:nvPr>
            <p:ph type="body" idx="1"/>
          </p:nvPr>
        </p:nvSpPr>
        <p:spPr>
          <a:xfrm>
            <a:off x="377825" y="1640017"/>
            <a:ext cx="9210675" cy="5093735"/>
          </a:xfrm>
        </p:spPr>
        <p:txBody>
          <a:bodyPr>
            <a:normAutofit/>
          </a:bodyPr>
          <a:lstStyle/>
          <a:p>
            <a:pPr marL="538163" lvl="1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400" dirty="0">
                <a:cs typeface="Segoe UI" panose="020B0502040204020203" pitchFamily="34" charset="0"/>
                <a:sym typeface="Avenir Roman"/>
              </a:rPr>
              <a:t>závislé na mnoha podmínkách, ve kterých se město nebo obec rozhoduje</a:t>
            </a:r>
          </a:p>
          <a:p>
            <a:pPr marL="538163" lvl="1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400" b="1" dirty="0">
                <a:cs typeface="Segoe UI" panose="020B0502040204020203" pitchFamily="34" charset="0"/>
                <a:sym typeface="Avenir Roman"/>
              </a:rPr>
              <a:t>v</a:t>
            </a:r>
            <a:r>
              <a:rPr lang="cs-CZ" sz="2400" b="1" dirty="0">
                <a:cs typeface="Arial"/>
              </a:rPr>
              <a:t>nější podmínky</a:t>
            </a:r>
          </a:p>
          <a:p>
            <a:pPr marL="2171700" lvl="4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>
                <a:cs typeface="Segoe UI" panose="020B0502040204020203" pitchFamily="34" charset="0"/>
                <a:sym typeface="Avenir Roman"/>
              </a:rPr>
              <a:t>demografická struktura obce, životní prostředí, velikost obce, přírodní podmínky, ekonomické podmínky,… </a:t>
            </a:r>
          </a:p>
          <a:p>
            <a:pPr lvl="4" algn="just">
              <a:lnSpc>
                <a:spcPct val="150000"/>
              </a:lnSpc>
            </a:pPr>
            <a:endParaRPr lang="cs-CZ" sz="2400" dirty="0">
              <a:cs typeface="Arial"/>
              <a:sym typeface="Avenir Roman"/>
            </a:endParaRPr>
          </a:p>
          <a:p>
            <a:pPr marL="538163" lvl="1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400" b="1" dirty="0">
                <a:cs typeface="Segoe UI" panose="020B0502040204020203" pitchFamily="34" charset="0"/>
                <a:sym typeface="Avenir Roman"/>
              </a:rPr>
              <a:t>vnitřní podmínky</a:t>
            </a:r>
          </a:p>
          <a:p>
            <a:pPr marL="2171700" lvl="4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>
                <a:cs typeface="Segoe UI" panose="020B0502040204020203" pitchFamily="34" charset="0"/>
                <a:sym typeface="Avenir Roman"/>
              </a:rPr>
              <a:t>vnitřní chod a rozhodování organizace</a:t>
            </a:r>
          </a:p>
          <a:p>
            <a:pPr marL="2171700" lvl="4" indent="-342900" algn="just">
              <a:lnSpc>
                <a:spcPct val="150000"/>
              </a:lnSpc>
              <a:buFont typeface="Wingdings" charset="2"/>
              <a:buChar char="§"/>
            </a:pPr>
            <a:endParaRPr lang="cs-CZ" sz="2800" b="1" dirty="0">
              <a:cs typeface="Segoe UI" panose="020B0502040204020203" pitchFamily="34" charset="0"/>
            </a:endParaRPr>
          </a:p>
          <a:p>
            <a:pPr marL="1296489" lvl="3" indent="-342900" algn="just"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Font typeface="Arial"/>
              <a:buChar char="•"/>
            </a:pPr>
            <a:endParaRPr lang="cs-CZ" sz="2000" b="1" dirty="0">
              <a:solidFill>
                <a:srgbClr val="002060"/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cs-CZ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97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049072" cy="5410200"/>
          </a:xfrm>
        </p:spPr>
        <p:txBody>
          <a:bodyPr/>
          <a:lstStyle/>
          <a:p>
            <a:pPr marL="538163" lvl="3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400" dirty="0">
                <a:cs typeface="Segoe UI" panose="020B0502040204020203" pitchFamily="34" charset="0"/>
              </a:rPr>
              <a:t>při nakládání se spravovanými veřejnými prostředky musí být pořízeny a uchovávány dokumenty a záznamy související s rozhodnutím o příjmové nebo výdajové operaci, včetně účetních záznamů, ze kterých lze rekonstruovat posloupnost při uskutečňování operace a operaci ověřit </a:t>
            </a:r>
          </a:p>
          <a:p>
            <a:pPr marL="176213" lvl="3" algn="just">
              <a:lnSpc>
                <a:spcPct val="150000"/>
              </a:lnSpc>
            </a:pPr>
            <a:endParaRPr lang="cs-CZ" sz="2400" dirty="0">
              <a:cs typeface="Arial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Auditní stopa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41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9900" y="5985797"/>
            <a:ext cx="9197975" cy="8617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Kontrolní </a:t>
            </a:r>
            <a:r>
              <a:rPr lang="cs-CZ" sz="2200" b="1" dirty="0">
                <a:solidFill>
                  <a:srgbClr val="444444">
                    <a:lumMod val="50000"/>
                  </a:srgbClr>
                </a:solidFill>
                <a:latin typeface="Arial"/>
              </a:rPr>
              <a:t>orgán by měl na základě auditní stopy dojít ke stejnému rozhodnutí jako kontrolovaná obec.</a:t>
            </a:r>
          </a:p>
        </p:txBody>
      </p:sp>
      <p:cxnSp>
        <p:nvCxnSpPr>
          <p:cNvPr id="7" name="Přímá spojnice se šipkou 15"/>
          <p:cNvCxnSpPr>
            <a:cxnSpLocks/>
          </p:cNvCxnSpPr>
          <p:nvPr/>
        </p:nvCxnSpPr>
        <p:spPr>
          <a:xfrm>
            <a:off x="1458268" y="4141465"/>
            <a:ext cx="1728192" cy="1008112"/>
          </a:xfrm>
          <a:prstGeom prst="bentConnector3">
            <a:avLst>
              <a:gd name="adj1" fmla="val 129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3690516" y="4213473"/>
            <a:ext cx="50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0" algn="r">
              <a:lnSpc>
                <a:spcPct val="150000"/>
              </a:lnSpc>
              <a:buNone/>
            </a:pPr>
            <a:r>
              <a:rPr lang="cs-CZ" sz="2200" b="1" dirty="0" smtClean="0"/>
              <a:t>návrh zákona </a:t>
            </a:r>
            <a:endParaRPr lang="cs-CZ" sz="2200" b="1" dirty="0"/>
          </a:p>
          <a:p>
            <a:pPr marL="179388" indent="0" algn="r">
              <a:lnSpc>
                <a:spcPct val="150000"/>
              </a:lnSpc>
              <a:buNone/>
            </a:pPr>
            <a:r>
              <a:rPr lang="cs-CZ" sz="2200" b="1" dirty="0"/>
              <a:t>o řízení kontrole veřejných financí</a:t>
            </a:r>
          </a:p>
        </p:txBody>
      </p:sp>
    </p:spTree>
    <p:extLst>
      <p:ext uri="{BB962C8B-B14F-4D97-AF65-F5344CB8AC3E}">
        <p14:creationId xmlns:p14="http://schemas.microsoft.com/office/powerpoint/2010/main" val="890827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42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Zástupný symbol pro text 2"/>
          <p:cNvSpPr txBox="1">
            <a:spLocks/>
          </p:cNvSpPr>
          <p:nvPr/>
        </p:nvSpPr>
        <p:spPr>
          <a:xfrm>
            <a:off x="473884" y="1620838"/>
            <a:ext cx="9673312" cy="47091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538163" indent="-361950" eaLnBrk="1" hangingPunct="1">
              <a:buFont typeface="Arial" panose="020B0604020202020204" pitchFamily="34" charset="0"/>
              <a:buChar char="‒"/>
              <a:defRPr sz="1800" b="0" i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eaLnBrk="1" hangingPunct="1">
              <a:buFont typeface="Calibri" panose="020F0502020204030204" pitchFamily="34" charset="0"/>
              <a:buChar char="‒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76213" indent="0" algn="just" defTabSz="914400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sz="2000" kern="0" dirty="0">
              <a:solidFill>
                <a:srgbClr val="444444"/>
              </a:solidFill>
            </a:endParaRPr>
          </a:p>
          <a:p>
            <a:pPr marL="176213" indent="0" algn="just" defTabSz="914400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sz="2000" kern="0" dirty="0">
              <a:solidFill>
                <a:srgbClr val="444444"/>
              </a:solidFill>
            </a:endParaRPr>
          </a:p>
          <a:p>
            <a:pPr marL="1714500" lvl="3" indent="-342900" algn="just" defTabSz="914400">
              <a:buFont typeface="Wingdings" charset="2"/>
              <a:buChar char="§"/>
            </a:pPr>
            <a:endParaRPr lang="cs-CZ" sz="2000" kern="0" dirty="0">
              <a:solidFill>
                <a:srgbClr val="444444"/>
              </a:solidFill>
              <a:cs typeface="Arial"/>
            </a:endParaRPr>
          </a:p>
          <a:p>
            <a:pPr marL="342900" lvl="1" indent="-342900" defTabSz="914400">
              <a:buFont typeface="Arial"/>
              <a:buChar char="•"/>
            </a:pPr>
            <a:endParaRPr lang="cs-CZ" sz="2000" b="1" kern="0" dirty="0">
              <a:solidFill>
                <a:srgbClr val="002060"/>
              </a:solidFill>
            </a:endParaRPr>
          </a:p>
          <a:p>
            <a:pPr marL="342900" lvl="1" indent="-342900" defTabSz="914400">
              <a:buFont typeface="Arial"/>
              <a:buChar char="•"/>
            </a:pPr>
            <a:endParaRPr lang="cs-CZ" sz="2000" b="1" kern="0" dirty="0">
              <a:solidFill>
                <a:srgbClr val="002060"/>
              </a:solidFill>
            </a:endParaRPr>
          </a:p>
        </p:txBody>
      </p:sp>
      <p:sp>
        <p:nvSpPr>
          <p:cNvPr id="16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 wrap="square" lIns="0" tIns="0" rIns="0" bIns="0">
            <a:spAutoFit/>
          </a:bodyPr>
          <a:lstStyle/>
          <a:p>
            <a:pPr algn="just"/>
            <a:r>
              <a:rPr lang="cs-CZ" dirty="0"/>
              <a:t>Principy 3E a veřejné zakázky</a:t>
            </a:r>
          </a:p>
        </p:txBody>
      </p:sp>
      <p:grpSp>
        <p:nvGrpSpPr>
          <p:cNvPr id="13" name="Group 4"/>
          <p:cNvGrpSpPr/>
          <p:nvPr/>
        </p:nvGrpSpPr>
        <p:grpSpPr>
          <a:xfrm>
            <a:off x="2094222" y="1414346"/>
            <a:ext cx="7056784" cy="5379172"/>
            <a:chOff x="4229316" y="1803073"/>
            <a:chExt cx="4684044" cy="4321521"/>
          </a:xfrm>
        </p:grpSpPr>
        <p:sp>
          <p:nvSpPr>
            <p:cNvPr id="14" name="TextovéPole 13"/>
            <p:cNvSpPr txBox="1"/>
            <p:nvPr/>
          </p:nvSpPr>
          <p:spPr>
            <a:xfrm>
              <a:off x="4229316" y="1803073"/>
              <a:ext cx="4684044" cy="247262"/>
            </a:xfrm>
            <a:prstGeom prst="rect">
              <a:avLst/>
            </a:prstGeom>
            <a:solidFill>
              <a:schemeClr val="bg2"/>
            </a:solidFill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b="1" dirty="0">
                  <a:solidFill>
                    <a:srgbClr val="FFFFFF"/>
                  </a:solidFill>
                </a:rPr>
                <a:t>Ochrana veřejných prostředků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229680" y="5877332"/>
              <a:ext cx="4683317" cy="247262"/>
            </a:xfrm>
            <a:prstGeom prst="rect">
              <a:avLst/>
            </a:prstGeom>
            <a:solidFill>
              <a:schemeClr val="tx2"/>
            </a:solidFill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400" b="1" dirty="0">
                  <a:solidFill>
                    <a:srgbClr val="FFFFFF"/>
                  </a:solidFill>
                </a:rPr>
                <a:t>Ochrana hospodářské soutěže</a:t>
              </a:r>
            </a:p>
          </p:txBody>
        </p:sp>
        <p:grpSp>
          <p:nvGrpSpPr>
            <p:cNvPr id="19" name="Group 3"/>
            <p:cNvGrpSpPr/>
            <p:nvPr/>
          </p:nvGrpSpPr>
          <p:grpSpPr>
            <a:xfrm>
              <a:off x="4544519" y="2240578"/>
              <a:ext cx="4053638" cy="3446512"/>
              <a:chOff x="-180528" y="1926704"/>
              <a:chExt cx="4053638" cy="3446512"/>
            </a:xfrm>
          </p:grpSpPr>
          <p:sp>
            <p:nvSpPr>
              <p:cNvPr id="20" name="Hexagon 2"/>
              <p:cNvSpPr/>
              <p:nvPr/>
            </p:nvSpPr>
            <p:spPr>
              <a:xfrm>
                <a:off x="1069879" y="1926704"/>
                <a:ext cx="1533358" cy="1072408"/>
              </a:xfrm>
              <a:prstGeom prst="hexagon">
                <a:avLst>
                  <a:gd name="adj" fmla="val 35271"/>
                  <a:gd name="vf" fmla="val 11547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cs-CZ" sz="1600" b="1" dirty="0">
                    <a:solidFill>
                      <a:srgbClr val="FFFFFF"/>
                    </a:solidFill>
                  </a:rPr>
                  <a:t>Hospodárnost</a:t>
                </a:r>
              </a:p>
            </p:txBody>
          </p:sp>
          <p:sp>
            <p:nvSpPr>
              <p:cNvPr id="21" name="Hexagon 19"/>
              <p:cNvSpPr/>
              <p:nvPr/>
            </p:nvSpPr>
            <p:spPr>
              <a:xfrm>
                <a:off x="-180528" y="2506616"/>
                <a:ext cx="1533358" cy="1072408"/>
              </a:xfrm>
              <a:prstGeom prst="hexagon">
                <a:avLst>
                  <a:gd name="adj" fmla="val 35271"/>
                  <a:gd name="vf" fmla="val 11547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cs-CZ" sz="1600" b="1" dirty="0">
                    <a:solidFill>
                      <a:srgbClr val="FFFFFF"/>
                    </a:solidFill>
                  </a:rPr>
                  <a:t>Účelnost</a:t>
                </a:r>
              </a:p>
            </p:txBody>
          </p:sp>
          <p:sp>
            <p:nvSpPr>
              <p:cNvPr id="22" name="Hexagon 20"/>
              <p:cNvSpPr/>
              <p:nvPr/>
            </p:nvSpPr>
            <p:spPr>
              <a:xfrm>
                <a:off x="2339752" y="2506616"/>
                <a:ext cx="1533358" cy="1072408"/>
              </a:xfrm>
              <a:prstGeom prst="hexagon">
                <a:avLst>
                  <a:gd name="adj" fmla="val 35271"/>
                  <a:gd name="vf" fmla="val 11547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cs-CZ" sz="1600" b="1" dirty="0">
                    <a:solidFill>
                      <a:srgbClr val="FFFFFF"/>
                    </a:solidFill>
                  </a:rPr>
                  <a:t>Efektivita</a:t>
                </a:r>
              </a:p>
            </p:txBody>
          </p:sp>
          <p:sp>
            <p:nvSpPr>
              <p:cNvPr id="23" name="Hexagon 21"/>
              <p:cNvSpPr/>
              <p:nvPr/>
            </p:nvSpPr>
            <p:spPr>
              <a:xfrm>
                <a:off x="2339752" y="3714026"/>
                <a:ext cx="1533358" cy="1072408"/>
              </a:xfrm>
              <a:prstGeom prst="hexagon">
                <a:avLst>
                  <a:gd name="adj" fmla="val 35271"/>
                  <a:gd name="vf" fmla="val 11547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cs-CZ" sz="1600" b="1" dirty="0">
                    <a:solidFill>
                      <a:srgbClr val="FFFFFF"/>
                    </a:solidFill>
                  </a:rPr>
                  <a:t>Zákaz</a:t>
                </a:r>
              </a:p>
              <a:p>
                <a:pPr algn="ctr"/>
                <a:r>
                  <a:rPr lang="cs-CZ" sz="1600" b="1" dirty="0">
                    <a:solidFill>
                      <a:srgbClr val="FFFFFF"/>
                    </a:solidFill>
                  </a:rPr>
                  <a:t>diskriminace</a:t>
                </a:r>
              </a:p>
            </p:txBody>
          </p:sp>
          <p:sp>
            <p:nvSpPr>
              <p:cNvPr id="24" name="Hexagon 22"/>
              <p:cNvSpPr/>
              <p:nvPr/>
            </p:nvSpPr>
            <p:spPr>
              <a:xfrm>
                <a:off x="1069631" y="4300808"/>
                <a:ext cx="1533358" cy="1072408"/>
              </a:xfrm>
              <a:prstGeom prst="hexagon">
                <a:avLst>
                  <a:gd name="adj" fmla="val 35271"/>
                  <a:gd name="vf" fmla="val 11547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cs-CZ" sz="1600" b="1" dirty="0">
                    <a:solidFill>
                      <a:srgbClr val="FFFFFF"/>
                    </a:solidFill>
                  </a:rPr>
                  <a:t>Rovné</a:t>
                </a:r>
              </a:p>
              <a:p>
                <a:pPr algn="ctr"/>
                <a:r>
                  <a:rPr lang="cs-CZ" sz="1600" b="1" dirty="0">
                    <a:solidFill>
                      <a:srgbClr val="FFFFFF"/>
                    </a:solidFill>
                  </a:rPr>
                  <a:t>zacházení</a:t>
                </a:r>
              </a:p>
            </p:txBody>
          </p:sp>
          <p:sp>
            <p:nvSpPr>
              <p:cNvPr id="25" name="Hexagon 23"/>
              <p:cNvSpPr/>
              <p:nvPr/>
            </p:nvSpPr>
            <p:spPr>
              <a:xfrm>
                <a:off x="-180528" y="3714026"/>
                <a:ext cx="1533358" cy="1072408"/>
              </a:xfrm>
              <a:prstGeom prst="hexagon">
                <a:avLst>
                  <a:gd name="adj" fmla="val 35271"/>
                  <a:gd name="vf" fmla="val 11547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cs-CZ" sz="1600" b="1" dirty="0">
                    <a:solidFill>
                      <a:srgbClr val="FFFFFF"/>
                    </a:solidFill>
                  </a:rPr>
                  <a:t>Transparentnost</a:t>
                </a:r>
              </a:p>
            </p:txBody>
          </p:sp>
          <p:sp>
            <p:nvSpPr>
              <p:cNvPr id="26" name="Hexagon 24"/>
              <p:cNvSpPr/>
              <p:nvPr/>
            </p:nvSpPr>
            <p:spPr>
              <a:xfrm>
                <a:off x="1069631" y="3106732"/>
                <a:ext cx="1533358" cy="1072408"/>
              </a:xfrm>
              <a:prstGeom prst="hexagon">
                <a:avLst>
                  <a:gd name="adj" fmla="val 35271"/>
                  <a:gd name="vf" fmla="val 115470"/>
                </a:avLst>
              </a:prstGeom>
              <a:gradFill>
                <a:gsLst>
                  <a:gs pos="100000">
                    <a:schemeClr val="tx2"/>
                  </a:gs>
                  <a:gs pos="0">
                    <a:schemeClr val="bg2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cs-CZ" sz="1600" b="1" dirty="0">
                    <a:solidFill>
                      <a:srgbClr val="FFFFFF"/>
                    </a:solidFill>
                  </a:rPr>
                  <a:t>Prevence</a:t>
                </a:r>
              </a:p>
              <a:p>
                <a:pPr algn="ctr"/>
                <a:r>
                  <a:rPr lang="en-GB" sz="1500" b="1" dirty="0">
                    <a:solidFill>
                      <a:srgbClr val="FFFFFF"/>
                    </a:solidFill>
                  </a:rPr>
                  <a:t>&amp;</a:t>
                </a:r>
                <a:r>
                  <a:rPr lang="cs-CZ" sz="1500" b="1" dirty="0">
                    <a:solidFill>
                      <a:srgbClr val="FFFFFF"/>
                    </a:solidFill>
                  </a:rPr>
                  <a:t> </a:t>
                </a:r>
              </a:p>
              <a:p>
                <a:pPr algn="ctr"/>
                <a:r>
                  <a:rPr lang="cs-CZ" sz="1600" b="1" dirty="0">
                    <a:solidFill>
                      <a:srgbClr val="FFFFFF"/>
                    </a:solidFill>
                  </a:rPr>
                  <a:t>Přiměřenost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1148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>
              <a:defRPr/>
            </a:pPr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>
                <a:defRPr/>
              </a:pPr>
              <a:t>43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Zástupný symbol pro text 2"/>
          <p:cNvSpPr txBox="1">
            <a:spLocks/>
          </p:cNvSpPr>
          <p:nvPr/>
        </p:nvSpPr>
        <p:spPr>
          <a:xfrm>
            <a:off x="473884" y="1620838"/>
            <a:ext cx="9673312" cy="47091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538163" indent="-361950" eaLnBrk="1" hangingPunct="1">
              <a:buFont typeface="Arial" panose="020B0604020202020204" pitchFamily="34" charset="0"/>
              <a:buChar char="‒"/>
              <a:defRPr sz="1800" b="0" i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eaLnBrk="1" hangingPunct="1">
              <a:buFont typeface="Calibri" panose="020F0502020204030204" pitchFamily="34" charset="0"/>
              <a:buChar char="‒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76213" indent="0" algn="just" defTabSz="9144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cs-CZ" sz="2000" kern="0" dirty="0">
              <a:solidFill>
                <a:srgbClr val="444444"/>
              </a:solidFill>
            </a:endParaRPr>
          </a:p>
          <a:p>
            <a:pPr marL="176213" indent="0" algn="just" defTabSz="9144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cs-CZ" sz="2000" kern="0" dirty="0">
              <a:solidFill>
                <a:srgbClr val="444444"/>
              </a:solidFill>
            </a:endParaRPr>
          </a:p>
          <a:p>
            <a:pPr marL="1714500" lvl="3" indent="-342900" algn="just" defTabSz="914400">
              <a:buFont typeface="Wingdings" charset="2"/>
              <a:buChar char="§"/>
              <a:defRPr/>
            </a:pPr>
            <a:endParaRPr lang="cs-CZ" sz="2000" kern="0" dirty="0">
              <a:solidFill>
                <a:srgbClr val="444444"/>
              </a:solidFill>
              <a:cs typeface="Arial"/>
            </a:endParaRPr>
          </a:p>
          <a:p>
            <a:pPr marL="342900" lvl="1" indent="-342900" defTabSz="914400">
              <a:buFont typeface="Arial"/>
              <a:buChar char="•"/>
              <a:defRPr/>
            </a:pPr>
            <a:endParaRPr lang="cs-CZ" sz="2000" b="1" kern="0" dirty="0">
              <a:solidFill>
                <a:srgbClr val="002060"/>
              </a:solidFill>
            </a:endParaRPr>
          </a:p>
          <a:p>
            <a:pPr marL="342900" lvl="1" indent="-342900" defTabSz="914400">
              <a:buFont typeface="Arial"/>
              <a:buChar char="•"/>
              <a:defRPr/>
            </a:pPr>
            <a:endParaRPr lang="cs-CZ" sz="2000" b="1" kern="0" dirty="0">
              <a:solidFill>
                <a:srgbClr val="002060"/>
              </a:solidFill>
            </a:endParaRPr>
          </a:p>
        </p:txBody>
      </p:sp>
      <p:sp>
        <p:nvSpPr>
          <p:cNvPr id="16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984885"/>
          </a:xfrm>
        </p:spPr>
        <p:txBody>
          <a:bodyPr wrap="square" lIns="0" tIns="0" rIns="0" bIns="0">
            <a:spAutoFit/>
          </a:bodyPr>
          <a:lstStyle/>
          <a:p>
            <a:pPr algn="just"/>
            <a:r>
              <a:rPr lang="cs-CZ" sz="3200" dirty="0">
                <a:cs typeface="Segoe UI" panose="020B0502040204020203" pitchFamily="34" charset="0"/>
              </a:rPr>
              <a:t>Aplikace principů 3E v procesu veřejného nakupování</a:t>
            </a:r>
            <a:endParaRPr lang="cs-CZ" dirty="0"/>
          </a:p>
        </p:txBody>
      </p:sp>
      <p:sp>
        <p:nvSpPr>
          <p:cNvPr id="10" name="Zástupný symbol pro text 2"/>
          <p:cNvSpPr txBox="1">
            <a:spLocks/>
          </p:cNvSpPr>
          <p:nvPr/>
        </p:nvSpPr>
        <p:spPr>
          <a:xfrm>
            <a:off x="368303" y="1333152"/>
            <a:ext cx="9193991" cy="4121681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lstStyle>
            <a:lvl1pPr marL="538163" indent="-361950" eaLnBrk="1" hangingPunct="1">
              <a:buFont typeface="Arial" panose="020B0604020202020204" pitchFamily="34" charset="0"/>
              <a:buChar char="‒"/>
              <a:defRPr sz="1800" b="0" i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eaLnBrk="1" hangingPunct="1">
              <a:buFont typeface="Calibri" panose="020F0502020204030204" pitchFamily="34" charset="0"/>
              <a:buChar char="‒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76213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dirty="0">
              <a:solidFill>
                <a:srgbClr val="444444"/>
              </a:solidFill>
              <a:cs typeface="Segoe UI" panose="020B0502040204020203" pitchFamily="34" charset="0"/>
            </a:endParaRPr>
          </a:p>
          <a:p>
            <a:pPr marL="538163" lvl="1" indent="-361950" algn="just">
              <a:lnSpc>
                <a:spcPct val="170000"/>
              </a:lnSpc>
              <a:buFont typeface="Arial" panose="020B0604020202020204" pitchFamily="34" charset="0"/>
              <a:buChar char="‒"/>
            </a:pPr>
            <a:r>
              <a:rPr lang="cs-CZ" sz="2400" dirty="0">
                <a:solidFill>
                  <a:srgbClr val="444444"/>
                </a:solidFill>
                <a:cs typeface="Segoe UI" panose="020B0502040204020203" pitchFamily="34" charset="0"/>
                <a:sym typeface="Avenir Roman"/>
              </a:rPr>
              <a:t>realizace veřejné zakázky se nachází </a:t>
            </a:r>
            <a:r>
              <a:rPr lang="cs-CZ" sz="2400" b="1" dirty="0">
                <a:solidFill>
                  <a:srgbClr val="444444"/>
                </a:solidFill>
                <a:cs typeface="Segoe UI" panose="020B0502040204020203" pitchFamily="34" charset="0"/>
                <a:sym typeface="Avenir Roman"/>
              </a:rPr>
              <a:t>uprostřed celého procesu </a:t>
            </a:r>
            <a:r>
              <a:rPr lang="cs-CZ" sz="2400" dirty="0">
                <a:solidFill>
                  <a:srgbClr val="444444"/>
                </a:solidFill>
                <a:cs typeface="Segoe UI" panose="020B0502040204020203" pitchFamily="34" charset="0"/>
                <a:sym typeface="Avenir Roman"/>
              </a:rPr>
              <a:t>veřejného nakupování a to, jestli jsou dodrženy principy účelnosti, hospodárnosti a efektivity, záleží do značné míry na postupech a rozhodnutích, která realizaci veřejné zakázky předchází a která následují po podpisu smlouvy s vítězným uchazečem</a:t>
            </a:r>
          </a:p>
          <a:p>
            <a:pPr marL="176213" lvl="1" indent="0" algn="just">
              <a:lnSpc>
                <a:spcPct val="170000"/>
              </a:lnSpc>
              <a:buFont typeface="Calibri" panose="020F0502020204030204" pitchFamily="34" charset="0"/>
              <a:buNone/>
            </a:pPr>
            <a:endParaRPr lang="cs-CZ" sz="2400" dirty="0">
              <a:solidFill>
                <a:srgbClr val="444444"/>
              </a:solidFill>
              <a:cs typeface="Segoe UI" panose="020B0502040204020203" pitchFamily="34" charset="0"/>
              <a:sym typeface="Avenir Roman"/>
            </a:endParaRPr>
          </a:p>
          <a:p>
            <a:pPr marL="342900" lvl="1" indent="-342900" defTabSz="914400">
              <a:buFont typeface="Arial"/>
              <a:buChar char="•"/>
              <a:defRPr/>
            </a:pPr>
            <a:endParaRPr lang="cs-CZ" sz="2000" b="1" kern="0" dirty="0">
              <a:solidFill>
                <a:srgbClr val="002060"/>
              </a:solidFill>
            </a:endParaRPr>
          </a:p>
          <a:p>
            <a:pPr marL="0" lvl="1" indent="0" defTabSz="914400">
              <a:buFont typeface="Calibri" panose="020F0502020204030204" pitchFamily="34" charset="0"/>
              <a:buNone/>
              <a:defRPr/>
            </a:pPr>
            <a:endParaRPr lang="cs-CZ" sz="2000" b="1" kern="0" dirty="0">
              <a:solidFill>
                <a:srgbClr val="002060"/>
              </a:solidFill>
            </a:endParaRPr>
          </a:p>
        </p:txBody>
      </p:sp>
      <p:grpSp>
        <p:nvGrpSpPr>
          <p:cNvPr id="30" name="Skupina 29"/>
          <p:cNvGrpSpPr/>
          <p:nvPr/>
        </p:nvGrpSpPr>
        <p:grpSpPr>
          <a:xfrm>
            <a:off x="840455" y="5276587"/>
            <a:ext cx="8928993" cy="2106742"/>
            <a:chOff x="1098228" y="5213518"/>
            <a:chExt cx="8928993" cy="2106742"/>
          </a:xfrm>
        </p:grpSpPr>
        <p:cxnSp>
          <p:nvCxnSpPr>
            <p:cNvPr id="6" name="Přímá spojnice 5"/>
            <p:cNvCxnSpPr/>
            <p:nvPr/>
          </p:nvCxnSpPr>
          <p:spPr>
            <a:xfrm>
              <a:off x="1098228" y="6157689"/>
              <a:ext cx="8928992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ál 10"/>
            <p:cNvSpPr/>
            <p:nvPr/>
          </p:nvSpPr>
          <p:spPr>
            <a:xfrm>
              <a:off x="4590616" y="5213518"/>
              <a:ext cx="1944216" cy="188704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4670219" y="5960625"/>
              <a:ext cx="186461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cs-CZ" b="1" dirty="0">
                  <a:solidFill>
                    <a:schemeClr val="bg1"/>
                  </a:solidFill>
                </a:rPr>
                <a:t>REALIZACE VZ</a:t>
              </a:r>
            </a:p>
          </p:txBody>
        </p:sp>
        <p:sp>
          <p:nvSpPr>
            <p:cNvPr id="18" name="Levá složená závorka 17"/>
            <p:cNvSpPr/>
            <p:nvPr/>
          </p:nvSpPr>
          <p:spPr>
            <a:xfrm rot="16200000">
              <a:off x="2502386" y="4925801"/>
              <a:ext cx="576063" cy="3384376"/>
            </a:xfrm>
            <a:prstGeom prst="leftBrace">
              <a:avLst/>
            </a:prstGeom>
            <a:ln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Levá složená závorka 25"/>
            <p:cNvSpPr/>
            <p:nvPr/>
          </p:nvSpPr>
          <p:spPr>
            <a:xfrm rot="16200000">
              <a:off x="8047001" y="4925802"/>
              <a:ext cx="576063" cy="3384376"/>
            </a:xfrm>
            <a:prstGeom prst="leftBrace">
              <a:avLst/>
            </a:prstGeom>
            <a:ln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101767" y="6948007"/>
              <a:ext cx="137730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cs-CZ" dirty="0">
                  <a:solidFill>
                    <a:schemeClr val="bg2"/>
                  </a:solidFill>
                </a:rPr>
                <a:t>aplikace 3E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7646382" y="6950928"/>
              <a:ext cx="137730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cs-CZ" dirty="0">
                  <a:solidFill>
                    <a:schemeClr val="bg2"/>
                  </a:solidFill>
                </a:rPr>
                <a:t>aplikace 3E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871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>
              <a:defRPr/>
            </a:pPr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>
                <a:defRPr/>
              </a:pPr>
              <a:t>44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Zástupný symbol pro text 2"/>
          <p:cNvSpPr txBox="1">
            <a:spLocks/>
          </p:cNvSpPr>
          <p:nvPr/>
        </p:nvSpPr>
        <p:spPr>
          <a:xfrm>
            <a:off x="473884" y="1620838"/>
            <a:ext cx="9673312" cy="47091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538163" indent="-361950" eaLnBrk="1" hangingPunct="1">
              <a:buFont typeface="Arial" panose="020B0604020202020204" pitchFamily="34" charset="0"/>
              <a:buChar char="‒"/>
              <a:defRPr sz="1800" b="0" i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eaLnBrk="1" hangingPunct="1">
              <a:buFont typeface="Calibri" panose="020F0502020204030204" pitchFamily="34" charset="0"/>
              <a:buChar char="‒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76213" indent="0" algn="just" defTabSz="9144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cs-CZ" sz="2000" kern="0" dirty="0">
              <a:solidFill>
                <a:srgbClr val="444444"/>
              </a:solidFill>
            </a:endParaRPr>
          </a:p>
          <a:p>
            <a:pPr marL="176213" indent="0" algn="just" defTabSz="9144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cs-CZ" sz="2000" kern="0" dirty="0">
              <a:solidFill>
                <a:srgbClr val="444444"/>
              </a:solidFill>
            </a:endParaRPr>
          </a:p>
          <a:p>
            <a:pPr marL="1714500" lvl="3" indent="-342900" algn="just" defTabSz="914400">
              <a:buFont typeface="Wingdings" charset="2"/>
              <a:buChar char="§"/>
              <a:defRPr/>
            </a:pPr>
            <a:endParaRPr lang="cs-CZ" sz="2000" kern="0" dirty="0">
              <a:solidFill>
                <a:srgbClr val="444444"/>
              </a:solidFill>
              <a:cs typeface="Arial"/>
            </a:endParaRPr>
          </a:p>
          <a:p>
            <a:pPr marL="342900" lvl="1" indent="-342900" defTabSz="914400">
              <a:buFont typeface="Arial"/>
              <a:buChar char="•"/>
              <a:defRPr/>
            </a:pPr>
            <a:endParaRPr lang="cs-CZ" sz="2000" b="1" kern="0" dirty="0">
              <a:solidFill>
                <a:srgbClr val="002060"/>
              </a:solidFill>
            </a:endParaRPr>
          </a:p>
          <a:p>
            <a:pPr marL="342900" lvl="1" indent="-342900" defTabSz="914400">
              <a:buFont typeface="Arial"/>
              <a:buChar char="•"/>
              <a:defRPr/>
            </a:pPr>
            <a:endParaRPr lang="cs-CZ" sz="2000" b="1" kern="0" dirty="0">
              <a:solidFill>
                <a:srgbClr val="002060"/>
              </a:solidFill>
            </a:endParaRPr>
          </a:p>
        </p:txBody>
      </p:sp>
      <p:sp>
        <p:nvSpPr>
          <p:cNvPr id="16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 wrap="square" lIns="0" tIns="0" rIns="0" bIns="0">
            <a:spAutoFit/>
          </a:bodyPr>
          <a:lstStyle/>
          <a:p>
            <a:pPr algn="just"/>
            <a:r>
              <a:rPr lang="cs-CZ" dirty="0"/>
              <a:t>Metodika veřejného nakupování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594172" y="965270"/>
            <a:ext cx="9433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cs-CZ" sz="2000" b="1" dirty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cs-CZ" sz="2000" b="1" dirty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defRPr/>
            </a:pPr>
            <a:endParaRPr lang="cs-CZ" sz="2000" b="1" dirty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Zástupný symbol pro text 2"/>
          <p:cNvSpPr txBox="1">
            <a:spLocks/>
          </p:cNvSpPr>
          <p:nvPr/>
        </p:nvSpPr>
        <p:spPr>
          <a:xfrm>
            <a:off x="377826" y="1333153"/>
            <a:ext cx="9290050" cy="25253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538163" indent="-361950" eaLnBrk="1" hangingPunct="1">
              <a:buFont typeface="Arial" panose="020B0604020202020204" pitchFamily="34" charset="0"/>
              <a:buChar char="‒"/>
              <a:defRPr sz="1800" b="0" i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eaLnBrk="1" hangingPunct="1">
              <a:buFont typeface="Calibri" panose="020F0502020204030204" pitchFamily="34" charset="0"/>
              <a:buChar char="‒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cs-CZ" sz="2400" dirty="0">
                <a:solidFill>
                  <a:srgbClr val="444444"/>
                </a:solidFill>
                <a:cs typeface="Segoe UI" panose="020B0502040204020203" pitchFamily="34" charset="0"/>
              </a:rPr>
              <a:t>metodická podpora aplikace principů 3E při nakládání s veřejnými prostředky</a:t>
            </a:r>
          </a:p>
          <a:p>
            <a:pPr lvl="2" algn="just">
              <a:lnSpc>
                <a:spcPct val="150000"/>
              </a:lnSpc>
            </a:pPr>
            <a:r>
              <a:rPr lang="cs-CZ" dirty="0">
                <a:solidFill>
                  <a:srgbClr val="444444"/>
                </a:solidFill>
                <a:cs typeface="Segoe UI" panose="020B0502040204020203" pitchFamily="34" charset="0"/>
              </a:rPr>
              <a:t>					</a:t>
            </a:r>
          </a:p>
          <a:p>
            <a:pPr lvl="2" algn="just">
              <a:lnSpc>
                <a:spcPct val="150000"/>
              </a:lnSpc>
            </a:pPr>
            <a:r>
              <a:rPr lang="cs-CZ" sz="2000" dirty="0">
                <a:solidFill>
                  <a:srgbClr val="444444"/>
                </a:solidFill>
                <a:cs typeface="Segoe UI" panose="020B0502040204020203" pitchFamily="34" charset="0"/>
              </a:rPr>
              <a:t>						</a:t>
            </a:r>
          </a:p>
          <a:p>
            <a:pPr lvl="2" algn="just">
              <a:lnSpc>
                <a:spcPct val="150000"/>
              </a:lnSpc>
            </a:pPr>
            <a:r>
              <a:rPr lang="cs-CZ" sz="2000" b="1" dirty="0">
                <a:solidFill>
                  <a:srgbClr val="444444"/>
                </a:solidFill>
                <a:cs typeface="Segoe UI" panose="020B0502040204020203" pitchFamily="34" charset="0"/>
              </a:rPr>
              <a:t>					</a:t>
            </a:r>
            <a:endParaRPr lang="cs-CZ" sz="1800" dirty="0">
              <a:solidFill>
                <a:srgbClr val="444444"/>
              </a:solidFill>
              <a:cs typeface="Segoe UI" panose="020B0502040204020203" pitchFamily="34" charset="0"/>
              <a:sym typeface="Avenir Roman"/>
            </a:endParaRPr>
          </a:p>
          <a:p>
            <a:pPr lvl="1" algn="just">
              <a:lnSpc>
                <a:spcPct val="150000"/>
              </a:lnSpc>
              <a:buFont typeface="Wingdings" charset="2"/>
              <a:buChar char="§"/>
            </a:pPr>
            <a:endParaRPr lang="cs-CZ" sz="1800" dirty="0">
              <a:solidFill>
                <a:srgbClr val="444444"/>
              </a:solidFill>
              <a:cs typeface="Segoe UI" panose="020B0502040204020203" pitchFamily="34" charset="0"/>
            </a:endParaRPr>
          </a:p>
          <a:p>
            <a:pPr marL="1714500" lvl="3" indent="-342900" algn="just" defTabSz="914400">
              <a:buFont typeface="Wingdings" charset="2"/>
              <a:buChar char="§"/>
              <a:defRPr/>
            </a:pPr>
            <a:endParaRPr lang="cs-CZ" sz="2000" kern="0" dirty="0">
              <a:solidFill>
                <a:srgbClr val="444444"/>
              </a:solidFill>
              <a:cs typeface="Arial"/>
            </a:endParaRPr>
          </a:p>
          <a:p>
            <a:pPr marL="342900" lvl="1" indent="-342900" defTabSz="914400">
              <a:buFont typeface="Arial"/>
              <a:buChar char="•"/>
              <a:defRPr/>
            </a:pPr>
            <a:endParaRPr lang="cs-CZ" sz="2000" b="1" kern="0" dirty="0">
              <a:solidFill>
                <a:srgbClr val="002060"/>
              </a:solidFill>
            </a:endParaRPr>
          </a:p>
          <a:p>
            <a:pPr marL="342900" lvl="1" indent="-342900" defTabSz="914400">
              <a:buFont typeface="Arial"/>
              <a:buChar char="•"/>
              <a:defRPr/>
            </a:pPr>
            <a:endParaRPr lang="cs-CZ" sz="2000" b="1" kern="0" dirty="0">
              <a:solidFill>
                <a:srgbClr val="002060"/>
              </a:solidFill>
            </a:endParaRPr>
          </a:p>
        </p:txBody>
      </p:sp>
      <p:cxnSp>
        <p:nvCxnSpPr>
          <p:cNvPr id="14" name="Přímá spojnice se šipkou 15"/>
          <p:cNvCxnSpPr/>
          <p:nvPr/>
        </p:nvCxnSpPr>
        <p:spPr>
          <a:xfrm>
            <a:off x="1526974" y="2595813"/>
            <a:ext cx="1944216" cy="429672"/>
          </a:xfrm>
          <a:prstGeom prst="bentConnector3">
            <a:avLst>
              <a:gd name="adj1" fmla="val -1511"/>
            </a:avLst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" r="4569" b="597"/>
          <a:stretch/>
        </p:blipFill>
        <p:spPr>
          <a:xfrm>
            <a:off x="553702" y="3425797"/>
            <a:ext cx="2754206" cy="375968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71510" y="2663599"/>
            <a:ext cx="68157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lvl="2" indent="-534988" algn="just">
              <a:lnSpc>
                <a:spcPct val="150000"/>
              </a:lnSpc>
              <a:buFont typeface="Wingdings" charset="2"/>
              <a:buChar char="§"/>
            </a:pPr>
            <a:r>
              <a:rPr lang="cs-CZ" sz="2400" b="1" noProof="1">
                <a:solidFill>
                  <a:srgbClr val="444444"/>
                </a:solidFill>
                <a:cs typeface="Segoe UI" panose="020B0502040204020203" pitchFamily="34" charset="0"/>
              </a:rPr>
              <a:t>doporučující charakter</a:t>
            </a:r>
          </a:p>
          <a:p>
            <a:pPr marL="534988" lvl="2" indent="-534988" algn="just">
              <a:lnSpc>
                <a:spcPct val="150000"/>
              </a:lnSpc>
              <a:buFont typeface="Wingdings" charset="2"/>
              <a:buChar char="§"/>
            </a:pPr>
            <a:r>
              <a:rPr lang="cs-CZ" sz="2400" noProof="1">
                <a:solidFill>
                  <a:srgbClr val="444444"/>
                </a:solidFill>
                <a:cs typeface="Segoe UI" panose="020B0502040204020203" pitchFamily="34" charset="0"/>
              </a:rPr>
              <a:t>základní postupy v klíčových oblastech, které přispívají k naplnění principů 3E</a:t>
            </a:r>
            <a:endParaRPr lang="cs-CZ" sz="2400" dirty="0">
              <a:solidFill>
                <a:srgbClr val="444444"/>
              </a:solidFill>
              <a:cs typeface="Segoe UI" panose="020B0502040204020203" pitchFamily="34" charset="0"/>
              <a:sym typeface="Avenir Roman"/>
            </a:endParaRPr>
          </a:p>
          <a:p>
            <a:pPr marL="534988" lvl="2" indent="-534988" algn="just">
              <a:lnSpc>
                <a:spcPct val="150000"/>
              </a:lnSpc>
              <a:buFont typeface="Wingdings" charset="2"/>
              <a:buChar char="§"/>
            </a:pPr>
            <a:r>
              <a:rPr lang="cs-CZ" sz="2400" dirty="0">
                <a:solidFill>
                  <a:srgbClr val="444444"/>
                </a:solidFill>
                <a:cs typeface="Segoe UI" panose="020B0502040204020203" pitchFamily="34" charset="0"/>
                <a:sym typeface="Avenir Roman"/>
              </a:rPr>
              <a:t>příklady dobré i špatné praxe</a:t>
            </a:r>
          </a:p>
          <a:p>
            <a:pPr marL="534988" lvl="2" indent="-534988" algn="just">
              <a:lnSpc>
                <a:spcPct val="150000"/>
              </a:lnSpc>
              <a:buFont typeface="Wingdings" charset="2"/>
              <a:buChar char="§"/>
            </a:pPr>
            <a:r>
              <a:rPr lang="cs-CZ" sz="2400" noProof="1">
                <a:solidFill>
                  <a:srgbClr val="444444"/>
                </a:solidFill>
                <a:cs typeface="Segoe UI" panose="020B0502040204020203" pitchFamily="34" charset="0"/>
              </a:rPr>
              <a:t>otázky, které by si měl řádný hospodář klást </a:t>
            </a:r>
            <a:endParaRPr lang="cs-CZ" sz="2400" dirty="0">
              <a:solidFill>
                <a:srgbClr val="444444"/>
              </a:solidFill>
              <a:cs typeface="Segoe UI" panose="020B0502040204020203" pitchFamily="34" charset="0"/>
              <a:sym typeface="Avenir Roman"/>
            </a:endParaRPr>
          </a:p>
          <a:p>
            <a:pPr marL="534988" lvl="2" indent="-534988">
              <a:lnSpc>
                <a:spcPct val="150000"/>
              </a:lnSpc>
              <a:buFont typeface="Wingdings" charset="2"/>
              <a:buChar char="§"/>
            </a:pPr>
            <a:r>
              <a:rPr lang="cs-CZ" sz="2400" dirty="0">
                <a:solidFill>
                  <a:srgbClr val="444444"/>
                </a:solidFill>
                <a:cs typeface="Segoe UI" panose="020B0502040204020203" pitchFamily="34" charset="0"/>
                <a:sym typeface="Avenir Roman"/>
              </a:rPr>
              <a:t>dostupná na </a:t>
            </a:r>
            <a:r>
              <a:rPr lang="cs-CZ" dirty="0">
                <a:solidFill>
                  <a:srgbClr val="444444"/>
                </a:solidFill>
                <a:cs typeface="Segoe UI" panose="020B0502040204020203" pitchFamily="34" charset="0"/>
                <a:sym typeface="Avenir Roman"/>
                <a:hlinkClick r:id="rId4"/>
              </a:rPr>
              <a:t>http://www.mfcr.cz/cs/legislativa/metodiky/2016/metodicky-pokyn-chj-c-3--metodika-verejn-25582</a:t>
            </a:r>
            <a:endParaRPr lang="cs-CZ" dirty="0">
              <a:solidFill>
                <a:srgbClr val="444444"/>
              </a:solidFill>
              <a:cs typeface="Segoe UI" panose="020B0502040204020203" pitchFamily="34" charset="0"/>
              <a:sym typeface="Avenir Roman"/>
            </a:endParaRPr>
          </a:p>
          <a:p>
            <a:endParaRPr lang="cs-CZ" dirty="0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47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45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Zástupný symbol pro text 2"/>
          <p:cNvSpPr txBox="1">
            <a:spLocks/>
          </p:cNvSpPr>
          <p:nvPr/>
        </p:nvSpPr>
        <p:spPr>
          <a:xfrm>
            <a:off x="473884" y="1261145"/>
            <a:ext cx="9553336" cy="5760639"/>
          </a:xfrm>
          <a:prstGeom prst="rect">
            <a:avLst/>
          </a:prstGeom>
        </p:spPr>
        <p:txBody>
          <a:bodyPr wrap="square" lIns="0" tIns="0" rIns="0" bIns="0">
            <a:normAutofit fontScale="85000" lnSpcReduction="10000"/>
          </a:bodyPr>
          <a:lstStyle>
            <a:lvl1pPr marL="538163" indent="-361950" eaLnBrk="1" hangingPunct="1">
              <a:buFont typeface="Arial" panose="020B0604020202020204" pitchFamily="34" charset="0"/>
              <a:buChar char="‒"/>
              <a:defRPr sz="1800" b="0" i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eaLnBrk="1" hangingPunct="1">
              <a:buFont typeface="Calibri" panose="020F0502020204030204" pitchFamily="34" charset="0"/>
              <a:buChar char="‒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76213" indent="0" algn="just" defTabSz="914400">
              <a:lnSpc>
                <a:spcPct val="150000"/>
              </a:lnSpc>
              <a:buNone/>
            </a:pPr>
            <a:r>
              <a:rPr lang="cs-CZ" sz="2600" kern="0" dirty="0"/>
              <a:t>Obec se rozhoduje, jak zajistí přepravu dětí z místní školy do okolních obcí na atletické a jiné soutěže. Mimo to chce obec poskytovat sociální službu svým občanům, zejména starším a handicapovaným, ve formě rozvozu obědů. V současnosti obec nevlastní automobil. V pravidelných intervalech však obcí projíždí linkový autobus, který zajišťuje přepravu osob mezi 2 většími městy v okolí, ve kterých mohou občané přestoupit na navazující dopravní spoje. Obec stojí před rozhodnutím, jak současnou situaci vyřeší. </a:t>
            </a:r>
          </a:p>
          <a:p>
            <a:pPr marL="176213" indent="0" algn="just" defTabSz="914400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sz="2600" kern="0" dirty="0">
              <a:solidFill>
                <a:srgbClr val="444444"/>
              </a:solidFill>
            </a:endParaRPr>
          </a:p>
          <a:p>
            <a:pPr marL="176213" indent="0" algn="just" defTabSz="914400">
              <a:lnSpc>
                <a:spcPct val="150000"/>
              </a:lnSpc>
              <a:buNone/>
            </a:pPr>
            <a:r>
              <a:rPr lang="cs-CZ" sz="2600" kern="0" dirty="0">
                <a:solidFill>
                  <a:srgbClr val="444444"/>
                </a:solidFill>
              </a:rPr>
              <a:t>Rozhoduje se mezi 3 variantami:</a:t>
            </a:r>
          </a:p>
          <a:p>
            <a:pPr marL="633413" indent="-457200" algn="just" defTabSz="914400">
              <a:lnSpc>
                <a:spcPct val="150000"/>
              </a:lnSpc>
              <a:buFont typeface="+mj-lt"/>
              <a:buAutoNum type="arabicPeriod"/>
            </a:pPr>
            <a:r>
              <a:rPr lang="cs-CZ" sz="2600" b="1" kern="0" dirty="0">
                <a:solidFill>
                  <a:srgbClr val="444444"/>
                </a:solidFill>
              </a:rPr>
              <a:t>využití MHD</a:t>
            </a:r>
          </a:p>
          <a:p>
            <a:pPr marL="633413" indent="-457200" algn="just" defTabSz="914400">
              <a:lnSpc>
                <a:spcPct val="150000"/>
              </a:lnSpc>
              <a:buFont typeface="+mj-lt"/>
              <a:buAutoNum type="arabicPeriod"/>
            </a:pPr>
            <a:r>
              <a:rPr lang="cs-CZ" sz="2600" b="1" kern="0" dirty="0">
                <a:solidFill>
                  <a:srgbClr val="444444"/>
                </a:solidFill>
              </a:rPr>
              <a:t>smlouva se soukromým dopravcem</a:t>
            </a:r>
          </a:p>
          <a:p>
            <a:pPr marL="633413" indent="-457200" algn="just" defTabSz="914400">
              <a:lnSpc>
                <a:spcPct val="150000"/>
              </a:lnSpc>
              <a:buFont typeface="+mj-lt"/>
              <a:buAutoNum type="arabicPeriod"/>
            </a:pPr>
            <a:r>
              <a:rPr lang="cs-CZ" sz="2600" b="1" kern="0" dirty="0">
                <a:solidFill>
                  <a:srgbClr val="444444"/>
                </a:solidFill>
              </a:rPr>
              <a:t>pořízení vlastního automobilu</a:t>
            </a:r>
          </a:p>
          <a:p>
            <a:pPr marL="342900" lvl="1" indent="-342900" defTabSz="914400">
              <a:buFont typeface="Arial"/>
              <a:buChar char="•"/>
            </a:pPr>
            <a:endParaRPr lang="cs-CZ" sz="2000" b="1" kern="0" dirty="0">
              <a:solidFill>
                <a:srgbClr val="002060"/>
              </a:solidFill>
            </a:endParaRPr>
          </a:p>
          <a:p>
            <a:pPr marL="342900" lvl="1" indent="-342900" defTabSz="914400">
              <a:buFont typeface="Arial"/>
              <a:buChar char="•"/>
            </a:pPr>
            <a:endParaRPr lang="cs-CZ" sz="2000" b="1" kern="0" dirty="0">
              <a:solidFill>
                <a:srgbClr val="00206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- AUTOMOBIL</a:t>
            </a:r>
          </a:p>
        </p:txBody>
      </p:sp>
    </p:spTree>
    <p:extLst>
      <p:ext uri="{BB962C8B-B14F-4D97-AF65-F5344CB8AC3E}">
        <p14:creationId xmlns:p14="http://schemas.microsoft.com/office/powerpoint/2010/main" val="3849231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923330"/>
          </a:xfrm>
        </p:spPr>
        <p:txBody>
          <a:bodyPr/>
          <a:lstStyle/>
          <a:p>
            <a:r>
              <a:rPr lang="cs-CZ" dirty="0"/>
              <a:t>Aplikace principů 3E v jednotlivých fázích veřejného nakupování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46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213" indent="0">
              <a:buNone/>
            </a:pPr>
            <a:r>
              <a:rPr lang="cs-CZ" dirty="0"/>
              <a:t> 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377825" y="2268062"/>
            <a:ext cx="9433371" cy="2180514"/>
            <a:chOff x="377825" y="2660643"/>
            <a:chExt cx="9433371" cy="2180514"/>
          </a:xfrm>
        </p:grpSpPr>
        <p:sp>
          <p:nvSpPr>
            <p:cNvPr id="9" name="Ovál 8"/>
            <p:cNvSpPr/>
            <p:nvPr/>
          </p:nvSpPr>
          <p:spPr>
            <a:xfrm>
              <a:off x="377825" y="2660643"/>
              <a:ext cx="2176356" cy="218051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70C0"/>
                </a:solidFill>
              </a:endParaRPr>
            </a:p>
          </p:txBody>
        </p:sp>
        <p:sp>
          <p:nvSpPr>
            <p:cNvPr id="10" name="Ovál 9"/>
            <p:cNvSpPr/>
            <p:nvPr/>
          </p:nvSpPr>
          <p:spPr>
            <a:xfrm>
              <a:off x="2792480" y="2660643"/>
              <a:ext cx="2176356" cy="218051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1" name="Ovál 10"/>
            <p:cNvSpPr/>
            <p:nvPr/>
          </p:nvSpPr>
          <p:spPr>
            <a:xfrm>
              <a:off x="5207135" y="2660643"/>
              <a:ext cx="2176356" cy="218051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2" name="Ovál 11"/>
            <p:cNvSpPr/>
            <p:nvPr/>
          </p:nvSpPr>
          <p:spPr>
            <a:xfrm>
              <a:off x="7621788" y="2660643"/>
              <a:ext cx="2176356" cy="218051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77825" y="2940470"/>
              <a:ext cx="2176356" cy="1508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200" b="1" dirty="0">
                  <a:solidFill>
                    <a:srgbClr val="FFFFFF"/>
                  </a:solidFill>
                </a:rPr>
                <a:t>1.</a:t>
              </a:r>
            </a:p>
            <a:p>
              <a:pPr algn="ctr"/>
              <a:endParaRPr lang="cs-CZ" sz="1400" b="1" dirty="0">
                <a:solidFill>
                  <a:srgbClr val="FFFFFF"/>
                </a:solidFill>
              </a:endParaRPr>
            </a:p>
            <a:p>
              <a:pPr algn="ctr"/>
              <a:r>
                <a:rPr lang="cs-CZ" sz="1400" b="1" dirty="0">
                  <a:solidFill>
                    <a:srgbClr val="FFFFFF"/>
                  </a:solidFill>
                </a:rPr>
                <a:t>Identifikace a zdůvodnění potřeby</a:t>
              </a:r>
            </a:p>
            <a:p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792480" y="2940468"/>
              <a:ext cx="2176356" cy="1508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200" b="1" dirty="0">
                  <a:solidFill>
                    <a:srgbClr val="FFFFFF"/>
                  </a:solidFill>
                </a:rPr>
                <a:t>2.</a:t>
              </a:r>
            </a:p>
            <a:p>
              <a:pPr algn="ctr"/>
              <a:endParaRPr lang="cs-CZ" sz="1400" b="1" dirty="0">
                <a:solidFill>
                  <a:srgbClr val="FFFFFF"/>
                </a:solidFill>
              </a:endParaRPr>
            </a:p>
            <a:p>
              <a:pPr algn="ctr"/>
              <a:r>
                <a:rPr lang="cs-CZ" sz="1400" b="1" dirty="0">
                  <a:solidFill>
                    <a:srgbClr val="FFFFFF"/>
                  </a:solidFill>
                </a:rPr>
                <a:t>Příprava veřejné zakázky</a:t>
              </a:r>
            </a:p>
            <a:p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5245451" y="2940468"/>
              <a:ext cx="2176356" cy="1508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200" b="1" dirty="0">
                  <a:solidFill>
                    <a:srgbClr val="FFFFFF"/>
                  </a:solidFill>
                </a:rPr>
                <a:t>3.</a:t>
              </a:r>
            </a:p>
            <a:p>
              <a:pPr algn="ctr"/>
              <a:endParaRPr lang="cs-CZ" sz="1400" b="1" dirty="0">
                <a:solidFill>
                  <a:srgbClr val="FFFFFF"/>
                </a:solidFill>
              </a:endParaRPr>
            </a:p>
            <a:p>
              <a:pPr algn="ctr"/>
              <a:r>
                <a:rPr lang="cs-CZ" sz="1400" b="1" dirty="0">
                  <a:solidFill>
                    <a:srgbClr val="FFFFFF"/>
                  </a:solidFill>
                </a:rPr>
                <a:t>Zadávací řízení a uzavření smlouvy</a:t>
              </a:r>
            </a:p>
            <a:p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634840" y="2980990"/>
              <a:ext cx="2176356" cy="1508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200" b="1" dirty="0">
                  <a:solidFill>
                    <a:srgbClr val="FFFFFF"/>
                  </a:solidFill>
                </a:rPr>
                <a:t>4.</a:t>
              </a:r>
            </a:p>
            <a:p>
              <a:pPr algn="ctr"/>
              <a:endParaRPr lang="cs-CZ" sz="1400" b="1" dirty="0">
                <a:solidFill>
                  <a:srgbClr val="FFFFFF"/>
                </a:solidFill>
              </a:endParaRPr>
            </a:p>
            <a:p>
              <a:pPr algn="ctr"/>
              <a:r>
                <a:rPr lang="cs-CZ" sz="1400" b="1" dirty="0">
                  <a:solidFill>
                    <a:srgbClr val="FFFFFF"/>
                  </a:solidFill>
                </a:rPr>
                <a:t>Plnění smlouvy a řízení vztahu s dodavatelem</a:t>
              </a:r>
            </a:p>
            <a:p>
              <a:endParaRPr lang="cs-CZ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377825" y="4448576"/>
            <a:ext cx="241465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/>
                </a:solidFill>
              </a:rPr>
              <a:t> Rizika: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bg2"/>
                </a:solidFill>
              </a:rPr>
              <a:t>nejasně definovaná a neodůvodněná potřeba ve vazbě na úkoly organizace,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bg2"/>
                </a:solidFill>
              </a:rPr>
              <a:t>neposouzení možných variant řešení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806374" y="4448572"/>
            <a:ext cx="245297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/>
                </a:solidFill>
              </a:rPr>
              <a:t>Rizika: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bg2"/>
                </a:solidFill>
              </a:rPr>
              <a:t>nepřesně definovaný předmět plnění,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bg2"/>
                </a:solidFill>
              </a:rPr>
              <a:t>neposouzení aktuální situace na trhu dané komodity,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bg2"/>
                </a:solidFill>
              </a:rPr>
              <a:t>použití nevhodného druhu zadávacího řízení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308682" y="4448572"/>
            <a:ext cx="2374874" cy="1846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/>
                </a:solidFill>
              </a:rPr>
              <a:t>Rizika: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bg2"/>
                </a:solidFill>
              </a:rPr>
              <a:t>nedostatečně odůvodněné hodnocení nabídek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782449" y="4448576"/>
            <a:ext cx="2910951" cy="2585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2"/>
                </a:solidFill>
              </a:rPr>
              <a:t>Rizika: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bg2"/>
                </a:solidFill>
              </a:rPr>
              <a:t>nedodání předmětu plnění v požadované kvalitě,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bg2"/>
                </a:solidFill>
              </a:rPr>
              <a:t>nejednoznačné popsání postupu pro uplatnění reklamací ve smluvních podmínkách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408214" y="3358319"/>
            <a:ext cx="0" cy="312686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2832983" y="3478498"/>
            <a:ext cx="0" cy="332726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5308682" y="3683495"/>
            <a:ext cx="0" cy="182612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H="1">
            <a:off x="7759189" y="3694521"/>
            <a:ext cx="1" cy="260071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456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34132" y="3164643"/>
            <a:ext cx="9793088" cy="36411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34133" y="1189137"/>
            <a:ext cx="9793088" cy="561662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400" dirty="0"/>
              <a:t>nejlépe souběžně s plánováním rozpočtu pro následující rok</a:t>
            </a:r>
          </a:p>
          <a:p>
            <a:pPr algn="just">
              <a:lnSpc>
                <a:spcPct val="150000"/>
              </a:lnSpc>
            </a:pPr>
            <a:r>
              <a:rPr lang="cs-CZ" sz="2400" dirty="0" smtClean="0"/>
              <a:t>identifikace </a:t>
            </a:r>
            <a:r>
              <a:rPr lang="cs-CZ" sz="2400" dirty="0"/>
              <a:t>a zdůvodnění potřeby – </a:t>
            </a:r>
            <a:r>
              <a:rPr lang="cs-CZ" sz="2400" b="1" dirty="0"/>
              <a:t>příklad: přeprava dětí, rozvoz obědů</a:t>
            </a:r>
          </a:p>
          <a:p>
            <a:pPr algn="just">
              <a:lnSpc>
                <a:spcPct val="150000"/>
              </a:lnSpc>
            </a:pPr>
            <a:endParaRPr lang="cs-CZ" b="1" dirty="0"/>
          </a:p>
          <a:p>
            <a:pPr marL="176213" indent="0">
              <a:lnSpc>
                <a:spcPct val="150000"/>
              </a:lnSpc>
              <a:buNone/>
            </a:pPr>
            <a:r>
              <a:rPr lang="cs-CZ" sz="2400" dirty="0"/>
              <a:t>Příklady otázek, které je potřeba si položit </a:t>
            </a:r>
            <a:r>
              <a:rPr lang="cs-CZ" sz="2400" b="1" u="sng" dirty="0"/>
              <a:t>pro identifikaci potřeby</a:t>
            </a:r>
            <a:r>
              <a:rPr lang="cs-CZ" sz="2400" dirty="0"/>
              <a:t>:</a:t>
            </a:r>
          </a:p>
          <a:p>
            <a:pPr marL="176213" indent="0">
              <a:buNone/>
            </a:pPr>
            <a:endParaRPr lang="cs-CZ" sz="2400" dirty="0"/>
          </a:p>
          <a:p>
            <a:pPr marL="1258888" lvl="0" indent="-355600" algn="just">
              <a:buFont typeface="Wingdings" charset="2"/>
              <a:buChar char="§"/>
            </a:pPr>
            <a:r>
              <a:rPr lang="cs-CZ" sz="2000" dirty="0">
                <a:sym typeface="Avenir Roman"/>
              </a:rPr>
              <a:t>Co se má pořídit a proč to potřebujeme?</a:t>
            </a:r>
          </a:p>
          <a:p>
            <a:pPr marL="1258888" lvl="0" indent="-355600" algn="just">
              <a:buFont typeface="Wingdings" charset="2"/>
              <a:buChar char="§"/>
            </a:pPr>
            <a:r>
              <a:rPr lang="cs-CZ" sz="2000" dirty="0">
                <a:sym typeface="Avenir Roman"/>
              </a:rPr>
              <a:t>O jaký výsledek se usiluje?</a:t>
            </a:r>
          </a:p>
          <a:p>
            <a:pPr marL="1258888" lvl="0" indent="-355600" algn="just">
              <a:buFont typeface="Wingdings" charset="2"/>
              <a:buChar char="§"/>
            </a:pPr>
            <a:r>
              <a:rPr lang="cs-CZ" sz="2000" dirty="0">
                <a:sym typeface="Avenir Roman"/>
              </a:rPr>
              <a:t>Jaké cesty k tomuto výsledku vedou? Jaké máme možnosti?</a:t>
            </a:r>
          </a:p>
          <a:p>
            <a:pPr marL="1258888" lvl="0" indent="-355600" algn="just">
              <a:buFont typeface="Wingdings" charset="2"/>
              <a:buChar char="§"/>
            </a:pPr>
            <a:r>
              <a:rPr lang="cs-CZ" sz="2000" dirty="0">
                <a:sym typeface="Avenir Roman"/>
              </a:rPr>
              <a:t>Jaký objem prostředků jsme ochotni vynaložit na pokrytí dané potřeby? </a:t>
            </a:r>
          </a:p>
          <a:p>
            <a:pPr marL="1258888" lvl="0" indent="-355600" algn="just">
              <a:buFont typeface="Wingdings" charset="2"/>
              <a:buChar char="§"/>
            </a:pPr>
            <a:r>
              <a:rPr lang="cs-CZ" sz="2000" dirty="0">
                <a:sym typeface="Avenir Roman"/>
              </a:rPr>
              <a:t>Přinese s sebou pokrytí dané potřeby nutnost vynaložit další náklady? </a:t>
            </a:r>
            <a:endParaRPr lang="cs-CZ" sz="2000" dirty="0" smtClean="0">
              <a:sym typeface="Avenir Roman"/>
            </a:endParaRPr>
          </a:p>
          <a:p>
            <a:pPr marL="903288" lvl="0" indent="0" algn="just">
              <a:buNone/>
            </a:pPr>
            <a:r>
              <a:rPr lang="cs-CZ" sz="2000" dirty="0">
                <a:sym typeface="Avenir Roman"/>
              </a:rPr>
              <a:t>	 </a:t>
            </a:r>
            <a:r>
              <a:rPr lang="cs-CZ" sz="2000" dirty="0" smtClean="0">
                <a:sym typeface="Avenir Roman"/>
              </a:rPr>
              <a:t>    Jak </a:t>
            </a:r>
            <a:r>
              <a:rPr lang="cs-CZ" sz="2000" dirty="0">
                <a:sym typeface="Avenir Roman"/>
              </a:rPr>
              <a:t>významné tyto náklady jsou?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r>
              <a:rPr lang="cs-CZ" dirty="0"/>
              <a:t>1. Identifikace a zdůvodnění potřeby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 dirty="0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47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63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34132" y="1047114"/>
            <a:ext cx="10009112" cy="6515735"/>
          </a:xfrm>
        </p:spPr>
        <p:txBody>
          <a:bodyPr/>
          <a:lstStyle/>
          <a:p>
            <a:pPr marL="633413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b="1" dirty="0"/>
              <a:t>Využití MHD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z krátkodobého hlediska nejlevnější varianta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vysoká míra závislosti na jízdním řádu dopravce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není reálná pro zajištění potřebu služby rozvozu </a:t>
            </a:r>
            <a:r>
              <a:rPr lang="cs-CZ" dirty="0" smtClean="0"/>
              <a:t>obědů</a:t>
            </a:r>
          </a:p>
          <a:p>
            <a:pPr marL="176213" indent="0" algn="just">
              <a:lnSpc>
                <a:spcPct val="150000"/>
              </a:lnSpc>
              <a:buNone/>
            </a:pPr>
            <a:endParaRPr lang="cs-CZ" dirty="0">
              <a:solidFill>
                <a:schemeClr val="bg2"/>
              </a:solidFill>
            </a:endParaRPr>
          </a:p>
          <a:p>
            <a:pPr marL="519113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cs-CZ" b="1" dirty="0"/>
              <a:t>Smlouva se soukromým dopravcem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v obci a blízkém okolí je pouze jeden soukromý dopravce, neexistuje zde </a:t>
            </a:r>
            <a:r>
              <a:rPr lang="cs-CZ" dirty="0" smtClean="0"/>
              <a:t>konkurence</a:t>
            </a:r>
          </a:p>
          <a:p>
            <a:pPr algn="just">
              <a:lnSpc>
                <a:spcPct val="150000"/>
              </a:lnSpc>
            </a:pPr>
            <a:r>
              <a:rPr lang="cs-CZ" dirty="0" smtClean="0"/>
              <a:t>vysoká </a:t>
            </a:r>
            <a:r>
              <a:rPr lang="cs-CZ" dirty="0"/>
              <a:t>míra závislosti, protože je nutné objednávat automobil v dostatečném </a:t>
            </a:r>
            <a:r>
              <a:rPr lang="cs-CZ" dirty="0" smtClean="0"/>
              <a:t>předstihu</a:t>
            </a:r>
          </a:p>
          <a:p>
            <a:pPr marL="176213" indent="0" algn="just">
              <a:lnSpc>
                <a:spcPct val="150000"/>
              </a:lnSpc>
              <a:buNone/>
            </a:pPr>
            <a:endParaRPr lang="cs-CZ" dirty="0">
              <a:solidFill>
                <a:schemeClr val="bg2"/>
              </a:solidFill>
            </a:endParaRPr>
          </a:p>
          <a:p>
            <a:pPr marL="519113" indent="-342900" algn="just" defTabSz="914400">
              <a:lnSpc>
                <a:spcPct val="150000"/>
              </a:lnSpc>
              <a:buFont typeface="+mj-lt"/>
              <a:buAutoNum type="arabicPeriod" startAt="3"/>
            </a:pPr>
            <a:r>
              <a:rPr lang="cs-CZ" b="1" dirty="0"/>
              <a:t>Pořízení vlastního automobilu</a:t>
            </a:r>
          </a:p>
          <a:p>
            <a:pPr algn="just">
              <a:lnSpc>
                <a:spcPct val="150000"/>
              </a:lnSpc>
            </a:pPr>
            <a:r>
              <a:rPr lang="cs-CZ" dirty="0" smtClean="0"/>
              <a:t>na první pohled nejdražší </a:t>
            </a:r>
            <a:r>
              <a:rPr lang="cs-CZ" dirty="0"/>
              <a:t>varianta, odhadované náklady ve výši cca 800 tis. až 1 </a:t>
            </a:r>
            <a:r>
              <a:rPr lang="cs-CZ" dirty="0" smtClean="0"/>
              <a:t>mil. Kč</a:t>
            </a:r>
          </a:p>
          <a:p>
            <a:pPr algn="just">
              <a:lnSpc>
                <a:spcPct val="150000"/>
              </a:lnSpc>
            </a:pPr>
            <a:r>
              <a:rPr lang="cs-CZ" dirty="0" smtClean="0"/>
              <a:t>provozní </a:t>
            </a:r>
            <a:r>
              <a:rPr lang="cs-CZ" dirty="0"/>
              <a:t>náklady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automobil bude mít obec permanentně k dispozici</a:t>
            </a:r>
          </a:p>
          <a:p>
            <a:pPr algn="just">
              <a:lnSpc>
                <a:spcPct val="150000"/>
              </a:lnSpc>
            </a:pPr>
            <a:r>
              <a:rPr lang="cs-CZ" dirty="0"/>
              <a:t>lze využít i pro jiné veřejné </a:t>
            </a:r>
            <a:r>
              <a:rPr lang="cs-CZ" dirty="0" smtClean="0"/>
              <a:t>sociální služby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Posouzení a volba varianty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48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44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985176" cy="5410200"/>
          </a:xfrm>
        </p:spPr>
        <p:txBody>
          <a:bodyPr/>
          <a:lstStyle/>
          <a:p>
            <a:pPr>
              <a:buFont typeface="Arial" panose="020B0604020202020204" pitchFamily="34" charset="0"/>
              <a:buChar char="─"/>
            </a:pPr>
            <a:r>
              <a:rPr lang="cs-CZ" sz="2400" dirty="0"/>
              <a:t>Identifikace relevantních řešení, </a:t>
            </a:r>
            <a:r>
              <a:rPr lang="cs-CZ" sz="2400" b="1" dirty="0"/>
              <a:t>jak bude zvolené varianty dosaženo</a:t>
            </a:r>
          </a:p>
          <a:p>
            <a:pPr marL="3048000" indent="-536575"/>
            <a:r>
              <a:rPr lang="cs-CZ" sz="2400" dirty="0"/>
              <a:t>např. </a:t>
            </a:r>
            <a:r>
              <a:rPr lang="cs-CZ" sz="2400" u="sng" dirty="0"/>
              <a:t>v případě pořízení vlastního automobilu</a:t>
            </a:r>
          </a:p>
          <a:p>
            <a:pPr marL="3773488" indent="0">
              <a:buNone/>
            </a:pPr>
            <a:r>
              <a:rPr lang="cs-CZ" sz="2400" dirty="0"/>
              <a:t>řešení 1 – nákup vozidla do přímého vlastnictví obce</a:t>
            </a:r>
          </a:p>
          <a:p>
            <a:pPr marL="3773488" indent="0">
              <a:buNone/>
            </a:pPr>
            <a:r>
              <a:rPr lang="cs-CZ" sz="2400" dirty="0"/>
              <a:t>řešení 2 – operativní leasing</a:t>
            </a:r>
          </a:p>
          <a:p>
            <a:pPr marL="3773488" indent="0">
              <a:buNone/>
            </a:pPr>
            <a:endParaRPr lang="cs-CZ" sz="2400" dirty="0"/>
          </a:p>
          <a:p>
            <a:pPr marL="430213" indent="-342900">
              <a:buFont typeface="Arial" panose="020B0604020202020204" pitchFamily="34" charset="0"/>
              <a:buChar char="─"/>
            </a:pPr>
            <a:r>
              <a:rPr lang="cs-CZ" sz="2400" dirty="0"/>
              <a:t>Identifikace vhodných možností, </a:t>
            </a:r>
            <a:r>
              <a:rPr lang="cs-CZ" sz="2400" b="1" dirty="0"/>
              <a:t>jak získat relevantní data pro kalkulaci nákladů</a:t>
            </a:r>
          </a:p>
          <a:p>
            <a:pPr marL="3048000" indent="-536575">
              <a:buFont typeface="Arial" panose="020B0604020202020204" pitchFamily="34" charset="0"/>
              <a:buChar char="─"/>
            </a:pPr>
            <a:r>
              <a:rPr lang="cs-CZ" sz="2400" dirty="0"/>
              <a:t>např. </a:t>
            </a:r>
            <a:r>
              <a:rPr lang="cs-CZ" sz="2400" dirty="0" err="1"/>
              <a:t>best</a:t>
            </a:r>
            <a:r>
              <a:rPr lang="cs-CZ" sz="2400" dirty="0"/>
              <a:t> </a:t>
            </a:r>
            <a:r>
              <a:rPr lang="cs-CZ" sz="2400" dirty="0" err="1"/>
              <a:t>practice</a:t>
            </a:r>
            <a:r>
              <a:rPr lang="cs-CZ" sz="2400" dirty="0"/>
              <a:t> okolních obcí, průzkum trhu, poučení z minulosti, veřejně dostupné informace (internet)</a:t>
            </a:r>
          </a:p>
          <a:p>
            <a:pPr marL="3048000" indent="-536575">
              <a:buFont typeface="Arial" panose="020B0604020202020204" pitchFamily="34" charset="0"/>
              <a:buChar char="─"/>
            </a:pPr>
            <a:endParaRPr lang="cs-CZ" sz="2400" dirty="0"/>
          </a:p>
          <a:p>
            <a:pPr marL="449263">
              <a:buFont typeface="Arial" panose="020B0604020202020204" pitchFamily="34" charset="0"/>
              <a:buChar char="─"/>
            </a:pPr>
            <a:r>
              <a:rPr lang="cs-CZ" sz="2400" dirty="0"/>
              <a:t>Pohled do budoucnosti</a:t>
            </a:r>
          </a:p>
          <a:p>
            <a:pPr marL="3048000" indent="-536575">
              <a:buFont typeface="Arial" panose="020B0604020202020204" pitchFamily="34" charset="0"/>
              <a:buChar char="─"/>
            </a:pPr>
            <a:r>
              <a:rPr lang="cs-CZ" sz="2400" dirty="0"/>
              <a:t>provozní náklady související se zvolenou variantou (přispívá ke správné kalkulaci celkových nákladů)</a:t>
            </a:r>
          </a:p>
          <a:p>
            <a:pPr marL="3048000" indent="-536575">
              <a:buFont typeface="Arial" panose="020B0604020202020204" pitchFamily="34" charset="0"/>
              <a:buChar char="─"/>
            </a:pPr>
            <a:endParaRPr lang="cs-CZ" sz="2000" dirty="0"/>
          </a:p>
          <a:p>
            <a:pPr marL="449263">
              <a:buFont typeface="Arial" panose="020B0604020202020204" pitchFamily="34" charset="0"/>
              <a:buChar char="─"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k posouzení variant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49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4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23024"/>
          </a:xfrm>
        </p:spPr>
        <p:txBody>
          <a:bodyPr>
            <a:normAutofit/>
          </a:bodyPr>
          <a:lstStyle/>
          <a:p>
            <a:r>
              <a:rPr lang="cs-CZ" sz="2900" dirty="0"/>
              <a:t>Návrh zákona o řízení a kontrole veřejných financí (2/5)</a:t>
            </a:r>
            <a:endParaRPr lang="cs-CZ" sz="29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832" y="1189137"/>
            <a:ext cx="9276526" cy="5384998"/>
          </a:xfrm>
        </p:spPr>
        <p:txBody>
          <a:bodyPr>
            <a:noAutofit/>
          </a:bodyPr>
          <a:lstStyle/>
          <a:p>
            <a:pPr marL="176213" indent="0" algn="just">
              <a:lnSpc>
                <a:spcPct val="160000"/>
              </a:lnSpc>
              <a:buNone/>
            </a:pPr>
            <a:r>
              <a:rPr lang="cs-CZ" sz="2000" b="1" dirty="0">
                <a:solidFill>
                  <a:srgbClr val="0070C0"/>
                </a:solidFill>
                <a:latin typeface="+mj-lt"/>
              </a:rPr>
              <a:t>Nový zákon nebo novela zákona o finanční kontrole</a:t>
            </a:r>
          </a:p>
          <a:p>
            <a:pPr marL="538163" lvl="1" indent="-361950" algn="just">
              <a:lnSpc>
                <a:spcPct val="160000"/>
              </a:lnSpc>
              <a:buFont typeface="Arial" panose="020B0604020202020204" pitchFamily="34" charset="0"/>
              <a:buChar char="─"/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požadavek ze strany připomínkových míst provést změny novelou zákona o finanční kontrole</a:t>
            </a:r>
          </a:p>
          <a:p>
            <a:pPr marL="538163" lvl="1" indent="-361950" algn="just">
              <a:lnSpc>
                <a:spcPct val="160000"/>
              </a:lnSpc>
              <a:buFont typeface="Arial" panose="020B0604020202020204" pitchFamily="34" charset="0"/>
              <a:buChar char="─"/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doporučení Legislativní rady vlády na formu nového zákona </a:t>
            </a:r>
          </a:p>
          <a:p>
            <a:pPr marL="746125"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latin typeface="+mj-lt"/>
              </a:rPr>
              <a:t>přehledná, srozumitelná podoba </a:t>
            </a:r>
          </a:p>
          <a:p>
            <a:pPr marL="176213" indent="0" algn="just">
              <a:lnSpc>
                <a:spcPct val="160000"/>
              </a:lnSpc>
              <a:buNone/>
            </a:pPr>
            <a:r>
              <a:rPr lang="cs-CZ" sz="2000" b="1" dirty="0">
                <a:solidFill>
                  <a:srgbClr val="0070C0"/>
                </a:solidFill>
                <a:latin typeface="+mj-lt"/>
              </a:rPr>
              <a:t>Vznik zákona o finanční kontrole</a:t>
            </a:r>
          </a:p>
          <a:p>
            <a:pPr marL="538163" lvl="1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cs typeface="Arial"/>
              </a:rPr>
              <a:t>před vstupem České republiky do Evropské unie</a:t>
            </a:r>
          </a:p>
          <a:p>
            <a:pPr marL="538163" lvl="1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cs typeface="Arial"/>
              </a:rPr>
              <a:t>jakým způsobem jsou řízeny a kontrolovány veřejné finance v České republice?</a:t>
            </a:r>
          </a:p>
          <a:p>
            <a:pPr marL="746125"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2000" dirty="0">
              <a:latin typeface="+mj-lt"/>
            </a:endParaRPr>
          </a:p>
          <a:p>
            <a:pPr marL="179388" algn="just"/>
            <a:endParaRPr lang="cs-CZ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 dirty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5" name="Přímá spojnice se šipkou 15"/>
          <p:cNvCxnSpPr>
            <a:cxnSpLocks/>
          </p:cNvCxnSpPr>
          <p:nvPr/>
        </p:nvCxnSpPr>
        <p:spPr>
          <a:xfrm>
            <a:off x="2466380" y="5317400"/>
            <a:ext cx="1913924" cy="708204"/>
          </a:xfrm>
          <a:prstGeom prst="bentConnector3">
            <a:avLst>
              <a:gd name="adj1" fmla="val -2421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770636" y="5593819"/>
            <a:ext cx="487872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přijmout nový zákon, který by řízení a kontrolu veřejných financí upravoval</a:t>
            </a:r>
          </a:p>
        </p:txBody>
      </p:sp>
    </p:spTree>
    <p:extLst>
      <p:ext uri="{BB962C8B-B14F-4D97-AF65-F5344CB8AC3E}">
        <p14:creationId xmlns:p14="http://schemas.microsoft.com/office/powerpoint/2010/main" val="41600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34132" y="1477963"/>
            <a:ext cx="9793088" cy="5538936"/>
          </a:xfrm>
        </p:spPr>
        <p:txBody>
          <a:bodyPr/>
          <a:lstStyle/>
          <a:p>
            <a:pPr marL="176213" indent="0">
              <a:lnSpc>
                <a:spcPct val="150000"/>
              </a:lnSpc>
              <a:buNone/>
            </a:pPr>
            <a:r>
              <a:rPr lang="cs-CZ" sz="2400" b="1" dirty="0">
                <a:latin typeface="+mn-lt"/>
              </a:rPr>
              <a:t>V této fázi probíhá: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+mn-lt"/>
              </a:rPr>
              <a:t>zpracování záměru VZ včetně analýzy rizik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+mn-lt"/>
              </a:rPr>
              <a:t>stanovení předmětu VZ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+mn-lt"/>
              </a:rPr>
              <a:t>úvaha nad základními parametry zadávacího řízení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+mn-lt"/>
              </a:rPr>
              <a:t>příprava podrobné technické specifikace </a:t>
            </a:r>
            <a:r>
              <a:rPr lang="cs-CZ" dirty="0">
                <a:latin typeface="+mn-lt"/>
              </a:rPr>
              <a:t>(k využití např. pomůcka MF technický standard služebních vozidel dostupný na </a:t>
            </a:r>
            <a:r>
              <a:rPr lang="cs-CZ" dirty="0">
                <a:latin typeface="+mn-lt"/>
                <a:hlinkClick r:id="rId3"/>
              </a:rPr>
              <a:t>http://www.mfcr.cz/</a:t>
            </a:r>
            <a:r>
              <a:rPr lang="cs-CZ" dirty="0" err="1">
                <a:latin typeface="+mn-lt"/>
                <a:hlinkClick r:id="rId3"/>
              </a:rPr>
              <a:t>cs</a:t>
            </a:r>
            <a:r>
              <a:rPr lang="cs-CZ" dirty="0">
                <a:latin typeface="+mn-lt"/>
                <a:hlinkClick r:id="rId3"/>
              </a:rPr>
              <a:t>/</a:t>
            </a:r>
            <a:r>
              <a:rPr lang="cs-CZ" dirty="0" err="1">
                <a:latin typeface="+mn-lt"/>
                <a:hlinkClick r:id="rId3"/>
              </a:rPr>
              <a:t>verejny</a:t>
            </a:r>
            <a:r>
              <a:rPr lang="cs-CZ" dirty="0">
                <a:latin typeface="+mn-lt"/>
                <a:hlinkClick r:id="rId3"/>
              </a:rPr>
              <a:t>-sektor/</a:t>
            </a:r>
            <a:r>
              <a:rPr lang="cs-CZ" dirty="0" err="1">
                <a:latin typeface="+mn-lt"/>
                <a:hlinkClick r:id="rId3"/>
              </a:rPr>
              <a:t>smart-governance</a:t>
            </a:r>
            <a:r>
              <a:rPr lang="cs-CZ" dirty="0">
                <a:latin typeface="+mn-lt"/>
                <a:hlinkClick r:id="rId3"/>
              </a:rPr>
              <a:t>/</a:t>
            </a:r>
            <a:r>
              <a:rPr lang="cs-CZ" dirty="0" err="1">
                <a:latin typeface="+mn-lt"/>
                <a:hlinkClick r:id="rId3"/>
              </a:rPr>
              <a:t>centralni</a:t>
            </a:r>
            <a:r>
              <a:rPr lang="cs-CZ" dirty="0">
                <a:latin typeface="+mn-lt"/>
                <a:hlinkClick r:id="rId3"/>
              </a:rPr>
              <a:t>-nakup-</a:t>
            </a:r>
            <a:r>
              <a:rPr lang="cs-CZ" dirty="0" err="1">
                <a:latin typeface="+mn-lt"/>
                <a:hlinkClick r:id="rId3"/>
              </a:rPr>
              <a:t>statu</a:t>
            </a:r>
            <a:r>
              <a:rPr lang="cs-CZ" dirty="0">
                <a:latin typeface="+mn-lt"/>
                <a:hlinkClick r:id="rId3"/>
              </a:rPr>
              <a:t>/</a:t>
            </a:r>
            <a:r>
              <a:rPr lang="cs-CZ" dirty="0" err="1">
                <a:latin typeface="+mn-lt"/>
                <a:hlinkClick r:id="rId3"/>
              </a:rPr>
              <a:t>technicke</a:t>
            </a:r>
            <a:r>
              <a:rPr lang="cs-CZ" dirty="0">
                <a:latin typeface="+mn-lt"/>
                <a:hlinkClick r:id="rId3"/>
              </a:rPr>
              <a:t>-standardy/</a:t>
            </a:r>
            <a:r>
              <a:rPr lang="cs-CZ" dirty="0" err="1">
                <a:latin typeface="+mn-lt"/>
                <a:hlinkClick r:id="rId3"/>
              </a:rPr>
              <a:t>zavazne</a:t>
            </a:r>
            <a:r>
              <a:rPr lang="cs-CZ" dirty="0">
                <a:latin typeface="+mn-lt"/>
                <a:hlinkClick r:id="rId3"/>
              </a:rPr>
              <a:t>/technicky-standard-sluzebnich-vozidel-22894</a:t>
            </a:r>
            <a:r>
              <a:rPr lang="cs-CZ" dirty="0">
                <a:latin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+mn-lt"/>
              </a:rPr>
              <a:t>stanovení podmínek kvalifikace uchazečů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+mn-lt"/>
              </a:rPr>
              <a:t>stanovení kritérií hodnocení</a:t>
            </a:r>
          </a:p>
          <a:p>
            <a:pPr>
              <a:lnSpc>
                <a:spcPct val="150000"/>
              </a:lnSpc>
            </a:pPr>
            <a:endParaRPr lang="cs-CZ" sz="2400" dirty="0">
              <a:latin typeface="+mn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10180326" cy="923330"/>
          </a:xfrm>
        </p:spPr>
        <p:txBody>
          <a:bodyPr/>
          <a:lstStyle/>
          <a:p>
            <a:r>
              <a:rPr lang="cs-CZ" dirty="0"/>
              <a:t>2. Příprava veřejné zakázky - koupě automobilu do přímého vlastnictví obce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50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972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34132" y="1477963"/>
            <a:ext cx="9793088" cy="5538936"/>
          </a:xfrm>
        </p:spPr>
        <p:txBody>
          <a:bodyPr/>
          <a:lstStyle/>
          <a:p>
            <a:pPr marL="176213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Nový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vzdělávací program pro veřejné zakázky</a:t>
            </a:r>
            <a:endParaRPr lang="cs-CZ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cs-CZ" sz="2200" dirty="0">
                <a:latin typeface="+mn-lt"/>
              </a:rPr>
              <a:t>projekt podporovaný Evropskou unií</a:t>
            </a:r>
          </a:p>
          <a:p>
            <a:pPr>
              <a:lnSpc>
                <a:spcPct val="150000"/>
              </a:lnSpc>
            </a:pPr>
            <a:r>
              <a:rPr lang="cs-CZ" sz="2200" dirty="0">
                <a:latin typeface="+mn-lt"/>
              </a:rPr>
              <a:t>pomoc starostům s administrací projektu veřejných zakázek, a to nejen v souvislosti s nově přijatou právní úpravou, zákona č. 134/2016 Sb., o zadávání veřejných zakázek</a:t>
            </a:r>
          </a:p>
          <a:p>
            <a:pPr>
              <a:lnSpc>
                <a:spcPct val="150000"/>
              </a:lnSpc>
            </a:pPr>
            <a:r>
              <a:rPr lang="cs-CZ" sz="2200" b="1" dirty="0">
                <a:latin typeface="+mn-lt"/>
              </a:rPr>
              <a:t>gestor: Ministerstvo pro místní rozvoj (</a:t>
            </a:r>
            <a:r>
              <a:rPr lang="cs-CZ" sz="2200" b="1" dirty="0">
                <a:latin typeface="+mn-lt"/>
                <a:hlinkClick r:id="rId3"/>
              </a:rPr>
              <a:t>akademienzzvz@mmr.cz</a:t>
            </a:r>
            <a:r>
              <a:rPr lang="cs-CZ" sz="2200" b="1" dirty="0">
                <a:latin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200" dirty="0">
                <a:latin typeface="+mn-lt"/>
              </a:rPr>
              <a:t>vícestupňový vzdělávací systém, který se zaměří nejen na zkušené zadavatele, ale má pomoci i těm zadavatelům, kteří se zadáváním mají velmi malou zkušenost</a:t>
            </a:r>
          </a:p>
          <a:p>
            <a:pPr>
              <a:lnSpc>
                <a:spcPct val="150000"/>
              </a:lnSpc>
            </a:pPr>
            <a:r>
              <a:rPr lang="cs-CZ" sz="2200" b="1" dirty="0">
                <a:latin typeface="+mn-lt"/>
              </a:rPr>
              <a:t>další informace: internetové stránky SMOČR, MMR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10180326" cy="923330"/>
          </a:xfrm>
        </p:spPr>
        <p:txBody>
          <a:bodyPr/>
          <a:lstStyle/>
          <a:p>
            <a:r>
              <a:rPr lang="cs-CZ" dirty="0"/>
              <a:t>2. Příprava veřejné zakázky - koupě automobilu do přímého vlastnictví obce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51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708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377825" y="1693193"/>
            <a:ext cx="9649395" cy="4314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176213" indent="0">
              <a:lnSpc>
                <a:spcPct val="150000"/>
              </a:lnSpc>
              <a:buNone/>
            </a:pPr>
            <a:r>
              <a:rPr lang="cs-CZ" sz="2400" dirty="0"/>
              <a:t>Příklady otázek, které je potřeba si položit </a:t>
            </a:r>
            <a:r>
              <a:rPr lang="cs-CZ" sz="2400" b="1" u="sng" dirty="0"/>
              <a:t>před zadáním VZ:</a:t>
            </a:r>
          </a:p>
          <a:p>
            <a:pPr marL="176213" indent="0">
              <a:buNone/>
            </a:pPr>
            <a:endParaRPr lang="cs-CZ" sz="2400" b="1" u="sng" dirty="0"/>
          </a:p>
          <a:p>
            <a:pPr>
              <a:lnSpc>
                <a:spcPct val="150000"/>
              </a:lnSpc>
            </a:pPr>
            <a:r>
              <a:rPr lang="cs-CZ" sz="2000" b="1" dirty="0">
                <a:cs typeface="Segoe UI" panose="020B0502040204020203" pitchFamily="34" charset="0"/>
              </a:rPr>
              <a:t>Účelnost</a:t>
            </a:r>
          </a:p>
          <a:p>
            <a:pPr marL="1296489" lvl="3" indent="-342900" algn="just">
              <a:buFont typeface="Wingdings" panose="05000000000000000000" pitchFamily="2" charset="2"/>
              <a:buChar char="§"/>
            </a:pPr>
            <a:r>
              <a:rPr lang="cs-CZ" sz="2000" dirty="0">
                <a:cs typeface="Segoe UI" panose="020B0502040204020203" pitchFamily="34" charset="0"/>
              </a:rPr>
              <a:t>Byla přesně známa potřeba, kterou má VZ zajistit?</a:t>
            </a:r>
          </a:p>
          <a:p>
            <a:pPr marL="1296489" lvl="3" indent="-342900" algn="just">
              <a:buFont typeface="Wingdings" panose="05000000000000000000" pitchFamily="2" charset="2"/>
              <a:buChar char="§"/>
            </a:pPr>
            <a:r>
              <a:rPr lang="cs-CZ" sz="2000" dirty="0">
                <a:cs typeface="Segoe UI" panose="020B0502040204020203" pitchFamily="34" charset="0"/>
              </a:rPr>
              <a:t>Byly určeny jednotlivé varianty řešení dané potřeby? Tzn. byly zváženy i další možné způsoby, jak naplnit potřebu, kterou VZ řeší?</a:t>
            </a:r>
            <a:endParaRPr lang="cs-CZ" sz="2000" b="1" dirty="0"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cs typeface="Segoe UI" panose="020B0502040204020203" pitchFamily="34" charset="0"/>
              </a:rPr>
              <a:t>Hospodárnost</a:t>
            </a:r>
          </a:p>
          <a:p>
            <a:pPr marL="1239339" lvl="3" indent="-285750" algn="just">
              <a:buFont typeface="Wingdings" panose="05000000000000000000" pitchFamily="2" charset="2"/>
              <a:buChar char="§"/>
            </a:pPr>
            <a:r>
              <a:rPr lang="cs-CZ" sz="2000" dirty="0">
                <a:cs typeface="Segoe UI" panose="020B0502040204020203" pitchFamily="34" charset="0"/>
              </a:rPr>
              <a:t>Opravdu nebyla zvolena nejdražší varianta? Pokud ano, pak musí existovat zdůvodnění. </a:t>
            </a:r>
            <a:endParaRPr lang="cs-CZ" sz="2000" dirty="0"/>
          </a:p>
          <a:p>
            <a:pPr>
              <a:lnSpc>
                <a:spcPct val="150000"/>
              </a:lnSpc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9845352" cy="923330"/>
          </a:xfrm>
        </p:spPr>
        <p:txBody>
          <a:bodyPr/>
          <a:lstStyle/>
          <a:p>
            <a:r>
              <a:rPr lang="cs-CZ" dirty="0"/>
              <a:t>2. Příprava veřejné zakázky - koupě automobilu do přímého vlastnictví obce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52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4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77824" y="3922703"/>
            <a:ext cx="9649395" cy="33871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Zástupný symbol pro text 2"/>
          <p:cNvSpPr txBox="1">
            <a:spLocks/>
          </p:cNvSpPr>
          <p:nvPr/>
        </p:nvSpPr>
        <p:spPr>
          <a:xfrm>
            <a:off x="377824" y="1542967"/>
            <a:ext cx="9649395" cy="6198898"/>
          </a:xfrm>
          <a:prstGeom prst="rect">
            <a:avLst/>
          </a:prstGeom>
        </p:spPr>
        <p:txBody>
          <a:bodyPr wrap="square" lIns="0" tIns="0" rIns="0" bIns="0">
            <a:normAutofit fontScale="85000" lnSpcReduction="10000"/>
          </a:bodyPr>
          <a:lstStyle>
            <a:lvl1pPr marL="538163" indent="-361950" eaLnBrk="1" hangingPunct="1">
              <a:buFont typeface="Arial" panose="020B0604020202020204" pitchFamily="34" charset="0"/>
              <a:buChar char="‒"/>
              <a:defRPr sz="1800" b="0" i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eaLnBrk="1" hangingPunct="1">
              <a:buFont typeface="Calibri" panose="020F0502020204030204" pitchFamily="34" charset="0"/>
              <a:buChar char="‒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lnSpc>
                <a:spcPct val="150000"/>
              </a:lnSpc>
              <a:buNone/>
            </a:pPr>
            <a:r>
              <a:rPr lang="cs-CZ" sz="2400" dirty="0">
                <a:solidFill>
                  <a:srgbClr val="444444"/>
                </a:solidFill>
                <a:cs typeface="Segoe UI" panose="020B0502040204020203" pitchFamily="34" charset="0"/>
              </a:rPr>
              <a:t>Hodnotící kritéria pro výběr nejvhodnější nabídky musí být stanovena tak, aby zajistila </a:t>
            </a:r>
            <a:r>
              <a:rPr lang="cs-CZ" sz="2400" b="1" dirty="0">
                <a:solidFill>
                  <a:srgbClr val="444444"/>
                </a:solidFill>
                <a:cs typeface="Segoe UI" panose="020B0502040204020203" pitchFamily="34" charset="0"/>
              </a:rPr>
              <a:t>naplnění principů </a:t>
            </a:r>
            <a:r>
              <a:rPr lang="cs-CZ" sz="2400" b="1" dirty="0" smtClean="0">
                <a:solidFill>
                  <a:srgbClr val="444444"/>
                </a:solidFill>
                <a:cs typeface="Segoe UI" panose="020B0502040204020203" pitchFamily="34" charset="0"/>
              </a:rPr>
              <a:t>3E. </a:t>
            </a:r>
            <a:r>
              <a:rPr lang="cs-CZ" sz="2400" dirty="0" smtClean="0">
                <a:solidFill>
                  <a:srgbClr val="444444"/>
                </a:solidFill>
                <a:cs typeface="Segoe UI" panose="020B0502040204020203" pitchFamily="34" charset="0"/>
              </a:rPr>
              <a:t>Obec obdržela nabídky od 2 dodavatelů automobilů.</a:t>
            </a:r>
          </a:p>
          <a:p>
            <a:pPr marL="342900" lvl="1" indent="-342900" algn="just">
              <a:buFont typeface="Arial"/>
              <a:buChar char="•"/>
            </a:pPr>
            <a:endParaRPr lang="cs-CZ" sz="1800" dirty="0" smtClean="0">
              <a:solidFill>
                <a:srgbClr val="444444"/>
              </a:solidFill>
              <a:cs typeface="Segoe UI" panose="020B0502040204020203" pitchFamily="34" charset="0"/>
            </a:endParaRPr>
          </a:p>
          <a:p>
            <a:pPr marL="342900" lvl="1" indent="-342900" algn="just">
              <a:buFont typeface="Arial"/>
              <a:buChar char="•"/>
            </a:pPr>
            <a:endParaRPr lang="cs-CZ" sz="1800" dirty="0">
              <a:solidFill>
                <a:srgbClr val="444444"/>
              </a:solidFill>
              <a:cs typeface="Segoe UI" panose="020B0502040204020203" pitchFamily="34" charset="0"/>
            </a:endParaRPr>
          </a:p>
          <a:p>
            <a:pPr marL="342900" lvl="1" indent="-342900" algn="just">
              <a:buFont typeface="Arial"/>
              <a:buChar char="•"/>
            </a:pPr>
            <a:endParaRPr lang="cs-CZ" sz="1800" dirty="0">
              <a:solidFill>
                <a:srgbClr val="444444"/>
              </a:solidFill>
              <a:cs typeface="Segoe UI" panose="020B0502040204020203" pitchFamily="34" charset="0"/>
            </a:endParaRPr>
          </a:p>
          <a:p>
            <a:pPr marL="342900" lvl="1" indent="-342900" algn="just">
              <a:buFont typeface="Arial"/>
              <a:buChar char="•"/>
            </a:pPr>
            <a:endParaRPr lang="cs-CZ" sz="1800" dirty="0">
              <a:solidFill>
                <a:srgbClr val="444444"/>
              </a:solidFill>
              <a:cs typeface="Segoe UI" panose="020B0502040204020203" pitchFamily="34" charset="0"/>
            </a:endParaRPr>
          </a:p>
          <a:p>
            <a:pPr marL="342900" lvl="1" indent="-342900" algn="just">
              <a:buFont typeface="Arial"/>
              <a:buChar char="•"/>
            </a:pPr>
            <a:endParaRPr lang="cs-CZ" sz="1800" dirty="0">
              <a:solidFill>
                <a:srgbClr val="444444"/>
              </a:solidFill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sz="2600" dirty="0">
              <a:solidFill>
                <a:srgbClr val="444444"/>
              </a:solidFill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2800" dirty="0">
                <a:solidFill>
                  <a:srgbClr val="444444"/>
                </a:solidFill>
              </a:rPr>
              <a:t>Příklady otázek, které je potřeba si položit </a:t>
            </a:r>
            <a:r>
              <a:rPr lang="cs-CZ" sz="2800" b="1" u="sng" dirty="0">
                <a:solidFill>
                  <a:srgbClr val="444444"/>
                </a:solidFill>
              </a:rPr>
              <a:t>při hodnocení nabídek:</a:t>
            </a:r>
            <a:endParaRPr lang="cs-CZ" sz="2600" b="1" u="sng" dirty="0">
              <a:solidFill>
                <a:srgbClr val="444444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rgbClr val="444444"/>
                </a:solidFill>
                <a:cs typeface="Segoe UI" panose="020B0502040204020203" pitchFamily="34" charset="0"/>
              </a:rPr>
              <a:t>Účelnost</a:t>
            </a:r>
          </a:p>
          <a:p>
            <a:pPr marL="1296489" lvl="3" indent="-342900" algn="just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444444"/>
                </a:solidFill>
                <a:cs typeface="Segoe UI" panose="020B0502040204020203" pitchFamily="34" charset="0"/>
              </a:rPr>
              <a:t>Nebyla v rámci hodnocení bezdůvodně zvýhodněna určitá </a:t>
            </a:r>
            <a:r>
              <a:rPr lang="cs-CZ" sz="2400" dirty="0" smtClean="0">
                <a:solidFill>
                  <a:srgbClr val="444444"/>
                </a:solidFill>
                <a:cs typeface="Segoe UI" panose="020B0502040204020203" pitchFamily="34" charset="0"/>
              </a:rPr>
              <a:t>značka automobilu? </a:t>
            </a:r>
            <a:endParaRPr lang="cs-CZ" sz="2400" dirty="0">
              <a:solidFill>
                <a:srgbClr val="444444"/>
              </a:solidFill>
              <a:cs typeface="Segoe UI" panose="020B0502040204020203" pitchFamily="34" charset="0"/>
            </a:endParaRPr>
          </a:p>
          <a:p>
            <a:pPr marL="1341438" lvl="3" indent="-82550" algn="just">
              <a:buClr>
                <a:srgbClr val="92D050"/>
              </a:buClr>
            </a:pPr>
            <a:r>
              <a:rPr lang="cs-CZ" sz="2400" dirty="0">
                <a:solidFill>
                  <a:srgbClr val="444444"/>
                </a:solidFill>
                <a:cs typeface="Segoe UI" panose="020B0502040204020203" pitchFamily="34" charset="0"/>
              </a:rPr>
              <a:t>Pokud ano, tak zdůvodnit. 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rgbClr val="444444"/>
                </a:solidFill>
                <a:cs typeface="Segoe UI" panose="020B0502040204020203" pitchFamily="34" charset="0"/>
              </a:rPr>
              <a:t>Hospodárnost</a:t>
            </a:r>
          </a:p>
          <a:p>
            <a:pPr marL="1239339" lvl="3" indent="-285750" algn="just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444444"/>
                </a:solidFill>
                <a:cs typeface="Segoe UI" panose="020B0502040204020203" pitchFamily="34" charset="0"/>
              </a:rPr>
              <a:t>Byly v rámci hodnocení VZ hodnoceny všechny podstatné parametry jednotlivých nabídek?</a:t>
            </a:r>
          </a:p>
          <a:p>
            <a:pPr marL="1239339" lvl="3" indent="-285750" algn="just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444444"/>
                </a:solidFill>
                <a:cs typeface="Segoe UI" panose="020B0502040204020203" pitchFamily="34" charset="0"/>
              </a:rPr>
              <a:t>Ekonomická výhodnost – zdůvodnit, pokud vyhraje dražší nabídka</a:t>
            </a:r>
          </a:p>
          <a:p>
            <a:pPr marL="176213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sz="2000" b="1" kern="0" dirty="0">
              <a:solidFill>
                <a:srgbClr val="002060"/>
              </a:solidFill>
            </a:endParaRPr>
          </a:p>
          <a:p>
            <a:pPr marL="0" lvl="1" indent="0" defTabSz="914400">
              <a:buFont typeface="Calibri" panose="020F0502020204030204" pitchFamily="34" charset="0"/>
              <a:buNone/>
              <a:defRPr/>
            </a:pPr>
            <a:endParaRPr lang="cs-CZ" sz="2000" b="1" kern="0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>
              <a:defRPr/>
            </a:pPr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>
                <a:defRPr/>
              </a:pPr>
              <a:t>53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923330"/>
          </a:xfrm>
        </p:spPr>
        <p:txBody>
          <a:bodyPr/>
          <a:lstStyle/>
          <a:p>
            <a:r>
              <a:rPr lang="cs-CZ" dirty="0"/>
              <a:t>3.Zadávací řízení a uzavření smlouvy - Hodnocení nabídek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2127068" y="2773378"/>
            <a:ext cx="6120680" cy="1581334"/>
            <a:chOff x="3078448" y="2455962"/>
            <a:chExt cx="4608512" cy="678498"/>
          </a:xfrm>
        </p:grpSpPr>
        <p:cxnSp>
          <p:nvCxnSpPr>
            <p:cNvPr id="7" name="Přímá spojovací šipka 6"/>
            <p:cNvCxnSpPr/>
            <p:nvPr/>
          </p:nvCxnSpPr>
          <p:spPr>
            <a:xfrm>
              <a:off x="3906540" y="2488123"/>
              <a:ext cx="2952328" cy="2842"/>
            </a:xfrm>
            <a:prstGeom prst="straightConnector1">
              <a:avLst/>
            </a:prstGeom>
            <a:ln w="4445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ál 7"/>
            <p:cNvSpPr/>
            <p:nvPr/>
          </p:nvSpPr>
          <p:spPr>
            <a:xfrm>
              <a:off x="5382704" y="2455962"/>
              <a:ext cx="72008" cy="72008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030776" y="2609171"/>
              <a:ext cx="1656184" cy="224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444444"/>
                  </a:solidFill>
                </a:rPr>
                <a:t>KVALITA + potřeba</a:t>
              </a:r>
            </a:p>
            <a:p>
              <a:pPr algn="ctr"/>
              <a:r>
                <a:rPr lang="cs-CZ" sz="1400" dirty="0">
                  <a:solidFill>
                    <a:srgbClr val="444444"/>
                  </a:solidFill>
                </a:rPr>
                <a:t>maximalizace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078448" y="2611240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444444"/>
                  </a:solidFill>
                </a:rPr>
                <a:t>CENA</a:t>
              </a:r>
            </a:p>
            <a:p>
              <a:pPr algn="ctr"/>
              <a:r>
                <a:rPr lang="cs-CZ" sz="1400" dirty="0">
                  <a:solidFill>
                    <a:srgbClr val="444444"/>
                  </a:solidFill>
                </a:rPr>
                <a:t>minimalizace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4590616" y="2626447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>
                  <a:solidFill>
                    <a:srgbClr val="444444"/>
                  </a:solidFill>
                </a:rPr>
                <a:t>optimum</a:t>
              </a:r>
              <a:endParaRPr lang="cs-CZ" sz="1400" dirty="0">
                <a:solidFill>
                  <a:srgbClr val="44444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5581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>
              <a:defRPr/>
            </a:pPr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>
                <a:defRPr/>
              </a:pPr>
              <a:t>54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vyhodnocení nabídek</a:t>
            </a:r>
          </a:p>
        </p:txBody>
      </p:sp>
      <p:sp>
        <p:nvSpPr>
          <p:cNvPr id="9" name="Zástupný symbol pro text 1"/>
          <p:cNvSpPr>
            <a:spLocks noGrp="1"/>
          </p:cNvSpPr>
          <p:nvPr>
            <p:ph type="body" idx="1"/>
          </p:nvPr>
        </p:nvSpPr>
        <p:spPr>
          <a:xfrm>
            <a:off x="377824" y="1411338"/>
            <a:ext cx="9577387" cy="345020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176213" indent="0">
              <a:lnSpc>
                <a:spcPct val="150000"/>
              </a:lnSpc>
              <a:buNone/>
            </a:pPr>
            <a:r>
              <a:rPr lang="cs-CZ" sz="2400" dirty="0">
                <a:latin typeface="+mn-lt"/>
              </a:rPr>
              <a:t>Příklady otázek, které je potřeba si položit </a:t>
            </a:r>
            <a:r>
              <a:rPr lang="cs-CZ" sz="2400" b="1" u="sng" dirty="0">
                <a:latin typeface="+mn-lt"/>
              </a:rPr>
              <a:t>po vyhodnocení nabídek: 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+mn-lt"/>
                <a:cs typeface="Segoe UI" panose="020B0502040204020203" pitchFamily="34" charset="0"/>
              </a:rPr>
              <a:t>Účelnost</a:t>
            </a:r>
          </a:p>
          <a:p>
            <a:pPr marL="1239339" lvl="3" indent="-285750" algn="just">
              <a:buFont typeface="Wingdings" panose="05000000000000000000" pitchFamily="2" charset="2"/>
              <a:buChar char="§"/>
            </a:pPr>
            <a:r>
              <a:rPr lang="cs-CZ" sz="2000" dirty="0">
                <a:cs typeface="Segoe UI" panose="020B0502040204020203" pitchFamily="34" charset="0"/>
              </a:rPr>
              <a:t>Bylo dosaženo požadovaného cíle?</a:t>
            </a:r>
          </a:p>
          <a:p>
            <a:pPr marL="1239339" lvl="3" indent="-285750" algn="just">
              <a:buFont typeface="Wingdings" panose="05000000000000000000" pitchFamily="2" charset="2"/>
              <a:buChar char="§"/>
            </a:pPr>
            <a:r>
              <a:rPr lang="cs-CZ" sz="2000" dirty="0">
                <a:cs typeface="Segoe UI" panose="020B0502040204020203" pitchFamily="34" charset="0"/>
              </a:rPr>
              <a:t>Bylo by požadovaného cíle dosaženo bez realizace VZ?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+mn-lt"/>
                <a:cs typeface="Segoe UI" panose="020B0502040204020203" pitchFamily="34" charset="0"/>
              </a:rPr>
              <a:t>Efektivnost</a:t>
            </a:r>
          </a:p>
          <a:p>
            <a:pPr marL="1239339" lvl="3" indent="-285750" algn="just">
              <a:buFont typeface="Wingdings" panose="05000000000000000000" pitchFamily="2" charset="2"/>
              <a:buChar char="§"/>
            </a:pPr>
            <a:r>
              <a:rPr lang="cs-CZ" sz="2000" dirty="0">
                <a:cs typeface="Segoe UI" panose="020B0502040204020203" pitchFamily="34" charset="0"/>
              </a:rPr>
              <a:t>Byl předmět VZ stanoven dostatečně a přesně?</a:t>
            </a:r>
          </a:p>
          <a:p>
            <a:pPr marL="1239339" lvl="3" indent="-285750" algn="just">
              <a:buFont typeface="Wingdings" panose="05000000000000000000" pitchFamily="2" charset="2"/>
              <a:buChar char="§"/>
            </a:pPr>
            <a:r>
              <a:rPr lang="cs-CZ" sz="2000" dirty="0">
                <a:cs typeface="Segoe UI" panose="020B0502040204020203" pitchFamily="34" charset="0"/>
              </a:rPr>
              <a:t>Přispívá dodané zboží či služba k naplnění stanovených cílů?</a:t>
            </a:r>
            <a:endParaRPr lang="cs-CZ" sz="2000" b="1" dirty="0"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285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612000" cy="1650504"/>
          </a:xfrm>
        </p:spPr>
        <p:txBody>
          <a:bodyPr/>
          <a:lstStyle/>
          <a:p>
            <a:r>
              <a:rPr lang="cs-CZ" sz="2400" dirty="0"/>
              <a:t>sledování kvality plnění</a:t>
            </a:r>
          </a:p>
          <a:p>
            <a:r>
              <a:rPr lang="cs-CZ" sz="2400" dirty="0"/>
              <a:t>uplatňování reklamací a smluvních sankcí</a:t>
            </a:r>
          </a:p>
          <a:p>
            <a:r>
              <a:rPr lang="cs-CZ" sz="2400" dirty="0"/>
              <a:t>uplatňování získaných zkušeností při plánování a přípravě nových veřejných zakázek</a:t>
            </a:r>
          </a:p>
          <a:p>
            <a:r>
              <a:rPr lang="cs-CZ" sz="2400" dirty="0"/>
              <a:t>sdílení zkušeností a dobré praxe s jinými zadavateli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Plnění smlouvy a řízení vztahu s dodavatelem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>
                <a:solidFill>
                  <a:srgbClr val="444444">
                    <a:lumMod val="40000"/>
                    <a:lumOff val="60000"/>
                  </a:srgbClr>
                </a:solidFill>
              </a:rPr>
              <a:t> |   </a:t>
            </a:r>
            <a:fld id="{81D60167-4931-47E6-BA6A-407CBD079E47}" type="slidenum">
              <a:rPr lang="cs-CZ" smtClean="0">
                <a:solidFill>
                  <a:srgbClr val="444444">
                    <a:lumMod val="40000"/>
                    <a:lumOff val="60000"/>
                  </a:srgbClr>
                </a:solidFill>
              </a:rPr>
              <a:pPr marL="1056640" algn="r"/>
              <a:t>55</a:t>
            </a:fld>
            <a:endParaRPr lang="cs-CZ" dirty="0">
              <a:solidFill>
                <a:srgbClr val="444444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7825" y="3637409"/>
            <a:ext cx="9649395" cy="30162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444444"/>
                </a:solidFill>
              </a:rPr>
              <a:t>Příklady otázek, které je potřeba si položit </a:t>
            </a:r>
            <a:r>
              <a:rPr lang="cs-CZ" sz="2400" b="1" u="sng" dirty="0">
                <a:solidFill>
                  <a:srgbClr val="444444"/>
                </a:solidFill>
              </a:rPr>
              <a:t>ve fázi plnění smlouvy a řízení vztahu s dodavatelem:</a:t>
            </a:r>
          </a:p>
          <a:p>
            <a:endParaRPr lang="cs-CZ" sz="2400" b="1" u="sng" dirty="0">
              <a:solidFill>
                <a:srgbClr val="444444"/>
              </a:solidFill>
            </a:endParaRPr>
          </a:p>
          <a:p>
            <a:pPr marL="1163638" indent="-450850">
              <a:buClr>
                <a:srgbClr val="444444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444444"/>
                </a:solidFill>
              </a:rPr>
              <a:t>Byl zadavateli předmět plnění dodán v požadované kvalitě?</a:t>
            </a:r>
          </a:p>
          <a:p>
            <a:pPr marL="1163638" indent="-450850">
              <a:buClr>
                <a:srgbClr val="444444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444444"/>
                </a:solidFill>
              </a:rPr>
              <a:t>Byl ve smluvních podmínkách jednoznačně popsán postup pro uplatnění reklamací?</a:t>
            </a:r>
          </a:p>
          <a:p>
            <a:pPr marL="1163638" indent="-450850">
              <a:buClr>
                <a:srgbClr val="444444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444444"/>
                </a:solidFill>
              </a:rPr>
              <a:t>Byly uplatněny sankce v případě, že dodavatel nesplnil své povinnosti stanovené smlouvou?</a:t>
            </a:r>
          </a:p>
          <a:p>
            <a:endParaRPr lang="cs-CZ" dirty="0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68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140" y="1547475"/>
            <a:ext cx="4752528" cy="1661993"/>
          </a:xfrm>
        </p:spPr>
        <p:txBody>
          <a:bodyPr anchor="ctr"/>
          <a:lstStyle/>
          <a:p>
            <a:r>
              <a:rPr lang="cs-CZ" sz="3600" dirty="0">
                <a:solidFill>
                  <a:schemeClr val="tx2"/>
                </a:solidFill>
              </a:rPr>
              <a:t>ŘÍDICÍ  A KONTROLNÍ MECHANISMY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7"/>
          </p:nvPr>
        </p:nvSpPr>
        <p:spPr>
          <a:xfrm>
            <a:off x="8703484" y="7193430"/>
            <a:ext cx="1582420" cy="123111"/>
          </a:xfrm>
        </p:spPr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56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147196" y="154296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147196" y="210180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147196" y="266064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147196" y="3219481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147196" y="3778319"/>
            <a:ext cx="504000" cy="504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146226" y="433715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0146226" y="489599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0147196" y="545483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147196" y="601367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9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5234023" y="1280471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4835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23024"/>
          </a:xfrm>
        </p:spPr>
        <p:txBody>
          <a:bodyPr>
            <a:normAutofit/>
          </a:bodyPr>
          <a:lstStyle/>
          <a:p>
            <a:r>
              <a:rPr lang="cs-CZ" dirty="0"/>
              <a:t>Řídicí a kontrolní mechanismy (1/2)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832" y="1189137"/>
            <a:ext cx="9276526" cy="538499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200" dirty="0">
                <a:latin typeface="+mj-lt"/>
              </a:rPr>
              <a:t>nástrojem pro aplikaci principů hospodárnosti, efektivnosti a účelnosti v praxi</a:t>
            </a:r>
          </a:p>
          <a:p>
            <a:pPr algn="just">
              <a:lnSpc>
                <a:spcPct val="150000"/>
              </a:lnSpc>
            </a:pPr>
            <a:r>
              <a:rPr lang="cs-CZ" sz="2200" dirty="0">
                <a:latin typeface="+mj-lt"/>
              </a:rPr>
              <a:t>součástí vnitřního kontrolního systému</a:t>
            </a:r>
          </a:p>
          <a:p>
            <a:pPr algn="just">
              <a:lnSpc>
                <a:spcPct val="150000"/>
              </a:lnSpc>
            </a:pPr>
            <a:r>
              <a:rPr lang="cs-CZ" sz="2200" dirty="0"/>
              <a:t>jakékoliv opatření, kterým se řídí rizika</a:t>
            </a:r>
            <a:endParaRPr lang="cs-CZ" sz="22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cs-CZ" sz="2200" b="1" dirty="0">
                <a:latin typeface="+mj-lt"/>
              </a:rPr>
              <a:t>základním řídicím a kontrolním mechanismem je řídicí kontrola</a:t>
            </a:r>
          </a:p>
          <a:p>
            <a:pPr marL="176213" indent="0" algn="just">
              <a:lnSpc>
                <a:spcPct val="150000"/>
              </a:lnSpc>
              <a:buNone/>
            </a:pPr>
            <a:endParaRPr lang="cs-CZ" sz="2000" dirty="0"/>
          </a:p>
          <a:p>
            <a:pPr marL="457200" lvl="1" indent="0">
              <a:lnSpc>
                <a:spcPct val="150000"/>
              </a:lnSpc>
              <a:buNone/>
            </a:pPr>
            <a:endParaRPr lang="cs-CZ" sz="2000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82069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23024"/>
          </a:xfrm>
        </p:spPr>
        <p:txBody>
          <a:bodyPr>
            <a:normAutofit/>
          </a:bodyPr>
          <a:lstStyle/>
          <a:p>
            <a:r>
              <a:rPr lang="cs-CZ" dirty="0"/>
              <a:t>Řídicí a kontrolní mechanismy (2/2)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832" y="1189137"/>
            <a:ext cx="9798404" cy="538499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+mj-lt"/>
              </a:rPr>
              <a:t>jakékoliv opatření, které umožní přijmout alespoň přiměřené ujištění o tom, že bude s veřejnými prostředky nakládáno účelně, hospodárně a </a:t>
            </a:r>
            <a:r>
              <a:rPr lang="cs-CZ" sz="2000" dirty="0" smtClean="0">
                <a:latin typeface="+mj-lt"/>
              </a:rPr>
              <a:t>efektivně</a:t>
            </a:r>
          </a:p>
          <a:p>
            <a:pPr marL="176213" indent="0" algn="just">
              <a:lnSpc>
                <a:spcPct val="150000"/>
              </a:lnSpc>
              <a:buNone/>
            </a:pPr>
            <a:endParaRPr lang="cs-CZ" sz="2000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+mj-lt"/>
            </a:endParaRPr>
          </a:p>
          <a:p>
            <a:pPr marL="176213" indent="0" algn="just" rtl="0">
              <a:lnSpc>
                <a:spcPct val="150000"/>
              </a:lnSpc>
              <a:buNone/>
            </a:pPr>
            <a:endParaRPr lang="cs-CZ" sz="2400" kern="1200" dirty="0">
              <a:solidFill>
                <a:srgbClr val="444444"/>
              </a:solidFill>
            </a:endParaRPr>
          </a:p>
          <a:p>
            <a:pPr marL="0" indent="0" algn="just" rtl="0">
              <a:buNone/>
            </a:pPr>
            <a:endParaRPr lang="cs-CZ" sz="2000" b="1" dirty="0">
              <a:latin typeface="+mj-lt"/>
            </a:endParaRPr>
          </a:p>
          <a:p>
            <a:pPr marL="0" indent="0" algn="just" rtl="0">
              <a:buNone/>
            </a:pPr>
            <a:endParaRPr lang="cs-CZ" sz="2000" b="1" dirty="0">
              <a:latin typeface="+mj-lt"/>
            </a:endParaRPr>
          </a:p>
          <a:p>
            <a:pPr marL="0" indent="0" algn="just" rtl="0">
              <a:buNone/>
            </a:pPr>
            <a:endParaRPr lang="cs-CZ" sz="2000" b="1" dirty="0" smtClean="0">
              <a:latin typeface="+mj-lt"/>
            </a:endParaRPr>
          </a:p>
          <a:p>
            <a:pPr marL="0" indent="0" algn="just" rtl="0">
              <a:buNone/>
            </a:pPr>
            <a:r>
              <a:rPr lang="cs-CZ" sz="2000" b="1" dirty="0" smtClean="0">
                <a:latin typeface="+mj-lt"/>
              </a:rPr>
              <a:t>zásada </a:t>
            </a:r>
            <a:r>
              <a:rPr lang="cs-CZ" sz="2000" b="1" dirty="0">
                <a:latin typeface="+mj-lt"/>
              </a:rPr>
              <a:t>přiměřenosti </a:t>
            </a:r>
            <a:r>
              <a:rPr lang="cs-CZ" sz="2000" dirty="0">
                <a:latin typeface="+mj-lt"/>
              </a:rPr>
              <a:t>- výdaje na zavedení řídicích a kontrolních mechanismů nesmí být z dlouhodobého hlediska vyšší než výdaje, které jsou nezbytné k zajištění řádného plnění úkolů příslušné obce</a:t>
            </a:r>
          </a:p>
          <a:p>
            <a:pPr marL="176213" indent="0" algn="just">
              <a:lnSpc>
                <a:spcPct val="150000"/>
              </a:lnSpc>
              <a:buNone/>
            </a:pPr>
            <a:endParaRPr lang="cs-CZ" sz="2000" dirty="0">
              <a:latin typeface="+mj-lt"/>
            </a:endParaRPr>
          </a:p>
          <a:p>
            <a:pPr marL="457200" lvl="1" indent="0" algn="l" rtl="0">
              <a:lnSpc>
                <a:spcPct val="150000"/>
              </a:lnSpc>
              <a:buNone/>
            </a:pPr>
            <a:endParaRPr lang="cs-CZ" sz="2000" b="1" dirty="0">
              <a:latin typeface="+mj-lt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cs-CZ" sz="2000" dirty="0">
              <a:latin typeface="+mj-lt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cs-CZ" sz="2000" dirty="0">
              <a:latin typeface="+mj-lt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5" name="Přímá spojnice se šipkou 15"/>
          <p:cNvCxnSpPr>
            <a:cxnSpLocks/>
          </p:cNvCxnSpPr>
          <p:nvPr/>
        </p:nvCxnSpPr>
        <p:spPr>
          <a:xfrm>
            <a:off x="1170236" y="2506764"/>
            <a:ext cx="1512168" cy="792088"/>
          </a:xfrm>
          <a:prstGeom prst="bentConnector3">
            <a:avLst>
              <a:gd name="adj1" fmla="val 239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3009449" y="2506764"/>
            <a:ext cx="6596856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vymezení práv a povinností zaměstnanců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řízení rizik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řízení souladu s právními, technickými a vnitřními předpisy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ekonomická služba,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řídicí ekonomickou kontrola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ověřování a schvalování majetkových operací</a:t>
            </a:r>
          </a:p>
        </p:txBody>
      </p:sp>
    </p:spTree>
    <p:extLst>
      <p:ext uri="{BB962C8B-B14F-4D97-AF65-F5344CB8AC3E}">
        <p14:creationId xmlns:p14="http://schemas.microsoft.com/office/powerpoint/2010/main" val="21642968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23024"/>
          </a:xfrm>
        </p:spPr>
        <p:txBody>
          <a:bodyPr>
            <a:noAutofit/>
          </a:bodyPr>
          <a:lstStyle/>
          <a:p>
            <a:r>
              <a:rPr lang="cs-CZ" sz="2800" dirty="0"/>
              <a:t>Řídicí kontrola </a:t>
            </a:r>
            <a:r>
              <a:rPr lang="cs-CZ" sz="2800" dirty="0" smtClean="0"/>
              <a:t>podle </a:t>
            </a:r>
            <a:r>
              <a:rPr lang="cs-CZ" sz="2800" dirty="0"/>
              <a:t>návrhu </a:t>
            </a:r>
            <a:r>
              <a:rPr lang="cs-CZ" sz="2800" dirty="0" smtClean="0"/>
              <a:t>zákona o řízení a kontrole veřejných financí</a:t>
            </a:r>
            <a:endParaRPr lang="cs-CZ" sz="28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832" y="1189137"/>
            <a:ext cx="9276526" cy="5384998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0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obce a ostatní územní samosprávné celky návrhem nového zákona nedochází k omezení ani k rozšíření pravomocí orgánů územních samosprávných celků</a:t>
            </a:r>
          </a:p>
          <a:p>
            <a:pPr algn="just" rtl="0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postavení, odpovědnost a kompetence starosty, hejtmana, rady a zastupitelstva se nemění a jsou stanoveny zákonem o obcích, zákonem o krajích a zákonem o hlavním městě Praze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+mj-lt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78148" y="4861545"/>
            <a:ext cx="9271209" cy="113877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E7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Starosta jako schvalovatel je odpovědný za přípravu podkladů pro rozhodování příslušného orgánu podle zákona o obcích, který by měl mít </a:t>
            </a:r>
            <a:r>
              <a:rPr lang="cs-CZ" sz="2000" b="1" dirty="0">
                <a:solidFill>
                  <a:srgbClr val="444444">
                    <a:lumMod val="50000"/>
                  </a:srgbClr>
                </a:solidFill>
              </a:rPr>
              <a:t>dostatek informací a mohl kvalifikovaně rozhodnout.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44444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02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23024"/>
          </a:xfrm>
        </p:spPr>
        <p:txBody>
          <a:bodyPr>
            <a:normAutofit/>
          </a:bodyPr>
          <a:lstStyle/>
          <a:p>
            <a:r>
              <a:rPr lang="cs-CZ" sz="2900" dirty="0"/>
              <a:t>Návrh zákona o řízení a kontrole veřejných financí (3/5)</a:t>
            </a:r>
            <a:endParaRPr lang="cs-CZ" sz="29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832" y="1189137"/>
            <a:ext cx="9510372" cy="5384998"/>
          </a:xfrm>
        </p:spPr>
        <p:txBody>
          <a:bodyPr>
            <a:noAutofit/>
          </a:bodyPr>
          <a:lstStyle/>
          <a:p>
            <a:pPr marL="176213" indent="0" algn="just">
              <a:lnSpc>
                <a:spcPct val="160000"/>
              </a:lnSpc>
              <a:buNone/>
            </a:pPr>
            <a:r>
              <a:rPr lang="cs-CZ" sz="2000" b="1" dirty="0">
                <a:solidFill>
                  <a:srgbClr val="0070C0"/>
                </a:solidFill>
                <a:latin typeface="+mj-lt"/>
              </a:rPr>
              <a:t>Požadavek Evropské unie na řízení a kontrolu veřejných financí</a:t>
            </a:r>
          </a:p>
          <a:p>
            <a:pPr marL="538163" lvl="1" indent="-361950" algn="just">
              <a:lnSpc>
                <a:spcPct val="160000"/>
              </a:lnSpc>
              <a:buFont typeface="Arial" panose="020B0604020202020204" pitchFamily="34" charset="0"/>
              <a:buChar char="─"/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využívání prostředků z fondů Evropské unie</a:t>
            </a:r>
          </a:p>
          <a:p>
            <a:pPr marL="538163" lvl="1" indent="-361950" algn="just">
              <a:lnSpc>
                <a:spcPct val="160000"/>
              </a:lnSpc>
              <a:buFont typeface="Arial" panose="020B0604020202020204" pitchFamily="34" charset="0"/>
              <a:buChar char="─"/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Evropská unie potřebuje mít alespoň minimální míru ujištění o tom, že je s těmito prostředky nakládáno efektivně, účelně a hospodárně</a:t>
            </a:r>
            <a:endParaRPr lang="cs-CZ" sz="2000" b="1" dirty="0">
              <a:latin typeface="+mj-lt"/>
            </a:endParaRPr>
          </a:p>
          <a:p>
            <a:pPr marL="176213" indent="0" algn="just">
              <a:lnSpc>
                <a:spcPct val="160000"/>
              </a:lnSpc>
              <a:buNone/>
            </a:pPr>
            <a:r>
              <a:rPr lang="cs-CZ" sz="2000" b="1" dirty="0">
                <a:solidFill>
                  <a:srgbClr val="0070C0"/>
                </a:solidFill>
                <a:latin typeface="+mj-lt"/>
              </a:rPr>
              <a:t>Požadavek </a:t>
            </a:r>
            <a:r>
              <a:rPr lang="cs-CZ" sz="2000" b="1" dirty="0">
                <a:solidFill>
                  <a:srgbClr val="0070C0"/>
                </a:solidFill>
              </a:rPr>
              <a:t>Evropské unie </a:t>
            </a:r>
            <a:r>
              <a:rPr lang="cs-CZ" sz="2000" b="1" dirty="0">
                <a:solidFill>
                  <a:srgbClr val="0070C0"/>
                </a:solidFill>
                <a:latin typeface="+mj-lt"/>
              </a:rPr>
              <a:t>na řádný tok informací a jejich vykazování </a:t>
            </a:r>
          </a:p>
          <a:p>
            <a:pPr marL="541338">
              <a:lnSpc>
                <a:spcPct val="150000"/>
              </a:lnSpc>
            </a:pPr>
            <a:r>
              <a:rPr lang="cs-CZ" sz="2000" dirty="0">
                <a:latin typeface="+mj-lt"/>
              </a:rPr>
              <a:t>řádný tok informací (§ 4 zákona o finanční kontrole)</a:t>
            </a:r>
          </a:p>
          <a:p>
            <a:pPr marL="541338">
              <a:lnSpc>
                <a:spcPct val="150000"/>
              </a:lnSpc>
            </a:pPr>
            <a:r>
              <a:rPr lang="cs-CZ" sz="2000" dirty="0">
                <a:latin typeface="+mj-lt"/>
              </a:rPr>
              <a:t>požadovaná struktura informací</a:t>
            </a:r>
          </a:p>
          <a:p>
            <a:pPr marL="541338">
              <a:lnSpc>
                <a:spcPct val="150000"/>
              </a:lnSpc>
            </a:pPr>
            <a:r>
              <a:rPr lang="cs-CZ" sz="2000" dirty="0">
                <a:latin typeface="+mj-lt"/>
              </a:rPr>
              <a:t>informace odpovídající skutečnosti</a:t>
            </a:r>
          </a:p>
          <a:p>
            <a:pPr marL="541338" algn="just" rtl="0">
              <a:lnSpc>
                <a:spcPct val="150000"/>
              </a:lnSpc>
            </a:pPr>
            <a:r>
              <a:rPr lang="cs-CZ" sz="2000" b="1" kern="1200" dirty="0">
                <a:solidFill>
                  <a:srgbClr val="444444">
                    <a:lumMod val="50000"/>
                  </a:srgbClr>
                </a:solidFill>
              </a:rPr>
              <a:t>reálný obraz hospodaření členských států</a:t>
            </a:r>
          </a:p>
          <a:p>
            <a:pPr marL="541338">
              <a:lnSpc>
                <a:spcPct val="150000"/>
              </a:lnSpc>
            </a:pPr>
            <a:endParaRPr lang="cs-CZ" sz="2000" dirty="0">
              <a:latin typeface="+mj-lt"/>
            </a:endParaRPr>
          </a:p>
          <a:p>
            <a:pPr marL="179388" algn="just"/>
            <a:endParaRPr lang="cs-CZ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 dirty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5" name="Přímá spojnice se šipkou 15"/>
          <p:cNvCxnSpPr>
            <a:cxnSpLocks/>
          </p:cNvCxnSpPr>
          <p:nvPr/>
        </p:nvCxnSpPr>
        <p:spPr>
          <a:xfrm>
            <a:off x="2826420" y="5521811"/>
            <a:ext cx="1584176" cy="491862"/>
          </a:xfrm>
          <a:prstGeom prst="bentConnector3">
            <a:avLst>
              <a:gd name="adj1" fmla="val 96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842644" y="5521811"/>
            <a:ext cx="475252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Evropská unie může vyhodnotit případná rizika.</a:t>
            </a:r>
          </a:p>
        </p:txBody>
      </p:sp>
    </p:spTree>
    <p:extLst>
      <p:ext uri="{BB962C8B-B14F-4D97-AF65-F5344CB8AC3E}">
        <p14:creationId xmlns:p14="http://schemas.microsoft.com/office/powerpoint/2010/main" val="13089493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23024"/>
          </a:xfrm>
        </p:spPr>
        <p:txBody>
          <a:bodyPr>
            <a:normAutofit/>
          </a:bodyPr>
          <a:lstStyle/>
          <a:p>
            <a:r>
              <a:rPr lang="cs-CZ" dirty="0"/>
              <a:t>Schvalovací procesy řídicí kontroly (1/2)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832" y="1189137"/>
            <a:ext cx="9276526" cy="538499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příjmové a výdajové operace se považují za nejrizikovější operace</a:t>
            </a:r>
          </a:p>
          <a:p>
            <a:pPr marL="176213" indent="0" algn="just">
              <a:lnSpc>
                <a:spcPct val="150000"/>
              </a:lnSpc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podrobná legislativní úprava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návrh zákona o řízení a kontrole upravuje proces tak, jak odpovídá skutečnosti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návrh zákona stanovuje základní principy a postupy pro 14 typů organizací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0" algn="just">
              <a:lnSpc>
                <a:spcPct val="150000"/>
              </a:lnSpc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České republice (cca 18 tis. subjektů) 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0" algn="just">
              <a:lnSpc>
                <a:spcPct val="15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lvl="1" indent="-361950" algn="just" rtl="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Ministerstvo financí v rámci metodické podpory připraví vzorové směrnice a metodické pokyny</a:t>
            </a:r>
            <a:endParaRPr lang="cs-CZ" sz="2000" dirty="0">
              <a:latin typeface="+mj-lt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cs-CZ" sz="2000" dirty="0">
              <a:latin typeface="+mj-lt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Šipka: doprava 3"/>
          <p:cNvSpPr/>
          <p:nvPr/>
        </p:nvSpPr>
        <p:spPr>
          <a:xfrm>
            <a:off x="810196" y="1765201"/>
            <a:ext cx="1584176" cy="2880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Přímá spojnice se šipkou 15"/>
          <p:cNvCxnSpPr>
            <a:cxnSpLocks/>
          </p:cNvCxnSpPr>
          <p:nvPr/>
        </p:nvCxnSpPr>
        <p:spPr>
          <a:xfrm>
            <a:off x="1386260" y="4009325"/>
            <a:ext cx="1728192" cy="276156"/>
          </a:xfrm>
          <a:prstGeom prst="bentConnector3">
            <a:avLst>
              <a:gd name="adj1" fmla="val 29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330476" y="4069457"/>
            <a:ext cx="631888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Každá organizace si podrobně upraví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vnitřních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předpisech.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72832" y="5941665"/>
            <a:ext cx="9276526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E7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Metodické pokyny a vzorové směrnice mají pouze doporučující charakter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9770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23024"/>
          </a:xfrm>
        </p:spPr>
        <p:txBody>
          <a:bodyPr>
            <a:normAutofit/>
          </a:bodyPr>
          <a:lstStyle/>
          <a:p>
            <a:r>
              <a:rPr lang="cs-CZ" dirty="0"/>
              <a:t>Schvalovací procesy řídicí kontroly (2/2)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832" y="1189137"/>
            <a:ext cx="9276526" cy="6048672"/>
          </a:xfrm>
        </p:spPr>
        <p:txBody>
          <a:bodyPr>
            <a:noAutofit/>
          </a:bodyPr>
          <a:lstStyle/>
          <a:p>
            <a:pPr marL="176213" indent="0" algn="just">
              <a:lnSpc>
                <a:spcPct val="150000"/>
              </a:lnSpc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Zítra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 mohou nastavit proces dle svých potřeb, ale jediný požadavek, který musí být dodržet je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kontrola čtyř očí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návrh zákona umožňuje i nejmenším organizacím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 procesu mohou být zařazeni i externí účetní nebo místostarostové, kteří často reálně kontrolu provádí</a:t>
            </a:r>
          </a:p>
          <a:p>
            <a:pPr marL="176213" indent="0" algn="just">
              <a:lnSpc>
                <a:spcPct val="150000"/>
              </a:lnSpc>
              <a:buNone/>
            </a:pPr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0" algn="just">
              <a:lnSpc>
                <a:spcPct val="150000"/>
              </a:lnSpc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Dnes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začíná u příkazce operace, který je ale ve skutečnosti na jeho konci, rozhoduje o realizaci výdaje</a:t>
            </a:r>
          </a:p>
          <a:p>
            <a:pPr algn="just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organizace si nemohou nastavit proces podle svých potřeb, protože musí  dodržet posloupnost rolí příkazce operace, správce rozpočtu a hlavního účetního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sz="2000" dirty="0">
              <a:latin typeface="+mj-lt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3965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23024"/>
          </a:xfrm>
        </p:spPr>
        <p:txBody>
          <a:bodyPr>
            <a:normAutofit/>
          </a:bodyPr>
          <a:lstStyle/>
          <a:p>
            <a:r>
              <a:rPr lang="cs-CZ" dirty="0"/>
              <a:t>Řídicí kontrola podle zákona o finanční kontrole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2" descr="F:\Dokumenty\Analýza\Data\Před vznikem.em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6680" r="3822" b="14528"/>
          <a:stretch/>
        </p:blipFill>
        <p:spPr bwMode="auto">
          <a:xfrm>
            <a:off x="714736" y="1189037"/>
            <a:ext cx="8952443" cy="561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7620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23024"/>
          </a:xfrm>
        </p:spPr>
        <p:txBody>
          <a:bodyPr>
            <a:noAutofit/>
          </a:bodyPr>
          <a:lstStyle/>
          <a:p>
            <a:r>
              <a:rPr lang="cs-CZ" sz="2400" dirty="0"/>
              <a:t>Řídicí kontrola podle návrhu zákona o řízení a kontrole veřejných </a:t>
            </a:r>
            <a:r>
              <a:rPr lang="cs-CZ" sz="2400" dirty="0" smtClean="0"/>
              <a:t>financí (1/3)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2" descr="F:\Dokumenty\Prezentace\Coso\před zahájením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7135" r="3911" b="14626"/>
          <a:stretch/>
        </p:blipFill>
        <p:spPr bwMode="auto">
          <a:xfrm>
            <a:off x="666180" y="1245694"/>
            <a:ext cx="9145016" cy="56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546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213" indent="0" algn="just">
              <a:lnSpc>
                <a:spcPct val="160000"/>
              </a:lnSpc>
              <a:buNone/>
            </a:pPr>
            <a:r>
              <a:rPr lang="cs-CZ" sz="2200" b="1" dirty="0">
                <a:solidFill>
                  <a:srgbClr val="0070C0"/>
                </a:solidFill>
                <a:latin typeface="+mj-lt"/>
              </a:rPr>
              <a:t>Řídicí ekonomická kontrola I. stupně </a:t>
            </a:r>
          </a:p>
          <a:p>
            <a:r>
              <a:rPr lang="cs-CZ" sz="2200" dirty="0"/>
              <a:t>příjmové a výdajové operace</a:t>
            </a:r>
          </a:p>
          <a:p>
            <a:r>
              <a:rPr lang="cs-CZ" sz="2200" dirty="0" smtClean="0"/>
              <a:t>jeden </a:t>
            </a:r>
            <a:r>
              <a:rPr lang="cs-CZ" sz="2200" dirty="0"/>
              <a:t>nebo více ověřovatelů</a:t>
            </a:r>
          </a:p>
          <a:p>
            <a:r>
              <a:rPr lang="cs-CZ" sz="2200" dirty="0"/>
              <a:t>schvalovatel </a:t>
            </a:r>
          </a:p>
          <a:p>
            <a:r>
              <a:rPr lang="cs-CZ" sz="2200" dirty="0"/>
              <a:t>u operací, které dosahují vyšších hodnot může vystupovat také hodnotitel 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pPr marL="176213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738664"/>
          </a:xfrm>
        </p:spPr>
        <p:txBody>
          <a:bodyPr/>
          <a:lstStyle/>
          <a:p>
            <a:r>
              <a:rPr lang="cs-CZ" sz="2400" dirty="0"/>
              <a:t>Řídicí kontrola podle návrhu zákona o řízení a kontrole veřejných financí </a:t>
            </a:r>
            <a:r>
              <a:rPr lang="cs-CZ" sz="2400" dirty="0" smtClean="0"/>
              <a:t>(2/3</a:t>
            </a:r>
            <a:r>
              <a:rPr lang="cs-CZ" sz="2400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6100" y="5437609"/>
            <a:ext cx="9612000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E7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Pojem správce rozpočtu lze ponechat jako funkci, jejíž role bude popsána ve vnitřních předpisech nebo pracovní náplni stejně jako v současnosti – bude ověřovatelem řídicí ekonomické kontroly I.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stupně,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rgbClr val="44444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může vystupovat i po schvalovateli.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44444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62295" y="3744257"/>
            <a:ext cx="6295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>
                <a:solidFill>
                  <a:srgbClr val="444444"/>
                </a:solidFill>
                <a:latin typeface="Arial"/>
              </a:rPr>
              <a:t>o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soby písemně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určí schvalující osoba (starosta) např. organizačním řádem, vnitřním předpisem, speciálním pověřením</a:t>
            </a:r>
          </a:p>
        </p:txBody>
      </p:sp>
      <p:cxnSp>
        <p:nvCxnSpPr>
          <p:cNvPr id="8" name="Přímá spojnice se šipkou 15"/>
          <p:cNvCxnSpPr>
            <a:cxnSpLocks/>
          </p:cNvCxnSpPr>
          <p:nvPr/>
        </p:nvCxnSpPr>
        <p:spPr>
          <a:xfrm>
            <a:off x="1386260" y="4009325"/>
            <a:ext cx="1913924" cy="708204"/>
          </a:xfrm>
          <a:prstGeom prst="bentConnector3">
            <a:avLst>
              <a:gd name="adj1" fmla="val -2421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0851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738664"/>
          </a:xfrm>
        </p:spPr>
        <p:txBody>
          <a:bodyPr/>
          <a:lstStyle/>
          <a:p>
            <a:r>
              <a:rPr lang="cs-CZ" sz="2400" dirty="0"/>
              <a:t>Řídicí kontrola podle návrhu zákona o řízení a kontrole veřejných financí </a:t>
            </a:r>
            <a:r>
              <a:rPr lang="cs-CZ" sz="2400" dirty="0" smtClean="0"/>
              <a:t>(3/3</a:t>
            </a:r>
            <a:r>
              <a:rPr lang="cs-CZ" sz="2400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96" name="Group 2"/>
          <p:cNvGrpSpPr/>
          <p:nvPr/>
        </p:nvGrpSpPr>
        <p:grpSpPr>
          <a:xfrm>
            <a:off x="594172" y="1480793"/>
            <a:ext cx="8866527" cy="5612999"/>
            <a:chOff x="759330" y="976791"/>
            <a:chExt cx="7917125" cy="5632140"/>
          </a:xfrm>
        </p:grpSpPr>
        <p:sp>
          <p:nvSpPr>
            <p:cNvPr id="97" name="Obdélník se zakulaceným rohem na stejné straně 96"/>
            <p:cNvSpPr/>
            <p:nvPr/>
          </p:nvSpPr>
          <p:spPr>
            <a:xfrm rot="5400000">
              <a:off x="5380104" y="1054932"/>
              <a:ext cx="2506456" cy="4086246"/>
            </a:xfrm>
            <a:prstGeom prst="round2SameRect">
              <a:avLst>
                <a:gd name="adj1" fmla="val 10815"/>
                <a:gd name="adj2" fmla="val 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Zaoblený obdélník 97"/>
            <p:cNvSpPr/>
            <p:nvPr/>
          </p:nvSpPr>
          <p:spPr>
            <a:xfrm rot="5400000">
              <a:off x="1249380" y="1354774"/>
              <a:ext cx="4375641" cy="5355741"/>
            </a:xfrm>
            <a:prstGeom prst="roundRect">
              <a:avLst>
                <a:gd name="adj" fmla="val 5801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Zaoblený obdélník 98"/>
            <p:cNvSpPr/>
            <p:nvPr/>
          </p:nvSpPr>
          <p:spPr>
            <a:xfrm>
              <a:off x="1015448" y="976791"/>
              <a:ext cx="1649129" cy="479218"/>
            </a:xfrm>
            <a:prstGeom prst="roundRect">
              <a:avLst>
                <a:gd name="adj" fmla="val 50000"/>
              </a:avLst>
            </a:prstGeom>
            <a:solidFill>
              <a:srgbClr val="FE8F3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Potřeba</a:t>
              </a:r>
            </a:p>
          </p:txBody>
        </p:sp>
        <p:sp>
          <p:nvSpPr>
            <p:cNvPr id="102" name="Zaoblený obdélník 101"/>
            <p:cNvSpPr/>
            <p:nvPr/>
          </p:nvSpPr>
          <p:spPr>
            <a:xfrm>
              <a:off x="895832" y="1953770"/>
              <a:ext cx="1768746" cy="325911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Hodnocení</a:t>
              </a:r>
            </a:p>
          </p:txBody>
        </p:sp>
        <p:sp>
          <p:nvSpPr>
            <p:cNvPr id="104" name="Zaoblený obdélník 103"/>
            <p:cNvSpPr/>
            <p:nvPr/>
          </p:nvSpPr>
          <p:spPr>
            <a:xfrm>
              <a:off x="895832" y="2370333"/>
              <a:ext cx="1864695" cy="64541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Osoba určená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(z příslušného odboru)</a:t>
              </a:r>
            </a:p>
          </p:txBody>
        </p:sp>
        <p:sp>
          <p:nvSpPr>
            <p:cNvPr id="107" name="TextovéPole 106"/>
            <p:cNvSpPr txBox="1"/>
            <p:nvPr/>
          </p:nvSpPr>
          <p:spPr>
            <a:xfrm>
              <a:off x="1015449" y="3068959"/>
              <a:ext cx="2404424" cy="2140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Hodnotitel zhodnotí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potřebu 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další možné varianty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zdroje finančních prostředků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připravenost realizace operace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splnění zadávacích podmínek zadávacího řízení.</a:t>
              </a:r>
            </a:p>
          </p:txBody>
        </p:sp>
        <p:sp>
          <p:nvSpPr>
            <p:cNvPr id="109" name="Zaoblený obdélník 108"/>
            <p:cNvSpPr/>
            <p:nvPr/>
          </p:nvSpPr>
          <p:spPr>
            <a:xfrm>
              <a:off x="6251573" y="1910791"/>
              <a:ext cx="1709004" cy="352302"/>
            </a:xfrm>
            <a:prstGeom prst="roundRect">
              <a:avLst>
                <a:gd name="adj" fmla="val 50000"/>
              </a:avLst>
            </a:prstGeom>
            <a:solidFill>
              <a:srgbClr val="2DB9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Schvalování</a:t>
              </a:r>
            </a:p>
          </p:txBody>
        </p:sp>
        <p:sp>
          <p:nvSpPr>
            <p:cNvPr id="111" name="Zaoblený obdélník 110"/>
            <p:cNvSpPr/>
            <p:nvPr/>
          </p:nvSpPr>
          <p:spPr>
            <a:xfrm>
              <a:off x="6251573" y="2379094"/>
              <a:ext cx="1748748" cy="636654"/>
            </a:xfrm>
            <a:prstGeom prst="roundRect">
              <a:avLst>
                <a:gd name="adj" fmla="val 50000"/>
              </a:avLst>
            </a:prstGeom>
            <a:solidFill>
              <a:srgbClr val="2DB9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Starosta</a:t>
              </a:r>
            </a:p>
          </p:txBody>
        </p:sp>
        <p:sp>
          <p:nvSpPr>
            <p:cNvPr id="114" name="TextovéPole 113"/>
            <p:cNvSpPr txBox="1"/>
            <p:nvPr/>
          </p:nvSpPr>
          <p:spPr>
            <a:xfrm>
              <a:off x="5979170" y="3068959"/>
              <a:ext cx="2688764" cy="1729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52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Schvalovatel schválí</a:t>
              </a:r>
            </a:p>
            <a:p>
              <a:pPr marL="26670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skutečnosti, které jsou v gesci ověřovatele a přijme rozpočtový závazek, kterým se schvalují peněžní prostředky nezbytné k pokrytí následných úhrad po celou dobu trvání závazku.</a:t>
              </a:r>
            </a:p>
          </p:txBody>
        </p:sp>
        <p:sp>
          <p:nvSpPr>
            <p:cNvPr id="118" name="Zaoblený obdélník 117"/>
            <p:cNvSpPr/>
            <p:nvPr/>
          </p:nvSpPr>
          <p:spPr>
            <a:xfrm>
              <a:off x="6353221" y="5092754"/>
              <a:ext cx="1436328" cy="325911"/>
            </a:xfrm>
            <a:prstGeom prst="roundRect">
              <a:avLst>
                <a:gd name="adj" fmla="val 50000"/>
              </a:avLst>
            </a:prstGeom>
            <a:solidFill>
              <a:srgbClr val="093D9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Rada</a:t>
              </a:r>
            </a:p>
          </p:txBody>
        </p:sp>
        <p:sp>
          <p:nvSpPr>
            <p:cNvPr id="121" name="Zaoblený obdélník 120"/>
            <p:cNvSpPr/>
            <p:nvPr/>
          </p:nvSpPr>
          <p:spPr>
            <a:xfrm>
              <a:off x="6312673" y="5778747"/>
              <a:ext cx="1583690" cy="830184"/>
            </a:xfrm>
            <a:prstGeom prst="roundRect">
              <a:avLst>
                <a:gd name="adj" fmla="val 23413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Vyhlášení veřejné zakázky</a:t>
              </a:r>
            </a:p>
          </p:txBody>
        </p:sp>
        <p:sp>
          <p:nvSpPr>
            <p:cNvPr id="125" name="Zaoblený obdélník 124"/>
            <p:cNvSpPr/>
            <p:nvPr/>
          </p:nvSpPr>
          <p:spPr>
            <a:xfrm>
              <a:off x="3489373" y="1937182"/>
              <a:ext cx="1768746" cy="325911"/>
            </a:xfrm>
            <a:prstGeom prst="roundRect">
              <a:avLst>
                <a:gd name="adj" fmla="val 50000"/>
              </a:avLst>
            </a:prstGeom>
            <a:solidFill>
              <a:srgbClr val="66A22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Ověřování</a:t>
              </a:r>
            </a:p>
          </p:txBody>
        </p:sp>
        <p:sp>
          <p:nvSpPr>
            <p:cNvPr id="127" name="Zaoblený obdélník 126"/>
            <p:cNvSpPr/>
            <p:nvPr/>
          </p:nvSpPr>
          <p:spPr>
            <a:xfrm>
              <a:off x="3508580" y="2355449"/>
              <a:ext cx="1836337" cy="660299"/>
            </a:xfrm>
            <a:prstGeom prst="roundRect">
              <a:avLst>
                <a:gd name="adj" fmla="val 50000"/>
              </a:avLst>
            </a:prstGeom>
            <a:solidFill>
              <a:srgbClr val="66A22A"/>
            </a:solidFill>
            <a:ln w="9525" cap="flat" cmpd="sng" algn="ctr">
              <a:solidFill>
                <a:srgbClr val="66A22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Př. Odbor investic, Správa rozpočtu aj.</a:t>
              </a:r>
            </a:p>
          </p:txBody>
        </p:sp>
        <p:sp>
          <p:nvSpPr>
            <p:cNvPr id="130" name="TextovéPole 129"/>
            <p:cNvSpPr txBox="1"/>
            <p:nvPr/>
          </p:nvSpPr>
          <p:spPr>
            <a:xfrm>
              <a:off x="3508580" y="3068960"/>
              <a:ext cx="2528506" cy="2550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Ověřovatel ověří 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nezbytnost připravované výdajové operace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soulad s právními předpisy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</a:t>
              </a:r>
              <a:r>
                <a:rPr kumimoji="0" lang="cs-CZ" sz="14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oulad</a:t>
              </a: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s 3E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</a:t>
              </a:r>
              <a:r>
                <a:rPr kumimoji="0" lang="cs-CZ" sz="14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ožnosti</a:t>
              </a: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rozpočtu 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splnění zadávacích podmínek zadávacího řízení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správné rozpočtové třídění 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vyhodnocení řízení rizik souvisejících s ověřovanou operací</a:t>
              </a:r>
            </a:p>
          </p:txBody>
        </p:sp>
        <p:sp>
          <p:nvSpPr>
            <p:cNvPr id="132" name="TextovéPole 131"/>
            <p:cNvSpPr txBox="1"/>
            <p:nvPr/>
          </p:nvSpPr>
          <p:spPr>
            <a:xfrm>
              <a:off x="3011615" y="1113990"/>
              <a:ext cx="2660440" cy="295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1" i="1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Příprava zadávací dokumentace</a:t>
              </a:r>
            </a:p>
          </p:txBody>
        </p:sp>
        <p:sp>
          <p:nvSpPr>
            <p:cNvPr id="133" name="Ovál 132"/>
            <p:cNvSpPr/>
            <p:nvPr/>
          </p:nvSpPr>
          <p:spPr>
            <a:xfrm>
              <a:off x="2806862" y="1063764"/>
              <a:ext cx="187424" cy="187424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C0C0C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134" name="Dvojitá šipka 133"/>
            <p:cNvSpPr/>
            <p:nvPr/>
          </p:nvSpPr>
          <p:spPr>
            <a:xfrm>
              <a:off x="3011615" y="2485977"/>
              <a:ext cx="197730" cy="194582"/>
            </a:xfrm>
            <a:prstGeom prst="chevron">
              <a:avLst/>
            </a:prstGeom>
            <a:solidFill>
              <a:srgbClr val="92D050"/>
            </a:solidFill>
            <a:ln w="12700" cap="flat" cmpd="sng" algn="ctr">
              <a:solidFill>
                <a:srgbClr val="C00000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Skupina 134"/>
            <p:cNvGrpSpPr/>
            <p:nvPr/>
          </p:nvGrpSpPr>
          <p:grpSpPr>
            <a:xfrm>
              <a:off x="1714845" y="1539258"/>
              <a:ext cx="194582" cy="335901"/>
              <a:chOff x="1819765" y="1998164"/>
              <a:chExt cx="194582" cy="335901"/>
            </a:xfrm>
          </p:grpSpPr>
          <p:sp>
            <p:nvSpPr>
              <p:cNvPr id="139" name="Dvojitá šipka 138"/>
              <p:cNvSpPr/>
              <p:nvPr/>
            </p:nvSpPr>
            <p:spPr>
              <a:xfrm rot="5400000">
                <a:off x="1818191" y="1999738"/>
                <a:ext cx="197730" cy="194582"/>
              </a:xfrm>
              <a:prstGeom prst="chevron">
                <a:avLst/>
              </a:prstGeom>
              <a:solidFill>
                <a:srgbClr val="92D050"/>
              </a:solidFill>
              <a:ln w="12700" cap="flat" cmpd="sng" algn="ctr">
                <a:solidFill>
                  <a:srgbClr val="C00000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Dvojitá šipka 139"/>
              <p:cNvSpPr/>
              <p:nvPr/>
            </p:nvSpPr>
            <p:spPr>
              <a:xfrm rot="5400000">
                <a:off x="1818191" y="2137909"/>
                <a:ext cx="197730" cy="194582"/>
              </a:xfrm>
              <a:prstGeom prst="chevron">
                <a:avLst/>
              </a:prstGeom>
              <a:solidFill>
                <a:srgbClr val="92D050"/>
              </a:solidFill>
              <a:ln w="12700" cap="flat" cmpd="sng" algn="ctr">
                <a:solidFill>
                  <a:srgbClr val="C00000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6" name="Dvojitá šipka 135"/>
            <p:cNvSpPr/>
            <p:nvPr/>
          </p:nvSpPr>
          <p:spPr>
            <a:xfrm rot="5400000">
              <a:off x="6994623" y="4751331"/>
              <a:ext cx="197730" cy="194582"/>
            </a:xfrm>
            <a:prstGeom prst="chevron">
              <a:avLst/>
            </a:prstGeom>
            <a:solidFill>
              <a:srgbClr val="92D050"/>
            </a:solidFill>
            <a:ln w="12700" cap="flat" cmpd="sng" algn="ctr">
              <a:solidFill>
                <a:srgbClr val="C00000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Dvojitá šipka 136"/>
            <p:cNvSpPr/>
            <p:nvPr/>
          </p:nvSpPr>
          <p:spPr>
            <a:xfrm>
              <a:off x="5645947" y="2554577"/>
              <a:ext cx="197730" cy="194582"/>
            </a:xfrm>
            <a:prstGeom prst="chevron">
              <a:avLst/>
            </a:prstGeom>
            <a:solidFill>
              <a:srgbClr val="92D050"/>
            </a:solidFill>
            <a:ln w="12700" cap="flat" cmpd="sng" algn="ctr">
              <a:solidFill>
                <a:srgbClr val="C00000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Dvojitá šipka 137"/>
            <p:cNvSpPr/>
            <p:nvPr/>
          </p:nvSpPr>
          <p:spPr>
            <a:xfrm rot="5400000">
              <a:off x="6994623" y="5505925"/>
              <a:ext cx="197730" cy="194582"/>
            </a:xfrm>
            <a:prstGeom prst="chevron">
              <a:avLst/>
            </a:prstGeom>
            <a:solidFill>
              <a:srgbClr val="92D050"/>
            </a:solidFill>
            <a:ln w="12700" cap="flat" cmpd="sng" algn="ctr">
              <a:solidFill>
                <a:srgbClr val="C00000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2893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cs-CZ" sz="1200" dirty="0"/>
              <a:t>Návrh zákona o řízení a kontrole veřejných financí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změn schvalovacích postupů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Zákon o finanční kontrole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/>
            <a:r>
              <a:rPr lang="cs-CZ" sz="1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 začíná u příkazce operace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Přitom ten je v reálu na jeho konci, rozhoduje o realizaci výdaje</a:t>
            </a:r>
          </a:p>
          <a:p>
            <a:pPr marL="0" indent="0"/>
            <a:endParaRPr lang="cs-CZ" sz="1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/>
            <a:r>
              <a:rPr lang="cs-CZ" sz="1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Organizace si nemohou nastavit proces podle svých potřeb</a:t>
            </a:r>
            <a:endParaRPr lang="cs-CZ" sz="1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Musí dodržet posloupnost rolí příkazce operace, správce rozpočtu a hlavního účetního</a:t>
            </a:r>
          </a:p>
          <a:p>
            <a:pPr indent="-206456"/>
            <a:endParaRPr lang="cs-CZ" sz="1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/>
            <a:r>
              <a:rPr lang="cs-CZ" sz="1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 procesu nemohou být zařazeni externí účetní nebo místostarostové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Přitom ti často reálně kontrolu provádí</a:t>
            </a:r>
          </a:p>
          <a:p>
            <a:pPr marL="0" indent="0"/>
            <a:endParaRPr lang="cs-CZ" sz="1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/>
            <a:r>
              <a:rPr lang="cs-CZ" sz="1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Reálné rozhodování je odděleno od výkonu řídící kontroly </a:t>
            </a:r>
          </a:p>
          <a:p>
            <a:pPr marL="0" indent="0"/>
            <a:endParaRPr lang="cs-CZ" sz="1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/>
            <a:r>
              <a:rPr lang="cs-CZ" sz="1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Řídicí kontrola neplní svojí funkci, proto je vnímána jako administrativní zátěž, ne jako nástroj ochrany veřejných prostředků a podklad pro rozhodnutí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21732" indent="0"/>
            <a:r>
              <a:rPr lang="cs-CZ" sz="1400" b="1" dirty="0">
                <a:solidFill>
                  <a:schemeClr val="tx1"/>
                </a:solidFill>
              </a:rPr>
              <a:t>Proces začíná tam, kde v</a:t>
            </a:r>
            <a:r>
              <a:rPr lang="en-US" sz="1400" b="1" dirty="0">
                <a:solidFill>
                  <a:schemeClr val="tx1"/>
                </a:solidFill>
              </a:rPr>
              <a:t>e</a:t>
            </a:r>
            <a:r>
              <a:rPr lang="cs-CZ" sz="1400" b="1" dirty="0">
                <a:solidFill>
                  <a:schemeClr val="tx1"/>
                </a:solidFill>
              </a:rPr>
              <a:t> skutečnosti</a:t>
            </a:r>
          </a:p>
          <a:p>
            <a:pPr marL="307482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Tedy u osob, které připravují podklady.</a:t>
            </a:r>
          </a:p>
          <a:p>
            <a:pPr marL="21732" indent="0"/>
            <a:endParaRPr lang="cs-CZ" sz="1400" dirty="0">
              <a:solidFill>
                <a:schemeClr val="tx1"/>
              </a:solidFill>
            </a:endParaRPr>
          </a:p>
          <a:p>
            <a:pPr marL="21732" indent="0"/>
            <a:r>
              <a:rPr lang="cs-CZ" sz="1400" b="1" dirty="0">
                <a:solidFill>
                  <a:schemeClr val="tx1"/>
                </a:solidFill>
              </a:rPr>
              <a:t>Schvalovatel je na konci procesu</a:t>
            </a:r>
          </a:p>
          <a:p>
            <a:pPr marL="307482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Protože rozhoduje o realizaci výdaje.</a:t>
            </a:r>
          </a:p>
          <a:p>
            <a:pPr marL="21732" indent="0"/>
            <a:endParaRPr lang="cs-CZ" sz="1400" dirty="0">
              <a:solidFill>
                <a:schemeClr val="tx1"/>
              </a:solidFill>
            </a:endParaRPr>
          </a:p>
          <a:p>
            <a:pPr marL="21732" indent="0"/>
            <a:r>
              <a:rPr lang="cs-CZ" sz="1400" b="1" dirty="0">
                <a:solidFill>
                  <a:schemeClr val="tx1"/>
                </a:solidFill>
              </a:rPr>
              <a:t>Organizace si mohou nastavit proces dle svých potřeb</a:t>
            </a:r>
            <a:r>
              <a:rPr lang="cs-CZ" sz="1400" dirty="0">
                <a:solidFill>
                  <a:schemeClr val="tx1"/>
                </a:solidFill>
              </a:rPr>
              <a:t>.</a:t>
            </a:r>
          </a:p>
          <a:p>
            <a:pPr marL="307482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Jediný požadavek, který musí dodržet je kontrola čtyř očí.</a:t>
            </a:r>
          </a:p>
          <a:p>
            <a:pPr marL="21732" indent="0"/>
            <a:endParaRPr lang="cs-CZ" sz="1400" dirty="0">
              <a:solidFill>
                <a:schemeClr val="tx1"/>
              </a:solidFill>
            </a:endParaRPr>
          </a:p>
          <a:p>
            <a:pPr marL="21732" indent="0"/>
            <a:r>
              <a:rPr lang="cs-CZ" sz="1400" b="1" dirty="0">
                <a:solidFill>
                  <a:schemeClr val="tx1"/>
                </a:solidFill>
              </a:rPr>
              <a:t>Do procesu mohou být zařazeni externí účetní nebo místostarostové</a:t>
            </a:r>
          </a:p>
          <a:p>
            <a:pPr marL="307482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/>
                </a:solidFill>
              </a:rPr>
              <a:t>Tedy osoby, které se ve skutečnosti podílí na rozhodování</a:t>
            </a:r>
          </a:p>
          <a:p>
            <a:pPr marL="21732" indent="0"/>
            <a:endParaRPr lang="cs-CZ" sz="1400" dirty="0">
              <a:solidFill>
                <a:schemeClr val="tx1"/>
              </a:solidFill>
            </a:endParaRPr>
          </a:p>
          <a:p>
            <a:pPr marL="21732" indent="0"/>
            <a:r>
              <a:rPr lang="cs-CZ" sz="1400" b="1" dirty="0">
                <a:solidFill>
                  <a:schemeClr val="tx1"/>
                </a:solidFill>
              </a:rPr>
              <a:t>Řídicí kontrola má být nástrojem pro zvýšení kvality a informační hodnoty podkladů potřebných pro následné rozhodnutí o realizaci výdaje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D9EB0-7D16-41F1-AD33-33AD942FE59E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cs-CZ" sz="800" b="1" i="0" u="none" strike="noStrike" kern="1200" cap="all" spc="0" normalizeH="0" baseline="0" noProof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9" name="Picture 4" descr="C:\Users\15137\Downloads\approved-signa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67" y="1687186"/>
            <a:ext cx="486008" cy="4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15137\Downloads\attenti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5" y="1716796"/>
            <a:ext cx="360311" cy="33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44365" y="1160935"/>
            <a:ext cx="6404672" cy="382332"/>
          </a:xfrm>
          <a:prstGeom prst="rect">
            <a:avLst/>
          </a:prstGeom>
          <a:noFill/>
        </p:spPr>
        <p:txBody>
          <a:bodyPr wrap="none" lIns="104315" tIns="52157" rIns="104315" bIns="52157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„Funkcí řídicí kontroly je ochrana veřejných prostředků“</a:t>
            </a:r>
          </a:p>
        </p:txBody>
      </p:sp>
    </p:spTree>
    <p:extLst>
      <p:ext uri="{BB962C8B-B14F-4D97-AF65-F5344CB8AC3E}">
        <p14:creationId xmlns:p14="http://schemas.microsoft.com/office/powerpoint/2010/main" val="21630033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140" y="1270476"/>
            <a:ext cx="4752528" cy="2215991"/>
          </a:xfrm>
        </p:spPr>
        <p:txBody>
          <a:bodyPr anchor="ctr"/>
          <a:lstStyle/>
          <a:p>
            <a:r>
              <a:rPr lang="cs-CZ" sz="3600" dirty="0">
                <a:solidFill>
                  <a:schemeClr val="tx2"/>
                </a:solidFill>
              </a:rPr>
              <a:t>KONTROLA PŘÍJEMCŮ DOTACÍ A </a:t>
            </a:r>
            <a:r>
              <a:rPr lang="cs-CZ" sz="3600" dirty="0" smtClean="0">
                <a:solidFill>
                  <a:schemeClr val="tx2"/>
                </a:solidFill>
              </a:rPr>
              <a:t>PŘÍSPĚVKOVÝCH </a:t>
            </a:r>
            <a:r>
              <a:rPr lang="cs-CZ" sz="3600" dirty="0">
                <a:solidFill>
                  <a:schemeClr val="tx2"/>
                </a:solidFill>
              </a:rPr>
              <a:t>ORGANIZACÍ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7"/>
          </p:nvPr>
        </p:nvSpPr>
        <p:spPr>
          <a:xfrm>
            <a:off x="8703484" y="7193430"/>
            <a:ext cx="1582420" cy="123111"/>
          </a:xfrm>
        </p:spPr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67</a:t>
            </a:fld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5234023" y="1280471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10147196" y="154296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147196" y="210180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147196" y="266064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147196" y="3219481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147196" y="3778319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146226" y="4337157"/>
            <a:ext cx="504000" cy="504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0146226" y="489599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0147196" y="545483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147196" y="601367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264666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text 21"/>
          <p:cNvSpPr>
            <a:spLocks noGrp="1"/>
          </p:cNvSpPr>
          <p:nvPr>
            <p:ph type="body" idx="1"/>
          </p:nvPr>
        </p:nvSpPr>
        <p:spPr>
          <a:xfrm>
            <a:off x="377825" y="1581150"/>
            <a:ext cx="9612000" cy="5410200"/>
          </a:xfrm>
        </p:spPr>
        <p:txBody>
          <a:bodyPr/>
          <a:lstStyle/>
          <a:p>
            <a:r>
              <a:rPr lang="cs-CZ" sz="2400" dirty="0"/>
              <a:t>zákon o finanční kontrole – veřejnosprávní kontrola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 smtClean="0"/>
              <a:t>návrh zákona </a:t>
            </a:r>
            <a:r>
              <a:rPr lang="cs-CZ" sz="2400" dirty="0"/>
              <a:t>o řízení a kontrole veřejných financí</a:t>
            </a:r>
          </a:p>
          <a:p>
            <a:pPr marL="176213" indent="0" algn="r">
              <a:buNone/>
            </a:pPr>
            <a:endParaRPr lang="cs-CZ" sz="2400" b="1" u="sng" dirty="0"/>
          </a:p>
          <a:p>
            <a:pPr marL="176213" indent="0" algn="r">
              <a:buNone/>
            </a:pPr>
            <a:endParaRPr lang="cs-CZ" sz="2400" b="1" u="sng" dirty="0"/>
          </a:p>
          <a:p>
            <a:pPr marL="176213" indent="0" algn="r">
              <a:buNone/>
            </a:pPr>
            <a:r>
              <a:rPr lang="cs-CZ" sz="2400" b="1" u="sng" dirty="0"/>
              <a:t>řídicí ekonomická kontrola druhého stupně</a:t>
            </a:r>
          </a:p>
          <a:p>
            <a:pPr marL="3324225" indent="0" algn="l">
              <a:buNone/>
            </a:pPr>
            <a:r>
              <a:rPr lang="cs-CZ" sz="2400" dirty="0"/>
              <a:t>(§11 odst. 2) </a:t>
            </a:r>
          </a:p>
          <a:p>
            <a:pPr marL="176213" indent="0">
              <a:buNone/>
            </a:pPr>
            <a:endParaRPr lang="cs-CZ" sz="2400" dirty="0"/>
          </a:p>
          <a:p>
            <a:pPr marL="3324225" indent="0">
              <a:buNone/>
            </a:pPr>
            <a:r>
              <a:rPr lang="cs-CZ" sz="2400" b="1" dirty="0"/>
              <a:t>Cíl:</a:t>
            </a:r>
          </a:p>
          <a:p>
            <a:pPr marL="3667125" indent="-342900">
              <a:buFont typeface="Arial" panose="020B0604020202020204" pitchFamily="34" charset="0"/>
              <a:buChar char="─"/>
            </a:pPr>
            <a:r>
              <a:rPr lang="cs-CZ" sz="2400" dirty="0"/>
              <a:t>ochrana veřejných prostředků </a:t>
            </a:r>
          </a:p>
          <a:p>
            <a:pPr marL="3667125" indent="-342900">
              <a:buFont typeface="Arial" panose="020B0604020202020204" pitchFamily="34" charset="0"/>
              <a:buChar char="─"/>
            </a:pPr>
            <a:r>
              <a:rPr lang="cs-CZ" sz="2400" dirty="0"/>
              <a:t>dosažení optimálního čerpání veřejných prostředků v souladu s principy 3E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923330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b="1" dirty="0"/>
              <a:t>ojem – veřejnosprávní kontrola </a:t>
            </a:r>
            <a:r>
              <a:rPr lang="cs-CZ" b="1" dirty="0" err="1"/>
              <a:t>vs</a:t>
            </a:r>
            <a:r>
              <a:rPr lang="cs-CZ" b="1" dirty="0"/>
              <a:t> řídící ekonomická kontrola druhého stupně</a:t>
            </a:r>
          </a:p>
        </p:txBody>
      </p:sp>
      <p:cxnSp>
        <p:nvCxnSpPr>
          <p:cNvPr id="5" name="Přímá spojnice se šipkou 15"/>
          <p:cNvCxnSpPr/>
          <p:nvPr/>
        </p:nvCxnSpPr>
        <p:spPr>
          <a:xfrm>
            <a:off x="1314250" y="3277369"/>
            <a:ext cx="1871081" cy="706764"/>
          </a:xfrm>
          <a:prstGeom prst="bentConnector3">
            <a:avLst>
              <a:gd name="adj1" fmla="val -1197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symbol pro číslo snímku 3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2995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377825" y="1477169"/>
            <a:ext cx="9780275" cy="5748634"/>
          </a:xfrm>
        </p:spPr>
        <p:txBody>
          <a:bodyPr/>
          <a:lstStyle/>
          <a:p>
            <a:pPr marL="176213" indent="0" algn="just">
              <a:buNone/>
            </a:pPr>
            <a:endParaRPr lang="cs-CZ" sz="2000" b="1" dirty="0">
              <a:solidFill>
                <a:srgbClr val="0070C0"/>
              </a:solidFill>
            </a:endParaRPr>
          </a:p>
          <a:p>
            <a:pPr marL="176213" indent="0" algn="just">
              <a:buNone/>
            </a:pPr>
            <a:r>
              <a:rPr lang="cs-CZ" sz="2000" b="1" dirty="0">
                <a:solidFill>
                  <a:srgbClr val="0070C0"/>
                </a:solidFill>
              </a:rPr>
              <a:t>Kdo je kontrolující osoba?</a:t>
            </a:r>
          </a:p>
          <a:p>
            <a:pPr algn="just">
              <a:buFont typeface="Arial" panose="020B0604020202020204" pitchFamily="34" charset="0"/>
              <a:buChar char="─"/>
            </a:pPr>
            <a:r>
              <a:rPr lang="cs-CZ" sz="2000" dirty="0"/>
              <a:t>zřizovatel příspěvkové organizace</a:t>
            </a:r>
          </a:p>
          <a:p>
            <a:pPr algn="just">
              <a:buFont typeface="Arial" panose="020B0604020202020204" pitchFamily="34" charset="0"/>
              <a:buChar char="─"/>
            </a:pPr>
            <a:r>
              <a:rPr lang="cs-CZ" sz="2000" dirty="0"/>
              <a:t>poskytovatel veřejné finanční podpory</a:t>
            </a:r>
          </a:p>
          <a:p>
            <a:pPr marL="176213" indent="0" algn="just">
              <a:buNone/>
            </a:pPr>
            <a:endParaRPr lang="cs-CZ" sz="2000" dirty="0"/>
          </a:p>
          <a:p>
            <a:pPr marL="176213" indent="0" algn="just">
              <a:buNone/>
            </a:pPr>
            <a:r>
              <a:rPr lang="cs-CZ" sz="2000" b="1" dirty="0">
                <a:solidFill>
                  <a:srgbClr val="0070C0"/>
                </a:solidFill>
              </a:rPr>
              <a:t>Kdo je kontrolovaná osoba?</a:t>
            </a:r>
          </a:p>
          <a:p>
            <a:pPr algn="just">
              <a:buFont typeface="Arial" panose="020B0604020202020204" pitchFamily="34" charset="0"/>
              <a:buChar char="─"/>
            </a:pPr>
            <a:r>
              <a:rPr lang="cs-CZ" sz="2000" dirty="0"/>
              <a:t>žadatel a příjemce veřejné finanční podpory</a:t>
            </a:r>
          </a:p>
          <a:p>
            <a:pPr algn="just">
              <a:buFont typeface="Arial" panose="020B0604020202020204" pitchFamily="34" charset="0"/>
              <a:buChar char="─"/>
            </a:pPr>
            <a:r>
              <a:rPr lang="cs-CZ" sz="2000" dirty="0" smtClean="0"/>
              <a:t>příspěvková organizace, </a:t>
            </a:r>
          </a:p>
          <a:p>
            <a:pPr algn="just">
              <a:buFont typeface="Arial" panose="020B0604020202020204" pitchFamily="34" charset="0"/>
              <a:buChar char="─"/>
            </a:pPr>
            <a:endParaRPr lang="cs-CZ" sz="2000" b="1" dirty="0" smtClean="0">
              <a:solidFill>
                <a:schemeClr val="tx2"/>
              </a:solidFill>
            </a:endParaRPr>
          </a:p>
          <a:p>
            <a:pPr marL="176213" indent="0" algn="just"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Co je předmětem kontroly?</a:t>
            </a:r>
          </a:p>
          <a:p>
            <a:pPr algn="just">
              <a:buFont typeface="Arial" panose="020B0604020202020204" pitchFamily="34" charset="0"/>
              <a:buChar char="─"/>
            </a:pPr>
            <a:r>
              <a:rPr lang="cs-CZ" sz="2000" dirty="0" smtClean="0"/>
              <a:t>hodnocení </a:t>
            </a:r>
            <a:r>
              <a:rPr lang="cs-CZ" sz="2000" dirty="0"/>
              <a:t>a ověřování skutečností rozhodnutých pro hospodaření s veřejnými prostředky a kontrola nakládání s veřejnými </a:t>
            </a:r>
            <a:r>
              <a:rPr lang="cs-CZ" sz="2000" dirty="0" smtClean="0"/>
              <a:t>prostředky</a:t>
            </a:r>
          </a:p>
          <a:p>
            <a:pPr marL="176213" indent="0" algn="just">
              <a:buNone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─"/>
            </a:pPr>
            <a:r>
              <a:rPr lang="cs-CZ" sz="2000" dirty="0"/>
              <a:t>předmětem kontroly veřejné finanční podpory je dále:</a:t>
            </a:r>
          </a:p>
          <a:p>
            <a:pPr lvl="1" algn="just">
              <a:buFont typeface="Arial" panose="020B0604020202020204" pitchFamily="34" charset="0"/>
              <a:buChar char="─"/>
            </a:pPr>
            <a:r>
              <a:rPr lang="cs-CZ" sz="2000" dirty="0"/>
              <a:t>dodržování právních předpisů v přímé souvislosti s poskytovanou veřejnou finanční podporou a</a:t>
            </a:r>
          </a:p>
          <a:p>
            <a:pPr lvl="1" algn="just">
              <a:buFont typeface="Arial" panose="020B0604020202020204" pitchFamily="34" charset="0"/>
              <a:buChar char="─"/>
            </a:pPr>
            <a:r>
              <a:rPr lang="cs-CZ" sz="2000" dirty="0"/>
              <a:t>dodržování podmínek stanovených poskytovatelem veřejné finanční podpory</a:t>
            </a:r>
          </a:p>
          <a:p>
            <a:pPr marL="176213" indent="0">
              <a:buNone/>
            </a:pPr>
            <a:endParaRPr lang="cs-CZ" b="1" dirty="0">
              <a:solidFill>
                <a:schemeClr val="tx2"/>
              </a:solidFill>
            </a:endParaRPr>
          </a:p>
          <a:p>
            <a:pPr marL="176213" indent="0"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923330"/>
          </a:xfrm>
        </p:spPr>
        <p:txBody>
          <a:bodyPr/>
          <a:lstStyle/>
          <a:p>
            <a:r>
              <a:rPr lang="cs-CZ" dirty="0"/>
              <a:t>Úvod - Řídící ekonomická kontrola druhého stupně (1/2)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32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23024"/>
          </a:xfrm>
        </p:spPr>
        <p:txBody>
          <a:bodyPr>
            <a:normAutofit/>
          </a:bodyPr>
          <a:lstStyle/>
          <a:p>
            <a:r>
              <a:rPr lang="cs-CZ" sz="2900" dirty="0"/>
              <a:t>Návrh zákona o řízení a kontrole veřejných financí (4/5)</a:t>
            </a:r>
            <a:endParaRPr lang="cs-CZ" sz="29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9736" y="1140010"/>
            <a:ext cx="9276526" cy="5384998"/>
          </a:xfrm>
        </p:spPr>
        <p:txBody>
          <a:bodyPr>
            <a:noAutofit/>
          </a:bodyPr>
          <a:lstStyle/>
          <a:p>
            <a:pPr marL="176213" indent="0" algn="just">
              <a:lnSpc>
                <a:spcPct val="160000"/>
              </a:lnSpc>
              <a:buNone/>
            </a:pPr>
            <a:r>
              <a:rPr lang="cs-CZ" sz="2200" b="1" dirty="0">
                <a:solidFill>
                  <a:srgbClr val="0070C0"/>
                </a:solidFill>
                <a:latin typeface="+mj-lt"/>
              </a:rPr>
              <a:t>Vykazování informací do Evropské unie</a:t>
            </a:r>
          </a:p>
          <a:p>
            <a:pPr marL="179388" indent="0">
              <a:lnSpc>
                <a:spcPct val="150000"/>
              </a:lnSpc>
              <a:buNone/>
            </a:pPr>
            <a:r>
              <a:rPr lang="cs-CZ" sz="2200" dirty="0">
                <a:latin typeface="+mj-lt"/>
              </a:rPr>
              <a:t>Směrnice Rady č. 2011/85/EU ze dne 8. listopadu 2011, o požadavcích na rozpočtové rámce členských států</a:t>
            </a:r>
            <a:endParaRPr lang="cs-CZ" sz="2200" b="1" dirty="0">
              <a:latin typeface="+mj-lt"/>
            </a:endParaRPr>
          </a:p>
          <a:p>
            <a:pPr marL="179388" algn="just"/>
            <a:endParaRPr lang="cs-CZ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 dirty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5" name="Přímá spojnice se šipkou 15"/>
          <p:cNvCxnSpPr>
            <a:cxnSpLocks/>
          </p:cNvCxnSpPr>
          <p:nvPr/>
        </p:nvCxnSpPr>
        <p:spPr>
          <a:xfrm>
            <a:off x="948433" y="3277369"/>
            <a:ext cx="2166019" cy="864096"/>
          </a:xfrm>
          <a:prstGeom prst="bentConnector3">
            <a:avLst>
              <a:gd name="adj1" fmla="val -424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2970435" y="3133353"/>
            <a:ext cx="6236933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4238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zákon o rozpočtové odpovědnosti</a:t>
            </a:r>
          </a:p>
          <a:p>
            <a:pPr marL="884238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zákon o sběru vybraných údajů pro účely monitorování a řízení veřejných financí</a:t>
            </a:r>
          </a:p>
          <a:p>
            <a:pPr marL="884238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konsolidační vyhláška státu </a:t>
            </a:r>
          </a:p>
          <a:p>
            <a:pPr marL="884238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zákon o řízení a kontrole veřejných financí</a:t>
            </a:r>
          </a:p>
        </p:txBody>
      </p:sp>
    </p:spTree>
    <p:extLst>
      <p:ext uri="{BB962C8B-B14F-4D97-AF65-F5344CB8AC3E}">
        <p14:creationId xmlns:p14="http://schemas.microsoft.com/office/powerpoint/2010/main" val="22910277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377825" y="1633191"/>
            <a:ext cx="9780275" cy="5410200"/>
          </a:xfrm>
        </p:spPr>
        <p:txBody>
          <a:bodyPr/>
          <a:lstStyle/>
          <a:p>
            <a:pPr marL="176213" indent="0">
              <a:buNone/>
            </a:pPr>
            <a:endParaRPr lang="cs-CZ" sz="2000" b="1" dirty="0">
              <a:solidFill>
                <a:schemeClr val="tx2"/>
              </a:solidFill>
            </a:endParaRPr>
          </a:p>
          <a:p>
            <a:pPr marL="176213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Kdy?</a:t>
            </a:r>
          </a:p>
          <a:p>
            <a:pPr>
              <a:buFont typeface="Arial" panose="020B0604020202020204" pitchFamily="34" charset="0"/>
              <a:buChar char="─"/>
            </a:pPr>
            <a:r>
              <a:rPr lang="cs-CZ" sz="2400" dirty="0"/>
              <a:t>dle plánu kontrol</a:t>
            </a:r>
          </a:p>
          <a:p>
            <a:pPr>
              <a:buFont typeface="Arial" panose="020B0604020202020204" pitchFamily="34" charset="0"/>
              <a:buChar char="─"/>
            </a:pPr>
            <a:r>
              <a:rPr lang="cs-CZ" sz="2400" dirty="0"/>
              <a:t>na podnět</a:t>
            </a:r>
          </a:p>
          <a:p>
            <a:pPr marL="176213" indent="0">
              <a:buNone/>
            </a:pPr>
            <a:endParaRPr lang="cs-CZ" sz="2400" b="1" dirty="0">
              <a:solidFill>
                <a:schemeClr val="tx2"/>
              </a:solidFill>
            </a:endParaRPr>
          </a:p>
          <a:p>
            <a:pPr marL="176213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Jak? </a:t>
            </a:r>
          </a:p>
          <a:p>
            <a:pPr>
              <a:buFont typeface="Arial" panose="020B0604020202020204" pitchFamily="34" charset="0"/>
              <a:buChar char="─"/>
            </a:pPr>
            <a:r>
              <a:rPr lang="cs-CZ" sz="2400" b="1" dirty="0"/>
              <a:t>zákon č. 255/2012 Sb., o kontrole (kontrolní řád)</a:t>
            </a:r>
          </a:p>
          <a:p>
            <a:pPr marL="176213" indent="0" algn="just">
              <a:buNone/>
            </a:pPr>
            <a:endParaRPr lang="cs-CZ" sz="2400" dirty="0"/>
          </a:p>
          <a:p>
            <a:pPr marL="176213" indent="0" algn="just">
              <a:buNone/>
            </a:pPr>
            <a:r>
              <a:rPr lang="cs-CZ" sz="2400" b="1" dirty="0">
                <a:solidFill>
                  <a:srgbClr val="0070C0"/>
                </a:solidFill>
              </a:rPr>
              <a:t>Auditní stopa </a:t>
            </a:r>
            <a:r>
              <a:rPr lang="cs-CZ" sz="2400" dirty="0"/>
              <a:t>(§14 vládního návrhu nového zákona)</a:t>
            </a:r>
          </a:p>
          <a:p>
            <a:pPr marL="176213" indent="0" algn="just">
              <a:buNone/>
            </a:pPr>
            <a:r>
              <a:rPr lang="cs-CZ" sz="2400" dirty="0"/>
              <a:t>„Při provádění řídicí ekonomické kontroly </a:t>
            </a:r>
            <a:r>
              <a:rPr lang="cs-CZ" sz="2400" b="1" dirty="0"/>
              <a:t>musí být pořízeny a uchovávány dokumenty a záznamy</a:t>
            </a:r>
            <a:r>
              <a:rPr lang="cs-CZ" sz="2400" dirty="0"/>
              <a:t> související s rozhodnutím o příjmové nebo výdajové operaci, včetně účetních záznamů, ze kterých lze rekonstruovat posloupnost při uskutečňování operace a operaci ověřit.“</a:t>
            </a:r>
          </a:p>
          <a:p>
            <a:pPr>
              <a:buFont typeface="Arial" panose="020B0604020202020204" pitchFamily="34" charset="0"/>
              <a:buChar char="─"/>
            </a:pPr>
            <a:endParaRPr lang="cs-CZ" sz="2400" b="1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923330"/>
          </a:xfrm>
        </p:spPr>
        <p:txBody>
          <a:bodyPr/>
          <a:lstStyle/>
          <a:p>
            <a:r>
              <a:rPr lang="cs-CZ" dirty="0"/>
              <a:t>Úvod - Řídící ekonomická kontrola druhého stupně (2/2)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77979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procesní právní předpis</a:t>
            </a:r>
          </a:p>
          <a:p>
            <a:endParaRPr lang="cs-CZ" dirty="0"/>
          </a:p>
          <a:p>
            <a:endParaRPr lang="cs-CZ" dirty="0"/>
          </a:p>
          <a:p>
            <a:pPr marL="176213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76213" indent="0">
              <a:buNone/>
            </a:pPr>
            <a:endParaRPr lang="cs-CZ" dirty="0"/>
          </a:p>
        </p:txBody>
      </p:sp>
      <p:cxnSp>
        <p:nvCxnSpPr>
          <p:cNvPr id="5" name="Přímá spojnice se šipkou 15"/>
          <p:cNvCxnSpPr/>
          <p:nvPr/>
        </p:nvCxnSpPr>
        <p:spPr>
          <a:xfrm>
            <a:off x="1764702" y="1973972"/>
            <a:ext cx="2238235" cy="667636"/>
          </a:xfrm>
          <a:prstGeom prst="bentConnector3">
            <a:avLst>
              <a:gd name="adj1" fmla="val -1878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410596" y="2394547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/>
              <a:t>upravuje, proces kontroly</a:t>
            </a:r>
            <a:r>
              <a:rPr lang="cs-CZ" sz="2400" dirty="0"/>
              <a:t>, ale </a:t>
            </a:r>
            <a:r>
              <a:rPr lang="cs-CZ" sz="2400" b="1" dirty="0"/>
              <a:t>neupravuje</a:t>
            </a:r>
            <a:r>
              <a:rPr lang="cs-CZ" sz="2400" dirty="0"/>
              <a:t> předmět kontroly a kompetence kontrolních orgánů, to vše upravují speciální právní předpisy (zákon o finanční kontrole, </a:t>
            </a:r>
            <a:r>
              <a:rPr lang="cs-CZ" sz="2400" dirty="0" smtClean="0"/>
              <a:t>návrh zákona o řízení a kontrole veřejných financí)</a:t>
            </a:r>
            <a:endParaRPr lang="cs-CZ" sz="2400" dirty="0"/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6755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769152" cy="5410200"/>
          </a:xfrm>
        </p:spPr>
        <p:txBody>
          <a:bodyPr/>
          <a:lstStyle/>
          <a:p>
            <a:r>
              <a:rPr lang="cs-CZ" sz="2400" dirty="0"/>
              <a:t>fyzická osoba, kterou kontrolní orgán pověřil  </a:t>
            </a:r>
            <a:r>
              <a:rPr lang="cs-CZ" sz="2400" dirty="0" smtClean="0"/>
              <a:t>provedením kontroly</a:t>
            </a:r>
            <a:endParaRPr lang="cs-CZ" sz="2400" dirty="0"/>
          </a:p>
          <a:p>
            <a:r>
              <a:rPr lang="cs-CZ" sz="2400" dirty="0"/>
              <a:t>dle KŘ </a:t>
            </a:r>
            <a:r>
              <a:rPr lang="cs-CZ" sz="2400" dirty="0" smtClean="0"/>
              <a:t>nemusí </a:t>
            </a:r>
            <a:r>
              <a:rPr lang="cs-CZ" sz="2400" dirty="0"/>
              <a:t>být zaměstnancem kontrolního </a:t>
            </a:r>
            <a:r>
              <a:rPr lang="cs-CZ" sz="2400" dirty="0" smtClean="0"/>
              <a:t>orgánu, dle </a:t>
            </a:r>
            <a:r>
              <a:rPr lang="cs-CZ" sz="2400" b="1" dirty="0" smtClean="0"/>
              <a:t>zákona o finanční kontrole musí</a:t>
            </a:r>
            <a:endParaRPr lang="cs-CZ" sz="2400" b="1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pPr marL="176213" indent="0">
              <a:buNone/>
            </a:pPr>
            <a:endParaRPr lang="cs-CZ" sz="2400" dirty="0"/>
          </a:p>
          <a:p>
            <a:pPr algn="just"/>
            <a:r>
              <a:rPr lang="cs-CZ" sz="2400" dirty="0"/>
              <a:t>odpovědnost za kontrolu však vždy zůstává kontrolnímu orgánu</a:t>
            </a:r>
          </a:p>
          <a:p>
            <a:pPr algn="just"/>
            <a:r>
              <a:rPr lang="cs-CZ" sz="2400" b="1" dirty="0"/>
              <a:t>přizvaná osoba </a:t>
            </a:r>
            <a:r>
              <a:rPr lang="cs-CZ" sz="2400" dirty="0"/>
              <a:t>(např. IT odborník) </a:t>
            </a:r>
          </a:p>
          <a:p>
            <a:pPr algn="just"/>
            <a:r>
              <a:rPr lang="cs-CZ" sz="2400" b="1" dirty="0" smtClean="0"/>
              <a:t>povinnost </a:t>
            </a:r>
            <a:r>
              <a:rPr lang="cs-CZ" sz="2400" b="1" dirty="0"/>
              <a:t>mlčenlivosti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Kontrolující osoba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72</a:t>
            </a:fld>
            <a:endParaRPr lang="cs-CZ" dirty="0"/>
          </a:p>
        </p:txBody>
      </p:sp>
      <p:cxnSp>
        <p:nvCxnSpPr>
          <p:cNvPr id="6" name="Přímá spojnice se šipkou 15"/>
          <p:cNvCxnSpPr/>
          <p:nvPr/>
        </p:nvCxnSpPr>
        <p:spPr>
          <a:xfrm>
            <a:off x="1602283" y="2509868"/>
            <a:ext cx="2238235" cy="913271"/>
          </a:xfrm>
          <a:prstGeom prst="bentConnector3">
            <a:avLst>
              <a:gd name="adj1" fmla="val -1229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050556" y="2773313"/>
            <a:ext cx="63367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Dle </a:t>
            </a:r>
            <a:r>
              <a:rPr lang="cs-CZ" sz="2000" dirty="0" smtClean="0"/>
              <a:t>návrhu </a:t>
            </a:r>
            <a:r>
              <a:rPr lang="cs-CZ" sz="2000" dirty="0"/>
              <a:t>zákona může poskytovatel veřejné finanční podpory uzavřít </a:t>
            </a:r>
            <a:r>
              <a:rPr lang="cs-CZ" sz="2000" b="1" dirty="0"/>
              <a:t>veřejnosprávní smlouvu </a:t>
            </a:r>
            <a:r>
              <a:rPr lang="cs-CZ" sz="2000" dirty="0"/>
              <a:t>o výkonu </a:t>
            </a:r>
            <a:r>
              <a:rPr lang="cs-CZ" sz="2000" dirty="0" smtClean="0"/>
              <a:t>řídící ekonomické kontroly II. stupně, </a:t>
            </a:r>
            <a:r>
              <a:rPr lang="cs-CZ" sz="2000" b="1" dirty="0"/>
              <a:t>pouze pokud </a:t>
            </a:r>
          </a:p>
          <a:p>
            <a:pPr marL="457200" indent="-457200" algn="just">
              <a:buAutoNum type="arabicParenBoth"/>
            </a:pPr>
            <a:r>
              <a:rPr lang="cs-CZ" sz="2000" dirty="0"/>
              <a:t>výkon této kontroly nemůže z kapacitních důvodů zajistit vlastními zaměstnanci nebo </a:t>
            </a:r>
          </a:p>
          <a:p>
            <a:pPr marL="457200" indent="-457200" algn="just">
              <a:buAutoNum type="arabicParenBoth"/>
            </a:pPr>
            <a:r>
              <a:rPr lang="cs-CZ" sz="2000" dirty="0"/>
              <a:t>vyžaduje-li výkon této kontroly odborné znalosti, kterými vlastní zaměstnanci nedisponují, nebo </a:t>
            </a:r>
          </a:p>
          <a:p>
            <a:pPr marL="457200" indent="-457200" algn="just">
              <a:buAutoNum type="arabicParenBoth"/>
            </a:pPr>
            <a:r>
              <a:rPr lang="cs-CZ" sz="2000" dirty="0"/>
              <a:t>tento postup přináší úsporu veřejných prostředků.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3833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2400" dirty="0"/>
              <a:t>jednání za kontrolovanou osobu </a:t>
            </a:r>
            <a:r>
              <a:rPr lang="cs-CZ" sz="2400" dirty="0" smtClean="0"/>
              <a:t>(§ 30 správního řádu) </a:t>
            </a:r>
            <a:endParaRPr lang="cs-CZ" sz="2400" dirty="0"/>
          </a:p>
          <a:p>
            <a:pPr marL="1524000" indent="-449263" algn="just"/>
            <a:r>
              <a:rPr lang="cs-CZ" sz="2400" dirty="0"/>
              <a:t>ÚSC – starosta/primátor/hejtman, pověřený zaměstnanec nebo člen zastupitelstva</a:t>
            </a:r>
          </a:p>
          <a:p>
            <a:pPr marL="1524000" indent="-449263" algn="just"/>
            <a:r>
              <a:rPr lang="cs-CZ" sz="2400" dirty="0"/>
              <a:t>vystupuje jménem zastoupeného</a:t>
            </a:r>
          </a:p>
          <a:p>
            <a:pPr marL="1524000" indent="-449263" algn="just"/>
            <a:r>
              <a:rPr lang="cs-CZ" sz="2400" dirty="0"/>
              <a:t>práva a povinnosti vznikají přímo zastoupenému</a:t>
            </a:r>
          </a:p>
          <a:p>
            <a:pPr marL="1524000" indent="-449263" algn="just"/>
            <a:endParaRPr lang="cs-CZ" sz="2400" dirty="0"/>
          </a:p>
          <a:p>
            <a:pPr marL="536575" algn="just"/>
            <a:r>
              <a:rPr lang="cs-CZ" sz="2400" b="1" dirty="0"/>
              <a:t>povinná osoba </a:t>
            </a:r>
            <a:r>
              <a:rPr lang="cs-CZ" sz="2400" dirty="0"/>
              <a:t>– jiná osoba mající vztah ke kontrolované osobě či předmětu kontroly (např. dodavatel), poskytuje kontrolujícímu potřebnou součinnost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Kontrolovaná osoba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0522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kontroly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74</a:t>
            </a:fld>
            <a:endParaRPr lang="cs-C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11974919"/>
              </p:ext>
            </p:extLst>
          </p:nvPr>
        </p:nvGraphicFramePr>
        <p:xfrm>
          <a:off x="377825" y="109017"/>
          <a:ext cx="9793411" cy="3785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Přímá spojnice 7"/>
          <p:cNvCxnSpPr/>
          <p:nvPr/>
        </p:nvCxnSpPr>
        <p:spPr>
          <a:xfrm>
            <a:off x="7074892" y="2557587"/>
            <a:ext cx="28071" cy="4478068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906540" y="2557289"/>
            <a:ext cx="0" cy="2631707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727133" y="2557587"/>
            <a:ext cx="11055" cy="2046634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27133" y="2973005"/>
            <a:ext cx="3179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─"/>
            </a:pPr>
            <a:r>
              <a:rPr lang="cs-CZ" sz="2000" dirty="0"/>
              <a:t>Úkony předcházející kontrole</a:t>
            </a:r>
          </a:p>
          <a:p>
            <a:pPr marL="285750" indent="-285750">
              <a:buFont typeface="Arial" panose="020B0604020202020204" pitchFamily="34" charset="0"/>
              <a:buChar char="─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─"/>
            </a:pPr>
            <a:r>
              <a:rPr lang="cs-CZ" sz="2000" dirty="0"/>
              <a:t>Vyhotovení pověření ke kontrole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06540" y="2942227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─"/>
            </a:pPr>
            <a:r>
              <a:rPr lang="cs-CZ" sz="2000" dirty="0"/>
              <a:t>Zahájení kontroly</a:t>
            </a:r>
          </a:p>
          <a:p>
            <a:pPr marL="285750" indent="-285750">
              <a:buFont typeface="Arial" panose="020B0604020202020204" pitchFamily="34" charset="0"/>
              <a:buChar char="─"/>
            </a:pP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─"/>
            </a:pPr>
            <a:r>
              <a:rPr lang="cs-CZ" sz="2000" dirty="0"/>
              <a:t>Výkon kontrolní činnosti</a:t>
            </a:r>
          </a:p>
          <a:p>
            <a:pPr marL="285750" indent="-285750">
              <a:buFont typeface="Arial" panose="020B0604020202020204" pitchFamily="34" charset="0"/>
              <a:buChar char="─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─"/>
            </a:pPr>
            <a:r>
              <a:rPr lang="cs-CZ" sz="2000" dirty="0"/>
              <a:t>Faktické (materiální) ukončení kontroly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102963" y="2942227"/>
            <a:ext cx="30243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─"/>
            </a:pPr>
            <a:r>
              <a:rPr lang="cs-CZ" sz="2000" dirty="0"/>
              <a:t>Vyhotovení Protokolu o kontrole</a:t>
            </a:r>
          </a:p>
          <a:p>
            <a:pPr marL="285750" indent="-285750">
              <a:buFont typeface="Arial" panose="020B0604020202020204" pitchFamily="34" charset="0"/>
              <a:buChar char="─"/>
            </a:pP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─"/>
            </a:pPr>
            <a:r>
              <a:rPr lang="cs-CZ" sz="2000" dirty="0"/>
              <a:t>Doručení stejnopisu Protokolu o kontrole kontrolované osobě</a:t>
            </a:r>
          </a:p>
          <a:p>
            <a:pPr marL="285750" indent="-285750">
              <a:buFont typeface="Arial" panose="020B0604020202020204" pitchFamily="34" charset="0"/>
              <a:buChar char="─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─"/>
            </a:pPr>
            <a:r>
              <a:rPr lang="cs-CZ" sz="2000" dirty="0"/>
              <a:t>Uplatnění námitek</a:t>
            </a:r>
          </a:p>
          <a:p>
            <a:pPr marL="285750" indent="-285750">
              <a:buFont typeface="Arial" panose="020B0604020202020204" pitchFamily="34" charset="0"/>
              <a:buChar char="─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─"/>
            </a:pPr>
            <a:r>
              <a:rPr lang="cs-CZ" sz="2000" dirty="0"/>
              <a:t>Vyřizování námitek</a:t>
            </a:r>
          </a:p>
          <a:p>
            <a:pPr marL="285750" indent="-285750">
              <a:buFont typeface="Arial" panose="020B0604020202020204" pitchFamily="34" charset="0"/>
              <a:buChar char="─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─"/>
            </a:pPr>
            <a:r>
              <a:rPr lang="cs-CZ" sz="2000" dirty="0"/>
              <a:t>Formální ukončení kontroly</a:t>
            </a:r>
          </a:p>
        </p:txBody>
      </p:sp>
    </p:spTree>
    <p:extLst>
      <p:ext uri="{BB962C8B-B14F-4D97-AF65-F5344CB8AC3E}">
        <p14:creationId xmlns:p14="http://schemas.microsoft.com/office/powerpoint/2010/main" val="20179676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213" indent="0">
              <a:buNone/>
            </a:pPr>
            <a:r>
              <a:rPr lang="cs-CZ" sz="2400" b="1" dirty="0"/>
              <a:t>Úkony předcházející kontrole</a:t>
            </a:r>
          </a:p>
          <a:p>
            <a:pPr algn="just"/>
            <a:r>
              <a:rPr lang="cs-CZ" sz="2400" u="sng" dirty="0"/>
              <a:t>fakultativní</a:t>
            </a:r>
          </a:p>
          <a:p>
            <a:pPr algn="just"/>
            <a:r>
              <a:rPr lang="cs-CZ" sz="2400" u="sng" dirty="0"/>
              <a:t>účelem je opatření podkladů pro posouzení, zda zahájit kontrolu</a:t>
            </a:r>
            <a:endParaRPr lang="cs-CZ" sz="2400" dirty="0"/>
          </a:p>
          <a:p>
            <a:pPr algn="just"/>
            <a:r>
              <a:rPr lang="cs-CZ" sz="2400" dirty="0"/>
              <a:t>kontrolující musí o těchto úkonech vyhotovit záznam</a:t>
            </a:r>
          </a:p>
          <a:p>
            <a:pPr algn="just"/>
            <a:r>
              <a:rPr lang="cs-CZ" sz="2400" dirty="0"/>
              <a:t>informace takto získané mohou sloužit též jako podklad pro kontrolní zjištění v navazující kontrole</a:t>
            </a:r>
          </a:p>
          <a:p>
            <a:pPr algn="just"/>
            <a:r>
              <a:rPr lang="cs-CZ" sz="2400" dirty="0"/>
              <a:t>spolupráce kontrolované osoby je dobrovolná ⟶ </a:t>
            </a:r>
            <a:r>
              <a:rPr lang="cs-CZ" sz="2400" u="sng" dirty="0"/>
              <a:t>nelze vynucovat součinnost </a:t>
            </a:r>
            <a:r>
              <a:rPr lang="cs-CZ" sz="2400" dirty="0"/>
              <a:t>(nelze uložit pokutu)</a:t>
            </a:r>
          </a:p>
          <a:p>
            <a:pPr algn="just"/>
            <a:endParaRPr lang="cs-CZ" sz="2400" dirty="0"/>
          </a:p>
          <a:p>
            <a:pPr marL="176213" indent="0" algn="just">
              <a:buNone/>
            </a:pPr>
            <a:endParaRPr lang="cs-CZ" sz="2400" dirty="0"/>
          </a:p>
          <a:p>
            <a:pPr marL="176213" indent="0" algn="just">
              <a:buNone/>
            </a:pPr>
            <a:r>
              <a:rPr lang="cs-CZ" sz="2400" b="1" dirty="0"/>
              <a:t>Pověření ke kontrole</a:t>
            </a:r>
          </a:p>
          <a:p>
            <a:pPr algn="just"/>
            <a:r>
              <a:rPr lang="cs-CZ" sz="2400" u="sng" dirty="0"/>
              <a:t>písemné</a:t>
            </a:r>
          </a:p>
          <a:p>
            <a:pPr algn="just"/>
            <a:r>
              <a:rPr lang="cs-CZ" sz="2400" dirty="0"/>
              <a:t>vydává vedoucí kontrolního orgánu nebo osoba jím určená (nadřízená osoba kontrolujícího)</a:t>
            </a:r>
          </a:p>
          <a:p>
            <a:endParaRPr lang="cs-CZ" sz="2400" dirty="0"/>
          </a:p>
          <a:p>
            <a:pPr marL="176213" indent="0">
              <a:buNone/>
            </a:pPr>
            <a:endParaRPr lang="cs-CZ" sz="24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75</a:t>
            </a:fld>
            <a:endParaRPr lang="cs-C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65698007"/>
              </p:ext>
            </p:extLst>
          </p:nvPr>
        </p:nvGraphicFramePr>
        <p:xfrm>
          <a:off x="6138788" y="397594"/>
          <a:ext cx="4320480" cy="57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6090"/>
          </a:xfrm>
        </p:spPr>
        <p:txBody>
          <a:bodyPr/>
          <a:lstStyle/>
          <a:p>
            <a:r>
              <a:rPr lang="cs-CZ" dirty="0"/>
              <a:t>Přípravná fáze</a:t>
            </a:r>
          </a:p>
        </p:txBody>
      </p:sp>
    </p:spTree>
    <p:extLst>
      <p:ext uri="{BB962C8B-B14F-4D97-AF65-F5344CB8AC3E}">
        <p14:creationId xmlns:p14="http://schemas.microsoft.com/office/powerpoint/2010/main" val="24853371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841160" cy="5410200"/>
          </a:xfrm>
        </p:spPr>
        <p:txBody>
          <a:bodyPr/>
          <a:lstStyle/>
          <a:p>
            <a:pPr marL="176213" indent="0">
              <a:buNone/>
            </a:pPr>
            <a:r>
              <a:rPr lang="cs-CZ" sz="2400" b="1" dirty="0"/>
              <a:t>Zahájení kontroly</a:t>
            </a:r>
          </a:p>
          <a:p>
            <a:pPr algn="just"/>
            <a:r>
              <a:rPr lang="cs-CZ" sz="2400" dirty="0"/>
              <a:t>KŘ stanoví 3 možnosti </a:t>
            </a:r>
          </a:p>
          <a:p>
            <a:pPr marL="1074738" indent="-538163" algn="just">
              <a:buFont typeface="+mj-lt"/>
              <a:buAutoNum type="alphaLcParenR"/>
            </a:pPr>
            <a:r>
              <a:rPr lang="cs-CZ" sz="2400" dirty="0"/>
              <a:t>předložením pověření ke kontrole </a:t>
            </a:r>
          </a:p>
          <a:p>
            <a:pPr marL="1074738" indent="-538163" algn="just">
              <a:buFont typeface="+mj-lt"/>
              <a:buAutoNum type="alphaLcParenR"/>
            </a:pPr>
            <a:r>
              <a:rPr lang="cs-CZ" sz="2400" dirty="0"/>
              <a:t>doručením oznámení</a:t>
            </a:r>
          </a:p>
          <a:p>
            <a:pPr marL="2786062" indent="0" algn="just">
              <a:buNone/>
            </a:pPr>
            <a:endParaRPr lang="cs-CZ" sz="2400" dirty="0"/>
          </a:p>
          <a:p>
            <a:pPr marL="3222625" indent="-436563" algn="just">
              <a:buFont typeface="+mj-lt"/>
              <a:buAutoNum type="alphaLcParenR"/>
            </a:pPr>
            <a:endParaRPr lang="cs-CZ" sz="2400" dirty="0"/>
          </a:p>
          <a:p>
            <a:pPr marL="3222625" indent="-436563" algn="just">
              <a:buFont typeface="+mj-lt"/>
              <a:buAutoNum type="alphaLcParenR"/>
            </a:pPr>
            <a:endParaRPr lang="cs-CZ" sz="2400" dirty="0"/>
          </a:p>
          <a:p>
            <a:pPr marL="3222625" indent="-436563" algn="just">
              <a:buFont typeface="+mj-lt"/>
              <a:buAutoNum type="alphaLcParenR"/>
            </a:pPr>
            <a:endParaRPr lang="cs-CZ" sz="2400" dirty="0"/>
          </a:p>
          <a:p>
            <a:pPr marL="536575" indent="0" algn="just">
              <a:buNone/>
            </a:pPr>
            <a:endParaRPr lang="cs-CZ" sz="2400" dirty="0"/>
          </a:p>
          <a:p>
            <a:pPr marL="1074738" indent="-538163" algn="just">
              <a:buFont typeface="+mj-lt"/>
              <a:buAutoNum type="alphaLcParenR"/>
            </a:pPr>
            <a:endParaRPr lang="cs-CZ" sz="2400" dirty="0"/>
          </a:p>
          <a:p>
            <a:pPr marL="1074738" indent="-538163" algn="just">
              <a:buFont typeface="+mj-lt"/>
              <a:buAutoNum type="alphaLcParenR" startAt="3"/>
            </a:pPr>
            <a:r>
              <a:rPr lang="cs-CZ" sz="2400" dirty="0"/>
              <a:t>kontrolním úkonem, který předchází předložení pověření </a:t>
            </a:r>
          </a:p>
          <a:p>
            <a:pPr marL="1074738" indent="0" algn="just">
              <a:buNone/>
            </a:pPr>
            <a:r>
              <a:rPr lang="cs-CZ" sz="2400" dirty="0"/>
              <a:t>ke kontrole (tzv. </a:t>
            </a:r>
            <a:r>
              <a:rPr lang="cs-CZ" sz="2400" dirty="0" err="1"/>
              <a:t>mystery</a:t>
            </a:r>
            <a:r>
              <a:rPr lang="cs-CZ" sz="2400" dirty="0"/>
              <a:t> shopping)</a:t>
            </a:r>
          </a:p>
          <a:p>
            <a:pPr marL="1074738" indent="-538163" algn="just">
              <a:buFont typeface="+mj-lt"/>
              <a:buAutoNum type="alphaLcParenR" startAt="3"/>
            </a:pPr>
            <a:endParaRPr lang="cs-CZ" sz="2400" dirty="0"/>
          </a:p>
          <a:p>
            <a:pPr algn="just"/>
            <a:r>
              <a:rPr lang="cs-CZ" sz="2400" dirty="0"/>
              <a:t>aktivace práv a povinností kontrolujících a kontrolované osoby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fáze (1/4)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76</a:t>
            </a:fld>
            <a:endParaRPr lang="cs-C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16118466"/>
              </p:ext>
            </p:extLst>
          </p:nvPr>
        </p:nvGraphicFramePr>
        <p:xfrm>
          <a:off x="6138788" y="397594"/>
          <a:ext cx="4320480" cy="57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1602285" y="2917329"/>
            <a:ext cx="8018848" cy="12926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chemeClr val="bg2"/>
                </a:solidFill>
              </a:rPr>
              <a:t>! </a:t>
            </a:r>
            <a:r>
              <a:rPr lang="cs-CZ" dirty="0"/>
              <a:t>Zasláním oznámení o zahájení kontroly kontrolované osobě prostřednictvím emailu </a:t>
            </a:r>
            <a:r>
              <a:rPr lang="cs-CZ" u="sng" dirty="0"/>
              <a:t>není kontrola formálně zahájena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Dle § 19 odst. 1 SŘ – </a:t>
            </a:r>
            <a:r>
              <a:rPr lang="cs-CZ" i="1" dirty="0"/>
              <a:t>„Správní orgán doručí písemnost prostřednictvím veřejné datové sítě do datové schránky.“</a:t>
            </a:r>
          </a:p>
        </p:txBody>
      </p:sp>
    </p:spTree>
    <p:extLst>
      <p:ext uri="{BB962C8B-B14F-4D97-AF65-F5344CB8AC3E}">
        <p14:creationId xmlns:p14="http://schemas.microsoft.com/office/powerpoint/2010/main" val="329820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377825" y="1117129"/>
            <a:ext cx="9841160" cy="5410200"/>
          </a:xfrm>
        </p:spPr>
        <p:txBody>
          <a:bodyPr/>
          <a:lstStyle/>
          <a:p>
            <a:pPr marL="176213" indent="0">
              <a:buNone/>
            </a:pPr>
            <a:r>
              <a:rPr lang="cs-CZ" sz="2400" b="1" dirty="0"/>
              <a:t>Výkon kontrolní činnosti – práva a povinnosti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fáze (2/4)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77</a:t>
            </a:fld>
            <a:endParaRPr lang="cs-C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93591774"/>
              </p:ext>
            </p:extLst>
          </p:nvPr>
        </p:nvGraphicFramePr>
        <p:xfrm>
          <a:off x="6138788" y="397594"/>
          <a:ext cx="4320480" cy="57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52773"/>
              </p:ext>
            </p:extLst>
          </p:nvPr>
        </p:nvGraphicFramePr>
        <p:xfrm>
          <a:off x="378760" y="1620837"/>
          <a:ext cx="9792476" cy="511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6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0683">
                <a:tc>
                  <a:txBody>
                    <a:bodyPr/>
                    <a:lstStyle/>
                    <a:p>
                      <a:r>
                        <a:rPr lang="cs-CZ" sz="2000" dirty="0"/>
                        <a:t>Práva</a:t>
                      </a:r>
                      <a:r>
                        <a:rPr lang="cs-CZ" sz="2000" baseline="0" dirty="0"/>
                        <a:t> k</a:t>
                      </a:r>
                      <a:r>
                        <a:rPr lang="cs-CZ" sz="2000" dirty="0"/>
                        <a:t>ontrolované</a:t>
                      </a:r>
                      <a:r>
                        <a:rPr lang="cs-CZ" sz="2000" baseline="0" dirty="0"/>
                        <a:t> osoby</a:t>
                      </a:r>
                      <a:endParaRPr lang="cs-CZ" sz="20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Povinnosti kontrolující osoby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4285">
                <a:tc>
                  <a:txBody>
                    <a:bodyPr/>
                    <a:lstStyle/>
                    <a:p>
                      <a:r>
                        <a:rPr lang="cs-CZ" sz="2000" dirty="0"/>
                        <a:t>znát identitu kontrolujícího</a:t>
                      </a:r>
                      <a:r>
                        <a:rPr lang="cs-CZ" sz="2000" baseline="0" dirty="0"/>
                        <a:t> (požadovat předložení pověření ke kontrole)</a:t>
                      </a:r>
                      <a:endParaRPr lang="cs-CZ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předložit pověření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428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účastnit se kontrolních úkonů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umožnit účast kontrolované osoby na kontrolních úkonech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9149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namítat podjatost kontrolujícího či přizvané osoby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zjistit stav věci v rozsahu nezbytné pro dosažení účelu kontroly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šetřit práva a oprávněné zájmy kontrolované</a:t>
                      </a:r>
                      <a:r>
                        <a:rPr lang="cs-CZ" sz="2000" baseline="0" dirty="0"/>
                        <a:t> osoby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428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seznámit se s výsledky kontroly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vyhotovit protokol o kontrole a doručit jeho stejnopis kontrolované</a:t>
                      </a:r>
                      <a:r>
                        <a:rPr lang="cs-CZ" sz="2000" baseline="0" dirty="0"/>
                        <a:t> osobě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67887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uplatnit námitky </a:t>
                      </a:r>
                      <a:r>
                        <a:rPr lang="cs-CZ" sz="2000" b="1" i="0" u="sng" dirty="0"/>
                        <a:t>vůči výsledkům kontroly</a:t>
                      </a:r>
                    </a:p>
                    <a:p>
                      <a:endParaRPr lang="cs-CZ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námitky vyřídit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0663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377825" y="1189137"/>
            <a:ext cx="9612000" cy="5410200"/>
          </a:xfrm>
        </p:spPr>
        <p:txBody>
          <a:bodyPr/>
          <a:lstStyle/>
          <a:p>
            <a:pPr marL="176213" indent="0">
              <a:buNone/>
            </a:pPr>
            <a:r>
              <a:rPr lang="cs-CZ" sz="2400" b="1" dirty="0"/>
              <a:t>Výkon kontrolní činnosti –povinnosti a práva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fáze (3/4)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78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974048"/>
              </p:ext>
            </p:extLst>
          </p:nvPr>
        </p:nvGraphicFramePr>
        <p:xfrm>
          <a:off x="396790" y="1765201"/>
          <a:ext cx="9721403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6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27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+mn-lt"/>
                        </a:rPr>
                        <a:t>Povinnosti</a:t>
                      </a:r>
                      <a:r>
                        <a:rPr lang="cs-CZ" sz="2000" baseline="0" dirty="0">
                          <a:latin typeface="+mn-lt"/>
                        </a:rPr>
                        <a:t> k</a:t>
                      </a:r>
                      <a:r>
                        <a:rPr lang="cs-CZ" sz="2000" dirty="0">
                          <a:latin typeface="+mn-lt"/>
                        </a:rPr>
                        <a:t>ontrolované</a:t>
                      </a:r>
                      <a:r>
                        <a:rPr lang="cs-CZ" sz="2000" baseline="0" dirty="0">
                          <a:latin typeface="+mn-lt"/>
                        </a:rPr>
                        <a:t> osoby</a:t>
                      </a:r>
                      <a:endParaRPr lang="cs-CZ" sz="2000" dirty="0">
                        <a:latin typeface="+mn-lt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+mn-lt"/>
                        </a:rPr>
                        <a:t>Práva kontrolující osoby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+mn-lt"/>
                        </a:rPr>
                        <a:t>prokázat totožnost</a:t>
                      </a:r>
                      <a:r>
                        <a:rPr lang="cs-CZ" sz="2000" baseline="0" dirty="0">
                          <a:latin typeface="+mn-lt"/>
                        </a:rPr>
                        <a:t> fyzické osoby, jež je přítomna na místě kontroly</a:t>
                      </a:r>
                      <a:endParaRPr lang="cs-CZ" sz="20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+mn-lt"/>
                        </a:rPr>
                        <a:t>znát identitu přítomné fyzické osoby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+mn-lt"/>
                        </a:rPr>
                        <a:t>vytvořit podmínky pro výkon kontroly a umožnit realizaci práv kontrolující</a:t>
                      </a:r>
                      <a:r>
                        <a:rPr lang="cs-CZ" sz="2000" baseline="0" dirty="0">
                          <a:latin typeface="+mn-lt"/>
                        </a:rPr>
                        <a:t> osoby a poskytovat součinnost</a:t>
                      </a:r>
                      <a:endParaRPr lang="cs-CZ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+mn-lt"/>
                        </a:rPr>
                        <a:t>vstupovat</a:t>
                      </a:r>
                      <a:r>
                        <a:rPr lang="cs-CZ" sz="2000" baseline="0" dirty="0">
                          <a:latin typeface="+mn-lt"/>
                        </a:rPr>
                        <a:t> do staveb, dopravních prostředků, na pozemky a dalších prostor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+mn-lt"/>
                        </a:rPr>
                        <a:t>požadovat poskytnutí údajů, dokumentů a věcí vztahujících se k předmětu kontroly („podklady“); v odůvodněných případech</a:t>
                      </a:r>
                      <a:r>
                        <a:rPr lang="cs-CZ" sz="2000" baseline="0" dirty="0">
                          <a:latin typeface="+mn-lt"/>
                        </a:rPr>
                        <a:t> originály ⟶ potvrzení („protokol o převzetí“), po pominutí důvodů k jejich zadržení je neprodleně vrátit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+mn-lt"/>
                        </a:rPr>
                        <a:t>pořizovat</a:t>
                      </a:r>
                      <a:r>
                        <a:rPr lang="cs-CZ" sz="2000" baseline="0" dirty="0">
                          <a:latin typeface="+mn-lt"/>
                        </a:rPr>
                        <a:t> obrazové nebo zvukové záznamy</a:t>
                      </a:r>
                      <a:endParaRPr lang="cs-CZ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+mn-lt"/>
                        </a:rPr>
                        <a:t>užívat technické prostředky kontrolované</a:t>
                      </a:r>
                      <a:r>
                        <a:rPr lang="cs-CZ" sz="2000" baseline="0" dirty="0">
                          <a:latin typeface="+mn-lt"/>
                        </a:rPr>
                        <a:t> osoby</a:t>
                      </a:r>
                      <a:endParaRPr lang="cs-CZ" sz="20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+mn-lt"/>
                        </a:rPr>
                        <a:t>požadovat další součinnost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+mn-lt"/>
                        </a:rPr>
                        <a:t>podání zprávy o</a:t>
                      </a:r>
                      <a:r>
                        <a:rPr lang="cs-CZ" sz="2000" baseline="0" dirty="0">
                          <a:latin typeface="+mn-lt"/>
                        </a:rPr>
                        <a:t> opatření k nápravě</a:t>
                      </a:r>
                      <a:endParaRPr lang="cs-CZ" sz="20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087283"/>
              </p:ext>
            </p:extLst>
          </p:nvPr>
        </p:nvGraphicFramePr>
        <p:xfrm>
          <a:off x="6138788" y="397594"/>
          <a:ext cx="4320480" cy="57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48234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213" indent="0">
              <a:buNone/>
            </a:pPr>
            <a:r>
              <a:rPr lang="cs-CZ" sz="2400" b="1" dirty="0"/>
              <a:t>Faktické (materiální) ukončení kontroly</a:t>
            </a:r>
          </a:p>
          <a:p>
            <a:pPr marL="176213" indent="0">
              <a:buNone/>
            </a:pPr>
            <a:endParaRPr lang="cs-CZ" sz="2400" b="1" dirty="0"/>
          </a:p>
          <a:p>
            <a:r>
              <a:rPr lang="cs-CZ" sz="2400" dirty="0"/>
              <a:t>poslední kontrolní úkon kontrolující osoby předcházející vyhotovení Protokolu o kontrole </a:t>
            </a:r>
          </a:p>
          <a:p>
            <a:r>
              <a:rPr lang="cs-CZ" sz="2400" dirty="0"/>
              <a:t>datum uvedeno v Protokolu o kontrole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79</a:t>
            </a:fld>
            <a:endParaRPr lang="cs-CZ" dirty="0"/>
          </a:p>
        </p:txBody>
      </p:sp>
      <p:sp>
        <p:nvSpPr>
          <p:cNvPr id="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Realizační fáze (4/4)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26819216"/>
              </p:ext>
            </p:extLst>
          </p:nvPr>
        </p:nvGraphicFramePr>
        <p:xfrm>
          <a:off x="6138788" y="397594"/>
          <a:ext cx="4320480" cy="57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176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8" y="469058"/>
            <a:ext cx="9624060" cy="623024"/>
          </a:xfrm>
        </p:spPr>
        <p:txBody>
          <a:bodyPr>
            <a:normAutofit/>
          </a:bodyPr>
          <a:lstStyle/>
          <a:p>
            <a:r>
              <a:rPr lang="cs-CZ" sz="2900" dirty="0"/>
              <a:t>Návrh zákona o řízení a kontrole veřejných financí (5/5)</a:t>
            </a:r>
            <a:endParaRPr lang="cs-CZ" sz="2900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9736" y="1140010"/>
            <a:ext cx="9276526" cy="5384998"/>
          </a:xfrm>
        </p:spPr>
        <p:txBody>
          <a:bodyPr>
            <a:noAutofit/>
          </a:bodyPr>
          <a:lstStyle/>
          <a:p>
            <a:pPr marL="179388" lvl="2">
              <a:lnSpc>
                <a:spcPct val="150000"/>
              </a:lnSpc>
            </a:pPr>
            <a:r>
              <a:rPr lang="cs-CZ" sz="2000" b="1" dirty="0">
                <a:cs typeface="Arial"/>
              </a:rPr>
              <a:t>Implementace směrnice o rozpočtových rámcích do návrhu zákona </a:t>
            </a:r>
          </a:p>
          <a:p>
            <a:pPr marL="179388" lvl="2">
              <a:lnSpc>
                <a:spcPct val="150000"/>
              </a:lnSpc>
            </a:pPr>
            <a:r>
              <a:rPr lang="cs-CZ" sz="2000" b="1" dirty="0">
                <a:cs typeface="Arial"/>
              </a:rPr>
              <a:t>Čl. 3 odst. 1: </a:t>
            </a:r>
          </a:p>
          <a:p>
            <a:pPr marL="179388" lvl="2" algn="just">
              <a:lnSpc>
                <a:spcPct val="150000"/>
              </a:lnSpc>
            </a:pPr>
            <a:r>
              <a:rPr lang="cs-CZ" sz="2000" dirty="0">
                <a:cs typeface="Arial"/>
              </a:rPr>
              <a:t>„Pokud jde o vnitrostátní systémy veřejných účtů, v členských státech fungují systémy veřejných účtů, které komplexně a konzistentně pokrývají všechny </a:t>
            </a:r>
            <a:r>
              <a:rPr lang="cs-CZ" sz="2000" b="1" dirty="0" err="1">
                <a:cs typeface="Arial"/>
              </a:rPr>
              <a:t>subsektory</a:t>
            </a:r>
            <a:r>
              <a:rPr lang="cs-CZ" sz="2000" b="1" dirty="0">
                <a:cs typeface="Arial"/>
              </a:rPr>
              <a:t> sektoru vládních institucí</a:t>
            </a:r>
            <a:r>
              <a:rPr lang="cs-CZ" sz="2000" dirty="0">
                <a:cs typeface="Arial"/>
              </a:rPr>
              <a:t> a obsahují informace potřebné k vypracování akruálních údajů pro sestavení údajů založených na standardu ESA 95. Uvedené systémy veřejných účtů podléhají vnitřní kontrole a nezávislému auditu.“</a:t>
            </a:r>
            <a:endParaRPr lang="cs-CZ" sz="2200" b="1" dirty="0">
              <a:latin typeface="+mj-lt"/>
            </a:endParaRPr>
          </a:p>
          <a:p>
            <a:pPr marL="179388" indent="0">
              <a:lnSpc>
                <a:spcPct val="150000"/>
              </a:lnSpc>
              <a:buNone/>
            </a:pPr>
            <a:endParaRPr lang="cs-CZ" sz="2200" b="1" dirty="0">
              <a:latin typeface="+mj-lt"/>
            </a:endParaRPr>
          </a:p>
          <a:p>
            <a:pPr marL="179388" algn="just"/>
            <a:endParaRPr lang="cs-CZ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22564" y="4933553"/>
            <a:ext cx="5760640" cy="1785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zavést v orgánech státní správy 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samosprávy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systém </a:t>
            </a:r>
            <a:r>
              <a:rPr lang="cs-CZ" sz="2200" b="1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a kontroly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veřejných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financí tak, aby údaje, které se dostanou do Evropské unie byly založeny na skutečnosti </a:t>
            </a: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srgbClr val="444444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Přímá spojnice se šipkou 15"/>
          <p:cNvCxnSpPr>
            <a:cxnSpLocks/>
          </p:cNvCxnSpPr>
          <p:nvPr/>
        </p:nvCxnSpPr>
        <p:spPr>
          <a:xfrm>
            <a:off x="1746300" y="4861545"/>
            <a:ext cx="2160240" cy="1008112"/>
          </a:xfrm>
          <a:prstGeom prst="bentConnector3">
            <a:avLst>
              <a:gd name="adj1" fmla="val 1204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5285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Vyhotovení Protokolu o kontrole</a:t>
            </a:r>
          </a:p>
          <a:p>
            <a:pPr marL="285750" indent="-285750">
              <a:buFont typeface="Arial" panose="020B0604020202020204" pitchFamily="34" charset="0"/>
              <a:buChar char="─"/>
            </a:pPr>
            <a:r>
              <a:rPr lang="cs-CZ" sz="2400" dirty="0"/>
              <a:t>obsahuje skutečnosti vztahující se k vykonané kontrole (KŘ uvádí demonstrativní výčet)</a:t>
            </a:r>
          </a:p>
          <a:p>
            <a:pPr marL="285750" indent="-285750">
              <a:buFont typeface="Arial" panose="020B0604020202020204" pitchFamily="34" charset="0"/>
              <a:buChar char="─"/>
            </a:pPr>
            <a:r>
              <a:rPr lang="cs-CZ" sz="2400" b="1" u="sng" dirty="0"/>
              <a:t>každé zjištění musí být řádně, jasně a stručně popsáno a podloženo důkazem, ne domněnkou</a:t>
            </a:r>
          </a:p>
          <a:p>
            <a:pPr marL="285750" indent="-285750">
              <a:buFont typeface="Arial" panose="020B0604020202020204" pitchFamily="34" charset="0"/>
              <a:buChar char="─"/>
            </a:pPr>
            <a:r>
              <a:rPr lang="cs-CZ" sz="2400" dirty="0"/>
              <a:t>lhůta pro vyhotovení je 30/60 dnů</a:t>
            </a:r>
          </a:p>
          <a:p>
            <a:pPr marL="285750" indent="-285750">
              <a:buFont typeface="Arial" panose="020B0604020202020204" pitchFamily="34" charset="0"/>
              <a:buChar char="─"/>
            </a:pP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─"/>
            </a:pPr>
            <a:endParaRPr lang="cs-CZ" sz="24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fáze (1/2)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80</a:t>
            </a:fld>
            <a:endParaRPr lang="cs-CZ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85212363"/>
              </p:ext>
            </p:extLst>
          </p:nvPr>
        </p:nvGraphicFramePr>
        <p:xfrm>
          <a:off x="6138788" y="397594"/>
          <a:ext cx="4320480" cy="57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77825" y="3709417"/>
            <a:ext cx="9290050" cy="3416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2"/>
                </a:solidFill>
              </a:rPr>
              <a:t>!</a:t>
            </a:r>
            <a:r>
              <a:rPr lang="cs-CZ" dirty="0"/>
              <a:t> </a:t>
            </a:r>
            <a:r>
              <a:rPr lang="cs-CZ" b="1" dirty="0"/>
              <a:t>V Protokolu o kontrole by neměly být formulace typu:</a:t>
            </a:r>
          </a:p>
          <a:p>
            <a:r>
              <a:rPr lang="cs-CZ" i="1" dirty="0"/>
              <a:t>„Podle našeho názoru…“</a:t>
            </a:r>
          </a:p>
          <a:p>
            <a:r>
              <a:rPr lang="cs-CZ" i="1" dirty="0"/>
              <a:t>„Domníváme se, že…“</a:t>
            </a:r>
          </a:p>
          <a:p>
            <a:r>
              <a:rPr lang="cs-CZ" i="1" dirty="0"/>
              <a:t>„Pravděpodobně, nejspíš, asi mohlo dojít k…“</a:t>
            </a:r>
          </a:p>
          <a:p>
            <a:endParaRPr lang="cs-CZ" i="1" dirty="0"/>
          </a:p>
          <a:p>
            <a:pPr algn="just"/>
            <a:r>
              <a:rPr lang="cs-CZ" sz="2400" dirty="0">
                <a:solidFill>
                  <a:schemeClr val="bg2"/>
                </a:solidFill>
              </a:rPr>
              <a:t>! </a:t>
            </a:r>
            <a:r>
              <a:rPr lang="cs-CZ" b="1" dirty="0"/>
              <a:t>Pokud není zjištění podloženo důkazem, nejedná se o zjištění. </a:t>
            </a:r>
            <a:r>
              <a:rPr lang="cs-CZ" dirty="0"/>
              <a:t>V případě, že nelze zjištění podložit důkazem, ale jedná se o závažnou skutečnost, která by mohla mít negativní následek, </a:t>
            </a:r>
            <a:r>
              <a:rPr lang="cs-CZ" b="1" dirty="0"/>
              <a:t>jedná se o riziko</a:t>
            </a:r>
            <a:r>
              <a:rPr lang="cs-CZ" dirty="0"/>
              <a:t>, které je nutné v Protokolu o kontrole uvést a řádně okomentovat.</a:t>
            </a:r>
          </a:p>
          <a:p>
            <a:endParaRPr lang="cs-CZ" dirty="0"/>
          </a:p>
          <a:p>
            <a:r>
              <a:rPr lang="cs-CZ" sz="2400" dirty="0">
                <a:solidFill>
                  <a:schemeClr val="bg2"/>
                </a:solidFill>
              </a:rPr>
              <a:t>! </a:t>
            </a:r>
            <a:r>
              <a:rPr lang="cs-CZ" dirty="0"/>
              <a:t>V Protokolu o kontrole je vhodné uvést i pozitivní zjištění.</a:t>
            </a:r>
          </a:p>
        </p:txBody>
      </p:sp>
    </p:spTree>
    <p:extLst>
      <p:ext uri="{BB962C8B-B14F-4D97-AF65-F5344CB8AC3E}">
        <p14:creationId xmlns:p14="http://schemas.microsoft.com/office/powerpoint/2010/main" val="2034936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1665"/>
          </a:xfrm>
        </p:spPr>
        <p:txBody>
          <a:bodyPr/>
          <a:lstStyle/>
          <a:p>
            <a:r>
              <a:rPr lang="cs-CZ" dirty="0"/>
              <a:t>Minimální náležitosti Protokolu o kontrole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164" y="1433785"/>
            <a:ext cx="9865096" cy="55107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/>
              <a:t>a) označení kontrolního orgánu a kontrolujícího,</a:t>
            </a:r>
          </a:p>
          <a:p>
            <a:pPr marL="0" indent="0" algn="just">
              <a:buNone/>
            </a:pPr>
            <a:r>
              <a:rPr lang="cs-CZ" sz="2000" dirty="0"/>
              <a:t>b) označení ustanovení právního předpisu vymezujícího pravomoc kontrolního orgánu k výkonu kontroly,</a:t>
            </a:r>
          </a:p>
          <a:p>
            <a:pPr marL="0" indent="0" algn="just">
              <a:buNone/>
            </a:pPr>
            <a:r>
              <a:rPr lang="cs-CZ" sz="2000" dirty="0"/>
              <a:t>c) označení přizvané osoby, včetně důvodu jejího přizvání,</a:t>
            </a:r>
          </a:p>
          <a:p>
            <a:pPr marL="0" indent="0" algn="just">
              <a:buNone/>
            </a:pPr>
            <a:r>
              <a:rPr lang="cs-CZ" sz="2000" dirty="0"/>
              <a:t>d) označení kontrolované osoby,</a:t>
            </a:r>
          </a:p>
          <a:p>
            <a:pPr marL="0" indent="0" algn="just">
              <a:buNone/>
            </a:pPr>
            <a:r>
              <a:rPr lang="cs-CZ" sz="2000" dirty="0"/>
              <a:t>e) označení předmětu kontroly,</a:t>
            </a:r>
          </a:p>
          <a:p>
            <a:pPr marL="0" indent="0" algn="just">
              <a:buNone/>
            </a:pPr>
            <a:r>
              <a:rPr lang="cs-CZ" sz="2000" b="1" dirty="0"/>
              <a:t>f) kontrolní úkon, jímž byla kontrola zahájena, a den, kdy byl tento kontrolní úkon proveden,</a:t>
            </a:r>
          </a:p>
          <a:p>
            <a:pPr marL="0" indent="0" algn="just">
              <a:buNone/>
            </a:pPr>
            <a:r>
              <a:rPr lang="cs-CZ" sz="2000" b="1" dirty="0"/>
              <a:t>g) poslední kontrolní úkon předcházející vyhotovení protokolu o kontrole a den, kdy byl tento kontrolní úkon proveden,</a:t>
            </a:r>
          </a:p>
          <a:p>
            <a:pPr marL="0" indent="0" algn="just">
              <a:buNone/>
            </a:pPr>
            <a:r>
              <a:rPr lang="cs-CZ" sz="2000" b="1" dirty="0"/>
              <a:t>h) kontrolní zjištění, obsahující zjištěný stav věci s uvedením nedostatků a označení právních předpisů, které byly porušeny, včetně uvedení podkladů, z kterých tato kontrolní zjištění vycházejí,</a:t>
            </a:r>
          </a:p>
          <a:p>
            <a:pPr marL="0" indent="0" algn="just">
              <a:buNone/>
            </a:pPr>
            <a:r>
              <a:rPr lang="cs-CZ" sz="2000" dirty="0"/>
              <a:t>i) poučení o možnosti podat proti kontrolním zjištěním uvedeným v protokolu o kontrole námitky s uvedením lhůty pro jejich podání a komu se podávají,</a:t>
            </a:r>
          </a:p>
          <a:p>
            <a:pPr marL="0" indent="0" algn="just">
              <a:buNone/>
            </a:pPr>
            <a:r>
              <a:rPr lang="cs-CZ" sz="2000" dirty="0"/>
              <a:t>j) datum vyhotovení,</a:t>
            </a:r>
          </a:p>
          <a:p>
            <a:pPr marL="0" indent="0" algn="just">
              <a:buNone/>
            </a:pPr>
            <a:r>
              <a:rPr lang="cs-CZ" sz="2000" dirty="0"/>
              <a:t>k) podpis kontrolujícího.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5644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612000" cy="5683250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b="1" dirty="0"/>
              <a:t>Doručení stejnopisu Protokolu o kontrole kontrolované osobě</a:t>
            </a:r>
          </a:p>
          <a:p>
            <a:pPr marL="285750" indent="-285750" algn="just">
              <a:buFont typeface="Arial" panose="020B0604020202020204" pitchFamily="34" charset="0"/>
              <a:buChar char="─"/>
            </a:pPr>
            <a:endParaRPr lang="cs-CZ" sz="2400" dirty="0"/>
          </a:p>
          <a:p>
            <a:pPr marL="0" indent="0" algn="just">
              <a:buNone/>
            </a:pPr>
            <a:r>
              <a:rPr lang="cs-CZ" sz="2400" b="1" dirty="0"/>
              <a:t>Uplatnění námitek</a:t>
            </a:r>
          </a:p>
          <a:p>
            <a:pPr marL="285750" indent="-285750" algn="just">
              <a:buFont typeface="Arial" panose="020B0604020202020204" pitchFamily="34" charset="0"/>
              <a:buChar char="─"/>
            </a:pPr>
            <a:r>
              <a:rPr lang="cs-CZ" sz="2000" b="1" u="sng" dirty="0"/>
              <a:t>pouze proti kontrolním zjištěním </a:t>
            </a:r>
            <a:r>
              <a:rPr lang="cs-CZ" sz="2000" dirty="0"/>
              <a:t>- nezaměňovat s institutem stížností</a:t>
            </a:r>
            <a:endParaRPr lang="cs-CZ" sz="2000" b="1" u="sng" dirty="0"/>
          </a:p>
          <a:p>
            <a:pPr marL="285750" indent="-285750" algn="just">
              <a:buFont typeface="Arial" panose="020B0604020202020204" pitchFamily="34" charset="0"/>
              <a:buChar char="─"/>
            </a:pPr>
            <a:r>
              <a:rPr lang="cs-CZ" sz="2000" dirty="0"/>
              <a:t>lhůta 15 dnů (v Protokolu může být lhůta stanovena delší)</a:t>
            </a:r>
          </a:p>
          <a:p>
            <a:pPr marL="285750" indent="-285750" algn="just">
              <a:buFont typeface="Arial" panose="020B0604020202020204" pitchFamily="34" charset="0"/>
              <a:buChar char="─"/>
            </a:pPr>
            <a:r>
              <a:rPr lang="cs-CZ" sz="2000" dirty="0"/>
              <a:t>námitky musí být uplatněny písemně a musí být řádně odůvodněné </a:t>
            </a:r>
          </a:p>
          <a:p>
            <a:pPr marL="285750" indent="-285750" algn="just">
              <a:buFont typeface="Arial" panose="020B0604020202020204" pitchFamily="34" charset="0"/>
              <a:buChar char="─"/>
            </a:pPr>
            <a:endParaRPr lang="cs-CZ" sz="2400" dirty="0"/>
          </a:p>
          <a:p>
            <a:pPr marL="0" indent="0" algn="just">
              <a:buNone/>
            </a:pPr>
            <a:r>
              <a:rPr lang="cs-CZ" sz="2400" b="1" dirty="0"/>
              <a:t>Vyřizování námitek</a:t>
            </a:r>
          </a:p>
          <a:p>
            <a:pPr marL="285750" indent="-285750" algn="just">
              <a:buFont typeface="Arial" panose="020B0604020202020204" pitchFamily="34" charset="0"/>
              <a:buChar char="─"/>
            </a:pPr>
            <a:r>
              <a:rPr lang="cs-CZ" sz="2000" dirty="0" err="1"/>
              <a:t>autoremedura</a:t>
            </a:r>
            <a:r>
              <a:rPr lang="cs-CZ" sz="2000" dirty="0"/>
              <a:t> – 7 dnů</a:t>
            </a:r>
          </a:p>
          <a:p>
            <a:pPr marL="285750" indent="-285750" algn="just">
              <a:buFont typeface="Arial" panose="020B0604020202020204" pitchFamily="34" charset="0"/>
              <a:buChar char="─"/>
            </a:pPr>
            <a:r>
              <a:rPr lang="cs-CZ" sz="2000" dirty="0"/>
              <a:t>nejsou opravné prostředky</a:t>
            </a:r>
          </a:p>
          <a:p>
            <a:pPr marL="285750" indent="-285750" algn="just">
              <a:buFont typeface="Arial" panose="020B0604020202020204" pitchFamily="34" charset="0"/>
              <a:buChar char="─"/>
            </a:pPr>
            <a:r>
              <a:rPr lang="cs-CZ" sz="2000" dirty="0"/>
              <a:t>vyřizování na úrovni nadřízené osoby kontrolujícího – 30 </a:t>
            </a:r>
            <a:r>
              <a:rPr lang="cs-CZ" sz="2000"/>
              <a:t>dnů/60 dnů</a:t>
            </a: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─"/>
            </a:pPr>
            <a:r>
              <a:rPr lang="cs-CZ" sz="2000" dirty="0"/>
              <a:t>forma – Dodatek k protokolu (auditní stopa)</a:t>
            </a:r>
          </a:p>
          <a:p>
            <a:pPr marL="285750" indent="-285750" algn="just">
              <a:buFont typeface="Arial" panose="020B0604020202020204" pitchFamily="34" charset="0"/>
              <a:buChar char="─"/>
            </a:pPr>
            <a:endParaRPr lang="cs-CZ" sz="2400" dirty="0"/>
          </a:p>
          <a:p>
            <a:pPr marL="0" indent="0" algn="just">
              <a:buNone/>
            </a:pPr>
            <a:r>
              <a:rPr lang="cs-CZ" sz="2400" b="1" dirty="0"/>
              <a:t>Formální ukončení kontroly</a:t>
            </a: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─"/>
            </a:pPr>
            <a:r>
              <a:rPr lang="cs-CZ" sz="2000" dirty="0"/>
              <a:t>marným uplynutím lhůty pro podání námitek, </a:t>
            </a:r>
          </a:p>
          <a:p>
            <a:pPr marL="285750" indent="-285750" algn="just">
              <a:buFont typeface="Arial" panose="020B0604020202020204" pitchFamily="34" charset="0"/>
              <a:buChar char="─"/>
            </a:pPr>
            <a:r>
              <a:rPr lang="cs-CZ" sz="2000" dirty="0"/>
              <a:t>dnem doručení vyřízení námitek kontrolované osobě nebo </a:t>
            </a:r>
          </a:p>
          <a:p>
            <a:pPr marL="285750" indent="-285750" algn="just">
              <a:buFont typeface="Arial" panose="020B0604020202020204" pitchFamily="34" charset="0"/>
              <a:buChar char="─"/>
            </a:pPr>
            <a:r>
              <a:rPr lang="cs-CZ" sz="2000" dirty="0"/>
              <a:t>dnem, ve kterém byly námitky předány k vyřízení správnímu orgánu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82</a:t>
            </a:fld>
            <a:endParaRPr lang="cs-CZ" dirty="0"/>
          </a:p>
        </p:txBody>
      </p:sp>
      <p:sp>
        <p:nvSpPr>
          <p:cNvPr id="6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fáze (2/2)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24389545"/>
              </p:ext>
            </p:extLst>
          </p:nvPr>
        </p:nvGraphicFramePr>
        <p:xfrm>
          <a:off x="6138788" y="397594"/>
          <a:ext cx="4320480" cy="57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06604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400" dirty="0">
                <a:latin typeface="+mn-lt"/>
              </a:rPr>
              <a:t>správní delikty a přestupky</a:t>
            </a:r>
          </a:p>
          <a:p>
            <a:r>
              <a:rPr lang="cs-CZ" sz="2400" dirty="0">
                <a:latin typeface="+mn-lt"/>
              </a:rPr>
              <a:t>sankce za nesplnění povinností</a:t>
            </a:r>
          </a:p>
          <a:p>
            <a:pPr marL="1611313" lvl="1" indent="-349250">
              <a:buFont typeface="Arial" panose="020B0604020202020204" pitchFamily="34" charset="0"/>
              <a:buChar char="─"/>
            </a:pPr>
            <a:r>
              <a:rPr lang="cs-CZ" sz="2400" dirty="0"/>
              <a:t>vytvořit podmínky pro výkon kontroly</a:t>
            </a:r>
          </a:p>
          <a:p>
            <a:pPr marL="1611313" lvl="1" indent="-349250">
              <a:buFont typeface="Arial" panose="020B0604020202020204" pitchFamily="34" charset="0"/>
              <a:buChar char="─"/>
            </a:pPr>
            <a:r>
              <a:rPr lang="cs-CZ" sz="2400" dirty="0"/>
              <a:t>poskytnout součinnost</a:t>
            </a:r>
          </a:p>
          <a:p>
            <a:pPr marL="1611313" lvl="1" indent="-349250">
              <a:buFont typeface="Arial" panose="020B0604020202020204" pitchFamily="34" charset="0"/>
              <a:buChar char="─"/>
            </a:pPr>
            <a:r>
              <a:rPr lang="cs-CZ" sz="2400" dirty="0"/>
              <a:t>umožnit výkon oprávnění</a:t>
            </a:r>
          </a:p>
          <a:p>
            <a:pPr marL="1611313" lvl="1" indent="-349250">
              <a:buFont typeface="Arial" panose="020B0604020202020204" pitchFamily="34" charset="0"/>
              <a:buChar char="─"/>
            </a:pPr>
            <a:r>
              <a:rPr lang="cs-CZ" sz="2400" dirty="0"/>
              <a:t>podat písemnou zprávu ve lhůtě určené kontrolujícím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Sankce za nerespektování procesních povinností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06990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140" y="1824473"/>
            <a:ext cx="4752528" cy="1107996"/>
          </a:xfrm>
        </p:spPr>
        <p:txBody>
          <a:bodyPr anchor="ctr"/>
          <a:lstStyle/>
          <a:p>
            <a:r>
              <a:rPr lang="cs-CZ" sz="3600" dirty="0">
                <a:solidFill>
                  <a:schemeClr val="tx2"/>
                </a:solidFill>
              </a:rPr>
              <a:t>ANALÝZA SYSTÉMU KONTROL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7"/>
          </p:nvPr>
        </p:nvSpPr>
        <p:spPr>
          <a:xfrm>
            <a:off x="8703484" y="7193430"/>
            <a:ext cx="1582420" cy="123111"/>
          </a:xfrm>
        </p:spPr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84</a:t>
            </a:fld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5234023" y="1280471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10147196" y="154296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147196" y="210180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147196" y="266064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147196" y="3219481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147196" y="3778319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146226" y="433715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0146226" y="4895995"/>
            <a:ext cx="504000" cy="504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0147196" y="545483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147196" y="601367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275441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 pro zpracování analýzy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409113" cy="56832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200" dirty="0">
                <a:latin typeface="+mj-lt"/>
                <a:cs typeface="Arial" panose="020B0604020202020204" pitchFamily="34" charset="0"/>
              </a:rPr>
              <a:t>návrh zákona o řízení a kontrole veřejných financí je od začátku svého vzniku spojován s odstraněním duplicitních kontrol v systému kontrol ve veřejné správě</a:t>
            </a:r>
          </a:p>
          <a:p>
            <a:pPr algn="just">
              <a:lnSpc>
                <a:spcPct val="150000"/>
              </a:lnSpc>
            </a:pPr>
            <a:r>
              <a:rPr lang="cs-CZ" sz="2200" dirty="0">
                <a:latin typeface="+mj-lt"/>
                <a:cs typeface="Arial" panose="020B0604020202020204" pitchFamily="34" charset="0"/>
              </a:rPr>
              <a:t>na základě požadavku poslanců a senátorů v souvislosti s rozšířením působnosti NKÚ </a:t>
            </a:r>
          </a:p>
          <a:p>
            <a:pPr algn="just">
              <a:lnSpc>
                <a:spcPct val="150000"/>
              </a:lnSpc>
            </a:pPr>
            <a:endParaRPr lang="cs-CZ" sz="2400" dirty="0">
              <a:latin typeface="+mn-lt"/>
            </a:endParaRPr>
          </a:p>
          <a:p>
            <a:pPr marL="176213" indent="0" algn="just">
              <a:lnSpc>
                <a:spcPct val="150000"/>
              </a:lnSpc>
              <a:buNone/>
            </a:pPr>
            <a:endParaRPr lang="cs-CZ" sz="24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cs-CZ" sz="2200" dirty="0">
                <a:latin typeface="+mj-lt"/>
                <a:cs typeface="Arial" panose="020B0604020202020204" pitchFamily="34" charset="0"/>
              </a:rPr>
              <a:t>identifikovat případné duplicity v kontrolním systému a navrhnout opatření, jak omezit či eliminovat nežádoucí duplicity</a:t>
            </a:r>
          </a:p>
          <a:p>
            <a:pPr marL="176213" indent="0" algn="just">
              <a:lnSpc>
                <a:spcPct val="150000"/>
              </a:lnSpc>
              <a:buNone/>
            </a:pPr>
            <a:endParaRPr lang="cs-CZ" sz="2400" dirty="0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46100" y="3925441"/>
            <a:ext cx="9409113" cy="65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6213" indent="0" algn="just">
              <a:lnSpc>
                <a:spcPct val="150000"/>
              </a:lnSpc>
              <a:buNone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E7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 </a:t>
            </a:r>
            <a:r>
              <a:rPr lang="cs-CZ" sz="2000" b="1" dirty="0">
                <a:solidFill>
                  <a:srgbClr val="444444"/>
                </a:solidFill>
                <a:latin typeface="Arial"/>
              </a:rPr>
              <a:t>zásadním změnám v kontrolní systému by měla předcházet analýza</a:t>
            </a:r>
          </a:p>
        </p:txBody>
      </p:sp>
    </p:spTree>
    <p:extLst>
      <p:ext uri="{BB962C8B-B14F-4D97-AF65-F5344CB8AC3E}">
        <p14:creationId xmlns:p14="http://schemas.microsoft.com/office/powerpoint/2010/main" val="12644864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analýzy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546100" y="1266825"/>
            <a:ext cx="9612000" cy="541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538163" indent="-361950" eaLnBrk="1" hangingPunct="1">
              <a:buFont typeface="Arial" panose="020B0604020202020204" pitchFamily="34" charset="0"/>
              <a:buChar char="‒"/>
              <a:defRPr sz="1800" b="0" i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eaLnBrk="1" hangingPunct="1">
              <a:buFont typeface="Calibri" panose="020F0502020204030204" pitchFamily="34" charset="0"/>
              <a:buChar char="‒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50000"/>
              </a:lnSpc>
            </a:pPr>
            <a:r>
              <a:rPr lang="cs-CZ" sz="2400" kern="0" dirty="0">
                <a:latin typeface="+mn-lt"/>
              </a:rPr>
              <a:t>souhrnné informace o kontrolách</a:t>
            </a:r>
          </a:p>
          <a:p>
            <a:pPr algn="just" defTabSz="914400">
              <a:lnSpc>
                <a:spcPct val="150000"/>
              </a:lnSpc>
            </a:pPr>
            <a:r>
              <a:rPr lang="cs-CZ" sz="2400" kern="0" dirty="0">
                <a:latin typeface="+mn-lt"/>
              </a:rPr>
              <a:t>analýza rozdílů v rozhodovací praxi</a:t>
            </a:r>
          </a:p>
          <a:p>
            <a:pPr algn="just" defTabSz="914400">
              <a:lnSpc>
                <a:spcPct val="150000"/>
              </a:lnSpc>
            </a:pPr>
            <a:r>
              <a:rPr lang="cs-CZ" sz="2400" kern="0" dirty="0">
                <a:latin typeface="+mn-lt"/>
              </a:rPr>
              <a:t>analýza nákladů a využívání výsledků z kontrol </a:t>
            </a:r>
          </a:p>
          <a:p>
            <a:pPr algn="just" defTabSz="914400">
              <a:lnSpc>
                <a:spcPct val="150000"/>
              </a:lnSpc>
            </a:pPr>
            <a:r>
              <a:rPr lang="cs-CZ" sz="2400" kern="0" dirty="0">
                <a:latin typeface="+mn-lt"/>
              </a:rPr>
              <a:t>vyhodnocení fungování stávajícího systému</a:t>
            </a:r>
          </a:p>
          <a:p>
            <a:pPr algn="just" defTabSz="914400">
              <a:lnSpc>
                <a:spcPct val="150000"/>
              </a:lnSpc>
            </a:pPr>
            <a:r>
              <a:rPr lang="cs-CZ" sz="2400" kern="0" dirty="0">
                <a:latin typeface="+mn-lt"/>
              </a:rPr>
              <a:t>návrh opatření a harmonogram implementace změn</a:t>
            </a:r>
          </a:p>
          <a:p>
            <a:pPr marL="176213" indent="0" algn="just" defTabSz="914400">
              <a:lnSpc>
                <a:spcPct val="150000"/>
              </a:lnSpc>
              <a:buFont typeface="Arial" panose="020B0604020202020204" pitchFamily="34" charset="0"/>
              <a:buNone/>
            </a:pPr>
            <a:endParaRPr lang="cs-CZ" sz="2400" kern="0" dirty="0">
              <a:latin typeface="+mn-lt"/>
            </a:endParaRPr>
          </a:p>
          <a:p>
            <a:pPr marL="176213" indent="0" defTabSz="914400">
              <a:buFont typeface="Arial" panose="020B0604020202020204" pitchFamily="34" charset="0"/>
              <a:buNone/>
            </a:pPr>
            <a:endParaRPr lang="cs-CZ" sz="2000" kern="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410596" y="4394071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rgbClr val="444444"/>
                </a:solidFill>
                <a:latin typeface="Arial"/>
                <a:cs typeface="Arial"/>
              </a:rPr>
              <a:t>zpracovaná analýza </a:t>
            </a:r>
            <a:r>
              <a:rPr lang="cs-CZ" sz="2400" b="1" dirty="0" smtClean="0">
                <a:solidFill>
                  <a:srgbClr val="444444"/>
                </a:solidFill>
                <a:latin typeface="Arial"/>
                <a:cs typeface="Arial"/>
              </a:rPr>
              <a:t>je k </a:t>
            </a:r>
            <a:r>
              <a:rPr lang="cs-CZ" sz="2400" b="1" dirty="0">
                <a:solidFill>
                  <a:srgbClr val="444444"/>
                </a:solidFill>
                <a:latin typeface="Arial"/>
                <a:cs typeface="Arial"/>
              </a:rPr>
              <a:t>dispozici na internetových stránkách Ministerstva financí </a:t>
            </a:r>
          </a:p>
        </p:txBody>
      </p:sp>
      <p:cxnSp>
        <p:nvCxnSpPr>
          <p:cNvPr id="12" name="Přímá spojnice se šipkou 15"/>
          <p:cNvCxnSpPr>
            <a:cxnSpLocks/>
          </p:cNvCxnSpPr>
          <p:nvPr/>
        </p:nvCxnSpPr>
        <p:spPr>
          <a:xfrm>
            <a:off x="1818308" y="4625957"/>
            <a:ext cx="2238235" cy="667636"/>
          </a:xfrm>
          <a:prstGeom prst="bentConnector3">
            <a:avLst>
              <a:gd name="adj1" fmla="val -1878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785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analýzy (1/3)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2" descr="F:\Dokumenty\Prezentace\Workshopy pro obce\Obrázky kontroly obec final\Snímek3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10664" r="7094" b="7413"/>
          <a:stretch/>
        </p:blipFill>
        <p:spPr bwMode="auto">
          <a:xfrm>
            <a:off x="1242244" y="1783257"/>
            <a:ext cx="7992888" cy="530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9900" y="1189137"/>
            <a:ext cx="981600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0" algn="just">
              <a:lnSpc>
                <a:spcPct val="150000"/>
              </a:lnSpc>
              <a:buNone/>
            </a:pPr>
            <a:r>
              <a:rPr lang="cs-CZ" b="1" dirty="0"/>
              <a:t>kontroly v případě, že obec čerpá veřejnou finanční podporu z fondů Evropské unie</a:t>
            </a:r>
          </a:p>
        </p:txBody>
      </p:sp>
    </p:spTree>
    <p:extLst>
      <p:ext uri="{BB962C8B-B14F-4D97-AF65-F5344CB8AC3E}">
        <p14:creationId xmlns:p14="http://schemas.microsoft.com/office/powerpoint/2010/main" val="11895795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analýzy (2/3)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9900" y="1189137"/>
            <a:ext cx="981600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algn="just">
              <a:lnSpc>
                <a:spcPct val="150000"/>
              </a:lnSpc>
            </a:pPr>
            <a:r>
              <a:rPr lang="cs-CZ" b="1" dirty="0"/>
              <a:t>kontroly v případě, že obec čerpá veřejnou finanční podporu z národních zdrojů</a:t>
            </a:r>
          </a:p>
        </p:txBody>
      </p:sp>
      <p:pic>
        <p:nvPicPr>
          <p:cNvPr id="6" name="Picture 2" descr="F:\Dokumenty\Prezentace\Workshopy pro obce\Obrázky kontroly obec final\Snímek2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 t="10970" r="3397" b="7336"/>
          <a:stretch/>
        </p:blipFill>
        <p:spPr bwMode="auto">
          <a:xfrm>
            <a:off x="1388861" y="1796204"/>
            <a:ext cx="7619049" cy="486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987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analýzy (3/3)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9900" y="1189137"/>
            <a:ext cx="981600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algn="just">
              <a:lnSpc>
                <a:spcPct val="150000"/>
              </a:lnSpc>
            </a:pPr>
            <a:r>
              <a:rPr lang="cs-CZ" sz="2000" b="1" dirty="0"/>
              <a:t>kontroly v případě, že obec nečerpá veřejnou finanční podporu</a:t>
            </a:r>
          </a:p>
        </p:txBody>
      </p:sp>
      <p:pic>
        <p:nvPicPr>
          <p:cNvPr id="6" name="Picture 2" descr="F:\Dokumenty\Prezentace\Workshopy pro obce\Obrázky kontroly obec final\Snímek1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6" t="16593" r="12293" b="9745"/>
          <a:stretch/>
        </p:blipFill>
        <p:spPr bwMode="auto">
          <a:xfrm>
            <a:off x="1693121" y="1806681"/>
            <a:ext cx="7084378" cy="463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5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140" y="1824474"/>
            <a:ext cx="4752528" cy="1107996"/>
          </a:xfrm>
        </p:spPr>
        <p:txBody>
          <a:bodyPr anchor="ctr"/>
          <a:lstStyle/>
          <a:p>
            <a:r>
              <a:rPr lang="cs-CZ" sz="3600" dirty="0">
                <a:solidFill>
                  <a:schemeClr val="tx2"/>
                </a:solidFill>
              </a:rPr>
              <a:t>VNITŘNÍ KONTROLNÍ SYSTÉM 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7"/>
          </p:nvPr>
        </p:nvSpPr>
        <p:spPr>
          <a:xfrm>
            <a:off x="8703484" y="7193430"/>
            <a:ext cx="1582420" cy="123111"/>
          </a:xfrm>
        </p:spPr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9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147196" y="154296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147196" y="2101805"/>
            <a:ext cx="504000" cy="504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147196" y="266064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147196" y="3219481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147196" y="3778319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146226" y="433715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0146226" y="489599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0147196" y="545483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147196" y="601367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9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5234023" y="1280471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4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395561"/>
            <a:ext cx="9481120" cy="5410200"/>
          </a:xfrm>
        </p:spPr>
        <p:txBody>
          <a:bodyPr/>
          <a:lstStyle/>
          <a:p>
            <a:pPr marL="176213" indent="0" algn="just">
              <a:lnSpc>
                <a:spcPct val="150000"/>
              </a:lnSpc>
              <a:buNone/>
            </a:pPr>
            <a:r>
              <a:rPr lang="cs-CZ" sz="2200" b="1" dirty="0">
                <a:solidFill>
                  <a:srgbClr val="0070C0"/>
                </a:solidFill>
                <a:latin typeface="+mj-lt"/>
              </a:rPr>
              <a:t>1. změna pravomocí Ministerstva financí</a:t>
            </a:r>
          </a:p>
          <a:p>
            <a:pPr algn="just">
              <a:lnSpc>
                <a:spcPct val="150000"/>
              </a:lnSpc>
            </a:pPr>
            <a:r>
              <a:rPr lang="cs-CZ" sz="2200" dirty="0">
                <a:solidFill>
                  <a:srgbClr val="000000"/>
                </a:solidFill>
                <a:latin typeface="+mj-lt"/>
              </a:rPr>
              <a:t>spočívající v přechodu od kontroly žadatelů a příjemců veřejné finanční podpory k auditu systému poskytovatelů dotací (vrchní audit)</a:t>
            </a:r>
          </a:p>
          <a:p>
            <a:pPr algn="just">
              <a:lnSpc>
                <a:spcPct val="150000"/>
              </a:lnSpc>
            </a:pPr>
            <a:endParaRPr lang="cs-CZ" sz="2200" dirty="0">
              <a:solidFill>
                <a:srgbClr val="000000"/>
              </a:solidFill>
              <a:latin typeface="+mj-lt"/>
            </a:endParaRPr>
          </a:p>
          <a:p>
            <a:pPr marL="176213" indent="0" algn="just">
              <a:lnSpc>
                <a:spcPct val="150000"/>
              </a:lnSpc>
              <a:buNone/>
            </a:pPr>
            <a:endParaRPr lang="cs-CZ" sz="2200" dirty="0">
              <a:solidFill>
                <a:srgbClr val="000000"/>
              </a:solidFill>
              <a:latin typeface="+mj-lt"/>
            </a:endParaRPr>
          </a:p>
          <a:p>
            <a:pPr marL="176213" indent="0" algn="just">
              <a:lnSpc>
                <a:spcPct val="150000"/>
              </a:lnSpc>
              <a:buNone/>
            </a:pPr>
            <a:r>
              <a:rPr lang="cs-CZ" sz="2200" b="1" dirty="0">
                <a:solidFill>
                  <a:srgbClr val="0070C0"/>
                </a:solidFill>
                <a:latin typeface="+mj-lt"/>
              </a:rPr>
              <a:t>2. povinnost vkládat informace o plánech kontrol a jejich výsledcích do informačního systému pro sdílení plánů a výsledků kontrol</a:t>
            </a:r>
          </a:p>
          <a:p>
            <a:pPr marL="538163" lvl="1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200" dirty="0">
                <a:solidFill>
                  <a:srgbClr val="000000"/>
                </a:solidFill>
                <a:latin typeface="+mj-lt"/>
                <a:cs typeface="Arial"/>
              </a:rPr>
              <a:t>v praxi není efektivně naplňován princip jednotného auditu</a:t>
            </a:r>
          </a:p>
          <a:p>
            <a:pPr marL="538163" lvl="1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200" dirty="0">
                <a:solidFill>
                  <a:srgbClr val="000000"/>
                </a:solidFill>
                <a:latin typeface="+mj-lt"/>
                <a:cs typeface="Arial"/>
              </a:rPr>
              <a:t>povinnost pouze pro orgány státní správy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Navrhovaná opatření (1/4)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90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6100" y="3070470"/>
            <a:ext cx="948112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FF0000"/>
                </a:solidFill>
              </a:rPr>
              <a:t>! </a:t>
            </a:r>
            <a:r>
              <a:rPr lang="cs-CZ" sz="2200" b="1" dirty="0"/>
              <a:t>Tento audit nebude prováděn u územních samosprávných celků.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46100" y="5994509"/>
            <a:ext cx="948112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FF0000"/>
                </a:solidFill>
              </a:rPr>
              <a:t>! </a:t>
            </a:r>
            <a:r>
              <a:rPr lang="cs-CZ" sz="2200" b="1" dirty="0"/>
              <a:t>Tato povinnost se netýká územních samosprávných celků.</a:t>
            </a:r>
          </a:p>
        </p:txBody>
      </p:sp>
    </p:spTree>
    <p:extLst>
      <p:ext uri="{BB962C8B-B14F-4D97-AF65-F5344CB8AC3E}">
        <p14:creationId xmlns:p14="http://schemas.microsoft.com/office/powerpoint/2010/main" val="32627182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395561"/>
            <a:ext cx="9481120" cy="5410200"/>
          </a:xfrm>
        </p:spPr>
        <p:txBody>
          <a:bodyPr/>
          <a:lstStyle/>
          <a:p>
            <a:pPr marL="176213" indent="0" algn="just">
              <a:lnSpc>
                <a:spcPct val="150000"/>
              </a:lnSpc>
              <a:buNone/>
            </a:pPr>
            <a:r>
              <a:rPr lang="cs-CZ" sz="2200" b="1" dirty="0">
                <a:solidFill>
                  <a:srgbClr val="0070C0"/>
                </a:solidFill>
                <a:latin typeface="+mj-lt"/>
              </a:rPr>
              <a:t>3. úprava ročních zpráv o výsledcích finanční kontroly</a:t>
            </a:r>
          </a:p>
          <a:p>
            <a:pPr algn="just">
              <a:lnSpc>
                <a:spcPct val="150000"/>
              </a:lnSpc>
            </a:pPr>
            <a:r>
              <a:rPr lang="cs-CZ" sz="2200" dirty="0">
                <a:solidFill>
                  <a:srgbClr val="000000"/>
                </a:solidFill>
                <a:latin typeface="+mj-lt"/>
              </a:rPr>
              <a:t>struktura zpráv výrazně zjednodušena</a:t>
            </a:r>
          </a:p>
          <a:p>
            <a:pPr algn="just">
              <a:lnSpc>
                <a:spcPct val="150000"/>
              </a:lnSpc>
            </a:pPr>
            <a:r>
              <a:rPr lang="cs-CZ" sz="2200" dirty="0">
                <a:solidFill>
                  <a:srgbClr val="000000"/>
                </a:solidFill>
                <a:latin typeface="+mj-lt"/>
              </a:rPr>
              <a:t>budou zredukována požadovaná data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Navrhovaná opatření (2/4)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91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6100" y="3070470"/>
            <a:ext cx="9481120" cy="8617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FF0000"/>
                </a:solidFill>
              </a:rPr>
              <a:t>! </a:t>
            </a:r>
            <a:r>
              <a:rPr lang="cs-CZ" sz="2200" b="1" dirty="0"/>
              <a:t>Tato úprava sníží administrativní náročnost při sestavování těchto zpráv u územních samosprávných celků. </a:t>
            </a:r>
          </a:p>
        </p:txBody>
      </p:sp>
    </p:spTree>
    <p:extLst>
      <p:ext uri="{BB962C8B-B14F-4D97-AF65-F5344CB8AC3E}">
        <p14:creationId xmlns:p14="http://schemas.microsoft.com/office/powerpoint/2010/main" val="11628149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395561"/>
            <a:ext cx="9481120" cy="5410200"/>
          </a:xfrm>
        </p:spPr>
        <p:txBody>
          <a:bodyPr/>
          <a:lstStyle/>
          <a:p>
            <a:pPr marL="176213" indent="0" algn="just">
              <a:lnSpc>
                <a:spcPct val="150000"/>
              </a:lnSpc>
              <a:buNone/>
            </a:pPr>
            <a:r>
              <a:rPr lang="cs-CZ" sz="2200" b="1" dirty="0">
                <a:solidFill>
                  <a:srgbClr val="0070C0"/>
                </a:solidFill>
                <a:latin typeface="+mj-lt"/>
              </a:rPr>
              <a:t>4. zpráva o hodnocení systému kontroly územních samosprávných celků</a:t>
            </a:r>
          </a:p>
          <a:p>
            <a:pPr algn="just">
              <a:lnSpc>
                <a:spcPct val="150000"/>
              </a:lnSpc>
            </a:pPr>
            <a:r>
              <a:rPr lang="cs-CZ" sz="2200" dirty="0">
                <a:solidFill>
                  <a:srgbClr val="000000"/>
                </a:solidFill>
              </a:rPr>
              <a:t>v současné době není zejména nastaven způsob poměřování nákladů vynakládaných na kontrolní systém a přidanou hodnotu zavedených kontrol</a:t>
            </a:r>
          </a:p>
          <a:p>
            <a:pPr algn="just">
              <a:lnSpc>
                <a:spcPct val="150000"/>
              </a:lnSpc>
            </a:pPr>
            <a:r>
              <a:rPr lang="cs-CZ" sz="2200" dirty="0">
                <a:solidFill>
                  <a:srgbClr val="000000"/>
                </a:solidFill>
              </a:rPr>
              <a:t>systém kontroly územních samosprávných celků bude pravidelně  vyhodnocován z hlediska efektivnosti</a:t>
            </a:r>
          </a:p>
          <a:p>
            <a:pPr algn="just">
              <a:lnSpc>
                <a:spcPct val="150000"/>
              </a:lnSpc>
            </a:pPr>
            <a:endParaRPr lang="cs-CZ" sz="2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cs-CZ" sz="2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Navrhovaná opatření (3/4)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92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8188" y="5437609"/>
            <a:ext cx="9289032" cy="8617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FF0000"/>
                </a:solidFill>
              </a:rPr>
              <a:t>! </a:t>
            </a:r>
            <a:r>
              <a:rPr lang="cs-CZ" sz="2200" b="1" dirty="0"/>
              <a:t>Zpráva se nebude vztahovat na kontroly samostatné a přenesené působnosti v gesci Ministerstva vnitra. </a:t>
            </a:r>
          </a:p>
        </p:txBody>
      </p:sp>
    </p:spTree>
    <p:extLst>
      <p:ext uri="{BB962C8B-B14F-4D97-AF65-F5344CB8AC3E}">
        <p14:creationId xmlns:p14="http://schemas.microsoft.com/office/powerpoint/2010/main" val="28411288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395561"/>
            <a:ext cx="9481120" cy="5410200"/>
          </a:xfrm>
        </p:spPr>
        <p:txBody>
          <a:bodyPr/>
          <a:lstStyle/>
          <a:p>
            <a:pPr marL="176213" indent="0" algn="just">
              <a:lnSpc>
                <a:spcPct val="150000"/>
              </a:lnSpc>
              <a:buNone/>
            </a:pPr>
            <a:r>
              <a:rPr lang="cs-CZ" sz="2200" b="1" dirty="0">
                <a:solidFill>
                  <a:srgbClr val="0070C0"/>
                </a:solidFill>
                <a:latin typeface="+mj-lt"/>
              </a:rPr>
              <a:t>5. opatření související s přezkoumáváním hospodaření</a:t>
            </a:r>
          </a:p>
          <a:p>
            <a:pPr algn="just">
              <a:lnSpc>
                <a:spcPct val="150000"/>
              </a:lnSpc>
            </a:pPr>
            <a:r>
              <a:rPr lang="cs-CZ" sz="2200" dirty="0">
                <a:solidFill>
                  <a:srgbClr val="000000"/>
                </a:solidFill>
              </a:rPr>
              <a:t>metodické řízení a upřesnění předmětů přezkoumávání hospodaření na úrovni Ministerstva financí tak, aby nedocházelo k překryvu kontrolované agendy s Ministerstvem vnitra a dalšími kontrolními orgány</a:t>
            </a:r>
            <a:endParaRPr lang="cs-CZ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cs-CZ" sz="2200" dirty="0">
                <a:solidFill>
                  <a:srgbClr val="000000"/>
                </a:solidFill>
              </a:rPr>
              <a:t>úprava obsahu zprávy o přezkumu hospodaření tak, aby měla vyšší vypovídací hodnotu, byla čitelná a srozumitelná a obsahovala pouze podstatné informace </a:t>
            </a:r>
          </a:p>
          <a:p>
            <a:pPr algn="just">
              <a:lnSpc>
                <a:spcPct val="150000"/>
              </a:lnSpc>
            </a:pPr>
            <a:endParaRPr lang="cs-CZ" sz="22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endParaRPr lang="cs-CZ" sz="2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Navrhovaná opatření (4/4)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algn="r"/>
            <a:r>
              <a:rPr lang="cs-CZ"/>
              <a:t> |   </a:t>
            </a:r>
            <a:fld id="{81D60167-4931-47E6-BA6A-407CBD079E47}" type="slidenum">
              <a:rPr lang="cs-CZ" smtClean="0"/>
              <a:pPr marL="1056640" algn="r"/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4501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140" y="2101472"/>
            <a:ext cx="4752528" cy="553998"/>
          </a:xfrm>
        </p:spPr>
        <p:txBody>
          <a:bodyPr anchor="ctr"/>
          <a:lstStyle/>
          <a:p>
            <a:r>
              <a:rPr lang="cs-CZ" sz="3600" dirty="0">
                <a:solidFill>
                  <a:schemeClr val="tx2"/>
                </a:solidFill>
              </a:rPr>
              <a:t>REGISTR SMLUV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7"/>
          </p:nvPr>
        </p:nvSpPr>
        <p:spPr>
          <a:xfrm>
            <a:off x="8703484" y="7193430"/>
            <a:ext cx="1582420" cy="123111"/>
          </a:xfrm>
        </p:spPr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5234023" y="1280471"/>
            <a:ext cx="0" cy="2196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10160932" y="1488129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160932" y="205020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160932" y="2612281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160932" y="317435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160932" y="3736433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159962" y="4298509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0159962" y="4860585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0159962" y="5422661"/>
            <a:ext cx="504000" cy="504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0159962" y="5984738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709534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 smluv a řízení veřejných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163" lvl="2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400" dirty="0">
                <a:cs typeface="Arial"/>
              </a:rPr>
              <a:t>správcem registru smluv je Ministerstvo vnitra</a:t>
            </a:r>
            <a:endParaRPr lang="cs-CZ" sz="2400" b="1" dirty="0">
              <a:cs typeface="Arial"/>
            </a:endParaRPr>
          </a:p>
          <a:p>
            <a:pPr marL="538163" lvl="2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400" dirty="0">
                <a:cs typeface="Arial"/>
              </a:rPr>
              <a:t>zákon č. 340/2015 Sb., o registru smluv</a:t>
            </a:r>
          </a:p>
          <a:p>
            <a:pPr marL="538163" lvl="2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400" dirty="0">
                <a:cs typeface="Arial"/>
              </a:rPr>
              <a:t>povinnost uveřejňovat některé smlouvy</a:t>
            </a:r>
          </a:p>
          <a:p>
            <a:pPr marL="538163" lvl="2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176213" indent="0">
              <a:buNone/>
            </a:pPr>
            <a:endParaRPr lang="cs-CZ" dirty="0"/>
          </a:p>
          <a:p>
            <a:pPr marL="538163" lvl="2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endParaRPr lang="cs-CZ" sz="2400" dirty="0">
              <a:cs typeface="Arial"/>
            </a:endParaRPr>
          </a:p>
          <a:p>
            <a:pPr marL="538163" lvl="2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endParaRPr lang="cs-CZ" sz="2400" dirty="0">
              <a:cs typeface="Arial"/>
            </a:endParaRPr>
          </a:p>
        </p:txBody>
      </p:sp>
      <p:cxnSp>
        <p:nvCxnSpPr>
          <p:cNvPr id="5" name="Přímá spojnice se šipkou 15"/>
          <p:cNvCxnSpPr>
            <a:cxnSpLocks/>
          </p:cNvCxnSpPr>
          <p:nvPr/>
        </p:nvCxnSpPr>
        <p:spPr>
          <a:xfrm>
            <a:off x="1818308" y="3113789"/>
            <a:ext cx="2238235" cy="667636"/>
          </a:xfrm>
          <a:prstGeom prst="bentConnector3">
            <a:avLst>
              <a:gd name="adj1" fmla="val -1878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410596" y="334937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vliv na hospodaření měst a obcí a jejich podřízených organizací</a:t>
            </a:r>
          </a:p>
        </p:txBody>
      </p:sp>
      <p:sp>
        <p:nvSpPr>
          <p:cNvPr id="17" name="Zástupný symbol pro číslo snímku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Šipka: doprava 5"/>
          <p:cNvSpPr/>
          <p:nvPr/>
        </p:nvSpPr>
        <p:spPr>
          <a:xfrm>
            <a:off x="954212" y="5437610"/>
            <a:ext cx="864096" cy="360040"/>
          </a:xfrm>
          <a:prstGeom prst="rightArrow">
            <a:avLst>
              <a:gd name="adj1" fmla="val 50000"/>
              <a:gd name="adj2" fmla="val 62579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 rot="10800000" flipV="1">
            <a:off x="1915319" y="4778928"/>
            <a:ext cx="7542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2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nastavit vnitřní kontrolní systém s ohledem na povinnost uveřejňování některých smluv v registru smluv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3963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409112" cy="5410200"/>
          </a:xfrm>
        </p:spPr>
        <p:txBody>
          <a:bodyPr/>
          <a:lstStyle/>
          <a:p>
            <a:pPr marL="176213" indent="0" algn="just">
              <a:buNone/>
            </a:pPr>
            <a:r>
              <a:rPr lang="cs-CZ" sz="2200" b="1" dirty="0"/>
              <a:t>uveřejňují se smlouvy, jejichž alespoň jednou smluvní stranou je </a:t>
            </a:r>
          </a:p>
          <a:p>
            <a:pPr marL="176213" indent="0" algn="just">
              <a:buNone/>
            </a:pPr>
            <a:endParaRPr lang="cs-CZ" sz="2200" dirty="0"/>
          </a:p>
          <a:p>
            <a:pPr marL="538163" lvl="2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200" dirty="0">
                <a:latin typeface="Arial"/>
                <a:cs typeface="Arial"/>
              </a:rPr>
              <a:t>územní samosprávní celek, včetně </a:t>
            </a:r>
            <a:r>
              <a:rPr lang="cs-CZ" sz="2200" dirty="0" smtClean="0">
                <a:latin typeface="Arial"/>
                <a:cs typeface="Arial"/>
              </a:rPr>
              <a:t>měst</a:t>
            </a:r>
            <a:r>
              <a:rPr lang="cs-CZ" sz="2200" dirty="0">
                <a:latin typeface="Arial"/>
                <a:cs typeface="Arial"/>
              </a:rPr>
              <a:t>. části hlavního města Prahy</a:t>
            </a:r>
          </a:p>
          <a:p>
            <a:pPr marL="176213" lvl="2" algn="just">
              <a:lnSpc>
                <a:spcPct val="150000"/>
              </a:lnSpc>
            </a:pPr>
            <a:endParaRPr lang="cs-CZ" sz="2000" b="1" dirty="0" smtClean="0"/>
          </a:p>
          <a:p>
            <a:pPr marL="176213" lvl="2" algn="just">
              <a:lnSpc>
                <a:spcPct val="150000"/>
              </a:lnSpc>
            </a:pPr>
            <a:endParaRPr lang="cs-CZ" sz="2000" b="1" dirty="0"/>
          </a:p>
          <a:p>
            <a:pPr marL="538163" lvl="2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endParaRPr lang="cs-CZ" sz="2000" b="1" dirty="0"/>
          </a:p>
          <a:p>
            <a:pPr marL="347663" lvl="2" algn="just">
              <a:lnSpc>
                <a:spcPct val="150000"/>
              </a:lnSpc>
            </a:pPr>
            <a:endParaRPr lang="cs-CZ" sz="2200" b="1" dirty="0">
              <a:cs typeface="Arial"/>
            </a:endParaRPr>
          </a:p>
          <a:p>
            <a:pPr marL="538163" lvl="2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200" dirty="0">
                <a:latin typeface="Arial"/>
                <a:cs typeface="Arial"/>
              </a:rPr>
              <a:t>příspěvková organizace územních samosprávných celků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 uveřejňovat smlouvy (1/3)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6100" y="5293593"/>
            <a:ext cx="9409112" cy="11837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7663" marR="0" lvl="2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E7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E7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 výjimkou příspěvkové organizace zřízenou obcí, která nevykonává rozšířenou působnost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6100" y="3613309"/>
            <a:ext cx="9409112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7663" marR="0" lvl="2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E7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výjimkou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obce, která nevykonává rozšířenou působnost</a:t>
            </a:r>
          </a:p>
        </p:txBody>
      </p:sp>
    </p:spTree>
    <p:extLst>
      <p:ext uri="{BB962C8B-B14F-4D97-AF65-F5344CB8AC3E}">
        <p14:creationId xmlns:p14="http://schemas.microsoft.com/office/powerpoint/2010/main" val="39121789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265096" cy="5410200"/>
          </a:xfrm>
        </p:spPr>
        <p:txBody>
          <a:bodyPr/>
          <a:lstStyle/>
          <a:p>
            <a:pPr marL="176213" indent="0" algn="just">
              <a:buNone/>
            </a:pPr>
            <a:endParaRPr lang="cs-CZ" sz="2000" dirty="0"/>
          </a:p>
          <a:p>
            <a:pPr marL="538163" lvl="2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400" dirty="0">
                <a:latin typeface="Arial"/>
                <a:cs typeface="Arial"/>
              </a:rPr>
              <a:t>p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okud je tedy jednou stranou smlouvy obec, která nevykonává rozšířenou působnost a druhou stranou smlouvy kraj,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nenastává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povinnost tuto smlouvu uveřejnit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 uveřejňovat smlouvy (2/3)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 dirty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Šipka: doprava, šrafovaná 4"/>
          <p:cNvSpPr/>
          <p:nvPr/>
        </p:nvSpPr>
        <p:spPr>
          <a:xfrm>
            <a:off x="1089044" y="4501505"/>
            <a:ext cx="978408" cy="484632"/>
          </a:xfrm>
          <a:prstGeom prst="striped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10395" y="4141465"/>
            <a:ext cx="685030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2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 vhodné povinnost uveřejnění takové smlouvy ošetřit přímo ve smluvních podmínkách, tj. určit, která strana smlouvu uveřejní v registru smluv</a:t>
            </a:r>
          </a:p>
        </p:txBody>
      </p:sp>
    </p:spTree>
    <p:extLst>
      <p:ext uri="{BB962C8B-B14F-4D97-AF65-F5344CB8AC3E}">
        <p14:creationId xmlns:p14="http://schemas.microsoft.com/office/powerpoint/2010/main" val="25199091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409111" cy="5410200"/>
          </a:xfrm>
        </p:spPr>
        <p:txBody>
          <a:bodyPr/>
          <a:lstStyle/>
          <a:p>
            <a:pPr marL="176213" indent="0" algn="just">
              <a:buNone/>
            </a:pPr>
            <a:r>
              <a:rPr lang="cs-CZ" sz="2200" b="1" dirty="0"/>
              <a:t>uveřejňují se smlouvy, jejichž alespoň jednou smluvní stranou je </a:t>
            </a:r>
          </a:p>
          <a:p>
            <a:pPr marL="176213" indent="0" algn="just">
              <a:buNone/>
            </a:pPr>
            <a:endParaRPr lang="cs-CZ" sz="2000" dirty="0"/>
          </a:p>
          <a:p>
            <a:pPr marL="538163" lvl="2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latin typeface="Arial"/>
                <a:cs typeface="Arial"/>
              </a:rPr>
              <a:t>právnická osoba, v níž má územní samosprávný celek sám nebo s jiným územním samosprávným celkem většinovou majetkovou účast, a to i prostřednictvím jiné právnické osoby</a:t>
            </a:r>
          </a:p>
          <a:p>
            <a:pPr marL="538163" lvl="2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endParaRPr lang="cs-CZ" sz="2000" b="1" dirty="0">
              <a:cs typeface="Arial"/>
            </a:endParaRPr>
          </a:p>
          <a:p>
            <a:pPr marL="347663" lvl="2" algn="just">
              <a:lnSpc>
                <a:spcPct val="150000"/>
              </a:lnSpc>
            </a:pPr>
            <a:endParaRPr lang="cs-CZ" sz="2000" b="1" dirty="0">
              <a:cs typeface="Arial"/>
            </a:endParaRPr>
          </a:p>
          <a:p>
            <a:pPr marL="347663" lvl="2" algn="just">
              <a:lnSpc>
                <a:spcPct val="150000"/>
              </a:lnSpc>
            </a:pPr>
            <a:endParaRPr lang="cs-CZ" sz="2000" b="1" dirty="0">
              <a:cs typeface="Arial"/>
            </a:endParaRPr>
          </a:p>
          <a:p>
            <a:pPr marL="709613" lvl="2" indent="-3619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2200" dirty="0"/>
          </a:p>
          <a:p>
            <a:pPr marL="538163" lvl="2" indent="-3619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2000" dirty="0">
                <a:latin typeface="Arial"/>
                <a:cs typeface="Arial"/>
              </a:rPr>
              <a:t>dobrovolné svazky obcí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ústavy založené územním samosprávným celkem</a:t>
            </a:r>
          </a:p>
          <a:p>
            <a:pPr algn="just">
              <a:lnSpc>
                <a:spcPct val="150000"/>
              </a:lnSpc>
            </a:pPr>
            <a:r>
              <a:rPr lang="cs-CZ" sz="2000" dirty="0"/>
              <a:t>obecně prospěšné společnosti založené územním samosprávným celkem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 uveřejňovat smlouvy (3/3)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66180" y="3421385"/>
            <a:ext cx="9289031" cy="16619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7663" marR="0" lvl="2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E7343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výjimkou právnické osoby, v níž má obec, která nevykonává rozšířenou působnost, sama nebo s jinými takovými obcemi většinovou účast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3869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46100" y="1266825"/>
            <a:ext cx="9409111" cy="5410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200" b="1" dirty="0">
                <a:latin typeface="+mj-lt"/>
              </a:rPr>
              <a:t>soukromoprávní smlouvy</a:t>
            </a:r>
          </a:p>
          <a:p>
            <a:pPr lvl="1" algn="just">
              <a:lnSpc>
                <a:spcPct val="150000"/>
              </a:lnSpc>
            </a:pPr>
            <a:r>
              <a:rPr lang="cs-CZ" sz="2200" dirty="0">
                <a:latin typeface="+mj-lt"/>
              </a:rPr>
              <a:t>nákup, darování, …</a:t>
            </a:r>
          </a:p>
          <a:p>
            <a:pPr algn="just">
              <a:lnSpc>
                <a:spcPct val="150000"/>
              </a:lnSpc>
            </a:pPr>
            <a:r>
              <a:rPr lang="cs-CZ" sz="2200" b="1" dirty="0">
                <a:latin typeface="+mj-lt"/>
              </a:rPr>
              <a:t>veřejnoprávní smlouvy</a:t>
            </a:r>
          </a:p>
          <a:p>
            <a:pPr lvl="1" algn="just">
              <a:lnSpc>
                <a:spcPct val="150000"/>
              </a:lnSpc>
            </a:pPr>
            <a:r>
              <a:rPr lang="cs-CZ" sz="2200" dirty="0">
                <a:latin typeface="+mj-lt"/>
              </a:rPr>
              <a:t>podle správního řádu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2200" dirty="0">
              <a:latin typeface="+mj-lt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cs-CZ" sz="2200" dirty="0">
                <a:latin typeface="+mj-lt"/>
              </a:rPr>
              <a:t>				</a:t>
            </a:r>
            <a:r>
              <a:rPr lang="cs-CZ" sz="2200" b="1" dirty="0">
                <a:latin typeface="+mj-lt"/>
              </a:rPr>
              <a:t>smlouvy o poskytnutí dotace</a:t>
            </a:r>
          </a:p>
          <a:p>
            <a:pPr lvl="8" algn="just">
              <a:lnSpc>
                <a:spcPct val="150000"/>
              </a:lnSpc>
            </a:pPr>
            <a:r>
              <a:rPr lang="cs-CZ" sz="2200" b="1" dirty="0">
                <a:latin typeface="+mj-lt"/>
                <a:cs typeface="Arial"/>
              </a:rPr>
              <a:t>smlouvy o poskytnutí návratné finanční výpomoci</a:t>
            </a:r>
          </a:p>
          <a:p>
            <a:pPr marL="995363" lvl="3" indent="-3619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2000" dirty="0">
              <a:latin typeface="Arial"/>
              <a:cs typeface="Arial"/>
            </a:endParaRPr>
          </a:p>
          <a:p>
            <a:pPr marL="995363" lvl="3" indent="-3619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sz="2000" dirty="0">
              <a:latin typeface="Arial"/>
              <a:cs typeface="Arial"/>
            </a:endParaRPr>
          </a:p>
          <a:p>
            <a:pPr marL="347663" lvl="2" algn="just">
              <a:lnSpc>
                <a:spcPct val="150000"/>
              </a:lnSpc>
            </a:pPr>
            <a:endParaRPr lang="cs-CZ" sz="2200" dirty="0">
              <a:cs typeface="Arial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9900" y="581025"/>
            <a:ext cx="8990799" cy="466090"/>
          </a:xfrm>
        </p:spPr>
        <p:txBody>
          <a:bodyPr/>
          <a:lstStyle/>
          <a:p>
            <a:r>
              <a:rPr lang="cs-CZ" dirty="0"/>
              <a:t>Jaké smlouvy se uveřejňují (1/2)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7"/>
          </p:nvPr>
        </p:nvSpPr>
        <p:spPr>
          <a:xfrm>
            <a:off x="8703484" y="7128146"/>
            <a:ext cx="1582420" cy="123111"/>
          </a:xfrm>
        </p:spPr>
        <p:txBody>
          <a:bodyPr/>
          <a:lstStyle/>
          <a:p>
            <a:pPr marL="105664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1" i="0" u="none" strike="noStrike" kern="1200" cap="all" spc="0" normalizeH="0" baseline="0" noProof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|   </a:t>
            </a:r>
            <a:fld id="{81D60167-4931-47E6-BA6A-407CBD079E47}" type="slidenum">
              <a:rPr kumimoji="0" lang="cs-CZ" sz="800" b="1" i="0" u="none" strike="noStrike" kern="1200" cap="all" spc="0" normalizeH="0" baseline="0" noProof="0" smtClean="0">
                <a:ln>
                  <a:noFill/>
                </a:ln>
                <a:solidFill>
                  <a:srgbClr val="444444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05664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cs-CZ" sz="800" b="1" i="0" u="none" strike="noStrike" kern="1200" cap="all" spc="0" normalizeH="0" baseline="0" noProof="0" dirty="0">
              <a:ln>
                <a:noFill/>
              </a:ln>
              <a:solidFill>
                <a:srgbClr val="444444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8" name="Přímá spojnice se šipkou 15"/>
          <p:cNvCxnSpPr>
            <a:cxnSpLocks/>
          </p:cNvCxnSpPr>
          <p:nvPr/>
        </p:nvCxnSpPr>
        <p:spPr>
          <a:xfrm>
            <a:off x="1818308" y="3637409"/>
            <a:ext cx="1728192" cy="864096"/>
          </a:xfrm>
          <a:prstGeom prst="bentConnector3">
            <a:avLst>
              <a:gd name="adj1" fmla="val 248"/>
            </a:avLst>
          </a:prstGeom>
          <a:ln w="2540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592543"/>
      </p:ext>
    </p:extLst>
  </p:cSld>
  <p:clrMapOvr>
    <a:masterClrMapping/>
  </p:clrMapOvr>
</p:sld>
</file>

<file path=ppt/theme/theme1.xml><?xml version="1.0" encoding="utf-8"?>
<a:theme xmlns:a="http://schemas.openxmlformats.org/drawingml/2006/main" name="MF-PowerPoint 01">
  <a:themeElements>
    <a:clrScheme name="MFČR">
      <a:dk1>
        <a:srgbClr val="444444"/>
      </a:dk1>
      <a:lt1>
        <a:srgbClr val="FFFFFF"/>
      </a:lt1>
      <a:dk2>
        <a:srgbClr val="2581C4"/>
      </a:dk2>
      <a:lt2>
        <a:srgbClr val="E73431"/>
      </a:lt2>
      <a:accent1>
        <a:srgbClr val="92D050"/>
      </a:accent1>
      <a:accent2>
        <a:srgbClr val="FFC000"/>
      </a:accent2>
      <a:accent3>
        <a:srgbClr val="00B0F0"/>
      </a:accent3>
      <a:accent4>
        <a:srgbClr val="FF66CC"/>
      </a:accent4>
      <a:accent5>
        <a:srgbClr val="7030A0"/>
      </a:accent5>
      <a:accent6>
        <a:srgbClr val="CC6600"/>
      </a:accent6>
      <a:hlink>
        <a:srgbClr val="2581C4"/>
      </a:hlink>
      <a:folHlink>
        <a:srgbClr val="99D6FF"/>
      </a:folHlink>
    </a:clrScheme>
    <a:fontScheme name="MFČ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MF-PowerPoint 01">
  <a:themeElements>
    <a:clrScheme name="MFČR">
      <a:dk1>
        <a:srgbClr val="444444"/>
      </a:dk1>
      <a:lt1>
        <a:srgbClr val="FFFFFF"/>
      </a:lt1>
      <a:dk2>
        <a:srgbClr val="2581C4"/>
      </a:dk2>
      <a:lt2>
        <a:srgbClr val="E73431"/>
      </a:lt2>
      <a:accent1>
        <a:srgbClr val="92D050"/>
      </a:accent1>
      <a:accent2>
        <a:srgbClr val="FFC000"/>
      </a:accent2>
      <a:accent3>
        <a:srgbClr val="00B0F0"/>
      </a:accent3>
      <a:accent4>
        <a:srgbClr val="FF66CC"/>
      </a:accent4>
      <a:accent5>
        <a:srgbClr val="7030A0"/>
      </a:accent5>
      <a:accent6>
        <a:srgbClr val="CC6600"/>
      </a:accent6>
      <a:hlink>
        <a:srgbClr val="2581C4"/>
      </a:hlink>
      <a:folHlink>
        <a:srgbClr val="99D6FF"/>
      </a:folHlink>
    </a:clrScheme>
    <a:fontScheme name="MFČ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MF-PowerPoint 01">
  <a:themeElements>
    <a:clrScheme name="MFČR">
      <a:dk1>
        <a:srgbClr val="444444"/>
      </a:dk1>
      <a:lt1>
        <a:srgbClr val="FFFFFF"/>
      </a:lt1>
      <a:dk2>
        <a:srgbClr val="2581C4"/>
      </a:dk2>
      <a:lt2>
        <a:srgbClr val="E73431"/>
      </a:lt2>
      <a:accent1>
        <a:srgbClr val="92D050"/>
      </a:accent1>
      <a:accent2>
        <a:srgbClr val="FFC000"/>
      </a:accent2>
      <a:accent3>
        <a:srgbClr val="00B0F0"/>
      </a:accent3>
      <a:accent4>
        <a:srgbClr val="FF66CC"/>
      </a:accent4>
      <a:accent5>
        <a:srgbClr val="7030A0"/>
      </a:accent5>
      <a:accent6>
        <a:srgbClr val="CC6600"/>
      </a:accent6>
      <a:hlink>
        <a:srgbClr val="2581C4"/>
      </a:hlink>
      <a:folHlink>
        <a:srgbClr val="99D6FF"/>
      </a:folHlink>
    </a:clrScheme>
    <a:fontScheme name="MFČ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11329</TotalTime>
  <Words>10628</Words>
  <Application>Microsoft Office PowerPoint</Application>
  <PresentationFormat>Vlastní</PresentationFormat>
  <Paragraphs>2142</Paragraphs>
  <Slides>168</Slides>
  <Notes>168</Notes>
  <HiddenSlides>0</HiddenSlides>
  <MMClips>0</MMClips>
  <ScaleCrop>false</ScaleCrop>
  <HeadingPairs>
    <vt:vector size="6" baseType="variant"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168</vt:i4>
      </vt:variant>
    </vt:vector>
  </HeadingPairs>
  <TitlesOfParts>
    <vt:vector size="172" baseType="lpstr">
      <vt:lpstr>MF-PowerPoint 01</vt:lpstr>
      <vt:lpstr>1_MF-PowerPoint 01</vt:lpstr>
      <vt:lpstr>2_MF-PowerPoint 01</vt:lpstr>
      <vt:lpstr>List</vt:lpstr>
      <vt:lpstr>Prezentace aplikace PowerPoint</vt:lpstr>
      <vt:lpstr>Obsah</vt:lpstr>
      <vt:lpstr>NÁVRH ZÁKONA O ŘÍZENÍ A KONTROLE VEŘEJNÝCH FINANCÍ</vt:lpstr>
      <vt:lpstr>Návrh zákona o řízení a kontrole veřejných financí (1/5)</vt:lpstr>
      <vt:lpstr>Návrh zákona o řízení a kontrole veřejných financí (2/5)</vt:lpstr>
      <vt:lpstr>Návrh zákona o řízení a kontrole veřejných financí (3/5)</vt:lpstr>
      <vt:lpstr>Návrh zákona o řízení a kontrole veřejných financí (4/5)</vt:lpstr>
      <vt:lpstr>Návrh zákona o řízení a kontrole veřejných financí (5/5)</vt:lpstr>
      <vt:lpstr>VNITŘNÍ KONTROLNÍ SYSTÉM </vt:lpstr>
      <vt:lpstr>Vnitřní kontrolní systém (1/5)</vt:lpstr>
      <vt:lpstr>Interní audit u měst a obcí</vt:lpstr>
      <vt:lpstr>Vnitřní kontrolní systém (2/5)</vt:lpstr>
      <vt:lpstr>Vnitřní kontrolní systém (3/5)</vt:lpstr>
      <vt:lpstr>Vnitřní kontrolní systém (4/5)</vt:lpstr>
      <vt:lpstr>Vnitřní kontrolní systém (5/5)</vt:lpstr>
      <vt:lpstr>ŘÍZENÍ RIZIK</vt:lpstr>
      <vt:lpstr>Co je to riziko?</vt:lpstr>
      <vt:lpstr>Východiska pro řízení rizik (1/3)</vt:lpstr>
      <vt:lpstr>Východiska pro řízení rizik (2/3)</vt:lpstr>
      <vt:lpstr>Východiska pro řízení rizik (3/3) - Obecné předpoklady funkčního řízení rizik </vt:lpstr>
      <vt:lpstr>Věcný pohled na proces řízení rizik</vt:lpstr>
      <vt:lpstr>Proces řízení rizik</vt:lpstr>
      <vt:lpstr>1. Identifikace</vt:lpstr>
      <vt:lpstr>2. Analýza (hodnocení) – (1/3)</vt:lpstr>
      <vt:lpstr>2. Analýza (hodnocení) – (2/3)</vt:lpstr>
      <vt:lpstr>2. Analýza (hodnocení) – (3/3)</vt:lpstr>
      <vt:lpstr>3. Nápravná opatření (řízení rizik)</vt:lpstr>
      <vt:lpstr>4. Monitoring</vt:lpstr>
      <vt:lpstr>Modely řízení rizik</vt:lpstr>
      <vt:lpstr>PRINCIPY 3E</vt:lpstr>
      <vt:lpstr>ÚČELNOST</vt:lpstr>
      <vt:lpstr>HOSPODÁRNOST</vt:lpstr>
      <vt:lpstr>EFEKTIVITA</vt:lpstr>
      <vt:lpstr>Principy 3E</vt:lpstr>
      <vt:lpstr>Kde definice najdeme ?</vt:lpstr>
      <vt:lpstr>Příklad – zajištění propojení břehů řeky (1/2)</vt:lpstr>
      <vt:lpstr>Příklad – zajištění propojení břehů řeky (2/2)</vt:lpstr>
      <vt:lpstr>Příklad – výstavba sportoviště (1/2)</vt:lpstr>
      <vt:lpstr>Příklad – výstavba sportoviště (2/2)</vt:lpstr>
      <vt:lpstr>Rozhodování při nakládání s veřejnými prostředky</vt:lpstr>
      <vt:lpstr>Auditní stopa</vt:lpstr>
      <vt:lpstr>Principy 3E a veřejné zakázky</vt:lpstr>
      <vt:lpstr>Aplikace principů 3E v procesu veřejného nakupování</vt:lpstr>
      <vt:lpstr>Metodika veřejného nakupování</vt:lpstr>
      <vt:lpstr>PŘÍKLAD - AUTOMOBIL</vt:lpstr>
      <vt:lpstr>Aplikace principů 3E v jednotlivých fázích veřejného nakupování</vt:lpstr>
      <vt:lpstr>1. Identifikace a zdůvodnění potřeby</vt:lpstr>
      <vt:lpstr>Posouzení a volba varianty</vt:lpstr>
      <vt:lpstr>Doporučení k posouzení variant</vt:lpstr>
      <vt:lpstr>2. Příprava veřejné zakázky - koupě automobilu do přímého vlastnictví obce</vt:lpstr>
      <vt:lpstr>2. Příprava veřejné zakázky - koupě automobilu do přímého vlastnictví obce</vt:lpstr>
      <vt:lpstr>2. Příprava veřejné zakázky - koupě automobilu do přímého vlastnictví obce</vt:lpstr>
      <vt:lpstr>3.Zadávací řízení a uzavření smlouvy - Hodnocení nabídek</vt:lpstr>
      <vt:lpstr>Po vyhodnocení nabídek</vt:lpstr>
      <vt:lpstr>4. Plnění smlouvy a řízení vztahu s dodavatelem</vt:lpstr>
      <vt:lpstr>ŘÍDICÍ  A KONTROLNÍ MECHANISMY</vt:lpstr>
      <vt:lpstr>Řídicí a kontrolní mechanismy (1/2)</vt:lpstr>
      <vt:lpstr>Řídicí a kontrolní mechanismy (2/2)</vt:lpstr>
      <vt:lpstr>Řídicí kontrola podle návrhu zákona o řízení a kontrole veřejných financí</vt:lpstr>
      <vt:lpstr>Schvalovací procesy řídicí kontroly (1/2)</vt:lpstr>
      <vt:lpstr>Schvalovací procesy řídicí kontroly (2/2)</vt:lpstr>
      <vt:lpstr>Řídicí kontrola podle zákona o finanční kontrole</vt:lpstr>
      <vt:lpstr>Řídicí kontrola podle návrhu zákona o řízení a kontrole veřejných financí (1/3)</vt:lpstr>
      <vt:lpstr>Řídicí kontrola podle návrhu zákona o řízení a kontrole veřejných financí (2/3)</vt:lpstr>
      <vt:lpstr>Řídicí kontrola podle návrhu zákona o řízení a kontrole veřejných financí (3/3)</vt:lpstr>
      <vt:lpstr>Srovnání změn schvalovacích postupů</vt:lpstr>
      <vt:lpstr>KONTROLA PŘÍJEMCŮ DOTACÍ A PŘÍSPĚVKOVÝCH ORGANIZACÍ</vt:lpstr>
      <vt:lpstr>Pojem – veřejnosprávní kontrola vs řídící ekonomická kontrola druhého stupně</vt:lpstr>
      <vt:lpstr>Úvod - Řídící ekonomická kontrola druhého stupně (1/2)</vt:lpstr>
      <vt:lpstr>Úvod - Řídící ekonomická kontrola druhého stupně (2/2)</vt:lpstr>
      <vt:lpstr>Kontrolní řád</vt:lpstr>
      <vt:lpstr>Kontrolující osoba</vt:lpstr>
      <vt:lpstr>Kontrolovaná osoba</vt:lpstr>
      <vt:lpstr>Proces kontroly</vt:lpstr>
      <vt:lpstr>Přípravná fáze</vt:lpstr>
      <vt:lpstr>Realizační fáze (1/4)</vt:lpstr>
      <vt:lpstr>Realizační fáze (2/4)</vt:lpstr>
      <vt:lpstr>Realizační fáze (3/4)</vt:lpstr>
      <vt:lpstr>Realizační fáze (4/4)</vt:lpstr>
      <vt:lpstr>Závěrečná fáze (1/2)</vt:lpstr>
      <vt:lpstr>Minimální náležitosti Protokolu o kontrole</vt:lpstr>
      <vt:lpstr>Závěrečná fáze (2/2)</vt:lpstr>
      <vt:lpstr>Sankce za nerespektování procesních povinností</vt:lpstr>
      <vt:lpstr>ANALÝZA SYSTÉMU KONTROL</vt:lpstr>
      <vt:lpstr>Důvod pro zpracování analýzy</vt:lpstr>
      <vt:lpstr>Obsah analýzy</vt:lpstr>
      <vt:lpstr>Výsledek analýzy (1/3)</vt:lpstr>
      <vt:lpstr>Výsledek analýzy (2/3)</vt:lpstr>
      <vt:lpstr>Výsledek analýzy (3/3)</vt:lpstr>
      <vt:lpstr>Navrhovaná opatření (1/4)</vt:lpstr>
      <vt:lpstr>Navrhovaná opatření (2/4)</vt:lpstr>
      <vt:lpstr>Navrhovaná opatření (3/4)</vt:lpstr>
      <vt:lpstr>Navrhovaná opatření (4/4)</vt:lpstr>
      <vt:lpstr>REGISTR SMLUV</vt:lpstr>
      <vt:lpstr>Registr smluv a řízení veřejných prostředků</vt:lpstr>
      <vt:lpstr>Povinnost uveřejňovat smlouvy (1/3)</vt:lpstr>
      <vt:lpstr>Povinnost uveřejňovat smlouvy (2/3)</vt:lpstr>
      <vt:lpstr>Povinnost uveřejňovat smlouvy (3/3)</vt:lpstr>
      <vt:lpstr>Jaké smlouvy se uveřejňují (1/2)</vt:lpstr>
      <vt:lpstr>Jaké smlouvy se uveřejňují (2/2)</vt:lpstr>
      <vt:lpstr>Další výjimky z uveřejnění (1/2)</vt:lpstr>
      <vt:lpstr>Další výjimky z uveřejnění (2/2)</vt:lpstr>
      <vt:lpstr>Způsob uveřejnění (1/2) </vt:lpstr>
      <vt:lpstr>Způsob uveřejnění (2/2) </vt:lpstr>
      <vt:lpstr>Kde se uveřejňuje</vt:lpstr>
      <vt:lpstr>ROZPOČTOVÁ ODPOVĚDNOST</vt:lpstr>
      <vt:lpstr>Obsah</vt:lpstr>
      <vt:lpstr>Prezentace aplikace PowerPoint</vt:lpstr>
      <vt:lpstr>PRÁVNÍ ÚPRAVA</vt:lpstr>
      <vt:lpstr>Prezentace aplikace PowerPoint</vt:lpstr>
      <vt:lpstr>Česká právní úprava</vt:lpstr>
      <vt:lpstr>Česká právní úprava</vt:lpstr>
      <vt:lpstr>Účinnost</vt:lpstr>
      <vt:lpstr>Zákon o pravidlech rozpočtové odpovědnosti (23/2017 sb.)</vt:lpstr>
      <vt:lpstr>Zákon o rozpočtových pravidlech územních rozpočtů (24/2017 Sb.)</vt:lpstr>
      <vt:lpstr>Zákon č. 25/2017 Sb., o sběru vybraných údajů </vt:lpstr>
      <vt:lpstr>Čtyři pilíře pravidel rozpočtové odpovědnosti </vt:lpstr>
      <vt:lpstr>SEKTOR VEŘEJNÝCH INSTITUCÍ</vt:lpstr>
      <vt:lpstr>Sektor veřejných institucí  </vt:lpstr>
      <vt:lpstr>Sektor veřejných institucí – zařazení subjektu do sektoru</vt:lpstr>
      <vt:lpstr>Ústřední vládní instituce</vt:lpstr>
      <vt:lpstr>Místní vládní instituce</vt:lpstr>
      <vt:lpstr>Fondy sociálního zabezpečení </vt:lpstr>
      <vt:lpstr>ROZPOČET A TRANSPARENTNOST</vt:lpstr>
      <vt:lpstr>Zveřejňování informací - MF</vt:lpstr>
      <vt:lpstr>Střednědobý výhled a rozpočet veř. institucí (§4 a §5)   </vt:lpstr>
      <vt:lpstr>Zveřejňování informací – místní rozpočty </vt:lpstr>
      <vt:lpstr>Přehled zveřejňovacích povinností</vt:lpstr>
      <vt:lpstr>Zveřejňování – obecný princip </vt:lpstr>
      <vt:lpstr>Zveřejňování – elektronická úřední deska (příklady) </vt:lpstr>
      <vt:lpstr>Zveřejňování – elektronická úřední deska (příklady) </vt:lpstr>
      <vt:lpstr>Zveřejňování – elektronická úřední deska (příklady)</vt:lpstr>
      <vt:lpstr>Zveřejňování – elektronická úřední deska (příklady)</vt:lpstr>
      <vt:lpstr>Zveřejňování – elektronická úřední deska (příklady)</vt:lpstr>
      <vt:lpstr>ÚSC, regionální rada</vt:lpstr>
      <vt:lpstr>ÚSC, regionální rada</vt:lpstr>
      <vt:lpstr>ÚSC, regionální rada</vt:lpstr>
      <vt:lpstr>DSO</vt:lpstr>
      <vt:lpstr>DSO</vt:lpstr>
      <vt:lpstr>DSO </vt:lpstr>
      <vt:lpstr>ÚSC, regionální rada, DSO </vt:lpstr>
      <vt:lpstr>Příspěvkové organizace </vt:lpstr>
      <vt:lpstr>Delikty (§ 22a)</vt:lpstr>
      <vt:lpstr>ROZPOČTOVÁ STRATEGIE A VÝDAJOVÉ PRAVIDLO</vt:lpstr>
      <vt:lpstr>Rozpočtová strategie sektoru veřejných institucí (§ 9)</vt:lpstr>
      <vt:lpstr>Výdajové pravidlo (§ 10) </vt:lpstr>
      <vt:lpstr>Výdajové pravidlo (§ 10) </vt:lpstr>
      <vt:lpstr>DLUHOVÁ BRZDA</vt:lpstr>
      <vt:lpstr>Dluhová brzda (§ 14)</vt:lpstr>
      <vt:lpstr>Veřejný dluh</vt:lpstr>
      <vt:lpstr>Výjimky z dluhové brzdy (§ 15)</vt:lpstr>
      <vt:lpstr>Dluhová brzda (§ 18) - překročení 60 % dluhu</vt:lpstr>
      <vt:lpstr>Rozpočtové provizorium ÚSC v režimu dluhové brzdy</vt:lpstr>
      <vt:lpstr>HOSPODAŘENÍ ÚSC  FISKÁLNÍ PRAVIDLO</vt:lpstr>
      <vt:lpstr>Zadluženost obcí a krajů v letech 2005-2016</vt:lpstr>
      <vt:lpstr>Fiskální pravidlo (§ 17)</vt:lpstr>
      <vt:lpstr>Fiskální pravidlo</vt:lpstr>
      <vt:lpstr>Fiskální pravidlo</vt:lpstr>
      <vt:lpstr>Fiskální pravidlo – ÚSC  (2016)</vt:lpstr>
      <vt:lpstr>Fiskální pravidlo – zadržování části sdílených daní</vt:lpstr>
      <vt:lpstr>Fiskální pravidlo - výpočet minimální výše snižování dluhu</vt:lpstr>
      <vt:lpstr>Fiskální pravidlo – aplikace Monitor</vt:lpstr>
      <vt:lpstr>Fiskální pravidlo – zadržování části sdílených daní</vt:lpstr>
      <vt:lpstr>ORGANIZAČNÍ ZAJIŠTĚNÍ</vt:lpstr>
      <vt:lpstr>Výbor pro rozpočtové prognózy a Národní rozpočtová rada </vt:lpstr>
      <vt:lpstr>Odkazy a kontakty</vt:lpstr>
      <vt:lpstr>Děkujeme Vám za pozornost</vt:lpstr>
      <vt:lpstr>Kontakty</vt:lpstr>
    </vt:vector>
  </TitlesOfParts>
  <Company>Ministerstvo financí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 &amp; Eliška</dc:creator>
  <cp:lastModifiedBy>Kapounová Radka Ing.</cp:lastModifiedBy>
  <cp:revision>1067</cp:revision>
  <cp:lastPrinted>2017-04-04T11:51:56Z</cp:lastPrinted>
  <dcterms:created xsi:type="dcterms:W3CDTF">2016-08-25T14:27:15Z</dcterms:created>
  <dcterms:modified xsi:type="dcterms:W3CDTF">2017-04-19T07:47:22Z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2016-08-25T00:00:00Z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2016-08-25T00:00:00Z</vt:filetime>
  </property>
</Properties>
</file>