
<file path=[Content_Types].xml><?xml version="1.0" encoding="utf-8"?>
<Types xmlns="http://schemas.openxmlformats.org/package/2006/content-types">
  <Default Extension="png" ContentType="image/png"/>
  <Default Extension="tmp"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2.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48"/>
  </p:notesMasterIdLst>
  <p:handoutMasterIdLst>
    <p:handoutMasterId r:id="rId49"/>
  </p:handoutMasterIdLst>
  <p:sldIdLst>
    <p:sldId id="271" r:id="rId2"/>
    <p:sldId id="440" r:id="rId3"/>
    <p:sldId id="337" r:id="rId4"/>
    <p:sldId id="436" r:id="rId5"/>
    <p:sldId id="478" r:id="rId6"/>
    <p:sldId id="479" r:id="rId7"/>
    <p:sldId id="378" r:id="rId8"/>
    <p:sldId id="429" r:id="rId9"/>
    <p:sldId id="468" r:id="rId10"/>
    <p:sldId id="420" r:id="rId11"/>
    <p:sldId id="462" r:id="rId12"/>
    <p:sldId id="449" r:id="rId13"/>
    <p:sldId id="464" r:id="rId14"/>
    <p:sldId id="451" r:id="rId15"/>
    <p:sldId id="452" r:id="rId16"/>
    <p:sldId id="444" r:id="rId17"/>
    <p:sldId id="441" r:id="rId18"/>
    <p:sldId id="465" r:id="rId19"/>
    <p:sldId id="467" r:id="rId20"/>
    <p:sldId id="442" r:id="rId21"/>
    <p:sldId id="446" r:id="rId22"/>
    <p:sldId id="443" r:id="rId23"/>
    <p:sldId id="470" r:id="rId24"/>
    <p:sldId id="445" r:id="rId25"/>
    <p:sldId id="474" r:id="rId26"/>
    <p:sldId id="477" r:id="rId27"/>
    <p:sldId id="473" r:id="rId28"/>
    <p:sldId id="472" r:id="rId29"/>
    <p:sldId id="455" r:id="rId30"/>
    <p:sldId id="447" r:id="rId31"/>
    <p:sldId id="454" r:id="rId32"/>
    <p:sldId id="456" r:id="rId33"/>
    <p:sldId id="458" r:id="rId34"/>
    <p:sldId id="461" r:id="rId35"/>
    <p:sldId id="459" r:id="rId36"/>
    <p:sldId id="471" r:id="rId37"/>
    <p:sldId id="463" r:id="rId38"/>
    <p:sldId id="301" r:id="rId39"/>
    <p:sldId id="435" r:id="rId40"/>
    <p:sldId id="430" r:id="rId41"/>
    <p:sldId id="431" r:id="rId42"/>
    <p:sldId id="432" r:id="rId43"/>
    <p:sldId id="476" r:id="rId44"/>
    <p:sldId id="439" r:id="rId45"/>
    <p:sldId id="480" r:id="rId46"/>
    <p:sldId id="481" r:id="rId47"/>
  </p:sldIdLst>
  <p:sldSz cx="9144000" cy="6858000" type="screen4x3"/>
  <p:notesSz cx="6797675" cy="9926638"/>
  <p:defaultTextStyle>
    <a:defPPr>
      <a:defRPr lang="cs-CZ"/>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3805"/>
    <a:srgbClr val="009900"/>
    <a:srgbClr val="462300"/>
    <a:srgbClr val="FFCC99"/>
    <a:srgbClr val="FFCC00"/>
    <a:srgbClr val="FF9933"/>
    <a:srgbClr val="FF9900"/>
    <a:srgbClr val="E6A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1" autoAdjust="0"/>
    <p:restoredTop sz="78596" autoAdjust="0"/>
  </p:normalViewPr>
  <p:slideViewPr>
    <p:cSldViewPr>
      <p:cViewPr varScale="1">
        <p:scale>
          <a:sx n="86" d="100"/>
          <a:sy n="86" d="100"/>
        </p:scale>
        <p:origin x="1344" y="8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8460"/>
    </p:cViewPr>
  </p:sorterViewPr>
  <p:notesViewPr>
    <p:cSldViewPr>
      <p:cViewPr varScale="1">
        <p:scale>
          <a:sx n="77" d="100"/>
          <a:sy n="77" d="100"/>
        </p:scale>
        <p:origin x="-325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12488\Desktop\kRUCE\ZAKLADNI%20RUD\objemy%201plus2%20v%20novele%20200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010193\Documents\E%20D%20A\M&#283;s&#237;&#269;n&#237;%20v&#253;voj%20DP72_2010-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82274715660543"/>
          <c:y val="1.4445646605341296E-2"/>
          <c:w val="0.75746561679790025"/>
          <c:h val="0.98478725543634038"/>
        </c:manualLayout>
      </c:layout>
      <c:doughnutChart>
        <c:varyColors val="1"/>
        <c:ser>
          <c:idx val="0"/>
          <c:order val="0"/>
          <c:dPt>
            <c:idx val="1"/>
            <c:bubble3D val="0"/>
            <c:spPr>
              <a:solidFill>
                <a:schemeClr val="accent6">
                  <a:lumMod val="40000"/>
                  <a:lumOff val="60000"/>
                </a:schemeClr>
              </a:solidFill>
            </c:spPr>
          </c:dPt>
          <c:dPt>
            <c:idx val="2"/>
            <c:bubble3D val="0"/>
            <c:spPr>
              <a:solidFill>
                <a:schemeClr val="accent6">
                  <a:lumMod val="60000"/>
                  <a:lumOff val="40000"/>
                </a:schemeClr>
              </a:solidFill>
            </c:spPr>
          </c:dPt>
          <c:dPt>
            <c:idx val="4"/>
            <c:bubble3D val="0"/>
            <c:spPr>
              <a:solidFill>
                <a:srgbClr val="FF99FF"/>
              </a:solidFill>
            </c:spPr>
          </c:dPt>
          <c:dPt>
            <c:idx val="5"/>
            <c:bubble3D val="0"/>
            <c:spPr>
              <a:solidFill>
                <a:srgbClr val="FF9999"/>
              </a:solidFill>
            </c:spPr>
          </c:dPt>
          <c:dPt>
            <c:idx val="6"/>
            <c:bubble3D val="0"/>
            <c:spPr>
              <a:solidFill>
                <a:srgbClr val="92D050"/>
              </a:solidFill>
            </c:spPr>
          </c:dPt>
          <c:dPt>
            <c:idx val="7"/>
            <c:bubble3D val="0"/>
            <c:spPr>
              <a:solidFill>
                <a:schemeClr val="accent3">
                  <a:lumMod val="75000"/>
                </a:schemeClr>
              </a:solidFill>
            </c:spPr>
          </c:dPt>
          <c:dPt>
            <c:idx val="8"/>
            <c:bubble3D val="0"/>
            <c:spPr>
              <a:solidFill>
                <a:srgbClr val="FFFF00"/>
              </a:solidFill>
            </c:spPr>
          </c:dPt>
          <c:dLbls>
            <c:dLbl>
              <c:idx val="0"/>
              <c:layout>
                <c:manualLayout>
                  <c:x val="1.4157410787227756E-2"/>
                  <c:y val="-1.116152259042486E-2"/>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1"/>
              <c:layout>
                <c:manualLayout>
                  <c:x val="7.2720794006709425E-3"/>
                  <c:y val="-4.9168386037306833E-3"/>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3"/>
              <c:layout>
                <c:manualLayout>
                  <c:x val="-0.12444444444444444"/>
                  <c:y val="9.245213827418429E-2"/>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4"/>
              <c:layout>
                <c:manualLayout>
                  <c:x val="-0.12222222222222223"/>
                  <c:y val="2.6002163889614332E-2"/>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5"/>
              <c:layout>
                <c:manualLayout>
                  <c:x val="-0.13111111111111112"/>
                  <c:y val="-3.7558681173887366E-2"/>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6"/>
              <c:layout>
                <c:manualLayout>
                  <c:x val="-0.15777777777777779"/>
                  <c:y val="-9.5341267595252577E-2"/>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7"/>
              <c:layout>
                <c:manualLayout>
                  <c:x val="-6.4444444444444443E-2"/>
                  <c:y val="-8.0895620989911252E-2"/>
                </c:manualLayout>
              </c:layout>
              <c:showLegendKey val="0"/>
              <c:showVal val="1"/>
              <c:showCatName val="1"/>
              <c:showSerName val="0"/>
              <c:showPercent val="0"/>
              <c:showBubbleSize val="0"/>
              <c:separator>
</c:separator>
              <c:extLst>
                <c:ext xmlns:c15="http://schemas.microsoft.com/office/drawing/2012/chart" uri="{CE6537A1-D6FC-4f65-9D91-7224C49458BB}"/>
              </c:extLst>
            </c:dLbl>
            <c:spPr>
              <a:noFill/>
              <a:ln>
                <a:noFill/>
              </a:ln>
              <a:effectLst/>
            </c:spPr>
            <c:txPr>
              <a:bodyPr/>
              <a:lstStyle/>
              <a:p>
                <a:pPr>
                  <a:defRPr sz="1200" b="1"/>
                </a:pPr>
                <a:endParaRPr lang="cs-CZ"/>
              </a:p>
            </c:tx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'objemy - dle let a oblastí'!$K$23:$K$31</c:f>
              <c:strCache>
                <c:ptCount val="9"/>
                <c:pt idx="0">
                  <c:v>školství</c:v>
                </c:pt>
                <c:pt idx="1">
                  <c:v>doprava - obslužnost</c:v>
                </c:pt>
                <c:pt idx="2">
                  <c:v>doprava - silnice</c:v>
                </c:pt>
                <c:pt idx="3">
                  <c:v>kultura</c:v>
                </c:pt>
                <c:pt idx="4">
                  <c:v>sociální oblast</c:v>
                </c:pt>
                <c:pt idx="5">
                  <c:v>zdravotnictví</c:v>
                </c:pt>
                <c:pt idx="6">
                  <c:v>krajina - lesy, vody</c:v>
                </c:pt>
                <c:pt idx="7">
                  <c:v>běžný a reg. rozvoj</c:v>
                </c:pt>
                <c:pt idx="8">
                  <c:v>nezařazené (zejm. správa)</c:v>
                </c:pt>
              </c:strCache>
            </c:strRef>
          </c:cat>
          <c:val>
            <c:numRef>
              <c:f>'objemy - dle let a oblastí'!$M$23:$M$31</c:f>
              <c:numCache>
                <c:formatCode>0%</c:formatCode>
                <c:ptCount val="9"/>
                <c:pt idx="0">
                  <c:v>0.15295527630968772</c:v>
                </c:pt>
                <c:pt idx="1">
                  <c:v>0.20784851021875639</c:v>
                </c:pt>
                <c:pt idx="2">
                  <c:v>0.30061084638920149</c:v>
                </c:pt>
                <c:pt idx="3">
                  <c:v>3.9161238990682606E-2</c:v>
                </c:pt>
                <c:pt idx="4">
                  <c:v>1.1963278904891267E-2</c:v>
                </c:pt>
                <c:pt idx="5">
                  <c:v>0.11118409538239576</c:v>
                </c:pt>
                <c:pt idx="6">
                  <c:v>2.1629892231613029E-2</c:v>
                </c:pt>
                <c:pt idx="7">
                  <c:v>0.1095620116278813</c:v>
                </c:pt>
                <c:pt idx="8">
                  <c:v>4.5084849944890509E-2</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anchor="b" anchorCtr="1"/>
          <a:lstStyle/>
          <a:p>
            <a:pPr algn="ctr">
              <a:defRPr sz="1400" b="1" u="none">
                <a:solidFill>
                  <a:schemeClr val="tx1"/>
                </a:solidFill>
                <a:latin typeface="Calibri" panose="020F0502020204030204" pitchFamily="34" charset="0"/>
                <a:cs typeface="Arial" panose="020B0604020202020204" pitchFamily="34" charset="0"/>
              </a:defRPr>
            </a:pPr>
            <a:r>
              <a:rPr lang="cs-CZ" sz="1600" b="1" u="none" dirty="0">
                <a:solidFill>
                  <a:schemeClr val="tx1"/>
                </a:solidFill>
                <a:latin typeface="Calibri" panose="020F0502020204030204" pitchFamily="34" charset="0"/>
                <a:cs typeface="Arial" panose="020B0604020202020204" pitchFamily="34" charset="0"/>
              </a:rPr>
              <a:t>Měsíční</a:t>
            </a:r>
            <a:r>
              <a:rPr lang="cs-CZ" sz="1600" b="1" u="none" baseline="0" dirty="0">
                <a:solidFill>
                  <a:schemeClr val="tx1"/>
                </a:solidFill>
                <a:latin typeface="Calibri" panose="020F0502020204030204" pitchFamily="34" charset="0"/>
                <a:cs typeface="Arial" panose="020B0604020202020204" pitchFamily="34" charset="0"/>
              </a:rPr>
              <a:t> kumulativní vývoj </a:t>
            </a:r>
            <a:r>
              <a:rPr lang="cs-CZ" sz="1600" b="1" u="none" baseline="0" dirty="0" smtClean="0">
                <a:solidFill>
                  <a:schemeClr val="tx1"/>
                </a:solidFill>
                <a:latin typeface="Calibri" panose="020F0502020204030204" pitchFamily="34" charset="0"/>
                <a:cs typeface="Arial" panose="020B0604020202020204" pitchFamily="34" charset="0"/>
              </a:rPr>
              <a:t>inkasa DPFO v letech </a:t>
            </a:r>
            <a:r>
              <a:rPr lang="cs-CZ" sz="1600" b="1" u="none" baseline="0" dirty="0">
                <a:solidFill>
                  <a:schemeClr val="tx1"/>
                </a:solidFill>
                <a:latin typeface="Calibri" panose="020F0502020204030204" pitchFamily="34" charset="0"/>
                <a:cs typeface="Arial" panose="020B0604020202020204" pitchFamily="34" charset="0"/>
              </a:rPr>
              <a:t>2010 </a:t>
            </a:r>
            <a:r>
              <a:rPr lang="cs-CZ" sz="1600" b="1" u="none" baseline="0" dirty="0" smtClean="0">
                <a:solidFill>
                  <a:schemeClr val="tx1"/>
                </a:solidFill>
                <a:latin typeface="Calibri" panose="020F0502020204030204" pitchFamily="34" charset="0"/>
                <a:cs typeface="Arial" panose="020B0604020202020204" pitchFamily="34" charset="0"/>
              </a:rPr>
              <a:t>až 2015</a:t>
            </a:r>
            <a:endParaRPr lang="cs-CZ" sz="1600" b="1" u="none" baseline="0" dirty="0">
              <a:solidFill>
                <a:schemeClr val="tx1"/>
              </a:solidFill>
              <a:latin typeface="Calibri" panose="020F0502020204030204" pitchFamily="34" charset="0"/>
              <a:cs typeface="Arial" panose="020B0604020202020204" pitchFamily="34" charset="0"/>
            </a:endParaRPr>
          </a:p>
        </c:rich>
      </c:tx>
      <c:layout>
        <c:manualLayout>
          <c:xMode val="edge"/>
          <c:yMode val="edge"/>
          <c:x val="0.25294739779569547"/>
          <c:y val="3.0015862410631904E-2"/>
        </c:manualLayout>
      </c:layout>
      <c:overlay val="1"/>
    </c:title>
    <c:autoTitleDeleted val="0"/>
    <c:plotArea>
      <c:layout>
        <c:manualLayout>
          <c:layoutTarget val="inner"/>
          <c:xMode val="edge"/>
          <c:yMode val="edge"/>
          <c:x val="5.2704063010724202E-2"/>
          <c:y val="0.11769200981024913"/>
          <c:w val="0.94729593698927583"/>
          <c:h val="0.86853730715354571"/>
        </c:manualLayout>
      </c:layout>
      <c:barChart>
        <c:barDir val="col"/>
        <c:grouping val="clustered"/>
        <c:varyColors val="0"/>
        <c:ser>
          <c:idx val="5"/>
          <c:order val="0"/>
          <c:tx>
            <c:v>Rok 2010</c:v>
          </c:tx>
          <c:spPr>
            <a:solidFill>
              <a:schemeClr val="bg1">
                <a:lumMod val="90000"/>
              </a:schemeClr>
            </a:solidFill>
            <a:ln>
              <a:solidFill>
                <a:schemeClr val="tx1"/>
              </a:solidFill>
            </a:ln>
          </c:spPr>
          <c:invertIfNegative val="0"/>
          <c:val>
            <c:numRef>
              <c:f>'Měsíční inkaso DP72 r.2010-2015'!$B$31:$M$31</c:f>
              <c:numCache>
                <c:formatCode>#,##0</c:formatCode>
                <c:ptCount val="12"/>
                <c:pt idx="0">
                  <c:v>163105607.25999999</c:v>
                </c:pt>
                <c:pt idx="1">
                  <c:v>508737508.88999999</c:v>
                </c:pt>
                <c:pt idx="2">
                  <c:v>6669901173.1899996</c:v>
                </c:pt>
                <c:pt idx="3">
                  <c:v>-2118993157.5799999</c:v>
                </c:pt>
                <c:pt idx="4">
                  <c:v>-2010439466.55</c:v>
                </c:pt>
                <c:pt idx="5">
                  <c:v>3208413621.9000001</c:v>
                </c:pt>
                <c:pt idx="6">
                  <c:v>3330470880.54</c:v>
                </c:pt>
                <c:pt idx="7">
                  <c:v>3519989619.8899999</c:v>
                </c:pt>
                <c:pt idx="8">
                  <c:v>5016908892.1599998</c:v>
                </c:pt>
                <c:pt idx="9">
                  <c:v>5317020697.8100004</c:v>
                </c:pt>
                <c:pt idx="10">
                  <c:v>5569140054.1300001</c:v>
                </c:pt>
                <c:pt idx="11">
                  <c:v>7987179026.4300003</c:v>
                </c:pt>
              </c:numCache>
            </c:numRef>
          </c:val>
        </c:ser>
        <c:ser>
          <c:idx val="4"/>
          <c:order val="1"/>
          <c:tx>
            <c:v>Rok 2011</c:v>
          </c:tx>
          <c:spPr>
            <a:solidFill>
              <a:srgbClr val="BCE292"/>
            </a:solidFill>
            <a:ln>
              <a:solidFill>
                <a:schemeClr val="tx1"/>
              </a:solidFill>
            </a:ln>
          </c:spPr>
          <c:invertIfNegative val="0"/>
          <c:val>
            <c:numRef>
              <c:f>'Měsíční inkaso DP72 r.2010-2015'!$B$32:$M$32</c:f>
              <c:numCache>
                <c:formatCode>#,##0</c:formatCode>
                <c:ptCount val="12"/>
                <c:pt idx="0">
                  <c:v>181519319.19</c:v>
                </c:pt>
                <c:pt idx="1">
                  <c:v>485362915.56999999</c:v>
                </c:pt>
                <c:pt idx="2">
                  <c:v>4824581893.29</c:v>
                </c:pt>
                <c:pt idx="3">
                  <c:v>-4493319405.4799995</c:v>
                </c:pt>
                <c:pt idx="4">
                  <c:v>-4624909792.5299997</c:v>
                </c:pt>
                <c:pt idx="5">
                  <c:v>-1143800012.55</c:v>
                </c:pt>
                <c:pt idx="6">
                  <c:v>-1053280469.6</c:v>
                </c:pt>
                <c:pt idx="7">
                  <c:v>-1011886095.62</c:v>
                </c:pt>
                <c:pt idx="8">
                  <c:v>292618159.25999999</c:v>
                </c:pt>
                <c:pt idx="9">
                  <c:v>509059257.79000002</c:v>
                </c:pt>
                <c:pt idx="10">
                  <c:v>700042153.87</c:v>
                </c:pt>
                <c:pt idx="11">
                  <c:v>2938769900.9200001</c:v>
                </c:pt>
              </c:numCache>
            </c:numRef>
          </c:val>
        </c:ser>
        <c:ser>
          <c:idx val="3"/>
          <c:order val="2"/>
          <c:tx>
            <c:v>Rok 2012</c:v>
          </c:tx>
          <c:spPr>
            <a:solidFill>
              <a:srgbClr val="CCECFF"/>
            </a:solidFill>
            <a:ln>
              <a:solidFill>
                <a:schemeClr val="tx1"/>
              </a:solidFill>
            </a:ln>
          </c:spPr>
          <c:invertIfNegative val="0"/>
          <c:val>
            <c:numRef>
              <c:f>'Měsíční inkaso DP72 r.2010-2015'!$B$33:$M$33</c:f>
              <c:numCache>
                <c:formatCode>#,##0</c:formatCode>
                <c:ptCount val="12"/>
                <c:pt idx="0">
                  <c:v>197948787.09</c:v>
                </c:pt>
                <c:pt idx="1">
                  <c:v>517248722.5</c:v>
                </c:pt>
                <c:pt idx="2">
                  <c:v>4574096885.2600002</c:v>
                </c:pt>
                <c:pt idx="3">
                  <c:v>-3770063580.6799998</c:v>
                </c:pt>
                <c:pt idx="4">
                  <c:v>-4424758308.3500004</c:v>
                </c:pt>
                <c:pt idx="5">
                  <c:v>-1196474807.96</c:v>
                </c:pt>
                <c:pt idx="6">
                  <c:v>-761231528.20000005</c:v>
                </c:pt>
                <c:pt idx="7">
                  <c:v>-651913382.42999995</c:v>
                </c:pt>
                <c:pt idx="8">
                  <c:v>602228568.55999994</c:v>
                </c:pt>
                <c:pt idx="9">
                  <c:v>815696714.21000004</c:v>
                </c:pt>
                <c:pt idx="10">
                  <c:v>1042308999.35</c:v>
                </c:pt>
                <c:pt idx="11">
                  <c:v>3261488258.0799999</c:v>
                </c:pt>
              </c:numCache>
            </c:numRef>
          </c:val>
        </c:ser>
        <c:ser>
          <c:idx val="2"/>
          <c:order val="3"/>
          <c:tx>
            <c:v>Rok 2013</c:v>
          </c:tx>
          <c:spPr>
            <a:solidFill>
              <a:srgbClr val="FFFFCC"/>
            </a:solidFill>
            <a:ln>
              <a:solidFill>
                <a:schemeClr val="tx1"/>
              </a:solidFill>
            </a:ln>
          </c:spPr>
          <c:invertIfNegative val="0"/>
          <c:val>
            <c:numRef>
              <c:f>'Měsíční inkaso DP72 r.2010-2015'!$B$34:$M$34</c:f>
              <c:numCache>
                <c:formatCode>#,##0</c:formatCode>
                <c:ptCount val="12"/>
                <c:pt idx="0">
                  <c:v>180819012.77000001</c:v>
                </c:pt>
                <c:pt idx="1">
                  <c:v>462734770.93000001</c:v>
                </c:pt>
                <c:pt idx="2">
                  <c:v>4385469130.5699997</c:v>
                </c:pt>
                <c:pt idx="3">
                  <c:v>-4677965343.8000002</c:v>
                </c:pt>
                <c:pt idx="4">
                  <c:v>-5519098801.1099997</c:v>
                </c:pt>
                <c:pt idx="5">
                  <c:v>-2105540342.46</c:v>
                </c:pt>
                <c:pt idx="6">
                  <c:v>-1277181337.01</c:v>
                </c:pt>
                <c:pt idx="7">
                  <c:v>-1163694086.55</c:v>
                </c:pt>
                <c:pt idx="8">
                  <c:v>78538697.730000004</c:v>
                </c:pt>
                <c:pt idx="9">
                  <c:v>362051522.36000001</c:v>
                </c:pt>
                <c:pt idx="10">
                  <c:v>585349642.88999999</c:v>
                </c:pt>
                <c:pt idx="11">
                  <c:v>2680353365.3099999</c:v>
                </c:pt>
              </c:numCache>
            </c:numRef>
          </c:val>
        </c:ser>
        <c:ser>
          <c:idx val="0"/>
          <c:order val="4"/>
          <c:tx>
            <c:v>Rok 2014</c:v>
          </c:tx>
          <c:spPr>
            <a:solidFill>
              <a:srgbClr val="E6C492"/>
            </a:solidFill>
            <a:ln>
              <a:solidFill>
                <a:schemeClr val="tx1"/>
              </a:solidFill>
            </a:ln>
          </c:spPr>
          <c:invertIfNegative val="0"/>
          <c:cat>
            <c:strRef>
              <c:f>'Měsíční inkaso DP72 r.2010-2015'!$B$30:$M$30</c:f>
              <c:strCache>
                <c:ptCount val="12"/>
                <c:pt idx="0">
                  <c:v>Leden</c:v>
                </c:pt>
                <c:pt idx="1">
                  <c:v>Únor</c:v>
                </c:pt>
                <c:pt idx="2">
                  <c:v>Březen</c:v>
                </c:pt>
                <c:pt idx="3">
                  <c:v>Duben</c:v>
                </c:pt>
                <c:pt idx="4">
                  <c:v>Květen</c:v>
                </c:pt>
                <c:pt idx="5">
                  <c:v>Červen</c:v>
                </c:pt>
                <c:pt idx="6">
                  <c:v>Červenec</c:v>
                </c:pt>
                <c:pt idx="7">
                  <c:v>Srpen</c:v>
                </c:pt>
                <c:pt idx="8">
                  <c:v>Září</c:v>
                </c:pt>
                <c:pt idx="9">
                  <c:v>Říjen</c:v>
                </c:pt>
                <c:pt idx="10">
                  <c:v>Listopad</c:v>
                </c:pt>
                <c:pt idx="11">
                  <c:v>Prosinec</c:v>
                </c:pt>
              </c:strCache>
            </c:strRef>
          </c:cat>
          <c:val>
            <c:numRef>
              <c:f>'Měsíční inkaso DP72 r.2010-2015'!$B$35:$M$35</c:f>
              <c:numCache>
                <c:formatCode>#,##0</c:formatCode>
                <c:ptCount val="12"/>
                <c:pt idx="0">
                  <c:v>204539772.18000001</c:v>
                </c:pt>
                <c:pt idx="1">
                  <c:v>604268270.94000006</c:v>
                </c:pt>
                <c:pt idx="2">
                  <c:v>5608134069.4899998</c:v>
                </c:pt>
                <c:pt idx="3">
                  <c:v>-3722893176.1300001</c:v>
                </c:pt>
                <c:pt idx="4">
                  <c:v>-4314015046.6099997</c:v>
                </c:pt>
                <c:pt idx="5">
                  <c:v>-782384999.52999997</c:v>
                </c:pt>
                <c:pt idx="6">
                  <c:v>-407830951.44999999</c:v>
                </c:pt>
                <c:pt idx="7">
                  <c:v>-272942573.67000002</c:v>
                </c:pt>
                <c:pt idx="8">
                  <c:v>1089406766.0899999</c:v>
                </c:pt>
                <c:pt idx="9">
                  <c:v>1153586314.0699999</c:v>
                </c:pt>
                <c:pt idx="10">
                  <c:v>394138645.10000002</c:v>
                </c:pt>
                <c:pt idx="11">
                  <c:v>1128075815.23</c:v>
                </c:pt>
              </c:numCache>
            </c:numRef>
          </c:val>
        </c:ser>
        <c:ser>
          <c:idx val="1"/>
          <c:order val="5"/>
          <c:tx>
            <c:v>Rok 2015</c:v>
          </c:tx>
          <c:spPr>
            <a:solidFill>
              <a:schemeClr val="accent3">
                <a:lumMod val="40000"/>
                <a:lumOff val="60000"/>
              </a:schemeClr>
            </a:solidFill>
            <a:ln>
              <a:solidFill>
                <a:schemeClr val="tx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'Měsíční inkaso DP72 r.2010-2015'!$B$30:$M$30</c:f>
              <c:strCache>
                <c:ptCount val="12"/>
                <c:pt idx="0">
                  <c:v>Leden</c:v>
                </c:pt>
                <c:pt idx="1">
                  <c:v>Únor</c:v>
                </c:pt>
                <c:pt idx="2">
                  <c:v>Březen</c:v>
                </c:pt>
                <c:pt idx="3">
                  <c:v>Duben</c:v>
                </c:pt>
                <c:pt idx="4">
                  <c:v>Květen</c:v>
                </c:pt>
                <c:pt idx="5">
                  <c:v>Červen</c:v>
                </c:pt>
                <c:pt idx="6">
                  <c:v>Červenec</c:v>
                </c:pt>
                <c:pt idx="7">
                  <c:v>Srpen</c:v>
                </c:pt>
                <c:pt idx="8">
                  <c:v>Září</c:v>
                </c:pt>
                <c:pt idx="9">
                  <c:v>Říjen</c:v>
                </c:pt>
                <c:pt idx="10">
                  <c:v>Listopad</c:v>
                </c:pt>
                <c:pt idx="11">
                  <c:v>Prosinec</c:v>
                </c:pt>
              </c:strCache>
            </c:strRef>
          </c:cat>
          <c:val>
            <c:numRef>
              <c:f>'Měsíční inkaso DP72 r.2010-2015'!$B$36:$M$36</c:f>
              <c:numCache>
                <c:formatCode>#,##0</c:formatCode>
                <c:ptCount val="12"/>
                <c:pt idx="0">
                  <c:v>-226254916.75999999</c:v>
                </c:pt>
                <c:pt idx="1">
                  <c:v>-71796431.719999999</c:v>
                </c:pt>
                <c:pt idx="2">
                  <c:v>4492945207.6999998</c:v>
                </c:pt>
                <c:pt idx="3">
                  <c:v>-6076643588.8800001</c:v>
                </c:pt>
                <c:pt idx="4">
                  <c:v>-6607083277.0799999</c:v>
                </c:pt>
                <c:pt idx="5">
                  <c:v>-2765551625.4699998</c:v>
                </c:pt>
                <c:pt idx="6">
                  <c:v>-2194116927.4200001</c:v>
                </c:pt>
                <c:pt idx="7">
                  <c:v>-2054876709.0799999</c:v>
                </c:pt>
                <c:pt idx="8">
                  <c:v>-552873739.05999994</c:v>
                </c:pt>
              </c:numCache>
            </c:numRef>
          </c:val>
        </c:ser>
        <c:dLbls>
          <c:showLegendKey val="0"/>
          <c:showVal val="0"/>
          <c:showCatName val="0"/>
          <c:showSerName val="0"/>
          <c:showPercent val="0"/>
          <c:showBubbleSize val="0"/>
        </c:dLbls>
        <c:gapWidth val="41"/>
        <c:axId val="240154456"/>
        <c:axId val="240153672"/>
      </c:barChart>
      <c:dateAx>
        <c:axId val="240154456"/>
        <c:scaling>
          <c:orientation val="minMax"/>
        </c:scaling>
        <c:delete val="0"/>
        <c:axPos val="b"/>
        <c:majorGridlines/>
        <c:numFmt formatCode="General" sourceLinked="1"/>
        <c:majorTickMark val="out"/>
        <c:minorTickMark val="none"/>
        <c:tickLblPos val="low"/>
        <c:spPr>
          <a:noFill/>
        </c:spPr>
        <c:txPr>
          <a:bodyPr/>
          <a:lstStyle/>
          <a:p>
            <a:pPr>
              <a:defRPr sz="1200" b="1" i="1">
                <a:solidFill>
                  <a:srgbClr val="C00000"/>
                </a:solidFill>
                <a:latin typeface="Calibri" panose="020F0502020204030204" pitchFamily="34" charset="0"/>
                <a:cs typeface="Arial" panose="020B0604020202020204" pitchFamily="34" charset="0"/>
              </a:defRPr>
            </a:pPr>
            <a:endParaRPr lang="cs-CZ"/>
          </a:p>
        </c:txPr>
        <c:crossAx val="240153672"/>
        <c:crosses val="autoZero"/>
        <c:auto val="0"/>
        <c:lblOffset val="100"/>
        <c:baseTimeUnit val="days"/>
        <c:minorUnit val="1"/>
      </c:dateAx>
      <c:valAx>
        <c:axId val="240153672"/>
        <c:scaling>
          <c:orientation val="minMax"/>
          <c:max val="8000000000"/>
          <c:min val="-7000000000"/>
        </c:scaling>
        <c:delete val="0"/>
        <c:axPos val="l"/>
        <c:majorGridlines>
          <c:spPr>
            <a:ln cmpd="sng">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ysDash"/>
            </a:ln>
          </c:spPr>
        </c:majorGridlines>
        <c:numFmt formatCode="#,##0" sourceLinked="0"/>
        <c:majorTickMark val="out"/>
        <c:minorTickMark val="none"/>
        <c:tickLblPos val="nextTo"/>
        <c:txPr>
          <a:bodyPr/>
          <a:lstStyle/>
          <a:p>
            <a:pPr>
              <a:defRPr sz="1200" b="1" i="1">
                <a:latin typeface="Calibri" panose="020F0502020204030204" pitchFamily="34" charset="0"/>
                <a:cs typeface="Arial" panose="020B0604020202020204" pitchFamily="34" charset="0"/>
              </a:defRPr>
            </a:pPr>
            <a:endParaRPr lang="cs-CZ"/>
          </a:p>
        </c:txPr>
        <c:crossAx val="240154456"/>
        <c:crosses val="autoZero"/>
        <c:crossBetween val="between"/>
        <c:majorUnit val="1000000000"/>
        <c:dispUnits>
          <c:builtInUnit val="millions"/>
          <c:dispUnitsLbl>
            <c:layout>
              <c:manualLayout>
                <c:xMode val="edge"/>
                <c:yMode val="edge"/>
                <c:x val="7.9851567110541619E-3"/>
                <c:y val="6.0732708957828362E-2"/>
              </c:manualLayout>
            </c:layout>
            <c:tx>
              <c:rich>
                <a:bodyPr rot="0" vert="horz"/>
                <a:lstStyle/>
                <a:p>
                  <a:pPr>
                    <a:defRPr sz="900" b="1" i="1">
                      <a:latin typeface="Arial" panose="020B0604020202020204" pitchFamily="34" charset="0"/>
                      <a:cs typeface="Arial" panose="020B0604020202020204" pitchFamily="34" charset="0"/>
                    </a:defRPr>
                  </a:pPr>
                  <a:r>
                    <a:rPr lang="en-US" sz="900" b="1" i="1">
                      <a:latin typeface="Arial" panose="020B0604020202020204" pitchFamily="34" charset="0"/>
                      <a:cs typeface="Arial" panose="020B0604020202020204" pitchFamily="34" charset="0"/>
                    </a:rPr>
                    <a:t>Miliony</a:t>
                  </a:r>
                  <a:r>
                    <a:rPr lang="cs-CZ" sz="900" b="1" i="1">
                      <a:latin typeface="Arial" panose="020B0604020202020204" pitchFamily="34" charset="0"/>
                      <a:cs typeface="Arial" panose="020B0604020202020204" pitchFamily="34" charset="0"/>
                    </a:rPr>
                    <a:t> Kč</a:t>
                  </a:r>
                  <a:endParaRPr lang="en-US" sz="900" b="1" i="1">
                    <a:latin typeface="Arial" panose="020B0604020202020204" pitchFamily="34" charset="0"/>
                    <a:cs typeface="Arial" panose="020B0604020202020204" pitchFamily="34" charset="0"/>
                  </a:endParaRPr>
                </a:p>
              </c:rich>
            </c:tx>
          </c:dispUnitsLbl>
        </c:dispUnits>
      </c:valAx>
      <c:spPr>
        <a:noFill/>
      </c:spPr>
    </c:plotArea>
    <c:legend>
      <c:legendPos val="r"/>
      <c:layout>
        <c:manualLayout>
          <c:xMode val="edge"/>
          <c:yMode val="edge"/>
          <c:x val="0.86234709704171097"/>
          <c:y val="0.60730307203534273"/>
          <c:w val="0.12609446057876031"/>
          <c:h val="0.2676538913298821"/>
        </c:manualLayout>
      </c:layout>
      <c:overlay val="0"/>
      <c:spPr>
        <a:solidFill>
          <a:sysClr val="window" lastClr="FFFFFF"/>
        </a:solidFill>
      </c:spPr>
      <c:txPr>
        <a:bodyPr/>
        <a:lstStyle/>
        <a:p>
          <a:pPr>
            <a:defRPr sz="1200" b="1">
              <a:latin typeface="Calibri" panose="020F0502020204030204" pitchFamily="34" charset="0"/>
              <a:cs typeface="Arial" panose="020B0604020202020204" pitchFamily="34" charset="0"/>
            </a:defRPr>
          </a:pPr>
          <a:endParaRPr lang="cs-CZ"/>
        </a:p>
      </c:txPr>
    </c:legend>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09"/>
          </a:xfrm>
          <a:prstGeom prst="rect">
            <a:avLst/>
          </a:prstGeom>
        </p:spPr>
        <p:txBody>
          <a:bodyPr vert="horz" lIns="91440" tIns="45720" rIns="91440" bIns="45720" rtlCol="0"/>
          <a:lstStyle>
            <a:lvl1pPr algn="l" defTabSz="914158"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849688" y="0"/>
            <a:ext cx="2946400" cy="496809"/>
          </a:xfrm>
          <a:prstGeom prst="rect">
            <a:avLst/>
          </a:prstGeom>
        </p:spPr>
        <p:txBody>
          <a:bodyPr vert="horz" lIns="91440" tIns="45720" rIns="91440" bIns="45720" rtlCol="0"/>
          <a:lstStyle>
            <a:lvl1pPr algn="r" defTabSz="914158" fontAlgn="auto">
              <a:spcBef>
                <a:spcPts val="0"/>
              </a:spcBef>
              <a:spcAft>
                <a:spcPts val="0"/>
              </a:spcAft>
              <a:defRPr sz="1200">
                <a:latin typeface="+mn-lt"/>
                <a:cs typeface="+mn-cs"/>
              </a:defRPr>
            </a:lvl1pPr>
          </a:lstStyle>
          <a:p>
            <a:pPr>
              <a:defRPr/>
            </a:pPr>
            <a:fld id="{4309B7A0-8733-4091-BE03-F68A60CCF856}" type="datetimeFigureOut">
              <a:rPr lang="cs-CZ"/>
              <a:pPr>
                <a:defRPr/>
              </a:pPr>
              <a:t>30.11.2016</a:t>
            </a:fld>
            <a:endParaRPr lang="cs-CZ"/>
          </a:p>
        </p:txBody>
      </p:sp>
      <p:sp>
        <p:nvSpPr>
          <p:cNvPr id="4" name="Zástupný symbol pro zápatí 3"/>
          <p:cNvSpPr>
            <a:spLocks noGrp="1"/>
          </p:cNvSpPr>
          <p:nvPr>
            <p:ph type="ftr" sz="quarter" idx="2"/>
          </p:nvPr>
        </p:nvSpPr>
        <p:spPr>
          <a:xfrm>
            <a:off x="0" y="9428242"/>
            <a:ext cx="2946400" cy="496809"/>
          </a:xfrm>
          <a:prstGeom prst="rect">
            <a:avLst/>
          </a:prstGeom>
        </p:spPr>
        <p:txBody>
          <a:bodyPr vert="horz" lIns="91440" tIns="45720" rIns="91440" bIns="45720" rtlCol="0" anchor="b"/>
          <a:lstStyle>
            <a:lvl1pPr algn="l" defTabSz="914158" fontAlgn="auto">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849688" y="9428242"/>
            <a:ext cx="2946400" cy="496809"/>
          </a:xfrm>
          <a:prstGeom prst="rect">
            <a:avLst/>
          </a:prstGeom>
        </p:spPr>
        <p:txBody>
          <a:bodyPr vert="horz" lIns="91440" tIns="45720" rIns="91440" bIns="45720" rtlCol="0" anchor="b"/>
          <a:lstStyle>
            <a:lvl1pPr algn="r" defTabSz="914158" fontAlgn="auto">
              <a:spcBef>
                <a:spcPts val="0"/>
              </a:spcBef>
              <a:spcAft>
                <a:spcPts val="0"/>
              </a:spcAft>
              <a:defRPr sz="1200">
                <a:latin typeface="+mn-lt"/>
                <a:cs typeface="+mn-cs"/>
              </a:defRPr>
            </a:lvl1pPr>
          </a:lstStyle>
          <a:p>
            <a:pPr>
              <a:defRPr/>
            </a:pPr>
            <a:fld id="{731A1DA4-BA51-4608-9D22-855FBF126888}" type="slidenum">
              <a:rPr lang="cs-CZ"/>
              <a:pPr>
                <a:defRPr/>
              </a:pPr>
              <a:t>‹#›</a:t>
            </a:fld>
            <a:endParaRPr lang="cs-CZ"/>
          </a:p>
        </p:txBody>
      </p:sp>
    </p:spTree>
    <p:extLst>
      <p:ext uri="{BB962C8B-B14F-4D97-AF65-F5344CB8AC3E}">
        <p14:creationId xmlns:p14="http://schemas.microsoft.com/office/powerpoint/2010/main" val="19582525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09"/>
          </a:xfrm>
          <a:prstGeom prst="rect">
            <a:avLst/>
          </a:prstGeom>
        </p:spPr>
        <p:txBody>
          <a:bodyPr vert="horz" lIns="91440" tIns="45720" rIns="91440" bIns="45720" rtlCol="0"/>
          <a:lstStyle>
            <a:lvl1pPr algn="l" defTabSz="914158"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49688" y="0"/>
            <a:ext cx="2946400" cy="496809"/>
          </a:xfrm>
          <a:prstGeom prst="rect">
            <a:avLst/>
          </a:prstGeom>
        </p:spPr>
        <p:txBody>
          <a:bodyPr vert="horz" lIns="91440" tIns="45720" rIns="91440" bIns="45720" rtlCol="0"/>
          <a:lstStyle>
            <a:lvl1pPr algn="r" defTabSz="914158" fontAlgn="auto">
              <a:spcBef>
                <a:spcPts val="0"/>
              </a:spcBef>
              <a:spcAft>
                <a:spcPts val="0"/>
              </a:spcAft>
              <a:defRPr sz="1200">
                <a:latin typeface="+mn-lt"/>
                <a:cs typeface="+mn-cs"/>
              </a:defRPr>
            </a:lvl1pPr>
          </a:lstStyle>
          <a:p>
            <a:pPr>
              <a:defRPr/>
            </a:pPr>
            <a:fld id="{10185092-DD5F-4050-A5FD-8AF80E5D6815}" type="datetimeFigureOut">
              <a:rPr lang="cs-CZ"/>
              <a:pPr>
                <a:defRPr/>
              </a:pPr>
              <a:t>30.11.2016</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79450" y="4715710"/>
            <a:ext cx="5438775" cy="4466511"/>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428242"/>
            <a:ext cx="2946400" cy="496809"/>
          </a:xfrm>
          <a:prstGeom prst="rect">
            <a:avLst/>
          </a:prstGeom>
        </p:spPr>
        <p:txBody>
          <a:bodyPr vert="horz" lIns="91440" tIns="45720" rIns="91440" bIns="45720" rtlCol="0" anchor="b"/>
          <a:lstStyle>
            <a:lvl1pPr algn="l" defTabSz="914158"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49688" y="9428242"/>
            <a:ext cx="2946400" cy="496809"/>
          </a:xfrm>
          <a:prstGeom prst="rect">
            <a:avLst/>
          </a:prstGeom>
        </p:spPr>
        <p:txBody>
          <a:bodyPr vert="horz" lIns="91440" tIns="45720" rIns="91440" bIns="45720" rtlCol="0" anchor="b"/>
          <a:lstStyle>
            <a:lvl1pPr algn="r" defTabSz="914158" fontAlgn="auto">
              <a:spcBef>
                <a:spcPts val="0"/>
              </a:spcBef>
              <a:spcAft>
                <a:spcPts val="0"/>
              </a:spcAft>
              <a:defRPr sz="1200">
                <a:latin typeface="+mn-lt"/>
                <a:cs typeface="+mn-cs"/>
              </a:defRPr>
            </a:lvl1pPr>
          </a:lstStyle>
          <a:p>
            <a:pPr>
              <a:defRPr/>
            </a:pPr>
            <a:fld id="{6E3E4986-3AC3-4568-863E-45BFF1B160BC}" type="slidenum">
              <a:rPr lang="cs-CZ"/>
              <a:pPr>
                <a:defRPr/>
              </a:pPr>
              <a:t>‹#›</a:t>
            </a:fld>
            <a:endParaRPr lang="cs-CZ"/>
          </a:p>
        </p:txBody>
      </p:sp>
    </p:spTree>
    <p:extLst>
      <p:ext uri="{BB962C8B-B14F-4D97-AF65-F5344CB8AC3E}">
        <p14:creationId xmlns:p14="http://schemas.microsoft.com/office/powerpoint/2010/main" val="3048631635"/>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394" algn="l" defTabSz="914158" rtl="0" eaLnBrk="1" latinLnBrk="0" hangingPunct="1">
      <a:defRPr sz="1200" kern="1200">
        <a:solidFill>
          <a:schemeClr val="tx1"/>
        </a:solidFill>
        <a:latin typeface="+mn-lt"/>
        <a:ea typeface="+mn-ea"/>
        <a:cs typeface="+mn-cs"/>
      </a:defRPr>
    </a:lvl6pPr>
    <a:lvl7pPr marL="2742473" algn="l" defTabSz="914158" rtl="0" eaLnBrk="1" latinLnBrk="0" hangingPunct="1">
      <a:defRPr sz="1200" kern="1200">
        <a:solidFill>
          <a:schemeClr val="tx1"/>
        </a:solidFill>
        <a:latin typeface="+mn-lt"/>
        <a:ea typeface="+mn-ea"/>
        <a:cs typeface="+mn-cs"/>
      </a:defRPr>
    </a:lvl7pPr>
    <a:lvl8pPr marL="3199552" algn="l" defTabSz="914158" rtl="0" eaLnBrk="1" latinLnBrk="0" hangingPunct="1">
      <a:defRPr sz="1200" kern="1200">
        <a:solidFill>
          <a:schemeClr val="tx1"/>
        </a:solidFill>
        <a:latin typeface="+mn-lt"/>
        <a:ea typeface="+mn-ea"/>
        <a:cs typeface="+mn-cs"/>
      </a:defRPr>
    </a:lvl8pPr>
    <a:lvl9pPr marL="3656631" algn="l" defTabSz="91415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1</a:t>
            </a:fld>
            <a:endParaRPr lang="cs-CZ" dirty="0"/>
          </a:p>
        </p:txBody>
      </p:sp>
    </p:spTree>
    <p:extLst>
      <p:ext uri="{BB962C8B-B14F-4D97-AF65-F5344CB8AC3E}">
        <p14:creationId xmlns:p14="http://schemas.microsoft.com/office/powerpoint/2010/main" val="4034825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Na</a:t>
            </a:r>
            <a:r>
              <a:rPr lang="cs-CZ" baseline="0" dirty="0" smtClean="0"/>
              <a:t> </a:t>
            </a:r>
            <a:r>
              <a:rPr lang="cs-CZ" baseline="0" dirty="0" err="1" smtClean="0"/>
              <a:t>slidu</a:t>
            </a:r>
            <a:r>
              <a:rPr lang="cs-CZ" baseline="0" dirty="0" smtClean="0"/>
              <a:t> je uvedeno srovnání aktuální očekávané skutečnosti v plnění daňových příjmů ve srovnání s predikcí použitou pro sestavení státního rozpočtu na rok 2016 (tj. ze září roku 2015). Očekává se, že původní rozpočtová očekávání budou naplněna a překročena zejména u DPPO.</a:t>
            </a:r>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10</a:t>
            </a:fld>
            <a:endParaRPr lang="cs-CZ"/>
          </a:p>
        </p:txBody>
      </p:sp>
    </p:spTree>
    <p:extLst>
      <p:ext uri="{BB962C8B-B14F-4D97-AF65-F5344CB8AC3E}">
        <p14:creationId xmlns:p14="http://schemas.microsoft.com/office/powerpoint/2010/main" val="1290555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12</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BE06D12D-66E4-46AF-8306-8932B7E76BDB}" type="slidenum">
              <a:rPr lang="en-US" smtClean="0"/>
              <a:pPr>
                <a:defRPr/>
              </a:pPr>
              <a:t>13</a:t>
            </a:fld>
            <a:endParaRPr lang="en-US" dirty="0"/>
          </a:p>
        </p:txBody>
      </p:sp>
    </p:spTree>
    <p:extLst>
      <p:ext uri="{BB962C8B-B14F-4D97-AF65-F5344CB8AC3E}">
        <p14:creationId xmlns:p14="http://schemas.microsoft.com/office/powerpoint/2010/main" val="2574598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55587" marR="0" lvl="0" indent="-171450" algn="l" defTabSz="914400" rtl="0" eaLnBrk="1" fontAlgn="base" latinLnBrk="0" hangingPunct="1">
              <a:lnSpc>
                <a:spcPct val="100000"/>
              </a:lnSpc>
              <a:spcBef>
                <a:spcPct val="20000"/>
              </a:spcBef>
              <a:spcAft>
                <a:spcPct val="0"/>
              </a:spcAft>
              <a:buClr>
                <a:schemeClr val="hlink"/>
              </a:buClr>
              <a:buSzPct val="70000"/>
              <a:buFont typeface="Arial" panose="020B0604020202020204" pitchFamily="34" charset="0"/>
              <a:buChar char="•"/>
              <a:tabLst/>
              <a:defRPr/>
            </a:pPr>
            <a:r>
              <a:rPr lang="cs-CZ" sz="1200" dirty="0" smtClean="0">
                <a:latin typeface="Calibri" panose="020F0502020204030204" pitchFamily="34" charset="0"/>
                <a:cs typeface="Calibri" panose="020F0502020204030204" pitchFamily="34" charset="0"/>
              </a:rPr>
              <a:t>přenesená působnost:</a:t>
            </a:r>
            <a:r>
              <a:rPr lang="cs-CZ" sz="1200" baseline="0" dirty="0" smtClean="0">
                <a:latin typeface="Calibri" panose="020F0502020204030204" pitchFamily="34" charset="0"/>
                <a:cs typeface="Calibri" panose="020F0502020204030204" pitchFamily="34" charset="0"/>
              </a:rPr>
              <a:t> </a:t>
            </a:r>
            <a:r>
              <a:rPr lang="cs-CZ" sz="1200" dirty="0" smtClean="0">
                <a:latin typeface="Calibri" panose="020F0502020204030204" pitchFamily="34" charset="0"/>
                <a:cs typeface="Calibri" panose="020F0502020204030204" pitchFamily="34" charset="0"/>
              </a:rPr>
              <a:t>§ 149b odst. 3 zákona č. 128/2000 Sb., o obcích, resp. § 119c odst. 3 zákona č. 131/2000 Sb., o hlavním městě Praze</a:t>
            </a:r>
          </a:p>
          <a:p>
            <a:pPr marL="255587" marR="0" lvl="0" indent="-171450" algn="l" defTabSz="914400" rtl="0" eaLnBrk="1" fontAlgn="base" latinLnBrk="0" hangingPunct="1">
              <a:lnSpc>
                <a:spcPct val="100000"/>
              </a:lnSpc>
              <a:spcBef>
                <a:spcPct val="20000"/>
              </a:spcBef>
              <a:spcAft>
                <a:spcPct val="0"/>
              </a:spcAft>
              <a:buClr>
                <a:schemeClr val="hlink"/>
              </a:buClr>
              <a:buSzPct val="70000"/>
              <a:buFont typeface="Arial" panose="020B0604020202020204" pitchFamily="34" charset="0"/>
              <a:buChar char="•"/>
              <a:tabLst/>
              <a:defRPr/>
            </a:pPr>
            <a:endParaRPr kumimoji="0" lang="cs-CZ" sz="1200" b="0" i="0" u="none" strike="noStrike" kern="1200" cap="none" normalizeH="0" baseline="0" dirty="0" smtClean="0">
              <a:ln>
                <a:noFill/>
              </a:ln>
              <a:solidFill>
                <a:schemeClr val="tx1"/>
              </a:solidFill>
              <a:effectLst/>
              <a:latin typeface="Calibri" panose="020F0502020204030204" pitchFamily="34" charset="0"/>
              <a:ea typeface="+mn-ea"/>
              <a:cs typeface="Arial" pitchFamily="34" charset="0"/>
            </a:endParaRPr>
          </a:p>
        </p:txBody>
      </p:sp>
      <p:sp>
        <p:nvSpPr>
          <p:cNvPr id="4" name="Zástupný symbol pro číslo snímku 3"/>
          <p:cNvSpPr>
            <a:spLocks noGrp="1"/>
          </p:cNvSpPr>
          <p:nvPr>
            <p:ph type="sldNum" sz="quarter" idx="10"/>
          </p:nvPr>
        </p:nvSpPr>
        <p:spPr/>
        <p:txBody>
          <a:bodyPr/>
          <a:lstStyle/>
          <a:p>
            <a:pPr>
              <a:defRPr/>
            </a:pPr>
            <a:fld id="{BE06D12D-66E4-46AF-8306-8932B7E76BDB}" type="slidenum">
              <a:rPr lang="en-US" smtClean="0"/>
              <a:pPr>
                <a:defRPr/>
              </a:pPr>
              <a:t>14</a:t>
            </a:fld>
            <a:endParaRPr lang="en-US"/>
          </a:p>
        </p:txBody>
      </p:sp>
    </p:spTree>
    <p:extLst>
      <p:ext uri="{BB962C8B-B14F-4D97-AF65-F5344CB8AC3E}">
        <p14:creationId xmlns:p14="http://schemas.microsoft.com/office/powerpoint/2010/main" val="504259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84137" marR="0" lvl="0" indent="0" algn="l" defTabSz="914400" rtl="0" eaLnBrk="1" fontAlgn="base" latinLnBrk="0" hangingPunct="1">
              <a:lnSpc>
                <a:spcPct val="100000"/>
              </a:lnSpc>
              <a:spcBef>
                <a:spcPct val="20000"/>
              </a:spcBef>
              <a:spcAft>
                <a:spcPct val="0"/>
              </a:spcAft>
              <a:buClr>
                <a:schemeClr val="hlink"/>
              </a:buClr>
              <a:buSzPct val="70000"/>
              <a:buFont typeface="Arial" panose="020B0604020202020204" pitchFamily="34" charset="0"/>
              <a:buNone/>
              <a:tabLst/>
              <a:defRPr/>
            </a:pPr>
            <a:r>
              <a:rPr lang="cs-CZ" sz="1200" kern="1200" dirty="0" smtClean="0">
                <a:solidFill>
                  <a:schemeClr val="tx1"/>
                </a:solidFill>
                <a:effectLst/>
                <a:latin typeface="+mn-lt"/>
                <a:ea typeface="+mn-ea"/>
                <a:cs typeface="+mn-cs"/>
              </a:rPr>
              <a:t>Poznámky:</a:t>
            </a:r>
          </a:p>
          <a:p>
            <a:pPr marL="255587" marR="0" lvl="0" indent="-171450" algn="l" defTabSz="914400" rtl="0" eaLnBrk="1" fontAlgn="base" latinLnBrk="0" hangingPunct="1">
              <a:lnSpc>
                <a:spcPct val="100000"/>
              </a:lnSpc>
              <a:spcBef>
                <a:spcPct val="20000"/>
              </a:spcBef>
              <a:spcAft>
                <a:spcPct val="0"/>
              </a:spcAft>
              <a:buClr>
                <a:schemeClr val="hlink"/>
              </a:buClr>
              <a:buSzPct val="70000"/>
              <a:buFont typeface="Arial" panose="020B0604020202020204" pitchFamily="34" charset="0"/>
              <a:buChar char="•"/>
              <a:tabLst/>
              <a:defRPr/>
            </a:pPr>
            <a:r>
              <a:rPr lang="cs-CZ" sz="1200" kern="1200" dirty="0" smtClean="0">
                <a:solidFill>
                  <a:schemeClr val="tx1"/>
                </a:solidFill>
                <a:effectLst/>
                <a:latin typeface="+mn-lt"/>
                <a:ea typeface="+mn-ea"/>
                <a:cs typeface="+mn-cs"/>
              </a:rPr>
              <a:t>Na změny v počtu </a:t>
            </a:r>
            <a:r>
              <a:rPr lang="cs-CZ" sz="1200" kern="1200" dirty="0" err="1" smtClean="0">
                <a:solidFill>
                  <a:schemeClr val="tx1"/>
                </a:solidFill>
                <a:effectLst/>
                <a:latin typeface="+mn-lt"/>
                <a:ea typeface="+mn-ea"/>
                <a:cs typeface="+mn-cs"/>
              </a:rPr>
              <a:t>opatrovanců</a:t>
            </a:r>
            <a:r>
              <a:rPr lang="cs-CZ" sz="1200" kern="1200" dirty="0" smtClean="0">
                <a:solidFill>
                  <a:schemeClr val="tx1"/>
                </a:solidFill>
                <a:effectLst/>
                <a:latin typeface="+mn-lt"/>
                <a:ea typeface="+mn-ea"/>
                <a:cs typeface="+mn-cs"/>
              </a:rPr>
              <a:t> v průběhu roku není brán zřetel. Jedná se pouze o živé osoby pod opatrovnictvím obcí. Zároveň nehraje roli faktická přítomnost osoby v obci, tedy zda osoba v rozhodném datu pobývá na jiném místě (například zdravotnické zařízení, zařízení sociálních služeb apod.), či zda jde o osobu migrující v dalších obcích.</a:t>
            </a:r>
          </a:p>
          <a:p>
            <a:pPr hangingPunct="0"/>
            <a:r>
              <a:rPr lang="cs-CZ" sz="1200" kern="1200" dirty="0" smtClean="0">
                <a:solidFill>
                  <a:schemeClr val="tx1"/>
                </a:solidFill>
                <a:effectLst/>
                <a:latin typeface="+mn-lt"/>
                <a:ea typeface="+mn-ea"/>
                <a:cs typeface="+mn-cs"/>
              </a:rPr>
              <a:t> </a:t>
            </a:r>
          </a:p>
          <a:p>
            <a:pPr marL="171450" indent="-171450" hangingPunct="0">
              <a:buFont typeface="Arial" panose="020B0604020202020204" pitchFamily="34" charset="0"/>
              <a:buChar char="•"/>
            </a:pPr>
            <a:r>
              <a:rPr lang="cs-CZ" sz="1200" kern="1200" dirty="0" smtClean="0">
                <a:solidFill>
                  <a:schemeClr val="tx1"/>
                </a:solidFill>
                <a:effectLst/>
                <a:latin typeface="+mn-lt"/>
                <a:ea typeface="+mn-ea"/>
                <a:cs typeface="+mn-cs"/>
              </a:rPr>
              <a:t>Předmětné financování se týká opatrovnictví zletilých osob, a to jak těch, které byly omezeny ve svéprávnosti (dle § 55 zákona č. 89/2012 Sb., občanský zákoník, ve znění pozdějších předpisů  - ve spojení s § 62, případně s § 465), tak i těch, které omezeny nebyly (§ 465 nebo § 469 OZ). Toto financování se ale netýká opatrovnictví osob, u kterých není známo, kde pobývají, nebo osob neznámých, které se účastní určitého právního jednání (obě možnosti dle § 465 OZ). Netýká se taktéž ustanovení obce jako osoby určené pro provedení určitých jednotlivých právních jednání, nebo jíž je svěřena správa majetku osoby již během řízení o svéprávnosti dle § 58 OZ. Netýká se ani procesního opatrovnictví pro řízení o svéprávnosti, opatrovnictví či některých podpůrných opatření (dle § 37 zákona č. 293/2013 Sb., o zvláštních řízeních soudních, ve znění pozdějších předpisů) či jiného procesního opatrovnictví.</a:t>
            </a:r>
          </a:p>
          <a:p>
            <a:pPr marL="255587" marR="0" lvl="0" indent="-171450" algn="l" defTabSz="914400" rtl="0" eaLnBrk="1" fontAlgn="base" latinLnBrk="0" hangingPunct="1">
              <a:lnSpc>
                <a:spcPct val="100000"/>
              </a:lnSpc>
              <a:spcBef>
                <a:spcPct val="20000"/>
              </a:spcBef>
              <a:spcAft>
                <a:spcPct val="0"/>
              </a:spcAft>
              <a:buClr>
                <a:schemeClr val="hlink"/>
              </a:buClr>
              <a:buSzPct val="70000"/>
              <a:buFont typeface="Arial" panose="020B0604020202020204" pitchFamily="34" charset="0"/>
              <a:buChar char="•"/>
              <a:tabLst/>
              <a:defRPr/>
            </a:pPr>
            <a:endParaRPr kumimoji="0" lang="cs-CZ" sz="1200" b="0" i="0" u="none" strike="noStrike" kern="1200" cap="none" normalizeH="0" baseline="0" dirty="0" smtClean="0">
              <a:ln>
                <a:noFill/>
              </a:ln>
              <a:solidFill>
                <a:schemeClr val="tx1"/>
              </a:solidFill>
              <a:effectLst/>
              <a:latin typeface="Calibri" panose="020F0502020204030204" pitchFamily="34" charset="0"/>
              <a:ea typeface="+mn-ea"/>
              <a:cs typeface="Arial" pitchFamily="34" charset="0"/>
            </a:endParaRPr>
          </a:p>
        </p:txBody>
      </p:sp>
      <p:sp>
        <p:nvSpPr>
          <p:cNvPr id="4" name="Zástupný symbol pro číslo snímku 3"/>
          <p:cNvSpPr>
            <a:spLocks noGrp="1"/>
          </p:cNvSpPr>
          <p:nvPr>
            <p:ph type="sldNum" sz="quarter" idx="10"/>
          </p:nvPr>
        </p:nvSpPr>
        <p:spPr/>
        <p:txBody>
          <a:bodyPr/>
          <a:lstStyle/>
          <a:p>
            <a:pPr>
              <a:defRPr/>
            </a:pPr>
            <a:fld id="{BE06D12D-66E4-46AF-8306-8932B7E76BDB}" type="slidenum">
              <a:rPr lang="en-US" smtClean="0"/>
              <a:pPr>
                <a:defRPr/>
              </a:pPr>
              <a:t>15</a:t>
            </a:fld>
            <a:endParaRPr lang="en-US"/>
          </a:p>
        </p:txBody>
      </p:sp>
    </p:spTree>
    <p:extLst>
      <p:ext uri="{BB962C8B-B14F-4D97-AF65-F5344CB8AC3E}">
        <p14:creationId xmlns:p14="http://schemas.microsoft.com/office/powerpoint/2010/main" val="504259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16</a:t>
            </a:fld>
            <a:endParaRPr lang="cs-CZ" dirty="0"/>
          </a:p>
        </p:txBody>
      </p:sp>
    </p:spTree>
    <p:extLst>
      <p:ext uri="{BB962C8B-B14F-4D97-AF65-F5344CB8AC3E}">
        <p14:creationId xmlns:p14="http://schemas.microsoft.com/office/powerpoint/2010/main" val="40348259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17</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18</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19</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20</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21532">
              <a:defRPr/>
            </a:pPr>
            <a:endParaRPr lang="cs-CZ" dirty="0"/>
          </a:p>
        </p:txBody>
      </p:sp>
      <p:sp>
        <p:nvSpPr>
          <p:cNvPr id="4" name="Zástupný symbol pro číslo snímku 3"/>
          <p:cNvSpPr>
            <a:spLocks noGrp="1"/>
          </p:cNvSpPr>
          <p:nvPr>
            <p:ph type="sldNum" sz="quarter" idx="10"/>
          </p:nvPr>
        </p:nvSpPr>
        <p:spPr/>
        <p:txBody>
          <a:bodyPr/>
          <a:lstStyle/>
          <a:p>
            <a:pPr>
              <a:defRPr/>
            </a:pPr>
            <a:fld id="{BE06D12D-66E4-46AF-8306-8932B7E76BDB}" type="slidenum">
              <a:rPr lang="en-US" smtClean="0"/>
              <a:pPr>
                <a:defRPr/>
              </a:pPr>
              <a:t>2</a:t>
            </a:fld>
            <a:endParaRPr lang="en-US" dirty="0"/>
          </a:p>
        </p:txBody>
      </p:sp>
    </p:spTree>
    <p:extLst>
      <p:ext uri="{BB962C8B-B14F-4D97-AF65-F5344CB8AC3E}">
        <p14:creationId xmlns:p14="http://schemas.microsoft.com/office/powerpoint/2010/main" val="4234043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21</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22</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23</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24</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25</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26</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27</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28</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29</a:t>
            </a:fld>
            <a:endParaRPr lang="cs-CZ"/>
          </a:p>
        </p:txBody>
      </p:sp>
    </p:spTree>
    <p:extLst>
      <p:ext uri="{BB962C8B-B14F-4D97-AF65-F5344CB8AC3E}">
        <p14:creationId xmlns:p14="http://schemas.microsoft.com/office/powerpoint/2010/main" val="21630131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30</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21532">
              <a:defRPr/>
            </a:pPr>
            <a:endParaRPr lang="cs-CZ" dirty="0"/>
          </a:p>
        </p:txBody>
      </p:sp>
      <p:sp>
        <p:nvSpPr>
          <p:cNvPr id="4" name="Zástupný symbol pro číslo snímku 3"/>
          <p:cNvSpPr>
            <a:spLocks noGrp="1"/>
          </p:cNvSpPr>
          <p:nvPr>
            <p:ph type="sldNum" sz="quarter" idx="10"/>
          </p:nvPr>
        </p:nvSpPr>
        <p:spPr/>
        <p:txBody>
          <a:bodyPr/>
          <a:lstStyle/>
          <a:p>
            <a:pPr>
              <a:defRPr/>
            </a:pPr>
            <a:fld id="{BE06D12D-66E4-46AF-8306-8932B7E76BDB}" type="slidenum">
              <a:rPr lang="en-US" smtClean="0"/>
              <a:pPr>
                <a:defRPr/>
              </a:pPr>
              <a:t>3</a:t>
            </a:fld>
            <a:endParaRPr lang="en-US" dirty="0"/>
          </a:p>
        </p:txBody>
      </p:sp>
    </p:spTree>
    <p:extLst>
      <p:ext uri="{BB962C8B-B14F-4D97-AF65-F5344CB8AC3E}">
        <p14:creationId xmlns:p14="http://schemas.microsoft.com/office/powerpoint/2010/main" val="4234043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31</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32</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33</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34</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V souvislosti</a:t>
            </a:r>
            <a:r>
              <a:rPr lang="cs-CZ" baseline="0" dirty="0" smtClean="0"/>
              <a:t> s novým motivačním prvkem je nutné zvolit daňový titul, na jehož inkaso se bude motivace vázat. Co se týče DPFO z přiznání, její inkaso je v průběhu roku značně rozkolísané. </a:t>
            </a:r>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35</a:t>
            </a:fld>
            <a:endParaRPr lang="cs-CZ"/>
          </a:p>
        </p:txBody>
      </p:sp>
    </p:spTree>
    <p:extLst>
      <p:ext uri="{BB962C8B-B14F-4D97-AF65-F5344CB8AC3E}">
        <p14:creationId xmlns:p14="http://schemas.microsoft.com/office/powerpoint/2010/main" val="2476953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38</a:t>
            </a:fld>
            <a:endParaRPr lang="cs-CZ"/>
          </a:p>
        </p:txBody>
      </p:sp>
    </p:spTree>
    <p:extLst>
      <p:ext uri="{BB962C8B-B14F-4D97-AF65-F5344CB8AC3E}">
        <p14:creationId xmlns:p14="http://schemas.microsoft.com/office/powerpoint/2010/main" val="19498299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39</a:t>
            </a:fld>
            <a:endParaRPr lang="cs-CZ"/>
          </a:p>
        </p:txBody>
      </p:sp>
    </p:spTree>
    <p:extLst>
      <p:ext uri="{BB962C8B-B14F-4D97-AF65-F5344CB8AC3E}">
        <p14:creationId xmlns:p14="http://schemas.microsoft.com/office/powerpoint/2010/main" val="21630131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effectLst/>
              </a:rPr>
              <a:t>Dne 16. prosince 2015 na své 36. schůzi vyslovila Poslanecká sněmovna Parlamentu ČR souhlas s návrhem zákona, kterým se mění zákon č. 243/2000 Sb., o rozpočtovém určení výnosů některých daní územním samosprávným celkům a některým státním fondům (zákon o rozpočtovém určení daní), ve znění pozdějších předpisů, podle sněmovního tisku 416/5, ve znění schváleném Senátem, podle sněmovního tisku 416/6.</a:t>
            </a:r>
          </a:p>
          <a:p>
            <a:r>
              <a:rPr lang="cs-CZ" dirty="0" smtClean="0">
                <a:effectLst/>
              </a:rPr>
              <a:t>Zákon byl dne 28. 12. 2015 vyhlášen ve Sbírce zákonů v částce 164 pod číslem 391/2015 Sb. Část zákona, která se týká krajů, nabývá účinnosti 1. ledna 2016, část zákona, která se týká obcí, nabývá účinnosti 1. ledna 2017.</a:t>
            </a:r>
          </a:p>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BE06D12D-66E4-46AF-8306-8932B7E76BDB}" type="slidenum">
              <a:rPr lang="en-US" smtClean="0"/>
              <a:pPr>
                <a:defRPr/>
              </a:pPr>
              <a:t>40</a:t>
            </a:fld>
            <a:endParaRPr lang="en-US"/>
          </a:p>
        </p:txBody>
      </p:sp>
    </p:spTree>
    <p:extLst>
      <p:ext uri="{BB962C8B-B14F-4D97-AF65-F5344CB8AC3E}">
        <p14:creationId xmlns:p14="http://schemas.microsoft.com/office/powerpoint/2010/main" val="5042598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Následující graf zachycuje vývoj inkasa</a:t>
            </a:r>
            <a:r>
              <a:rPr lang="cs-CZ" baseline="0" dirty="0" smtClean="0"/>
              <a:t> DPFO z přiznání doplněný o situaci v roce 2015. Modře je vyznačen stav, kolik bylo převedeno obcím na této dani. Červeně pak situaci, jaký byl skutečný nárok obcí po zohlednění veškerých vratek a kompenzací, které jsou prováděny finanční správou. V roce 2015 představoval skutečný nárok obcí na 30% podílu na DPFO z přiznání 1,33 mld. Kč. Tento výsledek kopíruje trend, který je shodný od roku 2011. </a:t>
            </a:r>
          </a:p>
          <a:p>
            <a:r>
              <a:rPr lang="cs-CZ" baseline="0" dirty="0" smtClean="0"/>
              <a:t>Fialová barva zobrazuje saldo mezi celkovým nárokem obcí a kompenzacemi z důvodu vratek. Jsou zohledněny i obce (a jejich objem kompenzací), které neměly nárok na žádný podíl na 30% DPFO z přiznání a ještě jim byly s titulu vratek kompenzovány (kráceny) daňové příjmy na ostatních daních.</a:t>
            </a:r>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41</a:t>
            </a:fld>
            <a:endParaRPr lang="cs-CZ"/>
          </a:p>
        </p:txBody>
      </p:sp>
    </p:spTree>
    <p:extLst>
      <p:ext uri="{BB962C8B-B14F-4D97-AF65-F5344CB8AC3E}">
        <p14:creationId xmlns:p14="http://schemas.microsoft.com/office/powerpoint/2010/main" val="36638791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Tabulka pak popisuje</a:t>
            </a:r>
            <a:r>
              <a:rPr lang="cs-CZ" baseline="0" dirty="0" smtClean="0"/>
              <a:t> situaci z hlediska jednotlivých obcí.</a:t>
            </a:r>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42</a:t>
            </a:fld>
            <a:endParaRPr lang="cs-CZ"/>
          </a:p>
        </p:txBody>
      </p:sp>
    </p:spTree>
    <p:extLst>
      <p:ext uri="{BB962C8B-B14F-4D97-AF65-F5344CB8AC3E}">
        <p14:creationId xmlns:p14="http://schemas.microsoft.com/office/powerpoint/2010/main" val="144988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4</a:t>
            </a:fld>
            <a:endParaRPr lang="cs-CZ"/>
          </a:p>
        </p:txBody>
      </p:sp>
    </p:spTree>
    <p:extLst>
      <p:ext uri="{BB962C8B-B14F-4D97-AF65-F5344CB8AC3E}">
        <p14:creationId xmlns:p14="http://schemas.microsoft.com/office/powerpoint/2010/main" val="15679475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43</a:t>
            </a:fld>
            <a:endParaRPr lang="cs-CZ"/>
          </a:p>
        </p:txBody>
      </p:sp>
    </p:spTree>
    <p:extLst>
      <p:ext uri="{BB962C8B-B14F-4D97-AF65-F5344CB8AC3E}">
        <p14:creationId xmlns:p14="http://schemas.microsoft.com/office/powerpoint/2010/main" val="35815294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44</a:t>
            </a:fld>
            <a:endParaRPr lang="cs-CZ"/>
          </a:p>
        </p:txBody>
      </p:sp>
    </p:spTree>
    <p:extLst>
      <p:ext uri="{BB962C8B-B14F-4D97-AF65-F5344CB8AC3E}">
        <p14:creationId xmlns:p14="http://schemas.microsoft.com/office/powerpoint/2010/main" val="3581529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21532">
              <a:defRPr/>
            </a:pPr>
            <a:endParaRPr lang="cs-CZ" dirty="0"/>
          </a:p>
        </p:txBody>
      </p:sp>
      <p:sp>
        <p:nvSpPr>
          <p:cNvPr id="4" name="Zástupný symbol pro číslo snímku 3"/>
          <p:cNvSpPr>
            <a:spLocks noGrp="1"/>
          </p:cNvSpPr>
          <p:nvPr>
            <p:ph type="sldNum" sz="quarter" idx="10"/>
          </p:nvPr>
        </p:nvSpPr>
        <p:spPr/>
        <p:txBody>
          <a:bodyPr/>
          <a:lstStyle/>
          <a:p>
            <a:pPr>
              <a:defRPr/>
            </a:pPr>
            <a:fld id="{BE06D12D-66E4-46AF-8306-8932B7E76BDB}" type="slidenum">
              <a:rPr lang="en-US" smtClean="0"/>
              <a:pPr>
                <a:defRPr/>
              </a:pPr>
              <a:t>45</a:t>
            </a:fld>
            <a:endParaRPr lang="en-US" dirty="0"/>
          </a:p>
        </p:txBody>
      </p:sp>
    </p:spTree>
    <p:extLst>
      <p:ext uri="{BB962C8B-B14F-4D97-AF65-F5344CB8AC3E}">
        <p14:creationId xmlns:p14="http://schemas.microsoft.com/office/powerpoint/2010/main" val="4234043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21532">
              <a:defRPr/>
            </a:pPr>
            <a:endParaRPr lang="cs-CZ" dirty="0"/>
          </a:p>
        </p:txBody>
      </p:sp>
      <p:sp>
        <p:nvSpPr>
          <p:cNvPr id="4" name="Zástupný symbol pro číslo snímku 3"/>
          <p:cNvSpPr>
            <a:spLocks noGrp="1"/>
          </p:cNvSpPr>
          <p:nvPr>
            <p:ph type="sldNum" sz="quarter" idx="10"/>
          </p:nvPr>
        </p:nvSpPr>
        <p:spPr/>
        <p:txBody>
          <a:bodyPr/>
          <a:lstStyle/>
          <a:p>
            <a:pPr>
              <a:defRPr/>
            </a:pPr>
            <a:fld id="{BE06D12D-66E4-46AF-8306-8932B7E76BDB}" type="slidenum">
              <a:rPr lang="en-US" smtClean="0"/>
              <a:pPr>
                <a:defRPr/>
              </a:pPr>
              <a:t>46</a:t>
            </a:fld>
            <a:endParaRPr lang="en-US" dirty="0"/>
          </a:p>
        </p:txBody>
      </p:sp>
    </p:spTree>
    <p:extLst>
      <p:ext uri="{BB962C8B-B14F-4D97-AF65-F5344CB8AC3E}">
        <p14:creationId xmlns:p14="http://schemas.microsoft.com/office/powerpoint/2010/main" val="423404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smtClean="0"/>
          </a:p>
          <a:p>
            <a:endParaRPr lang="cs-CZ" dirty="0" smtClean="0"/>
          </a:p>
        </p:txBody>
      </p:sp>
      <p:sp>
        <p:nvSpPr>
          <p:cNvPr id="4" name="Zástupný symbol pro číslo snímku 3"/>
          <p:cNvSpPr>
            <a:spLocks noGrp="1"/>
          </p:cNvSpPr>
          <p:nvPr>
            <p:ph type="sldNum" sz="quarter" idx="10"/>
          </p:nvPr>
        </p:nvSpPr>
        <p:spPr/>
        <p:txBody>
          <a:bodyPr/>
          <a:lstStyle/>
          <a:p>
            <a:pPr>
              <a:defRPr/>
            </a:pPr>
            <a:fld id="{BE06D12D-66E4-46AF-8306-8932B7E76BDB}" type="slidenum">
              <a:rPr lang="en-US" smtClean="0"/>
              <a:pPr>
                <a:defRPr/>
              </a:pPr>
              <a:t>5</a:t>
            </a:fld>
            <a:endParaRPr lang="en-US"/>
          </a:p>
        </p:txBody>
      </p:sp>
    </p:spTree>
    <p:extLst>
      <p:ext uri="{BB962C8B-B14F-4D97-AF65-F5344CB8AC3E}">
        <p14:creationId xmlns:p14="http://schemas.microsoft.com/office/powerpoint/2010/main" val="414402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p:txBody>
      </p:sp>
      <p:sp>
        <p:nvSpPr>
          <p:cNvPr id="4" name="Zástupný symbol pro číslo snímku 3"/>
          <p:cNvSpPr>
            <a:spLocks noGrp="1"/>
          </p:cNvSpPr>
          <p:nvPr>
            <p:ph type="sldNum" sz="quarter" idx="10"/>
          </p:nvPr>
        </p:nvSpPr>
        <p:spPr/>
        <p:txBody>
          <a:bodyPr/>
          <a:lstStyle/>
          <a:p>
            <a:pPr>
              <a:defRPr/>
            </a:pPr>
            <a:fld id="{BE06D12D-66E4-46AF-8306-8932B7E76BDB}" type="slidenum">
              <a:rPr lang="en-US" smtClean="0"/>
              <a:pPr>
                <a:defRPr/>
              </a:pPr>
              <a:t>6</a:t>
            </a:fld>
            <a:endParaRPr lang="en-US"/>
          </a:p>
        </p:txBody>
      </p:sp>
    </p:spTree>
    <p:extLst>
      <p:ext uri="{BB962C8B-B14F-4D97-AF65-F5344CB8AC3E}">
        <p14:creationId xmlns:p14="http://schemas.microsoft.com/office/powerpoint/2010/main" val="4144022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Srpnové inkaso výše uvedených daní dosáhlo částky 422,23 mld. Kč, pohybuje na úrovni </a:t>
            </a:r>
            <a:r>
              <a:rPr lang="cs-CZ" b="1" dirty="0" smtClean="0"/>
              <a:t>107 % </a:t>
            </a:r>
            <a:r>
              <a:rPr lang="cs-CZ" dirty="0" smtClean="0"/>
              <a:t>ve srovnání s rokem 2015.</a:t>
            </a:r>
          </a:p>
          <a:p>
            <a:r>
              <a:rPr lang="cs-CZ" dirty="0" smtClean="0"/>
              <a:t>Je tudíž zřejmé, že inkaso daní mezi jednotlivými měsíci narůstá.</a:t>
            </a:r>
            <a:endParaRPr lang="cs-CZ" dirty="0"/>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7</a:t>
            </a:fld>
            <a:endParaRPr lang="cs-CZ" dirty="0"/>
          </a:p>
        </p:txBody>
      </p:sp>
    </p:spTree>
    <p:extLst>
      <p:ext uri="{BB962C8B-B14F-4D97-AF65-F5344CB8AC3E}">
        <p14:creationId xmlns:p14="http://schemas.microsoft.com/office/powerpoint/2010/main" val="370519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aseline="0" dirty="0" err="1" smtClean="0"/>
              <a:t>Slide</a:t>
            </a:r>
            <a:r>
              <a:rPr lang="cs-CZ" baseline="0" dirty="0" smtClean="0"/>
              <a:t> uvádí srovnání skutečnosti v plnění daňových příjmů  za rok 2015 ve srovnání s očekávanou skutečnosti na rok 2016.  U vybraných daňových příjmů se počítá s meziročním navýšením cca o 8,92 %. </a:t>
            </a:r>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8</a:t>
            </a:fld>
            <a:endParaRPr lang="cs-CZ" dirty="0"/>
          </a:p>
        </p:txBody>
      </p:sp>
    </p:spTree>
    <p:extLst>
      <p:ext uri="{BB962C8B-B14F-4D97-AF65-F5344CB8AC3E}">
        <p14:creationId xmlns:p14="http://schemas.microsoft.com/office/powerpoint/2010/main" val="4228898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aseline="0" dirty="0" err="1" smtClean="0"/>
              <a:t>Slide</a:t>
            </a:r>
            <a:r>
              <a:rPr lang="cs-CZ" baseline="0" dirty="0" smtClean="0"/>
              <a:t> uvádí srovnání skutečnosti v plnění daňových příjmů  za rok 2015 ve srovnání s očekávanou skutečnosti na rok 2016.  U vybraných daňových příjmů se počítá s meziročním navýšením cca o 19,4%. </a:t>
            </a:r>
          </a:p>
        </p:txBody>
      </p:sp>
      <p:sp>
        <p:nvSpPr>
          <p:cNvPr id="4" name="Zástupný symbol pro číslo snímku 3"/>
          <p:cNvSpPr>
            <a:spLocks noGrp="1"/>
          </p:cNvSpPr>
          <p:nvPr>
            <p:ph type="sldNum" sz="quarter" idx="10"/>
          </p:nvPr>
        </p:nvSpPr>
        <p:spPr/>
        <p:txBody>
          <a:bodyPr/>
          <a:lstStyle/>
          <a:p>
            <a:pPr>
              <a:defRPr/>
            </a:pPr>
            <a:fld id="{6E3E4986-3AC3-4568-863E-45BFF1B160BC}" type="slidenum">
              <a:rPr lang="cs-CZ" smtClean="0"/>
              <a:pPr>
                <a:defRPr/>
              </a:pPr>
              <a:t>9</a:t>
            </a:fld>
            <a:endParaRPr lang="cs-CZ" dirty="0"/>
          </a:p>
        </p:txBody>
      </p:sp>
    </p:spTree>
    <p:extLst>
      <p:ext uri="{BB962C8B-B14F-4D97-AF65-F5344CB8AC3E}">
        <p14:creationId xmlns:p14="http://schemas.microsoft.com/office/powerpoint/2010/main" val="4228898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Tree>
    <p:extLst>
      <p:ext uri="{BB962C8B-B14F-4D97-AF65-F5344CB8AC3E}">
        <p14:creationId xmlns:p14="http://schemas.microsoft.com/office/powerpoint/2010/main" val="2258288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981609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4638" y="908050"/>
            <a:ext cx="2051050" cy="518795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68313" y="908050"/>
            <a:ext cx="6003925" cy="51879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913822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971718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Tree>
    <p:extLst>
      <p:ext uri="{BB962C8B-B14F-4D97-AF65-F5344CB8AC3E}">
        <p14:creationId xmlns:p14="http://schemas.microsoft.com/office/powerpoint/2010/main" val="1422640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68313" y="2133600"/>
            <a:ext cx="402748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2133600"/>
            <a:ext cx="402748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62939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266418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Tree>
    <p:extLst>
      <p:ext uri="{BB962C8B-B14F-4D97-AF65-F5344CB8AC3E}">
        <p14:creationId xmlns:p14="http://schemas.microsoft.com/office/powerpoint/2010/main" val="119861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4607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715091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3840133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9685" name="Rectangle 5"/>
          <p:cNvSpPr>
            <a:spLocks noGrp="1" noChangeArrowheads="1"/>
          </p:cNvSpPr>
          <p:nvPr>
            <p:ph type="title"/>
          </p:nvPr>
        </p:nvSpPr>
        <p:spPr bwMode="auto">
          <a:xfrm>
            <a:off x="468313" y="908050"/>
            <a:ext cx="8207375" cy="10080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30" name="Rectangle 6"/>
          <p:cNvSpPr>
            <a:spLocks noGrp="1" noChangeArrowheads="1"/>
          </p:cNvSpPr>
          <p:nvPr>
            <p:ph type="body" idx="1"/>
          </p:nvPr>
        </p:nvSpPr>
        <p:spPr bwMode="auto">
          <a:xfrm>
            <a:off x="468313" y="2133600"/>
            <a:ext cx="82073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endParaRPr lang="cs-CZ" altLang="cs-CZ" smtClean="0"/>
          </a:p>
        </p:txBody>
      </p:sp>
      <p:sp>
        <p:nvSpPr>
          <p:cNvPr id="1031" name="Text Box 7"/>
          <p:cNvSpPr txBox="1">
            <a:spLocks noChangeArrowheads="1"/>
          </p:cNvSpPr>
          <p:nvPr/>
        </p:nvSpPr>
        <p:spPr bwMode="auto">
          <a:xfrm>
            <a:off x="152400" y="76200"/>
            <a:ext cx="8839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rgbClr val="FFFFFF"/>
                </a:solidFill>
                <a:latin typeface="Arial" charset="0"/>
              </a:defRPr>
            </a:lvl1pPr>
            <a:lvl2pPr marL="742950" indent="-285750">
              <a:defRPr b="1">
                <a:solidFill>
                  <a:srgbClr val="FFFFFF"/>
                </a:solidFill>
                <a:latin typeface="Arial" charset="0"/>
              </a:defRPr>
            </a:lvl2pPr>
            <a:lvl3pPr marL="1143000" indent="-228600">
              <a:defRPr b="1">
                <a:solidFill>
                  <a:srgbClr val="FFFFFF"/>
                </a:solidFill>
                <a:latin typeface="Arial" charset="0"/>
              </a:defRPr>
            </a:lvl3pPr>
            <a:lvl4pPr marL="1600200" indent="-228600">
              <a:defRPr b="1">
                <a:solidFill>
                  <a:srgbClr val="FFFFFF"/>
                </a:solidFill>
                <a:latin typeface="Arial" charset="0"/>
              </a:defRPr>
            </a:lvl4pPr>
            <a:lvl5pPr marL="2057400" indent="-228600">
              <a:defRPr b="1">
                <a:solidFill>
                  <a:srgbClr val="FFFFFF"/>
                </a:solidFill>
                <a:latin typeface="Arial" charset="0"/>
              </a:defRPr>
            </a:lvl5pPr>
            <a:lvl6pPr marL="2514600" indent="-228600" algn="ctr" eaLnBrk="0" fontAlgn="base" hangingPunct="0">
              <a:spcBef>
                <a:spcPct val="0"/>
              </a:spcBef>
              <a:spcAft>
                <a:spcPct val="0"/>
              </a:spcAft>
              <a:defRPr b="1">
                <a:solidFill>
                  <a:srgbClr val="FFFFFF"/>
                </a:solidFill>
                <a:latin typeface="Arial" charset="0"/>
              </a:defRPr>
            </a:lvl6pPr>
            <a:lvl7pPr marL="2971800" indent="-228600" algn="ctr" eaLnBrk="0" fontAlgn="base" hangingPunct="0">
              <a:spcBef>
                <a:spcPct val="0"/>
              </a:spcBef>
              <a:spcAft>
                <a:spcPct val="0"/>
              </a:spcAft>
              <a:defRPr b="1">
                <a:solidFill>
                  <a:srgbClr val="FFFFFF"/>
                </a:solidFill>
                <a:latin typeface="Arial" charset="0"/>
              </a:defRPr>
            </a:lvl7pPr>
            <a:lvl8pPr marL="3429000" indent="-228600" algn="ctr" eaLnBrk="0" fontAlgn="base" hangingPunct="0">
              <a:spcBef>
                <a:spcPct val="0"/>
              </a:spcBef>
              <a:spcAft>
                <a:spcPct val="0"/>
              </a:spcAft>
              <a:defRPr b="1">
                <a:solidFill>
                  <a:srgbClr val="FFFFFF"/>
                </a:solidFill>
                <a:latin typeface="Arial" charset="0"/>
              </a:defRPr>
            </a:lvl8pPr>
            <a:lvl9pPr marL="3886200" indent="-228600" algn="ctr" eaLnBrk="0" fontAlgn="base" hangingPunct="0">
              <a:spcBef>
                <a:spcPct val="0"/>
              </a:spcBef>
              <a:spcAft>
                <a:spcPct val="0"/>
              </a:spcAft>
              <a:defRPr b="1">
                <a:solidFill>
                  <a:srgbClr val="FFFFFF"/>
                </a:solidFill>
                <a:latin typeface="Arial" charset="0"/>
              </a:defRPr>
            </a:lvl9pPr>
          </a:lstStyle>
          <a:p>
            <a:pPr algn="l" eaLnBrk="1" hangingPunct="1">
              <a:spcBef>
                <a:spcPct val="50000"/>
              </a:spcBef>
              <a:defRPr/>
            </a:pPr>
            <a:r>
              <a:rPr lang="cs-CZ" sz="2200" smtClean="0">
                <a:solidFill>
                  <a:schemeClr val="tx1"/>
                </a:solidFill>
              </a:rPr>
              <a:t>			</a:t>
            </a:r>
          </a:p>
        </p:txBody>
      </p:sp>
      <p:sp>
        <p:nvSpPr>
          <p:cNvPr id="11" name="TextovéPole 10"/>
          <p:cNvSpPr txBox="1"/>
          <p:nvPr userDrawn="1"/>
        </p:nvSpPr>
        <p:spPr>
          <a:xfrm>
            <a:off x="676538" y="72000"/>
            <a:ext cx="2167270" cy="584775"/>
          </a:xfrm>
          <a:prstGeom prst="rect">
            <a:avLst/>
          </a:prstGeom>
          <a:noFill/>
        </p:spPr>
        <p:txBody>
          <a:bodyPr wrap="square" rtlCol="0" anchor="ctr">
            <a:spAutoFit/>
          </a:bodyPr>
          <a:lstStyle/>
          <a:p>
            <a:r>
              <a:rPr lang="cs-CZ" sz="1600" b="1" dirty="0" smtClean="0">
                <a:latin typeface="Corbel" panose="020B0503020204020204" pitchFamily="34" charset="0"/>
                <a:cs typeface="Arial" panose="020B0604020202020204" pitchFamily="34" charset="0"/>
              </a:rPr>
              <a:t>Ministerstvo financí</a:t>
            </a:r>
          </a:p>
          <a:p>
            <a:r>
              <a:rPr lang="cs-CZ" sz="1600" b="1" dirty="0" smtClean="0">
                <a:solidFill>
                  <a:schemeClr val="bg1">
                    <a:lumMod val="65000"/>
                  </a:schemeClr>
                </a:solidFill>
                <a:latin typeface="Corbel" panose="020B0503020204020204" pitchFamily="34" charset="0"/>
                <a:cs typeface="Arial" panose="020B0604020202020204" pitchFamily="34" charset="0"/>
              </a:rPr>
              <a:t>České republiky</a:t>
            </a:r>
            <a:endParaRPr lang="cs-CZ" sz="1600" b="1" dirty="0">
              <a:solidFill>
                <a:schemeClr val="bg1">
                  <a:lumMod val="65000"/>
                </a:schemeClr>
              </a:solidFill>
              <a:latin typeface="Corbel" panose="020B0503020204020204" pitchFamily="34" charset="0"/>
              <a:cs typeface="Arial" panose="020B0604020202020204" pitchFamily="34" charset="0"/>
            </a:endParaRPr>
          </a:p>
        </p:txBody>
      </p:sp>
      <p:pic>
        <p:nvPicPr>
          <p:cNvPr id="12" name="Obrázek 1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000" y="72000"/>
            <a:ext cx="577253" cy="692704"/>
          </a:xfrm>
          <a:prstGeom prst="rect">
            <a:avLst/>
          </a:prstGeom>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dt="0"/>
  <p:txStyles>
    <p:titleStyle>
      <a:lvl1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2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uact=8&amp;ved=0CAcQjRw&amp;url=http://www.zdravaprsa.cz/zdrava-prsa/&amp;ei=hooRVbjyBIftaNO0guAG&amp;bvm=bv.89184060,d.d24&amp;psig=AFQjCNG3vBF9kjEtxUBoFUT6ynjGvx3RUw&amp;ust=1427299304674912"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844824"/>
            <a:ext cx="7772400" cy="2594719"/>
          </a:xfrm>
        </p:spPr>
        <p:txBody>
          <a:bodyPr/>
          <a:lstStyle/>
          <a:p>
            <a:r>
              <a:rPr lang="cs-CZ" sz="3200" smtClean="0">
                <a:solidFill>
                  <a:srgbClr val="753805"/>
                </a:solidFill>
                <a:latin typeface="Verdana" panose="020B0604030504040204" pitchFamily="34" charset="0"/>
                <a:ea typeface="Verdana" panose="020B0604030504040204" pitchFamily="34" charset="0"/>
                <a:cs typeface="Verdana" panose="020B0604030504040204" pitchFamily="34" charset="0"/>
              </a:rPr>
              <a:t>Pracovní komise k RUD</a:t>
            </a:r>
            <a:endParaRPr lang="cs-CZ" sz="2000" i="1" dirty="0">
              <a:solidFill>
                <a:srgbClr val="753805"/>
              </a:solidFill>
              <a:latin typeface="Verdana" panose="020B0604030504040204" pitchFamily="34" charset="0"/>
              <a:ea typeface="Verdana" panose="020B0604030504040204" pitchFamily="34" charset="0"/>
              <a:cs typeface="Verdana" panose="020B0604030504040204" pitchFamily="34" charset="0"/>
            </a:endParaRPr>
          </a:p>
        </p:txBody>
      </p:sp>
      <p:sp>
        <p:nvSpPr>
          <p:cNvPr id="3" name="Podnadpis 2"/>
          <p:cNvSpPr>
            <a:spLocks noGrp="1"/>
          </p:cNvSpPr>
          <p:nvPr>
            <p:ph type="subTitle" idx="1"/>
          </p:nvPr>
        </p:nvSpPr>
        <p:spPr>
          <a:xfrm>
            <a:off x="1371600" y="5229200"/>
            <a:ext cx="6400800" cy="1224136"/>
          </a:xfrm>
        </p:spPr>
        <p:txBody>
          <a:bodyPr/>
          <a:lstStyle/>
          <a:p>
            <a:r>
              <a:rPr lang="cs-CZ" sz="2000" i="1" dirty="0" smtClean="0">
                <a:latin typeface="Verdana" panose="020B0604030504040204" pitchFamily="34" charset="0"/>
                <a:ea typeface="Verdana" panose="020B0604030504040204" pitchFamily="34" charset="0"/>
                <a:cs typeface="Verdana" panose="020B0604030504040204" pitchFamily="34" charset="0"/>
              </a:rPr>
              <a:t> </a:t>
            </a:r>
          </a:p>
          <a:p>
            <a:r>
              <a:rPr lang="cs-CZ" sz="2000" i="1" dirty="0" smtClean="0">
                <a:latin typeface="Verdana" panose="020B0604030504040204" pitchFamily="34" charset="0"/>
                <a:ea typeface="Verdana" panose="020B0604030504040204" pitchFamily="34" charset="0"/>
                <a:cs typeface="Verdana" panose="020B0604030504040204" pitchFamily="34" charset="0"/>
              </a:rPr>
              <a:t> Ministerstvo financí</a:t>
            </a:r>
          </a:p>
          <a:p>
            <a:r>
              <a:rPr lang="cs-CZ" sz="2000" i="1" smtClean="0">
                <a:latin typeface="Verdana" panose="020B0604030504040204" pitchFamily="34" charset="0"/>
                <a:ea typeface="Verdana" panose="020B0604030504040204" pitchFamily="34" charset="0"/>
                <a:cs typeface="Verdana" panose="020B0604030504040204" pitchFamily="34" charset="0"/>
              </a:rPr>
              <a:t>29. </a:t>
            </a:r>
            <a:r>
              <a:rPr lang="cs-CZ" sz="2000" i="1" dirty="0" smtClean="0">
                <a:latin typeface="Verdana" panose="020B0604030504040204" pitchFamily="34" charset="0"/>
                <a:ea typeface="Verdana" panose="020B0604030504040204" pitchFamily="34" charset="0"/>
                <a:cs typeface="Verdana" panose="020B0604030504040204" pitchFamily="34" charset="0"/>
              </a:rPr>
              <a:t>listopad 2016</a:t>
            </a:r>
          </a:p>
        </p:txBody>
      </p:sp>
      <p:cxnSp>
        <p:nvCxnSpPr>
          <p:cNvPr id="5" name="Přímá spojnice 4"/>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Tree>
    <p:extLst>
      <p:ext uri="{BB962C8B-B14F-4D97-AF65-F5344CB8AC3E}">
        <p14:creationId xmlns:p14="http://schemas.microsoft.com/office/powerpoint/2010/main" val="14949424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979200"/>
          </a:xfrm>
        </p:spPr>
        <p:txBody>
          <a:bodyPr/>
          <a:lstStyle/>
          <a:p>
            <a:pPr algn="l"/>
            <a:r>
              <a:rPr lang="cs-CZ" sz="2800" dirty="0" smtClean="0">
                <a:solidFill>
                  <a:srgbClr val="753805"/>
                </a:solidFill>
                <a:effectLst/>
                <a:latin typeface="Verdana" panose="020B0604030504040204" pitchFamily="34" charset="0"/>
                <a:ea typeface="Verdana" panose="020B0604030504040204" pitchFamily="34" charset="0"/>
                <a:cs typeface="Verdana" panose="020B0604030504040204" pitchFamily="34" charset="0"/>
              </a:rPr>
              <a:t>Srovnání vybraných daňových příjmů</a:t>
            </a:r>
            <a:endParaRPr lang="cs-CZ" sz="2400" dirty="0">
              <a:solidFill>
                <a:srgbClr val="753805"/>
              </a:solidFill>
              <a:effectLst/>
              <a:latin typeface="Verdana" panose="020B0604030504040204" pitchFamily="34" charset="0"/>
              <a:ea typeface="Verdana" panose="020B0604030504040204" pitchFamily="34" charset="0"/>
              <a:cs typeface="Verdana" panose="020B0604030504040204" pitchFamily="34" charset="0"/>
            </a:endParaRPr>
          </a:p>
        </p:txBody>
      </p:sp>
      <p:grpSp>
        <p:nvGrpSpPr>
          <p:cNvPr id="3" name="Skupina 2"/>
          <p:cNvGrpSpPr/>
          <p:nvPr/>
        </p:nvGrpSpPr>
        <p:grpSpPr>
          <a:xfrm>
            <a:off x="0" y="979200"/>
            <a:ext cx="8316416" cy="45719"/>
            <a:chOff x="0" y="1916113"/>
            <a:chExt cx="7235825" cy="36512"/>
          </a:xfrm>
        </p:grpSpPr>
        <p:sp>
          <p:nvSpPr>
            <p:cNvPr id="4"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5"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7" name="Přímá spojnice 6"/>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graphicFrame>
        <p:nvGraphicFramePr>
          <p:cNvPr id="8" name="Tabulka 7"/>
          <p:cNvGraphicFramePr>
            <a:graphicFrameLocks noGrp="1"/>
          </p:cNvGraphicFramePr>
          <p:nvPr>
            <p:extLst>
              <p:ext uri="{D42A27DB-BD31-4B8C-83A1-F6EECF244321}">
                <p14:modId xmlns:p14="http://schemas.microsoft.com/office/powerpoint/2010/main" val="2277075663"/>
              </p:ext>
            </p:extLst>
          </p:nvPr>
        </p:nvGraphicFramePr>
        <p:xfrm>
          <a:off x="125802" y="1560449"/>
          <a:ext cx="8829987" cy="4316823"/>
        </p:xfrm>
        <a:graphic>
          <a:graphicData uri="http://schemas.openxmlformats.org/drawingml/2006/table">
            <a:tbl>
              <a:tblPr>
                <a:tableStyleId>{2D5ABB26-0587-4C30-8999-92F81FD0307C}</a:tableStyleId>
              </a:tblPr>
              <a:tblGrid>
                <a:gridCol w="3284322"/>
                <a:gridCol w="969145"/>
                <a:gridCol w="915304"/>
                <a:gridCol w="915304"/>
                <a:gridCol w="915304"/>
                <a:gridCol w="915304"/>
                <a:gridCol w="915304"/>
              </a:tblGrid>
              <a:tr h="263095">
                <a:tc>
                  <a:txBody>
                    <a:bodyPr/>
                    <a:lstStyle/>
                    <a:p>
                      <a:pPr algn="ctr" fontAlgn="ctr"/>
                      <a:r>
                        <a:rPr lang="cs-CZ" sz="1600" b="1" i="1" u="none" strike="noStrike" dirty="0" smtClean="0">
                          <a:effectLst/>
                          <a:latin typeface="Calibri" panose="020F0502020204030204" pitchFamily="34" charset="0"/>
                        </a:rPr>
                        <a:t>mld. Kč</a:t>
                      </a:r>
                      <a:endParaRPr lang="cs-CZ" sz="1600" b="1" i="1"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Rozpočtová predikce </a:t>
                      </a:r>
                      <a:endParaRPr lang="cs-CZ" sz="1600" b="1" i="0" u="none" strike="noStrike" dirty="0">
                        <a:effectLst/>
                        <a:latin typeface="Calibri" panose="020F0502020204030204" pitchFamily="34" charset="0"/>
                      </a:endParaRPr>
                    </a:p>
                  </a:txBody>
                  <a:tcPr marL="8945" marR="8945" marT="894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cs-CZ" sz="18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OS 2016</a:t>
                      </a:r>
                      <a:endParaRPr lang="cs-CZ" sz="1600" b="1" i="0" u="none" strike="noStrike" dirty="0">
                        <a:effectLst/>
                        <a:latin typeface="Calibri" panose="020F0502020204030204" pitchFamily="34" charset="0"/>
                      </a:endParaRPr>
                    </a:p>
                  </a:txBody>
                  <a:tcPr marL="8945" marR="8945" marT="894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cs-CZ" sz="18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Rozdíl</a:t>
                      </a:r>
                      <a:endParaRPr lang="cs-CZ" sz="1600" b="1" i="0" u="none" strike="noStrike" dirty="0">
                        <a:effectLst/>
                        <a:latin typeface="Calibri" panose="020F0502020204030204" pitchFamily="34" charset="0"/>
                      </a:endParaRPr>
                    </a:p>
                  </a:txBody>
                  <a:tcPr marL="8945" marR="8945" marT="894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cs-CZ" sz="18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r>
              <a:tr h="263095">
                <a:tc>
                  <a:txBody>
                    <a:bodyPr/>
                    <a:lstStyle/>
                    <a:p>
                      <a:pPr algn="ctr" fontAlgn="ctr"/>
                      <a:r>
                        <a:rPr lang="cs-CZ" sz="1400" b="1" u="none" strike="noStrike" dirty="0">
                          <a:effectLst/>
                          <a:latin typeface="Calibri" panose="020F0502020204030204" pitchFamily="34" charset="0"/>
                        </a:rPr>
                        <a:t>Daňový </a:t>
                      </a:r>
                      <a:r>
                        <a:rPr lang="cs-CZ" sz="1400" b="1" u="none" strike="noStrike" dirty="0" smtClean="0">
                          <a:effectLst/>
                          <a:latin typeface="Calibri" panose="020F0502020204030204" pitchFamily="34" charset="0"/>
                        </a:rPr>
                        <a:t>příjem</a:t>
                      </a:r>
                      <a:endParaRPr lang="cs-CZ" sz="1400" b="1" i="0"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cs-CZ" sz="1400" b="1" i="0" u="none" strike="noStrike" dirty="0" smtClean="0">
                          <a:effectLst/>
                          <a:latin typeface="Calibri" panose="020F0502020204030204" pitchFamily="34" charset="0"/>
                        </a:rPr>
                        <a:t>kraje</a:t>
                      </a:r>
                      <a:endParaRPr lang="cs-CZ" sz="1400" b="1" i="0" u="none" strike="noStrike" dirty="0">
                        <a:effectLst/>
                        <a:latin typeface="Calibri" panose="020F0502020204030204"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cs-CZ" sz="1400" b="1" i="0" u="none" strike="noStrike" dirty="0" smtClean="0">
                          <a:effectLst/>
                          <a:latin typeface="Calibri" panose="020F0502020204030204" pitchFamily="34" charset="0"/>
                        </a:rPr>
                        <a:t>obce</a:t>
                      </a:r>
                      <a:r>
                        <a:rPr lang="cs-CZ" sz="1400" b="1" i="0" u="none" strike="noStrike" baseline="30000" dirty="0" smtClean="0">
                          <a:effectLst/>
                          <a:latin typeface="Calibri" panose="020F0502020204030204" pitchFamily="34" charset="0"/>
                        </a:rPr>
                        <a:t>1)</a:t>
                      </a: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cs-CZ" sz="1400" b="1" i="0" u="none" strike="noStrike" dirty="0" smtClean="0">
                          <a:effectLst/>
                          <a:latin typeface="Calibri" panose="020F0502020204030204" pitchFamily="34" charset="0"/>
                        </a:rPr>
                        <a:t>kraje</a:t>
                      </a:r>
                      <a:endParaRPr lang="cs-CZ" sz="1400" b="1" i="0" u="none" strike="noStrike" dirty="0">
                        <a:effectLst/>
                        <a:latin typeface="Calibri" panose="020F0502020204030204"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cs-CZ" sz="1400" b="1" i="0" u="none" strike="noStrike" dirty="0" smtClean="0">
                          <a:effectLst/>
                          <a:latin typeface="Calibri" panose="020F0502020204030204" pitchFamily="34" charset="0"/>
                        </a:rPr>
                        <a:t>obce</a:t>
                      </a:r>
                      <a:r>
                        <a:rPr lang="cs-CZ" sz="1400" b="1" i="0" u="none" strike="noStrike" baseline="30000" dirty="0" smtClean="0">
                          <a:effectLst/>
                          <a:latin typeface="Calibri" panose="020F0502020204030204" pitchFamily="34" charset="0"/>
                        </a:rPr>
                        <a:t>1)</a:t>
                      </a: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cs-CZ" sz="1400" b="1" i="0" u="none" strike="noStrike" dirty="0" smtClean="0">
                          <a:effectLst/>
                          <a:latin typeface="Calibri" panose="020F0502020204030204" pitchFamily="34" charset="0"/>
                        </a:rPr>
                        <a:t>kraje</a:t>
                      </a:r>
                      <a:endParaRPr lang="cs-CZ" sz="1400" b="1" i="0" u="none" strike="noStrike" dirty="0">
                        <a:effectLst/>
                        <a:latin typeface="Calibri" panose="020F0502020204030204"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cs-CZ" sz="1400" b="1" i="0" u="none" strike="noStrike" dirty="0" smtClean="0">
                          <a:effectLst/>
                          <a:latin typeface="Calibri" panose="020F0502020204030204" pitchFamily="34" charset="0"/>
                        </a:rPr>
                        <a:t>obce</a:t>
                      </a: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247971">
                <a:tc>
                  <a:txBody>
                    <a:bodyPr/>
                    <a:lstStyle/>
                    <a:p>
                      <a:pPr algn="l" fontAlgn="b"/>
                      <a:r>
                        <a:rPr lang="cs-CZ" sz="1400" b="1" u="none" strike="noStrike" dirty="0">
                          <a:effectLst/>
                          <a:latin typeface="Calibri" panose="020F0502020204030204" pitchFamily="34" charset="0"/>
                        </a:rPr>
                        <a:t> Daň z přidané hodnoty </a:t>
                      </a:r>
                      <a:endParaRPr lang="cs-CZ" sz="1400" b="1" i="0"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31,5</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73,4</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31,0</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72,4</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-0,5</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-1,0</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47971">
                <a:tc>
                  <a:txBody>
                    <a:bodyPr/>
                    <a:lstStyle/>
                    <a:p>
                      <a:pPr algn="l" fontAlgn="b"/>
                      <a:r>
                        <a:rPr lang="cs-CZ" sz="1400" b="1" u="none" strike="noStrike" dirty="0">
                          <a:effectLst/>
                          <a:latin typeface="Calibri" panose="020F0502020204030204" pitchFamily="34" charset="0"/>
                        </a:rPr>
                        <a:t> Daň z příjmů právnických osob celkem</a:t>
                      </a:r>
                      <a:endParaRPr lang="cs-CZ" sz="1400" b="1" i="0"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13,6</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41,4</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14,8</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smtClean="0">
                          <a:solidFill>
                            <a:srgbClr val="000000"/>
                          </a:solidFill>
                          <a:effectLst/>
                          <a:latin typeface="Calibri"/>
                        </a:rPr>
                        <a:t>44,7</a:t>
                      </a:r>
                      <a:endParaRPr lang="cs-CZ" sz="1400" b="1" i="0" u="none" strike="noStrike" dirty="0">
                        <a:solidFill>
                          <a:srgbClr val="000000"/>
                        </a:solidFill>
                        <a:effectLst/>
                        <a:latin typeface="Calibri"/>
                      </a:endParaRP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3,3</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r>
              <a:tr h="247971">
                <a:tc>
                  <a:txBody>
                    <a:bodyPr/>
                    <a:lstStyle/>
                    <a:p>
                      <a:pPr algn="l" fontAlgn="b"/>
                      <a:r>
                        <a:rPr lang="cs-CZ" sz="1400" i="1" u="none" strike="noStrike" dirty="0" smtClean="0">
                          <a:effectLst/>
                          <a:latin typeface="Calibri" panose="020F0502020204030204" pitchFamily="34" charset="0"/>
                        </a:rPr>
                        <a:t> Daň </a:t>
                      </a:r>
                      <a:r>
                        <a:rPr lang="cs-CZ" sz="1400" i="1" u="none" strike="noStrike" dirty="0">
                          <a:effectLst/>
                          <a:latin typeface="Calibri" panose="020F0502020204030204" pitchFamily="34" charset="0"/>
                        </a:rPr>
                        <a:t>z příjmů právnických osob</a:t>
                      </a:r>
                      <a:endParaRPr lang="cs-CZ" sz="1400" b="0" i="1"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13,4</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35,4</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14,5</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38,3</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2,9</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190195">
                <a:tc>
                  <a:txBody>
                    <a:bodyPr/>
                    <a:lstStyle/>
                    <a:p>
                      <a:pPr marL="88900" indent="-88900" algn="l" defTabSz="914400" rtl="0" eaLnBrk="1" fontAlgn="b" latinLnBrk="0" hangingPunct="1"/>
                      <a:r>
                        <a:rPr lang="cs-CZ" sz="1400" i="1" u="none" strike="noStrike" kern="1200" dirty="0" smtClean="0">
                          <a:solidFill>
                            <a:schemeClr val="tx1"/>
                          </a:solidFill>
                          <a:effectLst/>
                          <a:latin typeface="Calibri" panose="020F0502020204030204" pitchFamily="34" charset="0"/>
                          <a:ea typeface="+mn-ea"/>
                          <a:cs typeface="+mn-cs"/>
                        </a:rPr>
                        <a:t> Daň </a:t>
                      </a:r>
                      <a:r>
                        <a:rPr lang="cs-CZ" sz="1400" i="1" u="none" strike="noStrike" kern="1200" dirty="0">
                          <a:solidFill>
                            <a:schemeClr val="tx1"/>
                          </a:solidFill>
                          <a:effectLst/>
                          <a:latin typeface="Calibri" panose="020F0502020204030204" pitchFamily="34" charset="0"/>
                          <a:ea typeface="+mn-ea"/>
                          <a:cs typeface="+mn-cs"/>
                        </a:rPr>
                        <a:t>z příjmů právnických osob </a:t>
                      </a:r>
                      <a:r>
                        <a:rPr lang="cs-CZ" sz="1400" i="1" u="none" strike="noStrike" kern="1200" dirty="0" smtClean="0">
                          <a:solidFill>
                            <a:schemeClr val="tx1"/>
                          </a:solidFill>
                          <a:effectLst/>
                          <a:latin typeface="Calibri" panose="020F0502020204030204" pitchFamily="34" charset="0"/>
                          <a:ea typeface="+mn-ea"/>
                          <a:cs typeface="+mn-cs"/>
                        </a:rPr>
                        <a:t>placená </a:t>
                      </a:r>
                      <a:r>
                        <a:rPr lang="cs-CZ" sz="1400" i="1" u="none" strike="noStrike" kern="1200" dirty="0">
                          <a:solidFill>
                            <a:schemeClr val="tx1"/>
                          </a:solidFill>
                          <a:effectLst/>
                          <a:latin typeface="Calibri" panose="020F0502020204030204" pitchFamily="34" charset="0"/>
                          <a:ea typeface="+mn-ea"/>
                          <a:cs typeface="+mn-cs"/>
                        </a:rPr>
                        <a:t>obcemi</a:t>
                      </a: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smtClean="0">
                          <a:solidFill>
                            <a:srgbClr val="000000"/>
                          </a:solidFill>
                          <a:effectLst/>
                          <a:latin typeface="Calibri"/>
                        </a:rPr>
                        <a:t>6,1</a:t>
                      </a:r>
                      <a:endParaRPr lang="cs-CZ" sz="1400" b="0" i="0" u="none" strike="noStrike" dirty="0">
                        <a:solidFill>
                          <a:srgbClr val="000000"/>
                        </a:solidFill>
                        <a:effectLst/>
                        <a:latin typeface="Calibri"/>
                      </a:endParaRP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0,3</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smtClean="0">
                          <a:solidFill>
                            <a:srgbClr val="000000"/>
                          </a:solidFill>
                          <a:effectLst/>
                          <a:latin typeface="Calibri"/>
                        </a:rPr>
                        <a:t>6,5</a:t>
                      </a:r>
                      <a:endParaRPr lang="cs-CZ" sz="1400" b="0" i="0" u="none" strike="noStrike" dirty="0">
                        <a:solidFill>
                          <a:srgbClr val="000000"/>
                        </a:solidFill>
                        <a:effectLst/>
                        <a:latin typeface="Calibri"/>
                      </a:endParaRP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0,1</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0,4</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47971">
                <a:tc>
                  <a:txBody>
                    <a:bodyPr/>
                    <a:lstStyle/>
                    <a:p>
                      <a:pPr algn="l" fontAlgn="b"/>
                      <a:r>
                        <a:rPr lang="cs-CZ" sz="1400" b="1" u="none" strike="noStrike" dirty="0">
                          <a:effectLst/>
                          <a:latin typeface="Calibri" panose="020F0502020204030204" pitchFamily="34" charset="0"/>
                        </a:rPr>
                        <a:t> Daň z příjmů fyzických osob celkem</a:t>
                      </a:r>
                      <a:endParaRPr lang="cs-CZ" sz="1400" b="1" i="0"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14,6</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41,9</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15,1</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43,9</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0,5</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2,0</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57391">
                <a:tc>
                  <a:txBody>
                    <a:bodyPr/>
                    <a:lstStyle/>
                    <a:p>
                      <a:pPr algn="l" fontAlgn="b"/>
                      <a:r>
                        <a:rPr lang="cs-CZ" sz="1400" i="1" u="none" strike="noStrike" dirty="0" smtClean="0">
                          <a:effectLst/>
                          <a:latin typeface="Calibri" panose="020F0502020204030204" pitchFamily="34" charset="0"/>
                        </a:rPr>
                        <a:t> Daň </a:t>
                      </a:r>
                      <a:r>
                        <a:rPr lang="cs-CZ" sz="1400" i="1" u="none" strike="noStrike" dirty="0">
                          <a:effectLst/>
                          <a:latin typeface="Calibri" panose="020F0502020204030204" pitchFamily="34" charset="0"/>
                        </a:rPr>
                        <a:t>z příjmů fyzických osob - zvláštní sazba</a:t>
                      </a:r>
                      <a:endParaRPr lang="cs-CZ" sz="1400" b="0" i="1"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1,4</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r" rtl="0" fontAlgn="b"/>
                      <a:r>
                        <a:rPr lang="cs-CZ" sz="1400" b="0" i="0" u="none" strike="noStrike">
                          <a:solidFill>
                            <a:srgbClr val="000000"/>
                          </a:solidFill>
                          <a:effectLst/>
                          <a:latin typeface="Calibri"/>
                        </a:rPr>
                        <a:t>3,8</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r" rtl="0" fontAlgn="b"/>
                      <a:r>
                        <a:rPr lang="cs-CZ" sz="1400" b="0" i="0" u="none" strike="noStrike">
                          <a:solidFill>
                            <a:srgbClr val="000000"/>
                          </a:solidFill>
                          <a:effectLst/>
                          <a:latin typeface="Calibri"/>
                        </a:rPr>
                        <a:t>1,4</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3,7</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r" rtl="0" fontAlgn="b"/>
                      <a:r>
                        <a:rPr lang="cs-CZ" sz="1400" b="0" i="0" u="none" strike="noStrike">
                          <a:solidFill>
                            <a:srgbClr val="000000"/>
                          </a:solidFill>
                          <a:effectLst/>
                          <a:latin typeface="Calibri"/>
                        </a:rPr>
                        <a:t>0,0</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r" rtl="0" fontAlgn="b"/>
                      <a:r>
                        <a:rPr lang="cs-CZ" sz="1400" b="0" i="0" u="none" strike="noStrike">
                          <a:solidFill>
                            <a:srgbClr val="000000"/>
                          </a:solidFill>
                          <a:effectLst/>
                          <a:latin typeface="Calibri"/>
                        </a:rPr>
                        <a:t>-0,1</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r>
              <a:tr h="247971">
                <a:tc>
                  <a:txBody>
                    <a:bodyPr/>
                    <a:lstStyle/>
                    <a:p>
                      <a:pPr algn="l" fontAlgn="b"/>
                      <a:r>
                        <a:rPr lang="cs-CZ" sz="1400" i="1" u="none" strike="noStrike" dirty="0" smtClean="0">
                          <a:effectLst/>
                          <a:latin typeface="Calibri" panose="020F0502020204030204" pitchFamily="34" charset="0"/>
                        </a:rPr>
                        <a:t> Daň </a:t>
                      </a:r>
                      <a:r>
                        <a:rPr lang="cs-CZ" sz="1400" i="1" u="none" strike="noStrike" dirty="0">
                          <a:effectLst/>
                          <a:latin typeface="Calibri" panose="020F0502020204030204" pitchFamily="34" charset="0"/>
                        </a:rPr>
                        <a:t>z přiznání celkem </a:t>
                      </a:r>
                      <a:endParaRPr lang="cs-CZ" sz="1400" b="0" i="1"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0" i="0" u="none" strike="noStrike" dirty="0">
                          <a:solidFill>
                            <a:srgbClr val="000000"/>
                          </a:solidFill>
                          <a:effectLst/>
                          <a:latin typeface="Calibri"/>
                        </a:rPr>
                        <a:t>0,2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0" i="0" u="none" strike="noStrike" dirty="0">
                          <a:solidFill>
                            <a:srgbClr val="000000"/>
                          </a:solidFill>
                          <a:effectLst/>
                          <a:latin typeface="Calibri"/>
                        </a:rPr>
                        <a:t>1,6</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0" i="0" u="none" strike="noStrike" dirty="0">
                          <a:solidFill>
                            <a:srgbClr val="000000"/>
                          </a:solidFill>
                          <a:effectLst/>
                          <a:latin typeface="Calibri"/>
                        </a:rPr>
                        <a:t>0,4</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0" i="0" u="none" strike="noStrike" dirty="0">
                          <a:solidFill>
                            <a:srgbClr val="000000"/>
                          </a:solidFill>
                          <a:effectLst/>
                          <a:latin typeface="Calibri"/>
                        </a:rPr>
                        <a:t>2,9</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0" i="0" u="none" strike="noStrike" dirty="0">
                          <a:solidFill>
                            <a:srgbClr val="000000"/>
                          </a:solidFill>
                          <a:effectLst/>
                          <a:latin typeface="Calibri"/>
                        </a:rPr>
                        <a:t>0,2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0" i="0" u="none" strike="noStrike" dirty="0">
                          <a:solidFill>
                            <a:srgbClr val="000000"/>
                          </a:solidFill>
                          <a:effectLst/>
                          <a:latin typeface="Calibri"/>
                        </a:rPr>
                        <a:t>1,3</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r>
              <a:tr h="252579">
                <a:tc>
                  <a:txBody>
                    <a:bodyPr/>
                    <a:lstStyle/>
                    <a:p>
                      <a:pPr marL="542925" indent="-180975" algn="l" fontAlgn="b">
                        <a:buFont typeface="Arial" panose="020B0604020202020204" pitchFamily="34" charset="0"/>
                        <a:buChar char="•"/>
                      </a:pPr>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 přiznání - sdílená část výnosů</a:t>
                      </a:r>
                      <a:endParaRPr lang="cs-CZ" sz="1400" b="0" i="1"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0,5</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0,4</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0,9</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0,2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0,4</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r>
              <a:tr h="216024">
                <a:tc>
                  <a:txBody>
                    <a:bodyPr/>
                    <a:lstStyle/>
                    <a:p>
                      <a:pPr marL="542925" indent="-180975" algn="l" fontAlgn="b">
                        <a:buFont typeface="Arial" panose="020B0604020202020204" pitchFamily="34" charset="0"/>
                        <a:buChar char="•"/>
                      </a:pPr>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 </a:t>
                      </a:r>
                      <a:r>
                        <a:rPr lang="cs-CZ" sz="1400" i="1" u="none" strike="noStrike" kern="1200" dirty="0" smtClean="0">
                          <a:solidFill>
                            <a:schemeClr val="tx1"/>
                          </a:solidFill>
                          <a:effectLst/>
                          <a:latin typeface="Calibri" panose="020F0502020204030204" pitchFamily="34" charset="0"/>
                          <a:ea typeface="+mn-ea"/>
                          <a:cs typeface="+mn-cs"/>
                        </a:rPr>
                        <a:t>přiznání</a:t>
                      </a:r>
                      <a:r>
                        <a:rPr lang="cs-CZ" sz="1400" i="1" u="none" strike="noStrike" dirty="0" smtClean="0">
                          <a:effectLst/>
                          <a:latin typeface="Calibri" panose="020F0502020204030204" pitchFamily="34" charset="0"/>
                        </a:rPr>
                        <a:t> </a:t>
                      </a:r>
                      <a:r>
                        <a:rPr lang="cs-CZ" sz="1400" i="1" u="none" strike="noStrike" dirty="0">
                          <a:effectLst/>
                          <a:latin typeface="Calibri" panose="020F0502020204030204" pitchFamily="34" charset="0"/>
                        </a:rPr>
                        <a:t>- 30 % dle místa vzniku</a:t>
                      </a:r>
                      <a:endParaRPr lang="cs-CZ" sz="1400" b="0" i="1"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0,0</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2,0</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0,0</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0,9</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47971">
                <a:tc>
                  <a:txBody>
                    <a:bodyPr/>
                    <a:lstStyle/>
                    <a:p>
                      <a:pPr algn="l" fontAlgn="b"/>
                      <a:r>
                        <a:rPr lang="cs-CZ" sz="1400" i="1" u="none" strike="noStrike" dirty="0" smtClean="0">
                          <a:effectLst/>
                          <a:latin typeface="Calibri" panose="020F0502020204030204" pitchFamily="34" charset="0"/>
                        </a:rPr>
                        <a:t> Daň </a:t>
                      </a:r>
                      <a:r>
                        <a:rPr lang="cs-CZ" sz="1400" i="1" u="none" strike="noStrike" dirty="0">
                          <a:effectLst/>
                          <a:latin typeface="Calibri" panose="020F0502020204030204" pitchFamily="34" charset="0"/>
                        </a:rPr>
                        <a:t>ze závislé činnosti celkem</a:t>
                      </a:r>
                      <a:endParaRPr lang="cs-CZ" sz="1400" b="0" i="1"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1" i="0" u="none" strike="noStrike" dirty="0">
                          <a:solidFill>
                            <a:srgbClr val="000000"/>
                          </a:solidFill>
                          <a:effectLst/>
                          <a:latin typeface="Calibri"/>
                        </a:rPr>
                        <a:t>13,0</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1" i="0" u="none" strike="noStrike" dirty="0">
                          <a:solidFill>
                            <a:srgbClr val="000000"/>
                          </a:solidFill>
                          <a:effectLst/>
                          <a:latin typeface="Calibri"/>
                        </a:rPr>
                        <a:t>36,5</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1" i="0" u="none" strike="noStrike" dirty="0">
                          <a:solidFill>
                            <a:srgbClr val="000000"/>
                          </a:solidFill>
                          <a:effectLst/>
                          <a:latin typeface="Calibri"/>
                        </a:rPr>
                        <a:t>13,3</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1" i="0" u="none" strike="noStrike" dirty="0">
                          <a:solidFill>
                            <a:srgbClr val="000000"/>
                          </a:solidFill>
                          <a:effectLst/>
                          <a:latin typeface="Calibri"/>
                        </a:rPr>
                        <a:t>37,3</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1" i="0" u="none" strike="noStrike" dirty="0">
                          <a:solidFill>
                            <a:srgbClr val="000000"/>
                          </a:solidFill>
                          <a:effectLst/>
                          <a:latin typeface="Calibri"/>
                        </a:rPr>
                        <a:t>0,3</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c>
                  <a:txBody>
                    <a:bodyPr/>
                    <a:lstStyle/>
                    <a:p>
                      <a:pPr algn="r" rtl="0" fontAlgn="b"/>
                      <a:r>
                        <a:rPr lang="cs-CZ" sz="1400" b="1" i="0" u="none" strike="noStrike" dirty="0">
                          <a:solidFill>
                            <a:srgbClr val="000000"/>
                          </a:solidFill>
                          <a:effectLst/>
                          <a:latin typeface="Calibri"/>
                        </a:rPr>
                        <a:t>0,8</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ash"/>
                      <a:round/>
                      <a:headEnd type="none" w="med" len="med"/>
                      <a:tailEnd type="none" w="med" len="med"/>
                    </a:lnB>
                    <a:solidFill>
                      <a:schemeClr val="bg1">
                        <a:lumMod val="85000"/>
                      </a:schemeClr>
                    </a:solidFill>
                  </a:tcPr>
                </a:tc>
              </a:tr>
              <a:tr h="177216">
                <a:tc>
                  <a:txBody>
                    <a:bodyPr/>
                    <a:lstStyle/>
                    <a:p>
                      <a:pPr marL="542925" indent="-180975" algn="l" fontAlgn="b">
                        <a:buFont typeface="Arial" panose="020B0604020202020204" pitchFamily="34" charset="0"/>
                        <a:buChar char="•"/>
                      </a:pPr>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ze závislé činnosti - sdílená část</a:t>
                      </a:r>
                      <a:endParaRPr lang="cs-CZ" sz="1400" b="0" i="1"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13,0</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34,3</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13,3</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35,1</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0,3</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0,8</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ot"/>
                      <a:round/>
                      <a:headEnd type="none" w="med" len="med"/>
                      <a:tailEnd type="none" w="med" len="med"/>
                    </a:lnB>
                  </a:tcPr>
                </a:tc>
              </a:tr>
              <a:tr h="170355">
                <a:tc>
                  <a:txBody>
                    <a:bodyPr/>
                    <a:lstStyle/>
                    <a:p>
                      <a:pPr marL="542925" indent="-180975" algn="l" fontAlgn="b">
                        <a:buFont typeface="Arial" panose="020B0604020202020204" pitchFamily="34" charset="0"/>
                        <a:buChar char="•"/>
                      </a:pPr>
                      <a:r>
                        <a:rPr lang="it-IT" sz="1400" i="1" u="none" strike="noStrike" dirty="0" smtClean="0">
                          <a:effectLst/>
                          <a:latin typeface="Calibri" panose="020F0502020204030204" pitchFamily="34" charset="0"/>
                        </a:rPr>
                        <a:t>daň </a:t>
                      </a:r>
                      <a:r>
                        <a:rPr lang="it-IT" sz="1400" i="1" u="none" strike="noStrike" dirty="0">
                          <a:effectLst/>
                          <a:latin typeface="Calibri" panose="020F0502020204030204" pitchFamily="34" charset="0"/>
                        </a:rPr>
                        <a:t>ze závislé činnosti - 1,5 % motivace</a:t>
                      </a:r>
                      <a:endParaRPr lang="it-IT" sz="1400" b="0" i="1"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2,2</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endParaRPr lang="cs-CZ" sz="1400" b="0" i="0" u="none" strike="noStrike" dirty="0">
                        <a:solidFill>
                          <a:srgbClr val="000000"/>
                        </a:solidFill>
                        <a:effectLst/>
                        <a:latin typeface="Calibri"/>
                      </a:endParaRP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2,2</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endParaRPr lang="cs-CZ" sz="1400" b="0" i="0" u="none" strike="noStrike" dirty="0">
                        <a:solidFill>
                          <a:srgbClr val="000000"/>
                        </a:solidFill>
                        <a:effectLst/>
                        <a:latin typeface="Calibri"/>
                      </a:endParaRP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0,0</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47971">
                <a:tc>
                  <a:txBody>
                    <a:bodyPr/>
                    <a:lstStyle/>
                    <a:p>
                      <a:pPr algn="l" fontAlgn="b"/>
                      <a:r>
                        <a:rPr lang="cs-CZ" sz="1400" b="1" u="none" strike="noStrike" dirty="0">
                          <a:effectLst/>
                          <a:latin typeface="Calibri" panose="020F0502020204030204" pitchFamily="34" charset="0"/>
                        </a:rPr>
                        <a:t> Daň z nemovitých věcí</a:t>
                      </a:r>
                      <a:endParaRPr lang="cs-CZ" sz="1400" b="1" i="0"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10,3</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endParaRPr lang="cs-CZ" sz="1400" b="1" i="0" u="none" strike="noStrike" dirty="0">
                        <a:solidFill>
                          <a:srgbClr val="000000"/>
                        </a:solidFill>
                        <a:effectLst/>
                        <a:latin typeface="Calibri"/>
                      </a:endParaRP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10,4</a:t>
                      </a: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endParaRPr lang="cs-CZ" sz="1400" b="1" i="0" u="none" strike="noStrike" dirty="0">
                        <a:solidFill>
                          <a:srgbClr val="000000"/>
                        </a:solidFill>
                        <a:effectLst/>
                        <a:latin typeface="Calibri"/>
                      </a:endParaRP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0,1</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r>
              <a:tr h="225216">
                <a:tc>
                  <a:txBody>
                    <a:bodyPr/>
                    <a:lstStyle/>
                    <a:p>
                      <a:pPr algn="l" fontAlgn="b"/>
                      <a:r>
                        <a:rPr lang="cs-CZ" sz="1400" b="1" u="none" strike="noStrike" dirty="0">
                          <a:effectLst/>
                          <a:latin typeface="Calibri" panose="020F0502020204030204" pitchFamily="34" charset="0"/>
                        </a:rPr>
                        <a:t> DAŇOVÉ PŘÍJMY </a:t>
                      </a:r>
                      <a:r>
                        <a:rPr lang="cs-CZ" sz="1400" b="1" u="none" strike="noStrike" dirty="0" smtClean="0">
                          <a:effectLst/>
                          <a:latin typeface="Calibri" panose="020F0502020204030204" pitchFamily="34" charset="0"/>
                        </a:rPr>
                        <a:t>CELKEM</a:t>
                      </a:r>
                      <a:endParaRPr lang="cs-CZ" sz="1400" b="1" i="0" u="none" strike="noStrike" dirty="0">
                        <a:effectLst/>
                        <a:latin typeface="Calibri" panose="020F0502020204030204" pitchFamily="34" charset="0"/>
                      </a:endParaRPr>
                    </a:p>
                  </a:txBody>
                  <a:tcPr marL="8945" marR="8945" marT="894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a:solidFill>
                            <a:srgbClr val="000000"/>
                          </a:solidFill>
                          <a:effectLst/>
                          <a:latin typeface="Calibri"/>
                        </a:rPr>
                        <a:t>59,7</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dirty="0" smtClean="0">
                          <a:solidFill>
                            <a:srgbClr val="000000"/>
                          </a:solidFill>
                          <a:effectLst/>
                          <a:latin typeface="Calibri"/>
                        </a:rPr>
                        <a:t>167,1</a:t>
                      </a:r>
                      <a:endParaRPr lang="cs-CZ" sz="1400" b="1" i="0" u="none" strike="noStrike" dirty="0">
                        <a:solidFill>
                          <a:srgbClr val="000000"/>
                        </a:solidFill>
                        <a:effectLst/>
                        <a:latin typeface="Calibri"/>
                      </a:endParaRP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a:solidFill>
                            <a:srgbClr val="000000"/>
                          </a:solidFill>
                          <a:effectLst/>
                          <a:latin typeface="Calibri"/>
                        </a:rPr>
                        <a:t>60,9</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dirty="0" smtClean="0">
                          <a:solidFill>
                            <a:srgbClr val="000000"/>
                          </a:solidFill>
                          <a:effectLst/>
                          <a:latin typeface="Calibri"/>
                        </a:rPr>
                        <a:t>171,5</a:t>
                      </a:r>
                      <a:endParaRPr lang="cs-CZ" sz="1400" b="1" i="0" u="none" strike="noStrike" dirty="0">
                        <a:solidFill>
                          <a:srgbClr val="000000"/>
                        </a:solidFill>
                        <a:effectLst/>
                        <a:latin typeface="Calibri"/>
                      </a:endParaRPr>
                    </a:p>
                  </a:txBody>
                  <a:tcPr marL="10800" marR="54000" marT="108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a:solidFill>
                            <a:srgbClr val="000000"/>
                          </a:solidFill>
                          <a:effectLst/>
                          <a:latin typeface="Calibri"/>
                        </a:rPr>
                        <a:t>1,2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dirty="0">
                          <a:solidFill>
                            <a:srgbClr val="000000"/>
                          </a:solidFill>
                          <a:effectLst/>
                          <a:latin typeface="Calibri"/>
                        </a:rPr>
                        <a:t>4,4</a:t>
                      </a:r>
                    </a:p>
                  </a:txBody>
                  <a:tcPr marL="10800" marR="54000" marT="1080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r>
            </a:tbl>
          </a:graphicData>
        </a:graphic>
      </p:graphicFrame>
      <p:graphicFrame>
        <p:nvGraphicFramePr>
          <p:cNvPr id="9" name="Tabulka 8"/>
          <p:cNvGraphicFramePr>
            <a:graphicFrameLocks noGrp="1"/>
          </p:cNvGraphicFramePr>
          <p:nvPr>
            <p:extLst>
              <p:ext uri="{D42A27DB-BD31-4B8C-83A1-F6EECF244321}">
                <p14:modId xmlns:p14="http://schemas.microsoft.com/office/powerpoint/2010/main" val="40231807"/>
              </p:ext>
            </p:extLst>
          </p:nvPr>
        </p:nvGraphicFramePr>
        <p:xfrm>
          <a:off x="112304" y="6025668"/>
          <a:ext cx="8856984" cy="638175"/>
        </p:xfrm>
        <a:graphic>
          <a:graphicData uri="http://schemas.openxmlformats.org/drawingml/2006/table">
            <a:tbl>
              <a:tblPr>
                <a:tableStyleId>{5C22544A-7EE6-4342-B048-85BDC9FD1C3A}</a:tableStyleId>
              </a:tblPr>
              <a:tblGrid>
                <a:gridCol w="8856984"/>
              </a:tblGrid>
              <a:tr h="212830">
                <a:tc>
                  <a:txBody>
                    <a:bodyPr/>
                    <a:lstStyle/>
                    <a:p>
                      <a:pPr marL="0" indent="0" algn="l" fontAlgn="b">
                        <a:buNone/>
                      </a:pPr>
                      <a:r>
                        <a:rPr lang="cs-CZ" sz="1000" b="0" i="0" u="none" strike="noStrike" dirty="0" smtClean="0">
                          <a:effectLst/>
                          <a:latin typeface="Calibri" panose="020F0502020204030204" pitchFamily="34" charset="0"/>
                        </a:rPr>
                        <a:t>1)</a:t>
                      </a:r>
                      <a:r>
                        <a:rPr lang="cs-CZ" sz="1000" b="0" i="0" u="none" strike="noStrike" baseline="0" dirty="0" smtClean="0">
                          <a:effectLst/>
                          <a:latin typeface="Calibri" panose="020F0502020204030204" pitchFamily="34" charset="0"/>
                        </a:rPr>
                        <a:t> </a:t>
                      </a:r>
                      <a:r>
                        <a:rPr lang="cs-CZ" sz="1000" b="0" i="0" u="none" strike="noStrike" dirty="0" smtClean="0">
                          <a:effectLst/>
                          <a:latin typeface="Calibri" panose="020F0502020204030204" pitchFamily="34" charset="0"/>
                        </a:rPr>
                        <a:t> Podíl obcí na daňových příjmech podle § 4 odst.1 zákona č. 243/2000 Sb., o rozpočtovém určení daní,  v případě hl. m. Prahy sloupec obsahuje pouze daňové příjmy, které hl. m. Praha získává jako obec. </a:t>
                      </a:r>
                      <a:endParaRPr lang="cs-CZ" sz="1000" b="0" i="0" u="none" strike="noStrike" dirty="0">
                        <a:effectLst/>
                        <a:latin typeface="Calibri" panose="020F0502020204030204" pitchFamily="34" charset="0"/>
                      </a:endParaRPr>
                    </a:p>
                  </a:txBody>
                  <a:tcPr marL="9525" marR="9525" marT="9525" marB="0">
                    <a:noFill/>
                  </a:tcPr>
                </a:tc>
              </a:tr>
              <a:tr h="84240">
                <a:tc>
                  <a:txBody>
                    <a:bodyPr/>
                    <a:lstStyle/>
                    <a:p>
                      <a:pPr algn="l" fontAlgn="b"/>
                      <a:endParaRPr lang="cs-CZ" sz="1000" b="0" i="0" u="none" strike="noStrike" dirty="0">
                        <a:effectLst/>
                        <a:latin typeface="Calibri" panose="020F0502020204030204" pitchFamily="34" charset="0"/>
                      </a:endParaRPr>
                    </a:p>
                  </a:txBody>
                  <a:tcPr marL="9525" marR="9525" marT="9525" marB="0">
                    <a:noFill/>
                  </a:tcPr>
                </a:tc>
              </a:tr>
              <a:tr h="148103">
                <a:tc>
                  <a:txBody>
                    <a:bodyPr/>
                    <a:lstStyle/>
                    <a:p>
                      <a:pPr algn="l" fontAlgn="b"/>
                      <a:endParaRPr lang="cs-CZ" sz="1000" b="0" i="0" u="none" strike="noStrike" dirty="0">
                        <a:effectLst/>
                        <a:latin typeface="Calibri" panose="020F0502020204030204" pitchFamily="34" charset="0"/>
                      </a:endParaRPr>
                    </a:p>
                  </a:txBody>
                  <a:tcPr marL="9525" marR="9525" marT="9525" marB="0">
                    <a:noFill/>
                  </a:tcPr>
                </a:tc>
              </a:tr>
            </a:tbl>
          </a:graphicData>
        </a:graphic>
      </p:graphicFrame>
      <p:sp>
        <p:nvSpPr>
          <p:cNvPr id="10" name="TextovéPole 9"/>
          <p:cNvSpPr txBox="1"/>
          <p:nvPr/>
        </p:nvSpPr>
        <p:spPr>
          <a:xfrm>
            <a:off x="577637" y="1124744"/>
            <a:ext cx="8170827" cy="369332"/>
          </a:xfrm>
          <a:prstGeom prst="rect">
            <a:avLst/>
          </a:prstGeom>
          <a:noFill/>
        </p:spPr>
        <p:txBody>
          <a:bodyPr wrap="none" rtlCol="0">
            <a:spAutoFit/>
          </a:bodyPr>
          <a:lstStyle/>
          <a:p>
            <a:r>
              <a:rPr lang="cs-CZ" b="1" dirty="0" smtClean="0">
                <a:latin typeface="Verdana" panose="020B0604030504040204" pitchFamily="34" charset="0"/>
                <a:ea typeface="Verdana" panose="020B0604030504040204" pitchFamily="34" charset="0"/>
                <a:cs typeface="Verdana" panose="020B0604030504040204" pitchFamily="34" charset="0"/>
              </a:rPr>
              <a:t>Rozpočtová </a:t>
            </a:r>
            <a:r>
              <a:rPr lang="cs-CZ" b="1" dirty="0">
                <a:latin typeface="Verdana" panose="020B0604030504040204" pitchFamily="34" charset="0"/>
                <a:ea typeface="Verdana" panose="020B0604030504040204" pitchFamily="34" charset="0"/>
                <a:cs typeface="Verdana" panose="020B0604030504040204" pitchFamily="34" charset="0"/>
              </a:rPr>
              <a:t>predikce pro rok </a:t>
            </a:r>
            <a:r>
              <a:rPr lang="cs-CZ" b="1" dirty="0" smtClean="0">
                <a:latin typeface="Verdana" panose="020B0604030504040204" pitchFamily="34" charset="0"/>
                <a:ea typeface="Verdana" panose="020B0604030504040204" pitchFamily="34" charset="0"/>
                <a:cs typeface="Verdana" panose="020B0604030504040204" pitchFamily="34" charset="0"/>
              </a:rPr>
              <a:t>2016 </a:t>
            </a:r>
            <a:r>
              <a:rPr lang="cs-CZ" b="1" dirty="0">
                <a:latin typeface="Verdana" panose="020B0604030504040204" pitchFamily="34" charset="0"/>
                <a:ea typeface="Verdana" panose="020B0604030504040204" pitchFamily="34" charset="0"/>
                <a:cs typeface="Verdana" panose="020B0604030504040204" pitchFamily="34" charset="0"/>
              </a:rPr>
              <a:t>vs. </a:t>
            </a:r>
            <a:r>
              <a:rPr lang="cs-CZ" b="1" dirty="0" smtClean="0">
                <a:latin typeface="Verdana" panose="020B0604030504040204" pitchFamily="34" charset="0"/>
                <a:ea typeface="Verdana" panose="020B0604030504040204" pitchFamily="34" charset="0"/>
                <a:cs typeface="Verdana" panose="020B0604030504040204" pitchFamily="34" charset="0"/>
              </a:rPr>
              <a:t>očekávaná skutečnost</a:t>
            </a:r>
            <a:endParaRPr lang="cs-CZ" b="1" dirty="0"/>
          </a:p>
        </p:txBody>
      </p:sp>
      <p:sp>
        <p:nvSpPr>
          <p:cNvPr id="11" name="TextovéPole 10"/>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10</a:t>
            </a:fld>
            <a:endParaRPr lang="en-GB" sz="1200" dirty="0"/>
          </a:p>
        </p:txBody>
      </p:sp>
    </p:spTree>
    <p:extLst>
      <p:ext uri="{BB962C8B-B14F-4D97-AF65-F5344CB8AC3E}">
        <p14:creationId xmlns:p14="http://schemas.microsoft.com/office/powerpoint/2010/main" val="1812251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67545" y="2967335"/>
            <a:ext cx="7920880" cy="954107"/>
          </a:xfrm>
          <a:prstGeom prst="rect">
            <a:avLst/>
          </a:prstGeom>
        </p:spPr>
        <p:txBody>
          <a:bodyPr wrap="square">
            <a:spAutoFit/>
          </a:bodyPr>
          <a:lstStyle/>
          <a:p>
            <a:pPr algn="ctr"/>
            <a:r>
              <a:rPr lang="cs-CZ" sz="2800" b="1" dirty="0">
                <a:solidFill>
                  <a:srgbClr val="753805"/>
                </a:solidFill>
                <a:latin typeface="Arial Black" panose="020B0A04020102020204" pitchFamily="34" charset="0"/>
                <a:cs typeface="Aharoni" panose="02010803020104030203" pitchFamily="2" charset="-79"/>
              </a:rPr>
              <a:t>Shrnutí plnění úkolů z jednání pracovní skupiny ze dne </a:t>
            </a:r>
            <a:r>
              <a:rPr lang="cs-CZ" sz="2800" b="1" dirty="0" smtClean="0">
                <a:solidFill>
                  <a:srgbClr val="753805"/>
                </a:solidFill>
                <a:latin typeface="Arial Black" panose="020B0A04020102020204" pitchFamily="34" charset="0"/>
                <a:cs typeface="Aharoni" panose="02010803020104030203" pitchFamily="2" charset="-79"/>
              </a:rPr>
              <a:t>31.3.2016</a:t>
            </a:r>
            <a:endParaRPr lang="cs-CZ" sz="2800" b="1" dirty="0">
              <a:solidFill>
                <a:srgbClr val="753805"/>
              </a:solidFill>
              <a:latin typeface="Arial Black" panose="020B0A04020102020204" pitchFamily="34" charset="0"/>
              <a:cs typeface="Aharoni" panose="02010803020104030203" pitchFamily="2" charset="-79"/>
            </a:endParaRPr>
          </a:p>
        </p:txBody>
      </p:sp>
      <p:sp>
        <p:nvSpPr>
          <p:cNvPr id="4" name="TextovéPole 3"/>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11</a:t>
            </a:fld>
            <a:endParaRPr lang="en-GB" sz="1200" dirty="0"/>
          </a:p>
        </p:txBody>
      </p:sp>
      <p:grpSp>
        <p:nvGrpSpPr>
          <p:cNvPr id="5" name="Skupina 4"/>
          <p:cNvGrpSpPr/>
          <p:nvPr/>
        </p:nvGrpSpPr>
        <p:grpSpPr>
          <a:xfrm>
            <a:off x="0" y="979200"/>
            <a:ext cx="8316416" cy="45719"/>
            <a:chOff x="0" y="1916113"/>
            <a:chExt cx="7235825" cy="36512"/>
          </a:xfrm>
        </p:grpSpPr>
        <p:sp>
          <p:nvSpPr>
            <p:cNvPr id="6"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8"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9" name="Přímá spojnice 8"/>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Tree>
    <p:extLst>
      <p:ext uri="{BB962C8B-B14F-4D97-AF65-F5344CB8AC3E}">
        <p14:creationId xmlns:p14="http://schemas.microsoft.com/office/powerpoint/2010/main" val="3902019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27218"/>
            <a:ext cx="6591491"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Závěry pracovní skupiny ze dne 31. března 2016</a:t>
            </a:r>
            <a:endParaRPr lang="cs-CZ" sz="2800" dirty="0">
              <a:effectLst/>
            </a:endParaRPr>
          </a:p>
        </p:txBody>
      </p:sp>
      <p:sp>
        <p:nvSpPr>
          <p:cNvPr id="9" name="Zástupný symbol pro obsah 8"/>
          <p:cNvSpPr>
            <a:spLocks noGrp="1"/>
          </p:cNvSpPr>
          <p:nvPr>
            <p:ph idx="1"/>
          </p:nvPr>
        </p:nvSpPr>
        <p:spPr>
          <a:xfrm>
            <a:off x="323529" y="1268760"/>
            <a:ext cx="8352160" cy="5040560"/>
          </a:xfrm>
        </p:spPr>
        <p:txBody>
          <a:bodyPr/>
          <a:lstStyle/>
          <a:p>
            <a:pPr marL="457200" lvl="0" indent="-457200">
              <a:spcBef>
                <a:spcPts val="1200"/>
              </a:spcBef>
              <a:buFont typeface="+mj-lt"/>
              <a:buAutoNum type="arabicPeriod"/>
            </a:pPr>
            <a:r>
              <a:rPr lang="cs-CZ" sz="1800" dirty="0" smtClean="0">
                <a:latin typeface="Calibri" panose="020F0502020204030204" pitchFamily="34" charset="0"/>
              </a:rPr>
              <a:t>MF navrhne pro roky 2017 a 2018 navýšení příspěvku na výkon státní správy ročně o 5%. Pokud MV upraví stávající vzorec propočtu pro příspěvek na výkon státní správy, bude do objemu nad rámec 5% valorizace zohledněn i určitý objem prostředků na úhradu výdajů na výkon veřejného opatrovnictví obcemi.</a:t>
            </a:r>
            <a:endParaRPr lang="cs-CZ" sz="1800" dirty="0">
              <a:latin typeface="Calibri" panose="020F0502020204030204" pitchFamily="34" charset="0"/>
            </a:endParaRPr>
          </a:p>
          <a:p>
            <a:pPr marL="457200" lvl="0" indent="-457200">
              <a:spcBef>
                <a:spcPts val="1200"/>
              </a:spcBef>
              <a:buFont typeface="+mj-lt"/>
              <a:buAutoNum type="arabicPeriod"/>
            </a:pPr>
            <a:r>
              <a:rPr lang="cs-CZ" sz="1800" dirty="0">
                <a:latin typeface="Calibri" panose="020F0502020204030204" pitchFamily="34" charset="0"/>
              </a:rPr>
              <a:t>MF ČR připraví analýzu dopadů ohledně zrušení výnosu daně z hazardu </a:t>
            </a:r>
            <a:r>
              <a:rPr lang="cs-CZ" sz="1800" dirty="0" smtClean="0">
                <a:latin typeface="Calibri" panose="020F0502020204030204" pitchFamily="34" charset="0"/>
              </a:rPr>
              <a:t>a paralelního navýšení prostředků v RUD (podíl na DPH);</a:t>
            </a:r>
            <a:endParaRPr lang="cs-CZ" sz="1800" dirty="0">
              <a:latin typeface="Calibri" panose="020F0502020204030204" pitchFamily="34" charset="0"/>
            </a:endParaRPr>
          </a:p>
          <a:p>
            <a:pPr marL="457200" lvl="0" indent="-457200">
              <a:spcBef>
                <a:spcPts val="1200"/>
              </a:spcBef>
              <a:buFont typeface="+mj-lt"/>
              <a:buAutoNum type="arabicPeriod"/>
            </a:pPr>
            <a:r>
              <a:rPr lang="cs-CZ" sz="1800" dirty="0" smtClean="0">
                <a:latin typeface="Calibri" panose="020F0502020204030204" pitchFamily="34" charset="0"/>
              </a:rPr>
              <a:t>Ve střednědobém horizontu MF připraví pracovní variantu změny RUD spočívající v navýšení podílu na DPH v souvislosti se zrušením některých evropských dotačních titulů, přičemž bude zohledněno:</a:t>
            </a:r>
          </a:p>
          <a:p>
            <a:pPr marL="857250" lvl="1" indent="-457200">
              <a:spcBef>
                <a:spcPts val="1200"/>
              </a:spcBef>
              <a:buFont typeface="+mj-lt"/>
              <a:buAutoNum type="alphaLcParenR"/>
            </a:pPr>
            <a:r>
              <a:rPr lang="cs-CZ" sz="1800" dirty="0" smtClean="0">
                <a:latin typeface="Calibri" panose="020F0502020204030204" pitchFamily="34" charset="0"/>
              </a:rPr>
              <a:t>paralelní zrušení podílu obcí na dani z hazardu, a </a:t>
            </a:r>
          </a:p>
          <a:p>
            <a:pPr marL="857250" lvl="1" indent="-457200">
              <a:spcBef>
                <a:spcPts val="1200"/>
              </a:spcBef>
              <a:buFont typeface="+mj-lt"/>
              <a:buAutoNum type="alphaLcParenR"/>
            </a:pPr>
            <a:r>
              <a:rPr lang="cs-CZ" sz="1800" dirty="0" smtClean="0">
                <a:latin typeface="Calibri" panose="020F0502020204030204" pitchFamily="34" charset="0"/>
              </a:rPr>
              <a:t>navýšení váhy kritéria počet dětí MŠ a žáku ZŠ ze 7% na 9%.</a:t>
            </a:r>
          </a:p>
          <a:p>
            <a:pPr marL="457200" indent="-457200">
              <a:spcBef>
                <a:spcPts val="1200"/>
              </a:spcBef>
              <a:buFont typeface="+mj-lt"/>
              <a:buAutoNum type="arabicPeriod"/>
            </a:pPr>
            <a:r>
              <a:rPr lang="cs-CZ" sz="1800" dirty="0">
                <a:latin typeface="Calibri" panose="020F0502020204030204" pitchFamily="34" charset="0"/>
              </a:rPr>
              <a:t>V dlouhodobém horizontu MF podporuje </a:t>
            </a:r>
            <a:r>
              <a:rPr lang="cs-CZ" sz="1800" dirty="0" smtClean="0">
                <a:latin typeface="Calibri" panose="020F0502020204030204" pitchFamily="34" charset="0"/>
              </a:rPr>
              <a:t>spolupráci </a:t>
            </a:r>
            <a:r>
              <a:rPr lang="cs-CZ" sz="1800" dirty="0">
                <a:latin typeface="Calibri" panose="020F0502020204030204" pitchFamily="34" charset="0"/>
              </a:rPr>
              <a:t>s kraji, jejímž cílem by měla být změna rozdělení daňových příjmů z RUD mezi jednotlivé kraje, a to zejména v rámci činnosti stávajících pracovních komisí </a:t>
            </a:r>
            <a:r>
              <a:rPr lang="cs-CZ" sz="1800" dirty="0" smtClean="0">
                <a:latin typeface="Calibri" panose="020F0502020204030204" pitchFamily="34" charset="0"/>
              </a:rPr>
              <a:t>fungujících </a:t>
            </a:r>
            <a:r>
              <a:rPr lang="cs-CZ" sz="1800" dirty="0">
                <a:latin typeface="Calibri" panose="020F0502020204030204" pitchFamily="34" charset="0"/>
              </a:rPr>
              <a:t>pro </a:t>
            </a:r>
            <a:r>
              <a:rPr lang="cs-CZ" sz="1800" dirty="0" smtClean="0">
                <a:latin typeface="Calibri" panose="020F0502020204030204" pitchFamily="34" charset="0"/>
              </a:rPr>
              <a:t>Asociaci </a:t>
            </a:r>
            <a:r>
              <a:rPr lang="cs-CZ" sz="1800" dirty="0">
                <a:latin typeface="Calibri" panose="020F0502020204030204" pitchFamily="34" charset="0"/>
              </a:rPr>
              <a:t>krajů ČR</a:t>
            </a:r>
          </a:p>
          <a:p>
            <a:pPr>
              <a:spcBef>
                <a:spcPts val="1200"/>
              </a:spcBef>
            </a:pPr>
            <a:endParaRPr lang="cs-CZ" sz="1800" dirty="0">
              <a:latin typeface="Calibri" panose="020F0502020204030204" pitchFamily="34" charset="0"/>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12</a:t>
            </a:fld>
            <a:endParaRPr lang="en-GB" sz="1200" dirty="0"/>
          </a:p>
        </p:txBody>
      </p:sp>
    </p:spTree>
    <p:extLst>
      <p:ext uri="{BB962C8B-B14F-4D97-AF65-F5344CB8AC3E}">
        <p14:creationId xmlns:p14="http://schemas.microsoft.com/office/powerpoint/2010/main" val="3359676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95382" cy="1000800"/>
          </a:xfrm>
        </p:spPr>
        <p:txBody>
          <a:bodyPr rtlCol="0">
            <a:noAutofit/>
          </a:bodyPr>
          <a:lstStyle/>
          <a:p>
            <a:pPr eaLnBrk="1" fontAlgn="auto" hangingPunct="1">
              <a:spcAft>
                <a:spcPts val="0"/>
              </a:spcAft>
              <a:defRPr/>
            </a:pPr>
            <a:r>
              <a:rPr lang="cs-CZ" sz="2400" b="1"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Plnění úkolu č. 1:</a:t>
            </a:r>
            <a:br>
              <a:rPr lang="cs-CZ" sz="2400" b="1"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br>
            <a:r>
              <a:rPr lang="cs-CZ" sz="1800" b="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Finanční </a:t>
            </a:r>
            <a:r>
              <a:rPr lang="cs-CZ" sz="1800" b="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vztahy SR k </a:t>
            </a:r>
            <a:r>
              <a:rPr lang="cs-CZ" sz="1800" b="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rozpočtům ÚSC v roce 2016 a 2017 (</a:t>
            </a:r>
            <a:r>
              <a:rPr lang="cs-CZ" sz="1800" b="0" i="1"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v tis. Kč) </a:t>
            </a:r>
            <a:endParaRPr lang="cs-CZ" sz="1800" b="0" i="1" dirty="0">
              <a:solidFill>
                <a:srgbClr val="663300"/>
              </a:solidFill>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 name="Skupina 5"/>
          <p:cNvGrpSpPr/>
          <p:nvPr/>
        </p:nvGrpSpPr>
        <p:grpSpPr>
          <a:xfrm>
            <a:off x="0" y="979200"/>
            <a:ext cx="7235825" cy="36512"/>
            <a:chOff x="0" y="1916113"/>
            <a:chExt cx="7235825" cy="36512"/>
          </a:xfrm>
        </p:grpSpPr>
        <p:sp>
          <p:nvSpPr>
            <p:cNvPr id="7"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8"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10" name="Přímá spojnice 9"/>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1" name="TextovéPole 10"/>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13</a:t>
            </a:fld>
            <a:endParaRPr lang="en-GB" sz="1200" dirty="0"/>
          </a:p>
        </p:txBody>
      </p:sp>
      <p:graphicFrame>
        <p:nvGraphicFramePr>
          <p:cNvPr id="12" name="Group 159"/>
          <p:cNvGraphicFramePr>
            <a:graphicFrameLocks noGrp="1"/>
          </p:cNvGraphicFramePr>
          <p:nvPr>
            <p:ph idx="1"/>
            <p:extLst>
              <p:ext uri="{D42A27DB-BD31-4B8C-83A1-F6EECF244321}">
                <p14:modId xmlns:p14="http://schemas.microsoft.com/office/powerpoint/2010/main" val="944813734"/>
              </p:ext>
            </p:extLst>
          </p:nvPr>
        </p:nvGraphicFramePr>
        <p:xfrm>
          <a:off x="179512" y="1106329"/>
          <a:ext cx="8738210" cy="5309461"/>
        </p:xfrm>
        <a:graphic>
          <a:graphicData uri="http://schemas.openxmlformats.org/drawingml/2006/table">
            <a:tbl>
              <a:tblPr>
                <a:tableStyleId>{D27102A9-8310-4765-A935-A1911B00CA55}</a:tableStyleId>
              </a:tblPr>
              <a:tblGrid>
                <a:gridCol w="3689633"/>
                <a:gridCol w="1682859"/>
                <a:gridCol w="1682859"/>
                <a:gridCol w="1682859"/>
              </a:tblGrid>
              <a:tr h="43625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000" b="1" i="0" u="none" strike="noStrike" cap="none" normalizeH="0" baseline="0" dirty="0" smtClean="0">
                          <a:ln>
                            <a:noFill/>
                          </a:ln>
                          <a:solidFill>
                            <a:schemeClr val="tx1"/>
                          </a:solidFill>
                          <a:effectLst/>
                          <a:latin typeface="Calibri" panose="020F0502020204030204" pitchFamily="34" charset="0"/>
                          <a:cs typeface="Arial" pitchFamily="34" charset="0"/>
                        </a:rPr>
                        <a:t>OBCE</a:t>
                      </a:r>
                    </a:p>
                  </a:txBody>
                  <a:tcPr marL="91449" marR="91449" marT="45716" marB="45716" anchor="ctr" horzOverflow="overflow">
                    <a:lnR w="9525" cap="flat" cmpd="sng" algn="ctr">
                      <a:solidFill>
                        <a:schemeClr val="tx1"/>
                      </a:solidFill>
                      <a:prstDash val="sysDot"/>
                      <a:round/>
                      <a:headEnd type="none" w="med" len="med"/>
                      <a:tailEnd type="none" w="med" len="med"/>
                    </a:lnR>
                    <a:lnT w="12700" cmpd="sng">
                      <a:noFill/>
                    </a:lnT>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000" b="1" i="0" u="none" strike="noStrike" cap="none" normalizeH="0" baseline="0" dirty="0" smtClean="0">
                          <a:ln>
                            <a:noFill/>
                          </a:ln>
                          <a:solidFill>
                            <a:schemeClr val="tx1"/>
                          </a:solidFill>
                          <a:effectLst/>
                          <a:latin typeface="Calibri" panose="020F0502020204030204" pitchFamily="34" charset="0"/>
                          <a:cs typeface="Arial" pitchFamily="34" charset="0"/>
                        </a:rPr>
                        <a:t>         2016</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mpd="sng">
                      <a:noFill/>
                    </a:lnT>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rPr>
                        <a:t>2017 </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mpd="sng">
                      <a:noFill/>
                    </a:lnT>
                  </a:tcPr>
                </a:tc>
                <a:tc>
                  <a:txBody>
                    <a:bodyPr/>
                    <a:lstStyle/>
                    <a:p>
                      <a:pPr algn="ctr" fontAlgn="b"/>
                      <a:endParaRPr lang="cs-CZ" sz="2000" b="0" i="0" u="none" strike="noStrike" dirty="0">
                        <a:effectLst/>
                        <a:latin typeface="Calibri"/>
                      </a:endParaRPr>
                    </a:p>
                  </a:txBody>
                  <a:tcPr marL="9525" marR="9525" marT="9525" marB="0" anchor="b">
                    <a:lnL w="9525" cap="flat" cmpd="sng" algn="ctr">
                      <a:solidFill>
                        <a:schemeClr val="tx1"/>
                      </a:solidFill>
                      <a:prstDash val="sysDot"/>
                      <a:round/>
                      <a:headEnd type="none" w="med" len="med"/>
                      <a:tailEnd type="none" w="med" len="med"/>
                    </a:lnL>
                    <a:lnT w="12700" cmpd="sng">
                      <a:noFill/>
                    </a:lnT>
                  </a:tcPr>
                </a:tc>
              </a:tr>
              <a:tr h="49857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000" u="none" strike="noStrike" cap="none" normalizeH="0" baseline="0" dirty="0" smtClean="0">
                          <a:ln>
                            <a:noFill/>
                          </a:ln>
                          <a:effectLst/>
                          <a:latin typeface="Calibri" panose="020F0502020204030204" pitchFamily="34" charset="0"/>
                        </a:rPr>
                        <a:t>Příspěvek na výkon státní správy</a:t>
                      </a:r>
                      <a:endParaRPr kumimoji="0" lang="cs-CZ" sz="2000" b="1" i="0" u="none" strike="noStrike" cap="none" normalizeH="0" baseline="0" dirty="0" smtClean="0">
                        <a:ln>
                          <a:noFill/>
                        </a:ln>
                        <a:solidFill>
                          <a:schemeClr val="tx1"/>
                        </a:solidFill>
                        <a:effectLst/>
                        <a:latin typeface="Calibri" panose="020F0502020204030204" pitchFamily="34" charset="0"/>
                        <a:cs typeface="Arial" pitchFamily="34" charset="0"/>
                      </a:endParaRPr>
                    </a:p>
                  </a:txBody>
                  <a:tcPr marL="91449" marR="91449" marT="45716" marB="45716" anchor="ctr" horzOverflow="overflow">
                    <a:lnR w="9525" cap="flat" cmpd="sng" algn="ctr">
                      <a:solidFill>
                        <a:schemeClr val="tx1"/>
                      </a:solidFill>
                      <a:prstDash val="sysDot"/>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pPr>
                      <a:r>
                        <a:rPr kumimoji="0" lang="cs-CZ" sz="2000" u="none" strike="noStrike" cap="none" normalizeH="0" baseline="0" dirty="0" smtClean="0">
                          <a:ln>
                            <a:noFill/>
                          </a:ln>
                          <a:effectLst/>
                          <a:latin typeface="Calibri" panose="020F0502020204030204" pitchFamily="34" charset="0"/>
                        </a:rPr>
                        <a:t>7 495 652</a:t>
                      </a:r>
                      <a:endParaRPr kumimoji="0" lang="cs-CZ" sz="2000" b="0" i="1" u="none" strike="noStrike" cap="none" normalizeH="0" baseline="0" dirty="0" smtClean="0">
                        <a:ln>
                          <a:noFill/>
                        </a:ln>
                        <a:solidFill>
                          <a:schemeClr val="tx1"/>
                        </a:solidFill>
                        <a:effectLst/>
                        <a:latin typeface="Calibri" panose="020F0502020204030204" pitchFamily="34" charset="0"/>
                        <a:cs typeface="Arial" pitchFamily="34" charset="0"/>
                      </a:endParaRP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pPr>
                      <a:r>
                        <a:rPr kumimoji="0" lang="cs-CZ" sz="2000" b="0" i="1" u="none" strike="noStrike" cap="none" normalizeH="0" baseline="0" dirty="0" smtClean="0">
                          <a:ln>
                            <a:noFill/>
                          </a:ln>
                          <a:solidFill>
                            <a:schemeClr val="tx1"/>
                          </a:solidFill>
                          <a:effectLst/>
                          <a:latin typeface="Calibri" panose="020F0502020204030204" pitchFamily="34" charset="0"/>
                          <a:cs typeface="Arial" pitchFamily="34" charset="0"/>
                        </a:rPr>
                        <a:t>8 172 286</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cs-CZ" sz="2000" b="0" i="0" u="none" strike="noStrike" dirty="0" smtClean="0">
                          <a:effectLst/>
                          <a:latin typeface="Calibri"/>
                        </a:rPr>
                        <a:t>109,02%</a:t>
                      </a:r>
                    </a:p>
                  </a:txBody>
                  <a:tcPr marL="9525" marR="9525" marT="9525" marB="0" anchor="ctr">
                    <a:lnL w="9525" cap="flat" cmpd="sng" algn="ctr">
                      <a:solidFill>
                        <a:schemeClr val="tx1"/>
                      </a:solidFill>
                      <a:prstDash val="sysDot"/>
                      <a:round/>
                      <a:headEnd type="none" w="med" len="med"/>
                      <a:tailEnd type="none" w="med" len="med"/>
                    </a:lnL>
                    <a:lnB w="9525" cap="flat" cmpd="sng" algn="ctr">
                      <a:solidFill>
                        <a:schemeClr val="tx1"/>
                      </a:solidFill>
                      <a:prstDash val="sysDot"/>
                      <a:round/>
                      <a:headEnd type="none" w="med" len="med"/>
                      <a:tailEnd type="none" w="med" len="med"/>
                    </a:lnB>
                  </a:tcPr>
                </a:tc>
              </a:tr>
              <a:tr h="13531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000" u="none" strike="noStrike" cap="none" normalizeH="0" baseline="0" dirty="0" smtClean="0">
                          <a:ln>
                            <a:noFill/>
                          </a:ln>
                          <a:effectLst/>
                          <a:latin typeface="Calibri" panose="020F0502020204030204" pitchFamily="34" charset="0"/>
                        </a:rPr>
                        <a:t>Dotace na vybraná zdravotnická zařízení</a:t>
                      </a:r>
                    </a:p>
                    <a:p>
                      <a:pPr marL="177800" marR="0" lvl="0" indent="-177800" algn="l" defTabSz="914400" rtl="0" eaLnBrk="1" fontAlgn="base" latinLnBrk="0" hangingPunct="1">
                        <a:lnSpc>
                          <a:spcPct val="100000"/>
                        </a:lnSpc>
                        <a:spcBef>
                          <a:spcPct val="20000"/>
                        </a:spcBef>
                        <a:spcAft>
                          <a:spcPct val="0"/>
                        </a:spcAft>
                        <a:buClrTx/>
                        <a:buSzPct val="70000"/>
                        <a:buFont typeface="Arial" panose="020B0604020202020204" pitchFamily="34" charset="0"/>
                        <a:buChar char="•"/>
                        <a:tabLst/>
                      </a:pPr>
                      <a:r>
                        <a:rPr kumimoji="0" lang="pl-PL" sz="2000" u="none" strike="noStrike" cap="none" normalizeH="0" baseline="0" dirty="0" smtClean="0">
                          <a:ln>
                            <a:noFill/>
                          </a:ln>
                          <a:effectLst/>
                          <a:latin typeface="Calibri" panose="020F0502020204030204" pitchFamily="34" charset="0"/>
                        </a:rPr>
                        <a:t>dotace na jedno místo je stanovena na 93 068 Kč</a:t>
                      </a:r>
                      <a:endParaRPr kumimoji="0" lang="cs-CZ" sz="2000" b="1" i="0" u="none" strike="noStrike" cap="none" normalizeH="0" baseline="0" dirty="0" smtClean="0">
                        <a:ln>
                          <a:noFill/>
                        </a:ln>
                        <a:solidFill>
                          <a:schemeClr val="tx1"/>
                        </a:solidFill>
                        <a:effectLst/>
                        <a:latin typeface="Calibri" panose="020F0502020204030204" pitchFamily="34" charset="0"/>
                        <a:cs typeface="Arial" pitchFamily="34" charset="0"/>
                      </a:endParaRPr>
                    </a:p>
                  </a:txBody>
                  <a:tcPr marL="91449" marR="91449" marT="45716" marB="45716" anchor="ctr" horzOverflow="overflow">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pPr>
                      <a:r>
                        <a:rPr kumimoji="0" lang="cs-CZ" sz="2000" u="none" strike="noStrike" cap="none" normalizeH="0" baseline="0" dirty="0" smtClean="0">
                          <a:ln>
                            <a:noFill/>
                          </a:ln>
                          <a:effectLst/>
                          <a:latin typeface="Calibri" panose="020F0502020204030204" pitchFamily="34" charset="0"/>
                        </a:rPr>
                        <a:t>21 685</a:t>
                      </a:r>
                      <a:endParaRPr kumimoji="0" lang="cs-CZ" sz="2000" b="0" i="1" u="none" strike="noStrike" cap="none" normalizeH="0" baseline="0" dirty="0" smtClean="0">
                        <a:ln>
                          <a:noFill/>
                        </a:ln>
                        <a:solidFill>
                          <a:schemeClr val="tx1"/>
                        </a:solidFill>
                        <a:effectLst/>
                        <a:latin typeface="Calibri" panose="020F0502020204030204" pitchFamily="34" charset="0"/>
                        <a:cs typeface="Arial" pitchFamily="34" charset="0"/>
                      </a:endParaRP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pPr>
                      <a:r>
                        <a:rPr kumimoji="0" lang="cs-CZ" sz="2000" u="none" strike="noStrike" cap="none" normalizeH="0" baseline="0" dirty="0" smtClean="0">
                          <a:ln>
                            <a:noFill/>
                          </a:ln>
                          <a:effectLst/>
                          <a:latin typeface="Calibri" panose="020F0502020204030204" pitchFamily="34" charset="0"/>
                        </a:rPr>
                        <a:t>18 241</a:t>
                      </a:r>
                      <a:endParaRPr kumimoji="0" lang="cs-CZ" sz="2000" b="0" i="1" u="none" strike="noStrike" cap="none" normalizeH="0" baseline="0" dirty="0" smtClean="0">
                        <a:ln>
                          <a:noFill/>
                        </a:ln>
                        <a:solidFill>
                          <a:schemeClr val="tx1"/>
                        </a:solidFill>
                        <a:effectLst/>
                        <a:latin typeface="Calibri" panose="020F0502020204030204" pitchFamily="34" charset="0"/>
                        <a:cs typeface="Arial" pitchFamily="34" charset="0"/>
                      </a:endParaRP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cs-CZ" sz="2000" b="0" i="0" u="none" strike="noStrike" dirty="0" smtClean="0">
                          <a:effectLst/>
                          <a:latin typeface="Calibri"/>
                        </a:rPr>
                        <a:t>84,1%</a:t>
                      </a:r>
                      <a:endParaRPr lang="cs-CZ" sz="2000" b="0" i="0" u="none" strike="noStrike" dirty="0">
                        <a:effectLst/>
                        <a:latin typeface="Calibri"/>
                      </a:endParaRPr>
                    </a:p>
                  </a:txBody>
                  <a:tcPr marL="9525" marR="9525" marT="9525"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tcPr>
                </a:tc>
              </a:tr>
              <a:tr h="471865">
                <a:tc>
                  <a:txBody>
                    <a:bodyPr/>
                    <a:lstStyle/>
                    <a:p>
                      <a:pPr marL="0" marR="0" lvl="0" indent="0" algn="l" defTabSz="914400" rtl="0" eaLnBrk="1" fontAlgn="base" latinLnBrk="0" hangingPunct="1">
                        <a:lnSpc>
                          <a:spcPct val="100000"/>
                        </a:lnSpc>
                        <a:spcBef>
                          <a:spcPct val="20000"/>
                        </a:spcBef>
                        <a:spcAft>
                          <a:spcPct val="0"/>
                        </a:spcAft>
                        <a:buClrTx/>
                        <a:buSzPct val="70000"/>
                        <a:buFont typeface="Wingdings" pitchFamily="2" charset="2"/>
                        <a:buNone/>
                        <a:tabLst/>
                      </a:pPr>
                      <a:r>
                        <a:rPr kumimoji="0" lang="cs-CZ" sz="2000" b="1" i="1" u="none" strike="noStrike" cap="none" normalizeH="0" baseline="0" dirty="0" smtClean="0">
                          <a:ln>
                            <a:noFill/>
                          </a:ln>
                          <a:effectLst/>
                          <a:latin typeface="Calibri" panose="020F0502020204030204" pitchFamily="34" charset="0"/>
                        </a:rPr>
                        <a:t>CELKEM</a:t>
                      </a:r>
                      <a:endPar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endParaRPr>
                    </a:p>
                  </a:txBody>
                  <a:tcPr marL="91449" marR="91449" marT="45716" marB="45716" anchor="ctr" horzOverflow="overflow">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pPr>
                      <a:r>
                        <a:rPr kumimoji="0" lang="cs-CZ" sz="2000" b="1" i="1" u="none" strike="noStrike" cap="none" normalizeH="0" baseline="0" dirty="0" smtClean="0">
                          <a:ln>
                            <a:noFill/>
                          </a:ln>
                          <a:effectLst/>
                          <a:latin typeface="Calibri" panose="020F0502020204030204" pitchFamily="34" charset="0"/>
                        </a:rPr>
                        <a:t>7 517 337</a:t>
                      </a:r>
                      <a:endPar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endParaRP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pPr>
                      <a:r>
                        <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rPr>
                        <a:t>8 190 527</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pPr algn="ctr" fontAlgn="b"/>
                      <a:r>
                        <a:rPr lang="cs-CZ" sz="2000" b="0" i="0" u="none" strike="noStrike" dirty="0" smtClean="0">
                          <a:effectLst/>
                          <a:latin typeface="Calibri"/>
                        </a:rPr>
                        <a:t>108,9%</a:t>
                      </a:r>
                      <a:endParaRPr lang="cs-CZ" sz="2000" b="0" i="0" u="none" strike="noStrike" dirty="0">
                        <a:effectLst/>
                        <a:latin typeface="Calibri"/>
                      </a:endParaRPr>
                    </a:p>
                  </a:txBody>
                  <a:tcPr marL="9525" marR="9525" marT="9525" marB="0" anchor="ctr">
                    <a:lnL w="9525" cap="flat" cmpd="sng" algn="ctr">
                      <a:solidFill>
                        <a:schemeClr val="tx1"/>
                      </a:solidFill>
                      <a:prstDash val="sysDot"/>
                      <a:round/>
                      <a:headEnd type="none" w="med" len="med"/>
                      <a:tailEnd type="none" w="med" len="med"/>
                    </a:lnL>
                    <a:lnT w="28575"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r>
              <a:tr h="498578">
                <a:tc>
                  <a:txBody>
                    <a:bodyPr/>
                    <a:lstStyle/>
                    <a:p>
                      <a:pPr marL="0" marR="0" lvl="0" indent="0" algn="l" defTabSz="914400" rtl="0" eaLnBrk="1" fontAlgn="base" latinLnBrk="0" hangingPunct="1">
                        <a:lnSpc>
                          <a:spcPct val="100000"/>
                        </a:lnSpc>
                        <a:spcBef>
                          <a:spcPct val="20000"/>
                        </a:spcBef>
                        <a:spcAft>
                          <a:spcPct val="0"/>
                        </a:spcAft>
                        <a:buClrTx/>
                        <a:buSzPct val="70000"/>
                        <a:buFont typeface="Wingdings" pitchFamily="2" charset="2"/>
                        <a:buNone/>
                        <a:tabLst/>
                      </a:pPr>
                      <a:r>
                        <a:rPr kumimoji="0" lang="cs-CZ" sz="2000" b="1" i="0" u="none" strike="noStrike" cap="none" normalizeH="0" baseline="0" dirty="0" smtClean="0">
                          <a:ln>
                            <a:noFill/>
                          </a:ln>
                          <a:solidFill>
                            <a:schemeClr val="tx1"/>
                          </a:solidFill>
                          <a:effectLst/>
                          <a:latin typeface="Calibri" panose="020F0502020204030204" pitchFamily="34" charset="0"/>
                          <a:cs typeface="Arial" pitchFamily="34" charset="0"/>
                        </a:rPr>
                        <a:t>HL. MĚSTO PRAHA</a:t>
                      </a:r>
                    </a:p>
                  </a:txBody>
                  <a:tcPr marL="91449" marR="91449" marT="45716" marB="45716" anchor="ctr" horzOverflow="overflow">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2000" b="1" i="0" u="none" strike="noStrike" cap="none" normalizeH="0" baseline="0" dirty="0" smtClean="0">
                          <a:ln>
                            <a:noFill/>
                          </a:ln>
                          <a:solidFill>
                            <a:schemeClr val="tx1"/>
                          </a:solidFill>
                          <a:effectLst/>
                          <a:latin typeface="Calibri" panose="020F0502020204030204" pitchFamily="34" charset="0"/>
                          <a:cs typeface="Arial" pitchFamily="34" charset="0"/>
                        </a:rPr>
                        <a:t>833 725</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2000" b="1" i="0" u="none" strike="noStrike" cap="none" normalizeH="0" baseline="0" dirty="0" smtClean="0">
                          <a:ln>
                            <a:noFill/>
                          </a:ln>
                          <a:solidFill>
                            <a:schemeClr val="tx1"/>
                          </a:solidFill>
                          <a:effectLst/>
                          <a:latin typeface="Calibri" panose="020F0502020204030204" pitchFamily="34" charset="0"/>
                          <a:cs typeface="Arial" pitchFamily="34" charset="0"/>
                        </a:rPr>
                        <a:t>906 193</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cs-CZ" sz="2000" b="0" i="0" u="none" strike="noStrike" dirty="0">
                          <a:effectLst/>
                          <a:latin typeface="Calibri"/>
                        </a:rPr>
                        <a:t>108,7%</a:t>
                      </a:r>
                    </a:p>
                  </a:txBody>
                  <a:tcPr marL="9525" marR="9525" marT="9525"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tcPr>
                </a:tc>
              </a:tr>
              <a:tr h="677531">
                <a:tc>
                  <a:txBody>
                    <a:bodyPr/>
                    <a:lstStyle/>
                    <a:p>
                      <a:pPr marL="0" marR="0" lvl="0" indent="0" algn="l" defTabSz="914400" rtl="0" eaLnBrk="1" fontAlgn="base" latinLnBrk="0" hangingPunct="1">
                        <a:lnSpc>
                          <a:spcPct val="100000"/>
                        </a:lnSpc>
                        <a:spcBef>
                          <a:spcPct val="20000"/>
                        </a:spcBef>
                        <a:spcAft>
                          <a:spcPct val="0"/>
                        </a:spcAft>
                        <a:buClrTx/>
                        <a:buSzPct val="70000"/>
                        <a:buFont typeface="Arial" panose="020B0604020202020204" pitchFamily="34" charset="0"/>
                        <a:buNone/>
                        <a:tabLst/>
                        <a:defRPr/>
                      </a:pPr>
                      <a:r>
                        <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rPr>
                        <a:t>CELKEM: obce + </a:t>
                      </a:r>
                      <a:r>
                        <a:rPr kumimoji="0" lang="cs-CZ" sz="2000" b="1" i="1" u="none" strike="noStrike" cap="none" normalizeH="0" baseline="0" dirty="0" err="1" smtClean="0">
                          <a:ln>
                            <a:noFill/>
                          </a:ln>
                          <a:solidFill>
                            <a:schemeClr val="tx1"/>
                          </a:solidFill>
                          <a:effectLst/>
                          <a:latin typeface="Calibri" panose="020F0502020204030204" pitchFamily="34" charset="0"/>
                          <a:cs typeface="Arial" pitchFamily="34" charset="0"/>
                        </a:rPr>
                        <a:t>Pha</a:t>
                      </a:r>
                      <a:endPar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endParaRPr>
                    </a:p>
                  </a:txBody>
                  <a:tcPr marL="91449" marR="91449" marT="45716" marB="45716" anchor="ctr" horzOverflow="overflow">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defRPr/>
                      </a:pPr>
                      <a:r>
                        <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rPr>
                        <a:t>8 351 062</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defRPr/>
                      </a:pPr>
                      <a:r>
                        <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rPr>
                        <a:t>9 096 720</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c>
                  <a:txBody>
                    <a:bodyPr/>
                    <a:lstStyle/>
                    <a:p>
                      <a:pPr algn="ctr" fontAlgn="b"/>
                      <a:r>
                        <a:rPr lang="cs-CZ" sz="2000" b="0" i="0" u="none" strike="noStrike" dirty="0" smtClean="0">
                          <a:effectLst/>
                          <a:latin typeface="Calibri"/>
                        </a:rPr>
                        <a:t>108,9%</a:t>
                      </a:r>
                      <a:endParaRPr lang="cs-CZ" sz="2000" b="0" i="0" u="none" strike="noStrike" dirty="0">
                        <a:effectLst/>
                        <a:latin typeface="Calibri"/>
                      </a:endParaRPr>
                    </a:p>
                  </a:txBody>
                  <a:tcPr marL="9525" marR="9525" marT="9525" marB="0" anchor="ctr">
                    <a:lnL w="9525" cap="flat" cmpd="sng" algn="ctr">
                      <a:solidFill>
                        <a:schemeClr val="tx1"/>
                      </a:solidFill>
                      <a:prstDash val="sysDot"/>
                      <a:round/>
                      <a:headEnd type="none" w="med" len="med"/>
                      <a:tailEnd type="none" w="med" len="med"/>
                    </a:lnL>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r>
              <a:tr h="677531">
                <a:tc>
                  <a:txBody>
                    <a:bodyPr/>
                    <a:lstStyle/>
                    <a:p>
                      <a:pPr marL="0" marR="0" lvl="0" indent="0" algn="l" defTabSz="914400" rtl="0" eaLnBrk="1" fontAlgn="base" latinLnBrk="0" hangingPunct="1">
                        <a:lnSpc>
                          <a:spcPct val="100000"/>
                        </a:lnSpc>
                        <a:spcBef>
                          <a:spcPct val="20000"/>
                        </a:spcBef>
                        <a:spcAft>
                          <a:spcPct val="0"/>
                        </a:spcAft>
                        <a:buClrTx/>
                        <a:buSzPct val="70000"/>
                        <a:buFont typeface="Arial" panose="020B0604020202020204" pitchFamily="34" charset="0"/>
                        <a:buNone/>
                        <a:tabLst/>
                        <a:defRPr/>
                      </a:pPr>
                      <a:r>
                        <a:rPr kumimoji="0" lang="cs-CZ" sz="2000" b="1" i="0" u="none" strike="noStrike" cap="none" normalizeH="0" baseline="0" dirty="0" smtClean="0">
                          <a:ln>
                            <a:noFill/>
                          </a:ln>
                          <a:solidFill>
                            <a:schemeClr val="tx1"/>
                          </a:solidFill>
                          <a:effectLst/>
                          <a:latin typeface="Calibri" panose="020F0502020204030204" pitchFamily="34" charset="0"/>
                          <a:cs typeface="Arial" pitchFamily="34" charset="0"/>
                        </a:rPr>
                        <a:t>KRAJE</a:t>
                      </a:r>
                    </a:p>
                  </a:txBody>
                  <a:tcPr marL="91449" marR="91449" marT="45716" marB="45716" anchor="ctr" horzOverflow="overflow">
                    <a:lnR w="9525"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defRPr/>
                      </a:pPr>
                      <a:r>
                        <a:rPr kumimoji="0" lang="cs-CZ" sz="2000" b="1" i="0" u="none" strike="noStrike" cap="none" normalizeH="0" baseline="0" dirty="0" smtClean="0">
                          <a:ln>
                            <a:noFill/>
                          </a:ln>
                          <a:solidFill>
                            <a:schemeClr val="tx1"/>
                          </a:solidFill>
                          <a:effectLst/>
                          <a:latin typeface="Calibri" panose="020F0502020204030204" pitchFamily="34" charset="0"/>
                          <a:cs typeface="Arial" pitchFamily="34" charset="0"/>
                        </a:rPr>
                        <a:t>1 069 943</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defRPr/>
                      </a:pPr>
                      <a:r>
                        <a:rPr kumimoji="0" lang="cs-CZ" sz="2000" b="1" i="0" u="none" strike="noStrike" cap="none" normalizeH="0" baseline="0" dirty="0" smtClean="0">
                          <a:ln>
                            <a:noFill/>
                          </a:ln>
                          <a:solidFill>
                            <a:schemeClr val="tx1"/>
                          </a:solidFill>
                          <a:effectLst/>
                          <a:latin typeface="Calibri" panose="020F0502020204030204" pitchFamily="34" charset="0"/>
                          <a:cs typeface="Arial" pitchFamily="34" charset="0"/>
                        </a:rPr>
                        <a:t>1 140 548</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cs-CZ" sz="2000" b="0" i="0" u="none" strike="noStrike" dirty="0">
                          <a:effectLst/>
                          <a:latin typeface="Calibri"/>
                        </a:rPr>
                        <a:t>106,6%</a:t>
                      </a:r>
                    </a:p>
                  </a:txBody>
                  <a:tcPr marL="9525" marR="9525" marT="9525" marB="0" anchor="ctr">
                    <a:lnL w="9525" cap="flat" cmpd="sng" algn="ctr">
                      <a:solidFill>
                        <a:schemeClr val="tx1"/>
                      </a:solidFill>
                      <a:prstDash val="sysDot"/>
                      <a:round/>
                      <a:headEnd type="none" w="med" len="med"/>
                      <a:tailEnd type="none" w="med" len="med"/>
                    </a:lnL>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tcPr>
                </a:tc>
              </a:tr>
              <a:tr h="677531">
                <a:tc>
                  <a:txBody>
                    <a:bodyPr/>
                    <a:lstStyle/>
                    <a:p>
                      <a:pPr marL="0" marR="0" lvl="0" indent="0" algn="l" defTabSz="914400" rtl="0" eaLnBrk="1" fontAlgn="base" latinLnBrk="0" hangingPunct="1">
                        <a:lnSpc>
                          <a:spcPct val="100000"/>
                        </a:lnSpc>
                        <a:spcBef>
                          <a:spcPct val="20000"/>
                        </a:spcBef>
                        <a:spcAft>
                          <a:spcPct val="0"/>
                        </a:spcAft>
                        <a:buClrTx/>
                        <a:buSzPct val="70000"/>
                        <a:buFont typeface="Arial" panose="020B0604020202020204" pitchFamily="34" charset="0"/>
                        <a:buNone/>
                        <a:tabLst/>
                        <a:defRPr/>
                      </a:pPr>
                      <a:r>
                        <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rPr>
                        <a:t>CELKEM: ÚSC</a:t>
                      </a:r>
                    </a:p>
                  </a:txBody>
                  <a:tcPr marL="91449" marR="91449" marT="45716" marB="45716" anchor="ctr" horzOverflow="overflow">
                    <a:lnR w="9525" cap="flat" cmpd="sng" algn="ctr">
                      <a:solidFill>
                        <a:schemeClr val="tx1"/>
                      </a:solidFill>
                      <a:prstDash val="sysDot"/>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defRPr/>
                      </a:pPr>
                      <a:r>
                        <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rPr>
                        <a:t>9 421 005</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r" defTabSz="914400" rtl="0" eaLnBrk="1" fontAlgn="ctr" latinLnBrk="0" hangingPunct="1">
                        <a:lnSpc>
                          <a:spcPct val="100000"/>
                        </a:lnSpc>
                        <a:spcBef>
                          <a:spcPct val="20000"/>
                        </a:spcBef>
                        <a:spcAft>
                          <a:spcPct val="0"/>
                        </a:spcAft>
                        <a:buClr>
                          <a:schemeClr val="hlink"/>
                        </a:buClr>
                        <a:buSzPct val="70000"/>
                        <a:buFont typeface="Wingdings" pitchFamily="2" charset="2"/>
                        <a:buNone/>
                        <a:tabLst/>
                        <a:defRPr/>
                      </a:pPr>
                      <a:r>
                        <a:rPr kumimoji="0" lang="cs-CZ" sz="2000" b="1" i="1" u="none" strike="noStrike" cap="none" normalizeH="0" baseline="0" dirty="0" smtClean="0">
                          <a:ln>
                            <a:noFill/>
                          </a:ln>
                          <a:solidFill>
                            <a:schemeClr val="tx1"/>
                          </a:solidFill>
                          <a:effectLst/>
                          <a:latin typeface="Calibri" panose="020F0502020204030204" pitchFamily="34" charset="0"/>
                          <a:cs typeface="Arial" pitchFamily="34" charset="0"/>
                        </a:rPr>
                        <a:t>10 237 268</a:t>
                      </a:r>
                    </a:p>
                  </a:txBody>
                  <a:tcPr marL="91449" marR="91449" marT="45716" marB="45716" anchor="ctr" horzOverflow="overflow">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b"/>
                      <a:r>
                        <a:rPr lang="cs-CZ" sz="2000" b="0" i="0" u="none" strike="noStrike" dirty="0" smtClean="0">
                          <a:effectLst/>
                          <a:latin typeface="Calibri"/>
                        </a:rPr>
                        <a:t>108,7%</a:t>
                      </a:r>
                      <a:endParaRPr lang="cs-CZ" sz="2000" b="0" i="0" u="none" strike="noStrike" dirty="0">
                        <a:effectLst/>
                        <a:latin typeface="Calibri"/>
                      </a:endParaRPr>
                    </a:p>
                  </a:txBody>
                  <a:tcPr marL="9525" marR="9525" marT="9525" marB="0" anchor="ctr">
                    <a:lnL w="9525" cap="flat" cmpd="sng" algn="ctr">
                      <a:solidFill>
                        <a:schemeClr val="tx1"/>
                      </a:solidFill>
                      <a:prstDash val="sysDot"/>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r>
            </a:tbl>
          </a:graphicData>
        </a:graphic>
      </p:graphicFrame>
    </p:spTree>
    <p:extLst>
      <p:ext uri="{BB962C8B-B14F-4D97-AF65-F5344CB8AC3E}">
        <p14:creationId xmlns:p14="http://schemas.microsoft.com/office/powerpoint/2010/main" val="1518838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0800"/>
          </a:xfrm>
          <a:effectLst/>
        </p:spPr>
        <p:txBody>
          <a:bodyPr rtlCol="0">
            <a:noAutofit/>
          </a:bodyPr>
          <a:lstStyle/>
          <a:p>
            <a:pPr algn="l" eaLnBrk="1" fontAlgn="auto" hangingPunct="1">
              <a:spcAft>
                <a:spcPts val="0"/>
              </a:spcAft>
              <a:defRPr/>
            </a:pPr>
            <a:r>
              <a:rPr lang="cs-CZ" sz="2800" b="1"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Financování veřejného opatrovnictví 2017</a:t>
            </a:r>
            <a:endParaRPr lang="cs-CZ" sz="3200" b="1" dirty="0">
              <a:solidFill>
                <a:srgbClr val="663300"/>
              </a:solidFill>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 name="Skupina 5"/>
          <p:cNvGrpSpPr/>
          <p:nvPr/>
        </p:nvGrpSpPr>
        <p:grpSpPr>
          <a:xfrm>
            <a:off x="0" y="979200"/>
            <a:ext cx="7235825" cy="36512"/>
            <a:chOff x="0" y="1916113"/>
            <a:chExt cx="7235825" cy="36512"/>
          </a:xfrm>
        </p:grpSpPr>
        <p:sp>
          <p:nvSpPr>
            <p:cNvPr id="7"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8"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10" name="Přímá spojnice 9"/>
          <p:cNvCxnSpPr/>
          <p:nvPr/>
        </p:nvCxnSpPr>
        <p:spPr bwMode="auto">
          <a:xfrm>
            <a:off x="-5310" y="6539341"/>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1" name="TextovéPole 10"/>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14</a:t>
            </a:fld>
            <a:endParaRPr lang="en-GB" sz="1200" dirty="0"/>
          </a:p>
        </p:txBody>
      </p:sp>
      <p:sp>
        <p:nvSpPr>
          <p:cNvPr id="3" name="Zástupný symbol pro obsah 2"/>
          <p:cNvSpPr>
            <a:spLocks noGrp="1"/>
          </p:cNvSpPr>
          <p:nvPr>
            <p:ph idx="1"/>
          </p:nvPr>
        </p:nvSpPr>
        <p:spPr>
          <a:xfrm>
            <a:off x="457200" y="1196752"/>
            <a:ext cx="8229600" cy="5184576"/>
          </a:xfrm>
        </p:spPr>
        <p:txBody>
          <a:bodyPr>
            <a:noAutofit/>
          </a:bodyPr>
          <a:lstStyle/>
          <a:p>
            <a:pPr lvl="0" algn="just">
              <a:lnSpc>
                <a:spcPct val="90000"/>
              </a:lnSpc>
              <a:spcAft>
                <a:spcPts val="1200"/>
              </a:spcAft>
            </a:pPr>
            <a:r>
              <a:rPr lang="cs-CZ" sz="2400" dirty="0" smtClean="0">
                <a:latin typeface="Calibri" panose="020F0502020204030204" pitchFamily="34" charset="0"/>
                <a:cs typeface="Calibri" panose="020F0502020204030204" pitchFamily="34" charset="0"/>
              </a:rPr>
              <a:t>obce </a:t>
            </a:r>
            <a:r>
              <a:rPr lang="cs-CZ" sz="2400" dirty="0">
                <a:latin typeface="Calibri" panose="020F0502020204030204" pitchFamily="34" charset="0"/>
                <a:cs typeface="Calibri" panose="020F0502020204030204" pitchFamily="34" charset="0"/>
              </a:rPr>
              <a:t>a hl. m. Praha  získávají </a:t>
            </a:r>
            <a:r>
              <a:rPr lang="cs-CZ" sz="2400" b="1" dirty="0" smtClean="0">
                <a:latin typeface="Calibri" panose="020F0502020204030204" pitchFamily="34" charset="0"/>
                <a:cs typeface="Calibri" panose="020F0502020204030204" pitchFamily="34" charset="0"/>
              </a:rPr>
              <a:t>příspěvek </a:t>
            </a:r>
            <a:r>
              <a:rPr lang="cs-CZ" sz="2400" b="1" dirty="0">
                <a:latin typeface="Calibri" panose="020F0502020204030204" pitchFamily="34" charset="0"/>
                <a:cs typeface="Calibri" panose="020F0502020204030204" pitchFamily="34" charset="0"/>
              </a:rPr>
              <a:t>ze </a:t>
            </a:r>
            <a:r>
              <a:rPr lang="cs-CZ" sz="2400" b="1" dirty="0" smtClean="0">
                <a:latin typeface="Calibri" panose="020F0502020204030204" pitchFamily="34" charset="0"/>
                <a:cs typeface="Calibri" panose="020F0502020204030204" pitchFamily="34" charset="0"/>
              </a:rPr>
              <a:t>státního rozpočtu </a:t>
            </a:r>
            <a:r>
              <a:rPr lang="cs-CZ" sz="2400" dirty="0">
                <a:latin typeface="Calibri" panose="020F0502020204030204" pitchFamily="34" charset="0"/>
                <a:cs typeface="Calibri" panose="020F0502020204030204" pitchFamily="34" charset="0"/>
              </a:rPr>
              <a:t>na plnění úkolů v přenesené působnosti, ten je primárním zdrojem výkonu přenesené </a:t>
            </a:r>
            <a:r>
              <a:rPr lang="cs-CZ" sz="2400" dirty="0" smtClean="0">
                <a:latin typeface="Calibri" panose="020F0502020204030204" pitchFamily="34" charset="0"/>
                <a:cs typeface="Calibri" panose="020F0502020204030204" pitchFamily="34" charset="0"/>
              </a:rPr>
              <a:t>působnosti</a:t>
            </a:r>
            <a:endParaRPr lang="cs-CZ" sz="2400" dirty="0">
              <a:latin typeface="Calibri" panose="020F0502020204030204" pitchFamily="34" charset="0"/>
              <a:cs typeface="Calibri" panose="020F0502020204030204" pitchFamily="34" charset="0"/>
            </a:endParaRPr>
          </a:p>
          <a:p>
            <a:pPr lvl="0" algn="just">
              <a:lnSpc>
                <a:spcPct val="90000"/>
              </a:lnSpc>
              <a:spcAft>
                <a:spcPts val="1200"/>
              </a:spcAft>
            </a:pPr>
            <a:r>
              <a:rPr lang="cs-CZ" sz="2400" b="1" dirty="0">
                <a:latin typeface="Calibri" panose="020F0502020204030204" pitchFamily="34" charset="0"/>
                <a:cs typeface="Calibri" panose="020F0502020204030204" pitchFamily="34" charset="0"/>
              </a:rPr>
              <a:t>r</a:t>
            </a:r>
            <a:r>
              <a:rPr lang="cs-CZ" sz="2400" b="1" dirty="0" smtClean="0">
                <a:latin typeface="Calibri" panose="020F0502020204030204" pitchFamily="34" charset="0"/>
                <a:cs typeface="Calibri" panose="020F0502020204030204" pitchFamily="34" charset="0"/>
              </a:rPr>
              <a:t>ozsah </a:t>
            </a:r>
            <a:r>
              <a:rPr lang="cs-CZ" sz="2400" b="1" dirty="0">
                <a:latin typeface="Calibri" panose="020F0502020204030204" pitchFamily="34" charset="0"/>
                <a:cs typeface="Calibri" panose="020F0502020204030204" pitchFamily="34" charset="0"/>
              </a:rPr>
              <a:t>agendy opatrovnictví </a:t>
            </a:r>
            <a:r>
              <a:rPr lang="cs-CZ" sz="2400" dirty="0">
                <a:latin typeface="Calibri" panose="020F0502020204030204" pitchFamily="34" charset="0"/>
                <a:cs typeface="Calibri" panose="020F0502020204030204" pitchFamily="34" charset="0"/>
              </a:rPr>
              <a:t>vykonávaný obcemi a </a:t>
            </a:r>
            <a:r>
              <a:rPr lang="cs-CZ" sz="2400" dirty="0" smtClean="0">
                <a:latin typeface="Calibri" panose="020F0502020204030204" pitchFamily="34" charset="0"/>
                <a:cs typeface="Calibri" panose="020F0502020204030204" pitchFamily="34" charset="0"/>
              </a:rPr>
              <a:t>hl. </a:t>
            </a:r>
            <a:r>
              <a:rPr lang="cs-CZ" sz="2400" dirty="0">
                <a:latin typeface="Calibri" panose="020F0502020204030204" pitchFamily="34" charset="0"/>
                <a:cs typeface="Calibri" panose="020F0502020204030204" pitchFamily="34" charset="0"/>
              </a:rPr>
              <a:t>m.  Prahou </a:t>
            </a:r>
            <a:r>
              <a:rPr lang="cs-CZ" sz="2400" b="1" dirty="0">
                <a:latin typeface="Calibri" panose="020F0502020204030204" pitchFamily="34" charset="0"/>
                <a:cs typeface="Calibri" panose="020F0502020204030204" pitchFamily="34" charset="0"/>
              </a:rPr>
              <a:t>se ve výpočtu příspěvku pro obce dosud </a:t>
            </a:r>
            <a:r>
              <a:rPr lang="cs-CZ" sz="2400" b="1" dirty="0" smtClean="0">
                <a:latin typeface="Calibri" panose="020F0502020204030204" pitchFamily="34" charset="0"/>
                <a:cs typeface="Calibri" panose="020F0502020204030204" pitchFamily="34" charset="0"/>
              </a:rPr>
              <a:t>nepromítal</a:t>
            </a:r>
            <a:r>
              <a:rPr lang="cs-CZ" sz="2400" b="1" dirty="0">
                <a:latin typeface="Calibri" panose="020F0502020204030204" pitchFamily="34" charset="0"/>
                <a:cs typeface="Calibri" panose="020F0502020204030204" pitchFamily="34" charset="0"/>
              </a:rPr>
              <a:t> </a:t>
            </a:r>
            <a:r>
              <a:rPr lang="cs-CZ" sz="2400" b="1" dirty="0" smtClean="0">
                <a:latin typeface="Calibri" panose="020F0502020204030204" pitchFamily="34" charset="0"/>
                <a:cs typeface="Calibri" panose="020F0502020204030204" pitchFamily="34" charset="0"/>
              </a:rPr>
              <a:t>jako jeho samostatná součást</a:t>
            </a:r>
            <a:endParaRPr lang="cs-CZ" sz="2400" b="1" dirty="0">
              <a:latin typeface="Calibri" panose="020F0502020204030204" pitchFamily="34" charset="0"/>
              <a:cs typeface="Calibri" panose="020F0502020204030204" pitchFamily="34" charset="0"/>
            </a:endParaRPr>
          </a:p>
          <a:p>
            <a:pPr>
              <a:lnSpc>
                <a:spcPct val="80000"/>
              </a:lnSpc>
              <a:spcAft>
                <a:spcPts val="1200"/>
              </a:spcAft>
            </a:pPr>
            <a:r>
              <a:rPr lang="cs-CZ" sz="2400" b="1" dirty="0" smtClean="0">
                <a:latin typeface="Calibri" panose="020F0502020204030204" pitchFamily="34" charset="0"/>
                <a:cs typeface="Calibri" panose="020F0502020204030204" pitchFamily="34" charset="0"/>
              </a:rPr>
              <a:t>od r. 2017 </a:t>
            </a:r>
            <a:r>
              <a:rPr lang="cs-CZ" sz="2400" dirty="0" smtClean="0">
                <a:latin typeface="Calibri" panose="020F0502020204030204" pitchFamily="34" charset="0"/>
                <a:cs typeface="Calibri" panose="020F0502020204030204" pitchFamily="34" charset="0"/>
              </a:rPr>
              <a:t>bude příspěvek </a:t>
            </a:r>
            <a:r>
              <a:rPr lang="cs-CZ" sz="2400" dirty="0">
                <a:latin typeface="Calibri" panose="020F0502020204030204" pitchFamily="34" charset="0"/>
                <a:cs typeface="Calibri" panose="020F0502020204030204" pitchFamily="34" charset="0"/>
              </a:rPr>
              <a:t>na výkon státní správy pro obce a kraje </a:t>
            </a:r>
            <a:r>
              <a:rPr lang="cs-CZ" sz="2400" dirty="0" smtClean="0">
                <a:latin typeface="Calibri" panose="020F0502020204030204" pitchFamily="34" charset="0"/>
                <a:cs typeface="Calibri" panose="020F0502020204030204" pitchFamily="34" charset="0"/>
              </a:rPr>
              <a:t>zahrnovat </a:t>
            </a:r>
            <a:r>
              <a:rPr lang="cs-CZ" sz="2400" b="1" dirty="0" smtClean="0">
                <a:latin typeface="Calibri" panose="020F0502020204030204" pitchFamily="34" charset="0"/>
                <a:cs typeface="Calibri" panose="020F0502020204030204" pitchFamily="34" charset="0"/>
              </a:rPr>
              <a:t>zvlášť vyčleněnou částku </a:t>
            </a:r>
            <a:r>
              <a:rPr lang="cs-CZ" sz="2400" dirty="0" smtClean="0">
                <a:latin typeface="Calibri" panose="020F0502020204030204" pitchFamily="34" charset="0"/>
                <a:cs typeface="Calibri" panose="020F0502020204030204" pitchFamily="34" charset="0"/>
              </a:rPr>
              <a:t>na plnění této agendy</a:t>
            </a:r>
          </a:p>
          <a:p>
            <a:pPr>
              <a:lnSpc>
                <a:spcPct val="80000"/>
              </a:lnSpc>
              <a:spcAft>
                <a:spcPts val="1200"/>
              </a:spcAft>
            </a:pPr>
            <a:r>
              <a:rPr lang="cs-CZ" sz="2400" dirty="0" smtClean="0">
                <a:latin typeface="Calibri" panose="020F0502020204030204" pitchFamily="34" charset="0"/>
                <a:cs typeface="Calibri" panose="020F0502020204030204" pitchFamily="34" charset="0"/>
              </a:rPr>
              <a:t>příspěvek </a:t>
            </a:r>
            <a:r>
              <a:rPr lang="cs-CZ" sz="2400" dirty="0">
                <a:latin typeface="Calibri" panose="020F0502020204030204" pitchFamily="34" charset="0"/>
                <a:cs typeface="Calibri" panose="020F0502020204030204" pitchFamily="34" charset="0"/>
              </a:rPr>
              <a:t>na výkon státní správy </a:t>
            </a:r>
            <a:r>
              <a:rPr lang="cs-CZ" sz="2400" dirty="0" smtClean="0">
                <a:latin typeface="Calibri" panose="020F0502020204030204" pitchFamily="34" charset="0"/>
                <a:cs typeface="Calibri" panose="020F0502020204030204" pitchFamily="34" charset="0"/>
              </a:rPr>
              <a:t>byl pro rok 2017 nad </a:t>
            </a:r>
            <a:r>
              <a:rPr lang="cs-CZ" sz="2400" dirty="0">
                <a:latin typeface="Calibri" panose="020F0502020204030204" pitchFamily="34" charset="0"/>
                <a:cs typeface="Calibri" panose="020F0502020204030204" pitchFamily="34" charset="0"/>
              </a:rPr>
              <a:t>rámec 5% valorizace navýšen cca o </a:t>
            </a:r>
            <a:r>
              <a:rPr lang="cs-CZ" sz="2400" b="1" dirty="0">
                <a:latin typeface="Calibri" panose="020F0502020204030204" pitchFamily="34" charset="0"/>
                <a:cs typeface="Calibri" panose="020F0502020204030204" pitchFamily="34" charset="0"/>
              </a:rPr>
              <a:t>350 mil. </a:t>
            </a:r>
            <a:r>
              <a:rPr lang="cs-CZ" sz="2400" b="1" dirty="0" smtClean="0">
                <a:latin typeface="Calibri" panose="020F0502020204030204" pitchFamily="34" charset="0"/>
                <a:cs typeface="Calibri" panose="020F0502020204030204" pitchFamily="34" charset="0"/>
              </a:rPr>
              <a:t>Kč</a:t>
            </a:r>
            <a:endParaRPr lang="cs-CZ" sz="2400" b="1" dirty="0">
              <a:latin typeface="Calibri" panose="020F0502020204030204" pitchFamily="34" charset="0"/>
              <a:cs typeface="Calibri" panose="020F0502020204030204" pitchFamily="34" charset="0"/>
            </a:endParaRPr>
          </a:p>
          <a:p>
            <a:pPr>
              <a:lnSpc>
                <a:spcPct val="80000"/>
              </a:lnSpc>
              <a:spcAft>
                <a:spcPts val="1200"/>
              </a:spcAft>
            </a:pPr>
            <a:r>
              <a:rPr lang="cs-CZ" sz="2400" dirty="0" smtClean="0">
                <a:latin typeface="Calibri" panose="020F0502020204030204" pitchFamily="34" charset="0"/>
                <a:cs typeface="Calibri" panose="020F0502020204030204" pitchFamily="34" charset="0"/>
              </a:rPr>
              <a:t>na základě průzkumu MV byl </a:t>
            </a:r>
            <a:r>
              <a:rPr lang="cs-CZ" sz="2400" dirty="0">
                <a:latin typeface="Calibri" panose="020F0502020204030204" pitchFamily="34" charset="0"/>
                <a:cs typeface="Calibri" panose="020F0502020204030204" pitchFamily="34" charset="0"/>
              </a:rPr>
              <a:t>stanoven paušál </a:t>
            </a:r>
            <a:r>
              <a:rPr lang="cs-CZ" sz="2400" b="1" dirty="0">
                <a:latin typeface="Calibri" panose="020F0502020204030204" pitchFamily="34" charset="0"/>
                <a:cs typeface="Calibri" panose="020F0502020204030204" pitchFamily="34" charset="0"/>
              </a:rPr>
              <a:t>29 tis. Kč na 1 </a:t>
            </a:r>
            <a:r>
              <a:rPr lang="cs-CZ" sz="2400" b="1" dirty="0" smtClean="0">
                <a:latin typeface="Calibri" panose="020F0502020204030204" pitchFamily="34" charset="0"/>
                <a:cs typeface="Calibri" panose="020F0502020204030204" pitchFamily="34" charset="0"/>
              </a:rPr>
              <a:t>opatrovance</a:t>
            </a:r>
            <a:endParaRPr lang="cs-CZ"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0799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0800"/>
          </a:xfrm>
          <a:effectLst/>
        </p:spPr>
        <p:txBody>
          <a:bodyPr rtlCol="0">
            <a:noAutofit/>
          </a:bodyPr>
          <a:lstStyle/>
          <a:p>
            <a:pPr algn="l" eaLnBrk="1" fontAlgn="auto" hangingPunct="1">
              <a:spcAft>
                <a:spcPts val="0"/>
              </a:spcAft>
              <a:defRPr/>
            </a:pPr>
            <a:r>
              <a:rPr lang="cs-CZ" sz="2800" b="1"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Financování veřejného opatrovnictví 2017</a:t>
            </a:r>
            <a:endParaRPr lang="cs-CZ" sz="3200" b="1" dirty="0">
              <a:solidFill>
                <a:srgbClr val="663300"/>
              </a:solidFill>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 name="Skupina 5"/>
          <p:cNvGrpSpPr/>
          <p:nvPr/>
        </p:nvGrpSpPr>
        <p:grpSpPr>
          <a:xfrm>
            <a:off x="0" y="979200"/>
            <a:ext cx="7235825" cy="36512"/>
            <a:chOff x="0" y="1916113"/>
            <a:chExt cx="7235825" cy="36512"/>
          </a:xfrm>
        </p:grpSpPr>
        <p:sp>
          <p:nvSpPr>
            <p:cNvPr id="7"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8"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10" name="Přímá spojnice 9"/>
          <p:cNvCxnSpPr/>
          <p:nvPr/>
        </p:nvCxnSpPr>
        <p:spPr bwMode="auto">
          <a:xfrm>
            <a:off x="-5310" y="6539341"/>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1" name="TextovéPole 10"/>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15</a:t>
            </a:fld>
            <a:endParaRPr lang="en-GB" sz="1200" dirty="0"/>
          </a:p>
        </p:txBody>
      </p:sp>
      <p:sp>
        <p:nvSpPr>
          <p:cNvPr id="3" name="Zástupný symbol pro obsah 2"/>
          <p:cNvSpPr>
            <a:spLocks noGrp="1"/>
          </p:cNvSpPr>
          <p:nvPr>
            <p:ph idx="1"/>
          </p:nvPr>
        </p:nvSpPr>
        <p:spPr>
          <a:xfrm>
            <a:off x="457200" y="1015712"/>
            <a:ext cx="8003232" cy="5437624"/>
          </a:xfrm>
        </p:spPr>
        <p:txBody>
          <a:bodyPr>
            <a:noAutofit/>
          </a:bodyPr>
          <a:lstStyle/>
          <a:p>
            <a:pPr algn="just">
              <a:spcAft>
                <a:spcPts val="1200"/>
              </a:spcAft>
            </a:pPr>
            <a:r>
              <a:rPr lang="cs-CZ" sz="2400" b="1" dirty="0" smtClean="0">
                <a:latin typeface="Calibri" panose="020F0502020204030204" pitchFamily="34" charset="0"/>
                <a:cs typeface="Calibri" panose="020F0502020204030204" pitchFamily="34" charset="0"/>
              </a:rPr>
              <a:t>MV upravilo vzorec pro propočet příspěvku pro obce a hl. m. Prahu </a:t>
            </a:r>
            <a:r>
              <a:rPr lang="cs-CZ" sz="2400" dirty="0" smtClean="0">
                <a:latin typeface="Calibri" panose="020F0502020204030204" pitchFamily="34" charset="0"/>
                <a:cs typeface="Calibri" panose="020F0502020204030204" pitchFamily="34" charset="0"/>
              </a:rPr>
              <a:t>v příloze č. 8 k návrhu zákona o </a:t>
            </a:r>
            <a:r>
              <a:rPr lang="cs-CZ" sz="2400" dirty="0">
                <a:latin typeface="Calibri" panose="020F0502020204030204" pitchFamily="34" charset="0"/>
                <a:cs typeface="Calibri" panose="020F0502020204030204" pitchFamily="34" charset="0"/>
              </a:rPr>
              <a:t>státním</a:t>
            </a:r>
            <a:r>
              <a:rPr lang="cs-CZ" sz="2400" dirty="0" smtClean="0">
                <a:latin typeface="Calibri" panose="020F0502020204030204" pitchFamily="34" charset="0"/>
                <a:cs typeface="Calibri" panose="020F0502020204030204" pitchFamily="34" charset="0"/>
              </a:rPr>
              <a:t> rozpočtu na rok 2017 (nová část D)</a:t>
            </a:r>
          </a:p>
          <a:p>
            <a:pPr algn="just">
              <a:spcAft>
                <a:spcPts val="1200"/>
              </a:spcAft>
            </a:pPr>
            <a:r>
              <a:rPr lang="cs-CZ" sz="2400" b="1" dirty="0" smtClean="0">
                <a:latin typeface="Calibri" panose="020F0502020204030204" pitchFamily="34" charset="0"/>
                <a:cs typeface="Calibri" panose="020F0502020204030204" pitchFamily="34" charset="0"/>
              </a:rPr>
              <a:t>obce </a:t>
            </a:r>
            <a:r>
              <a:rPr lang="cs-CZ" sz="2400" dirty="0" smtClean="0">
                <a:latin typeface="Calibri" panose="020F0502020204030204" pitchFamily="34" charset="0"/>
                <a:cs typeface="Calibri" panose="020F0502020204030204" pitchFamily="34" charset="0"/>
              </a:rPr>
              <a:t>(veřejní opatrovníci) </a:t>
            </a:r>
            <a:r>
              <a:rPr lang="cs-CZ" sz="2400" dirty="0">
                <a:latin typeface="Calibri" panose="020F0502020204030204" pitchFamily="34" charset="0"/>
                <a:cs typeface="Calibri" panose="020F0502020204030204" pitchFamily="34" charset="0"/>
              </a:rPr>
              <a:t>obdrží </a:t>
            </a:r>
            <a:r>
              <a:rPr lang="cs-CZ" sz="2400" b="1" dirty="0" smtClean="0">
                <a:latin typeface="Calibri" panose="020F0502020204030204" pitchFamily="34" charset="0"/>
                <a:cs typeface="Calibri" panose="020F0502020204030204" pitchFamily="34" charset="0"/>
              </a:rPr>
              <a:t>násobek paušální platby </a:t>
            </a:r>
            <a:r>
              <a:rPr lang="cs-CZ" sz="2400" dirty="0" smtClean="0">
                <a:latin typeface="Calibri" panose="020F0502020204030204" pitchFamily="34" charset="0"/>
                <a:cs typeface="Calibri" panose="020F0502020204030204" pitchFamily="34" charset="0"/>
              </a:rPr>
              <a:t>na jednoho opatrovance </a:t>
            </a:r>
            <a:r>
              <a:rPr lang="cs-CZ" sz="2400" b="1" dirty="0" smtClean="0">
                <a:latin typeface="Calibri" panose="020F0502020204030204" pitchFamily="34" charset="0"/>
                <a:cs typeface="Calibri" panose="020F0502020204030204" pitchFamily="34" charset="0"/>
              </a:rPr>
              <a:t>podle jejich faktického počtu k rozhodnému dni </a:t>
            </a:r>
            <a:r>
              <a:rPr lang="cs-CZ" sz="2400" dirty="0" smtClean="0">
                <a:latin typeface="Calibri" panose="020F0502020204030204" pitchFamily="34" charset="0"/>
                <a:cs typeface="Calibri" panose="020F0502020204030204" pitchFamily="34" charset="0"/>
              </a:rPr>
              <a:t>(pro příspěvek na rok 2017 se jedná o 31.5. 2016). O takto zjištěnou částku se navýší celkový příspěvek na výkon státní správy obce</a:t>
            </a:r>
          </a:p>
          <a:p>
            <a:pPr algn="just">
              <a:spcAft>
                <a:spcPts val="1200"/>
              </a:spcAft>
            </a:pPr>
            <a:r>
              <a:rPr lang="cs-CZ" sz="2400" b="1" dirty="0" smtClean="0">
                <a:latin typeface="Calibri" panose="020F0502020204030204" pitchFamily="34" charset="0"/>
                <a:cs typeface="Calibri" panose="020F0502020204030204" pitchFamily="34" charset="0"/>
              </a:rPr>
              <a:t>počet opatrovanců pro rok 2017  byl zjišťován na základě šetření KÚ. </a:t>
            </a:r>
            <a:r>
              <a:rPr lang="cs-CZ" sz="2400" dirty="0" smtClean="0">
                <a:latin typeface="Calibri" panose="020F0502020204030204" pitchFamily="34" charset="0"/>
                <a:cs typeface="Calibri" panose="020F0502020204030204" pitchFamily="34" charset="0"/>
              </a:rPr>
              <a:t>Následně </a:t>
            </a:r>
            <a:r>
              <a:rPr lang="cs-CZ" sz="2400" dirty="0">
                <a:latin typeface="Calibri" panose="020F0502020204030204" pitchFamily="34" charset="0"/>
                <a:cs typeface="Calibri" panose="020F0502020204030204" pitchFamily="34" charset="0"/>
              </a:rPr>
              <a:t>byla takto kraji učiněná zjištění zveřejněna na internetových stránkách </a:t>
            </a:r>
            <a:r>
              <a:rPr lang="cs-CZ" sz="2400" dirty="0" smtClean="0">
                <a:latin typeface="Calibri" panose="020F0502020204030204" pitchFamily="34" charset="0"/>
                <a:cs typeface="Calibri" panose="020F0502020204030204" pitchFamily="34" charset="0"/>
              </a:rPr>
              <a:t>MV s</a:t>
            </a:r>
            <a:r>
              <a:rPr lang="cs-CZ" sz="2400" dirty="0">
                <a:latin typeface="Calibri" panose="020F0502020204030204" pitchFamily="34" charset="0"/>
                <a:cs typeface="Calibri" panose="020F0502020204030204" pitchFamily="34" charset="0"/>
              </a:rPr>
              <a:t> cílem umožnit obcím zjištěné skutečnosti </a:t>
            </a:r>
            <a:r>
              <a:rPr lang="cs-CZ" sz="2400" b="1" dirty="0">
                <a:latin typeface="Calibri" panose="020F0502020204030204" pitchFamily="34" charset="0"/>
                <a:cs typeface="Calibri" panose="020F0502020204030204" pitchFamily="34" charset="0"/>
              </a:rPr>
              <a:t>verifikovat v termínu do 15. 7. 2016</a:t>
            </a:r>
            <a:r>
              <a:rPr lang="cs-CZ" sz="2400" dirty="0">
                <a:latin typeface="Calibri" panose="020F0502020204030204" pitchFamily="34" charset="0"/>
                <a:cs typeface="Calibri" panose="020F0502020204030204" pitchFamily="34" charset="0"/>
              </a:rPr>
              <a:t>. Na toto byly všechny obce v předstihu </a:t>
            </a:r>
            <a:r>
              <a:rPr lang="cs-CZ" sz="2400" dirty="0" smtClean="0">
                <a:latin typeface="Calibri" panose="020F0502020204030204" pitchFamily="34" charset="0"/>
                <a:cs typeface="Calibri" panose="020F0502020204030204" pitchFamily="34" charset="0"/>
              </a:rPr>
              <a:t>upozorněny</a:t>
            </a:r>
            <a:endParaRPr lang="cs-CZ"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3047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772816"/>
            <a:ext cx="7772400" cy="2088231"/>
          </a:xfrm>
        </p:spPr>
        <p:txBody>
          <a:bodyPr/>
          <a:lstStyle/>
          <a:p>
            <a:r>
              <a:rPr lang="cs-CZ" sz="32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Zrušení podílu obcí na dani z hazardu, paralelní navýšení RUD obcí + navýšení váhy kritéria počtu žáků ze 7% na 9%</a:t>
            </a:r>
            <a:endParaRPr lang="cs-CZ" sz="2000" b="0" i="1" dirty="0">
              <a:solidFill>
                <a:srgbClr val="753805"/>
              </a:solidFill>
              <a:latin typeface="Verdana" panose="020B0604030504040204" pitchFamily="34" charset="0"/>
              <a:ea typeface="Verdana" panose="020B0604030504040204" pitchFamily="34" charset="0"/>
              <a:cs typeface="Verdana" panose="020B0604030504040204" pitchFamily="34" charset="0"/>
            </a:endParaRPr>
          </a:p>
        </p:txBody>
      </p:sp>
      <p:sp>
        <p:nvSpPr>
          <p:cNvPr id="3" name="Podnadpis 2"/>
          <p:cNvSpPr>
            <a:spLocks noGrp="1"/>
          </p:cNvSpPr>
          <p:nvPr>
            <p:ph type="subTitle" idx="1"/>
          </p:nvPr>
        </p:nvSpPr>
        <p:spPr>
          <a:xfrm>
            <a:off x="1371600" y="267419"/>
            <a:ext cx="6400800" cy="497285"/>
          </a:xfrm>
        </p:spPr>
        <p:txBody>
          <a:bodyPr/>
          <a:lstStyle/>
          <a:p>
            <a:r>
              <a:rPr lang="cs-CZ" b="1" dirty="0" smtClean="0">
                <a:solidFill>
                  <a:srgbClr val="753805"/>
                </a:solidFill>
              </a:rPr>
              <a:t>Plnění úkolu č.2 a 3</a:t>
            </a:r>
            <a:endParaRPr lang="cs-CZ" b="1" dirty="0">
              <a:solidFill>
                <a:srgbClr val="753805"/>
              </a:solidFill>
            </a:endParaRPr>
          </a:p>
        </p:txBody>
      </p:sp>
      <p:cxnSp>
        <p:nvCxnSpPr>
          <p:cNvPr id="5" name="Přímá spojnice 4"/>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grpSp>
        <p:nvGrpSpPr>
          <p:cNvPr id="6" name="Skupina 5"/>
          <p:cNvGrpSpPr/>
          <p:nvPr/>
        </p:nvGrpSpPr>
        <p:grpSpPr>
          <a:xfrm>
            <a:off x="0" y="979200"/>
            <a:ext cx="8316416" cy="45719"/>
            <a:chOff x="0" y="1916113"/>
            <a:chExt cx="7235825" cy="36512"/>
          </a:xfrm>
        </p:grpSpPr>
        <p:sp>
          <p:nvSpPr>
            <p:cNvPr id="7"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8"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16</a:t>
            </a:fld>
            <a:endParaRPr lang="en-GB" sz="1200" dirty="0"/>
          </a:p>
        </p:txBody>
      </p:sp>
    </p:spTree>
    <p:extLst>
      <p:ext uri="{BB962C8B-B14F-4D97-AF65-F5344CB8AC3E}">
        <p14:creationId xmlns:p14="http://schemas.microsoft.com/office/powerpoint/2010/main" val="9267476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Východiska</a:t>
            </a:r>
            <a:endParaRPr lang="cs-CZ" sz="28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17</a:t>
            </a:fld>
            <a:endParaRPr lang="en-GB" sz="1200" dirty="0"/>
          </a:p>
        </p:txBody>
      </p:sp>
      <p:sp>
        <p:nvSpPr>
          <p:cNvPr id="3" name="Obdélník 2"/>
          <p:cNvSpPr/>
          <p:nvPr/>
        </p:nvSpPr>
        <p:spPr>
          <a:xfrm>
            <a:off x="251520" y="1196752"/>
            <a:ext cx="8640960" cy="2585323"/>
          </a:xfrm>
          <a:prstGeom prst="rect">
            <a:avLst/>
          </a:prstGeom>
        </p:spPr>
        <p:txBody>
          <a:bodyPr wrap="square">
            <a:spAutoFit/>
          </a:bodyPr>
          <a:lstStyle/>
          <a:p>
            <a:pPr lvl="0"/>
            <a:r>
              <a:rPr lang="cs-CZ" b="1" dirty="0" smtClean="0">
                <a:latin typeface="Calibri" panose="020F0502020204030204" pitchFamily="34" charset="0"/>
              </a:rPr>
              <a:t>Současný </a:t>
            </a:r>
            <a:r>
              <a:rPr lang="cs-CZ" b="1" dirty="0">
                <a:latin typeface="Calibri" panose="020F0502020204030204" pitchFamily="34" charset="0"/>
              </a:rPr>
              <a:t>systém</a:t>
            </a:r>
            <a:r>
              <a:rPr lang="cs-CZ" dirty="0">
                <a:latin typeface="Calibri" panose="020F0502020204030204" pitchFamily="34" charset="0"/>
              </a:rPr>
              <a:t> přerozdělování daně z hazardu </a:t>
            </a:r>
            <a:r>
              <a:rPr lang="cs-CZ" b="1" dirty="0">
                <a:latin typeface="Calibri" panose="020F0502020204030204" pitchFamily="34" charset="0"/>
              </a:rPr>
              <a:t>motivuje obce k podpoře technických her (hracích přístrojů)</a:t>
            </a:r>
            <a:r>
              <a:rPr lang="cs-CZ" dirty="0">
                <a:latin typeface="Calibri" panose="020F0502020204030204" pitchFamily="34" charset="0"/>
              </a:rPr>
              <a:t> na svém území a způsobuje obrovské rozdíly ve výnosu sdílených daní (vč. daně z hazardu) na </a:t>
            </a:r>
            <a:r>
              <a:rPr lang="cs-CZ" dirty="0" smtClean="0">
                <a:latin typeface="Calibri" panose="020F0502020204030204" pitchFamily="34" charset="0"/>
              </a:rPr>
              <a:t>obyvatele.</a:t>
            </a:r>
          </a:p>
          <a:p>
            <a:pPr lvl="0"/>
            <a:endParaRPr lang="cs-CZ" b="1" dirty="0" smtClean="0">
              <a:latin typeface="Calibri" panose="020F0502020204030204" pitchFamily="34" charset="0"/>
            </a:endParaRPr>
          </a:p>
          <a:p>
            <a:pPr lvl="0"/>
            <a:r>
              <a:rPr lang="cs-CZ" b="1" dirty="0" smtClean="0">
                <a:latin typeface="Calibri" panose="020F0502020204030204" pitchFamily="34" charset="0"/>
              </a:rPr>
              <a:t>Cílem</a:t>
            </a:r>
            <a:r>
              <a:rPr lang="cs-CZ" dirty="0" smtClean="0">
                <a:latin typeface="Calibri" panose="020F0502020204030204" pitchFamily="34" charset="0"/>
              </a:rPr>
              <a:t> navrhovaného řešení,</a:t>
            </a:r>
            <a:r>
              <a:rPr lang="cs-CZ" b="1" dirty="0" smtClean="0">
                <a:latin typeface="Calibri" panose="020F0502020204030204" pitchFamily="34" charset="0"/>
              </a:rPr>
              <a:t> tj. převodu daně z hazardu do RUD, je:</a:t>
            </a:r>
            <a:endParaRPr lang="cs-CZ" dirty="0" smtClean="0">
              <a:latin typeface="Calibri" panose="020F0502020204030204" pitchFamily="34" charset="0"/>
            </a:endParaRPr>
          </a:p>
          <a:p>
            <a:pPr marL="741363" lvl="1" indent="-285750">
              <a:buFont typeface="Arial" panose="020B0604020202020204" pitchFamily="34" charset="0"/>
              <a:buChar char="•"/>
            </a:pPr>
            <a:r>
              <a:rPr lang="cs-CZ" b="1" dirty="0" smtClean="0">
                <a:latin typeface="Calibri" panose="020F0502020204030204" pitchFamily="34" charset="0"/>
              </a:rPr>
              <a:t>omezit nadprůměrné výnosy obcí podporujících hazard</a:t>
            </a:r>
            <a:r>
              <a:rPr lang="cs-CZ" dirty="0" smtClean="0">
                <a:latin typeface="Calibri" panose="020F0502020204030204" pitchFamily="34" charset="0"/>
              </a:rPr>
              <a:t>, a zároveň</a:t>
            </a:r>
          </a:p>
          <a:p>
            <a:pPr marL="741363" lvl="1" indent="-285750">
              <a:buFont typeface="Arial" panose="020B0604020202020204" pitchFamily="34" charset="0"/>
              <a:buChar char="•"/>
            </a:pPr>
            <a:r>
              <a:rPr lang="cs-CZ" b="1" dirty="0" smtClean="0">
                <a:latin typeface="Calibri" panose="020F0502020204030204" pitchFamily="34" charset="0"/>
              </a:rPr>
              <a:t>zajistit, aby tento objem prostředků obdržely všechny obce v ČR.</a:t>
            </a:r>
          </a:p>
          <a:p>
            <a:endParaRPr lang="cs-CZ" dirty="0" smtClean="0">
              <a:latin typeface="Calibri" panose="020F0502020204030204" pitchFamily="34" charset="0"/>
            </a:endParaRPr>
          </a:p>
          <a:p>
            <a:r>
              <a:rPr lang="cs-CZ" dirty="0" smtClean="0">
                <a:latin typeface="Calibri" panose="020F0502020204030204" pitchFamily="34" charset="0"/>
              </a:rPr>
              <a:t>Zároveň se navrhuje </a:t>
            </a:r>
            <a:r>
              <a:rPr lang="cs-CZ" b="1" dirty="0">
                <a:latin typeface="Calibri" panose="020F0502020204030204" pitchFamily="34" charset="0"/>
              </a:rPr>
              <a:t>navýšení váhy kritéria „počet dětí MŠ a žáků ZŠ</a:t>
            </a:r>
            <a:r>
              <a:rPr lang="cs-CZ" dirty="0">
                <a:latin typeface="Calibri" panose="020F0502020204030204" pitchFamily="34" charset="0"/>
              </a:rPr>
              <a:t>“ ze 7 % </a:t>
            </a:r>
            <a:r>
              <a:rPr lang="cs-CZ" b="1" dirty="0">
                <a:latin typeface="Calibri" panose="020F0502020204030204" pitchFamily="34" charset="0"/>
              </a:rPr>
              <a:t>na 9 </a:t>
            </a:r>
            <a:r>
              <a:rPr lang="cs-CZ" b="1" dirty="0" smtClean="0">
                <a:latin typeface="Calibri" panose="020F0502020204030204" pitchFamily="34" charset="0"/>
              </a:rPr>
              <a:t>%</a:t>
            </a:r>
            <a:r>
              <a:rPr lang="cs-CZ" dirty="0">
                <a:latin typeface="Calibri" panose="020F0502020204030204" pitchFamily="34" charset="0"/>
              </a:rPr>
              <a:t>.</a:t>
            </a:r>
          </a:p>
        </p:txBody>
      </p:sp>
    </p:spTree>
    <p:extLst>
      <p:ext uri="{BB962C8B-B14F-4D97-AF65-F5344CB8AC3E}">
        <p14:creationId xmlns:p14="http://schemas.microsoft.com/office/powerpoint/2010/main" val="763613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2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Schéma daně z hazardu</a:t>
            </a:r>
            <a:br>
              <a:rPr lang="cs-CZ" sz="22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br>
            <a:r>
              <a:rPr lang="cs-CZ" sz="22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z. č. 187/2016 Sb. (stav od roku 2017)</a:t>
            </a:r>
            <a:endParaRPr lang="cs-CZ" sz="22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18</a:t>
            </a:fld>
            <a:endParaRPr lang="en-GB" sz="1200" dirty="0"/>
          </a:p>
        </p:txBody>
      </p:sp>
      <p:pic>
        <p:nvPicPr>
          <p:cNvPr id="3" name="Obrázek 2" descr="Výřez obrazovk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168" y="1035710"/>
            <a:ext cx="8100392" cy="5494451"/>
          </a:xfrm>
          <a:prstGeom prst="rect">
            <a:avLst/>
          </a:prstGeom>
        </p:spPr>
      </p:pic>
    </p:spTree>
    <p:extLst>
      <p:ext uri="{BB962C8B-B14F-4D97-AF65-F5344CB8AC3E}">
        <p14:creationId xmlns:p14="http://schemas.microsoft.com/office/powerpoint/2010/main" val="1267352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Obce s nejvyšším výnosem </a:t>
            </a:r>
            <a:b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b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z hazardu</a:t>
            </a:r>
            <a:endParaRPr lang="cs-CZ" sz="28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19</a:t>
            </a:fld>
            <a:endParaRPr lang="en-GB" sz="1200" dirty="0"/>
          </a:p>
        </p:txBody>
      </p:sp>
      <p:pic>
        <p:nvPicPr>
          <p:cNvPr id="11" name="Obrázek 10" descr="Výřez obrazovk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598" y="1029400"/>
            <a:ext cx="7988396" cy="5495944"/>
          </a:xfrm>
          <a:prstGeom prst="rect">
            <a:avLst/>
          </a:prstGeom>
        </p:spPr>
      </p:pic>
    </p:spTree>
    <p:extLst>
      <p:ext uri="{BB962C8B-B14F-4D97-AF65-F5344CB8AC3E}">
        <p14:creationId xmlns:p14="http://schemas.microsoft.com/office/powerpoint/2010/main" val="1404827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71800" y="-99392"/>
            <a:ext cx="5903888" cy="1224136"/>
          </a:xfrm>
        </p:spPr>
        <p:txBody>
          <a:bodyPr/>
          <a:lstStyle/>
          <a:p>
            <a:pPr algn="l"/>
            <a:r>
              <a:rPr lang="cs-CZ" sz="3200" b="1" dirty="0" smtClean="0">
                <a:solidFill>
                  <a:srgbClr val="753805"/>
                </a:solidFill>
                <a:effectLst/>
                <a:latin typeface="Verdana" panose="020B0604030504040204" pitchFamily="34" charset="0"/>
                <a:ea typeface="Verdana" panose="020B0604030504040204" pitchFamily="34" charset="0"/>
                <a:cs typeface="Verdana" panose="020B0604030504040204" pitchFamily="34" charset="0"/>
              </a:rPr>
              <a:t>Obsah prezentace</a:t>
            </a:r>
            <a:endParaRPr lang="cs-CZ" sz="3200" b="1" dirty="0">
              <a:solidFill>
                <a:srgbClr val="753805"/>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a:xfrm>
            <a:off x="468313" y="1414732"/>
            <a:ext cx="8207375" cy="4681268"/>
          </a:xfrm>
        </p:spPr>
        <p:txBody>
          <a:bodyPr/>
          <a:lstStyle/>
          <a:p>
            <a:pPr>
              <a:spcBef>
                <a:spcPct val="0"/>
              </a:spcBef>
            </a:pPr>
            <a:r>
              <a:rPr lang="cs-CZ" sz="2800" dirty="0">
                <a:solidFill>
                  <a:srgbClr val="753805"/>
                </a:solidFill>
                <a:latin typeface="Verdana" panose="020B0604030504040204" pitchFamily="34" charset="0"/>
                <a:ea typeface="Verdana" panose="020B0604030504040204" pitchFamily="34" charset="0"/>
                <a:cs typeface="Verdana" panose="020B0604030504040204" pitchFamily="34" charset="0"/>
              </a:rPr>
              <a:t>Stručná informace k vývoji hospodaření obcí a krajů v roce 2016 a </a:t>
            </a:r>
            <a:r>
              <a:rPr lang="cs-CZ" sz="2800" dirty="0" smtClean="0">
                <a:solidFill>
                  <a:srgbClr val="753805"/>
                </a:solidFill>
                <a:latin typeface="Verdana" panose="020B0604030504040204" pitchFamily="34" charset="0"/>
                <a:ea typeface="Verdana" panose="020B0604030504040204" pitchFamily="34" charset="0"/>
                <a:cs typeface="Verdana" panose="020B0604030504040204" pitchFamily="34" charset="0"/>
              </a:rPr>
              <a:t>2017</a:t>
            </a:r>
            <a:endParaRPr lang="cs-CZ" sz="3200" b="1" dirty="0">
              <a:solidFill>
                <a:srgbClr val="753805"/>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endParaRPr lang="cs-CZ" sz="2800" dirty="0">
              <a:solidFill>
                <a:srgbClr val="753805"/>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cs-CZ" sz="2800" dirty="0">
                <a:solidFill>
                  <a:srgbClr val="753805"/>
                </a:solidFill>
                <a:latin typeface="Verdana" panose="020B0604030504040204" pitchFamily="34" charset="0"/>
                <a:ea typeface="Verdana" panose="020B0604030504040204" pitchFamily="34" charset="0"/>
                <a:cs typeface="Verdana" panose="020B0604030504040204" pitchFamily="34" charset="0"/>
              </a:rPr>
              <a:t>Shrnutí plnění úkolů z jednání pracovní skupiny ze dne 31.3.2016 (opatrovnictví, převod hazardu do RUD</a:t>
            </a:r>
            <a:r>
              <a:rPr lang="cs-CZ" sz="2800" dirty="0" smtClean="0">
                <a:solidFill>
                  <a:srgbClr val="753805"/>
                </a:solidFill>
                <a:latin typeface="Verdana" panose="020B0604030504040204" pitchFamily="34" charset="0"/>
                <a:ea typeface="Verdana" panose="020B0604030504040204" pitchFamily="34" charset="0"/>
                <a:cs typeface="Verdana" panose="020B0604030504040204" pitchFamily="34" charset="0"/>
              </a:rPr>
              <a:t>)</a:t>
            </a:r>
          </a:p>
          <a:p>
            <a:pPr>
              <a:spcBef>
                <a:spcPct val="0"/>
              </a:spcBef>
            </a:pPr>
            <a:endParaRPr lang="cs-CZ" sz="2800" dirty="0">
              <a:solidFill>
                <a:srgbClr val="753805"/>
              </a:solidFill>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cs-CZ" sz="2800" dirty="0">
                <a:solidFill>
                  <a:srgbClr val="753805"/>
                </a:solidFill>
                <a:latin typeface="Verdana" panose="020B0604030504040204" pitchFamily="34" charset="0"/>
                <a:ea typeface="Verdana" panose="020B0604030504040204" pitchFamily="34" charset="0"/>
                <a:cs typeface="Verdana" panose="020B0604030504040204" pitchFamily="34" charset="0"/>
              </a:rPr>
              <a:t>Analýzy provedené nad rámec závěrů pracovní </a:t>
            </a:r>
            <a:r>
              <a:rPr lang="cs-CZ" sz="2800" dirty="0" smtClean="0">
                <a:solidFill>
                  <a:srgbClr val="753805"/>
                </a:solidFill>
                <a:latin typeface="Verdana" panose="020B0604030504040204" pitchFamily="34" charset="0"/>
                <a:ea typeface="Verdana" panose="020B0604030504040204" pitchFamily="34" charset="0"/>
                <a:cs typeface="Verdana" panose="020B0604030504040204" pitchFamily="34" charset="0"/>
              </a:rPr>
              <a:t>skupiny ze dne 31.3.2016</a:t>
            </a:r>
            <a:endParaRPr lang="cs-CZ" sz="2800" dirty="0">
              <a:solidFill>
                <a:srgbClr val="753805"/>
              </a:solidFill>
              <a:latin typeface="Verdana" panose="020B0604030504040204" pitchFamily="34" charset="0"/>
              <a:ea typeface="Verdana" panose="020B0604030504040204" pitchFamily="34" charset="0"/>
              <a:cs typeface="Verdana" panose="020B0604030504040204" pitchFamily="34" charset="0"/>
            </a:endParaRPr>
          </a:p>
          <a:p>
            <a:endParaRPr lang="cs-CZ" dirty="0" smtClean="0"/>
          </a:p>
          <a:p>
            <a:endParaRPr lang="cs-CZ" sz="3200" b="1" dirty="0">
              <a:solidFill>
                <a:srgbClr val="753805"/>
              </a:solidFill>
              <a:latin typeface="Verdana" panose="020B0604030504040204" pitchFamily="34" charset="0"/>
              <a:ea typeface="Verdana" panose="020B0604030504040204" pitchFamily="34" charset="0"/>
              <a:cs typeface="Verdana" panose="020B0604030504040204" pitchFamily="34" charset="0"/>
            </a:endParaRPr>
          </a:p>
        </p:txBody>
      </p:sp>
      <p:grpSp>
        <p:nvGrpSpPr>
          <p:cNvPr id="4" name="Skupina 3"/>
          <p:cNvGrpSpPr/>
          <p:nvPr/>
        </p:nvGrpSpPr>
        <p:grpSpPr>
          <a:xfrm>
            <a:off x="0" y="980728"/>
            <a:ext cx="7235825" cy="36512"/>
            <a:chOff x="0" y="1916113"/>
            <a:chExt cx="7235825" cy="36512"/>
          </a:xfrm>
        </p:grpSpPr>
        <p:sp>
          <p:nvSpPr>
            <p:cNvPr id="7"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8"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a:t>
            </a:fld>
            <a:endParaRPr lang="en-GB" sz="1200" dirty="0"/>
          </a:p>
        </p:txBody>
      </p:sp>
    </p:spTree>
    <p:extLst>
      <p:ext uri="{BB962C8B-B14F-4D97-AF65-F5344CB8AC3E}">
        <p14:creationId xmlns:p14="http://schemas.microsoft.com/office/powerpoint/2010/main" val="16239951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Výnos obcí z </a:t>
            </a:r>
            <a:r>
              <a:rPr lang="cs-CZ" sz="280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daně </a:t>
            </a: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z hazardu </a:t>
            </a:r>
            <a:b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b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v </a:t>
            </a:r>
            <a:r>
              <a:rPr lang="cs-CZ" sz="280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letech 2017 až 2019</a:t>
            </a:r>
            <a:endParaRPr lang="cs-CZ" sz="28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20</a:t>
            </a:fld>
            <a:endParaRPr lang="en-GB" sz="1200" dirty="0"/>
          </a:p>
        </p:txBody>
      </p:sp>
      <p:graphicFrame>
        <p:nvGraphicFramePr>
          <p:cNvPr id="9" name="Tabulka 8"/>
          <p:cNvGraphicFramePr>
            <a:graphicFrameLocks noGrp="1"/>
          </p:cNvGraphicFramePr>
          <p:nvPr>
            <p:extLst>
              <p:ext uri="{D42A27DB-BD31-4B8C-83A1-F6EECF244321}">
                <p14:modId xmlns:p14="http://schemas.microsoft.com/office/powerpoint/2010/main" val="416154843"/>
              </p:ext>
            </p:extLst>
          </p:nvPr>
        </p:nvGraphicFramePr>
        <p:xfrm>
          <a:off x="1963979" y="1772819"/>
          <a:ext cx="5616624" cy="3544157"/>
        </p:xfrm>
        <a:graphic>
          <a:graphicData uri="http://schemas.openxmlformats.org/drawingml/2006/table">
            <a:tbl>
              <a:tblPr firstRow="1" firstCol="1" bandRow="1">
                <a:tableStyleId>{2D5ABB26-0587-4C30-8999-92F81FD0307C}</a:tableStyleId>
              </a:tblPr>
              <a:tblGrid>
                <a:gridCol w="2556015"/>
                <a:gridCol w="3060609"/>
              </a:tblGrid>
              <a:tr h="356990">
                <a:tc>
                  <a:txBody>
                    <a:bodyPr/>
                    <a:lstStyle/>
                    <a:p>
                      <a:pPr algn="ctr">
                        <a:lnSpc>
                          <a:spcPct val="115000"/>
                        </a:lnSpc>
                        <a:spcAft>
                          <a:spcPts val="0"/>
                        </a:spcAft>
                      </a:pPr>
                      <a:r>
                        <a:rPr lang="cs-CZ" sz="2000" b="1" dirty="0">
                          <a:effectLst/>
                          <a:latin typeface="Calibri" panose="020F0502020204030204" pitchFamily="34" charset="0"/>
                        </a:rPr>
                        <a:t>rok</a:t>
                      </a:r>
                      <a:endParaRPr lang="cs-CZ" sz="2000" b="1" dirty="0">
                        <a:effectLst/>
                        <a:latin typeface="Calibri" panose="020F0502020204030204" pitchFamily="34" charset="0"/>
                        <a:ea typeface="Calibri"/>
                        <a:cs typeface="Times New Roman"/>
                      </a:endParaRPr>
                    </a:p>
                  </a:txBody>
                  <a:tcPr marL="68580" marR="68580" marT="0" marB="0">
                    <a:lnR w="1905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cs-CZ" sz="2000" b="1" dirty="0">
                          <a:effectLst/>
                          <a:latin typeface="Calibri" panose="020F0502020204030204" pitchFamily="34" charset="0"/>
                        </a:rPr>
                        <a:t>inkaso (mld. Kč)</a:t>
                      </a:r>
                      <a:endParaRPr lang="cs-CZ" sz="2000" b="1" dirty="0">
                        <a:effectLst/>
                        <a:latin typeface="Calibri" panose="020F0502020204030204" pitchFamily="34" charset="0"/>
                        <a:ea typeface="Calibri"/>
                        <a:cs typeface="Times New Roman"/>
                      </a:endParaRPr>
                    </a:p>
                  </a:txBody>
                  <a:tcPr marL="68580" marR="68580" marT="0" marB="0">
                    <a:lnL w="19050"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356990">
                <a:tc gridSpan="2">
                  <a:txBody>
                    <a:bodyPr/>
                    <a:lstStyle/>
                    <a:p>
                      <a:pPr algn="ctr">
                        <a:lnSpc>
                          <a:spcPct val="115000"/>
                        </a:lnSpc>
                        <a:spcAft>
                          <a:spcPts val="0"/>
                        </a:spcAft>
                      </a:pPr>
                      <a:r>
                        <a:rPr lang="cs-CZ" sz="2000" i="1" dirty="0">
                          <a:effectLst/>
                          <a:latin typeface="Calibri" panose="020F0502020204030204" pitchFamily="34" charset="0"/>
                        </a:rPr>
                        <a:t>skutečnost</a:t>
                      </a:r>
                      <a:endParaRPr lang="cs-CZ" sz="2000" i="1" dirty="0">
                        <a:effectLst/>
                        <a:latin typeface="Calibri" panose="020F0502020204030204" pitchFamily="34" charset="0"/>
                        <a:ea typeface="Calibri"/>
                        <a:cs typeface="Times New Roman"/>
                      </a:endParaRPr>
                    </a:p>
                  </a:txBody>
                  <a:tcPr marL="68580" marR="68580" marT="0" marB="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cs-CZ"/>
                    </a:p>
                  </a:txBody>
                  <a:tcPr/>
                </a:tc>
              </a:tr>
              <a:tr h="540063">
                <a:tc>
                  <a:txBody>
                    <a:bodyPr/>
                    <a:lstStyle/>
                    <a:p>
                      <a:pPr algn="ctr">
                        <a:lnSpc>
                          <a:spcPct val="115000"/>
                        </a:lnSpc>
                        <a:spcAft>
                          <a:spcPts val="0"/>
                        </a:spcAft>
                      </a:pPr>
                      <a:r>
                        <a:rPr lang="cs-CZ" sz="2000" dirty="0">
                          <a:effectLst/>
                          <a:latin typeface="Calibri" panose="020F0502020204030204" pitchFamily="34" charset="0"/>
                        </a:rPr>
                        <a:t>2015</a:t>
                      </a:r>
                      <a:endParaRPr lang="cs-CZ" sz="2000" dirty="0">
                        <a:effectLst/>
                        <a:latin typeface="Calibri" panose="020F0502020204030204" pitchFamily="34" charset="0"/>
                        <a:ea typeface="Calibri"/>
                        <a:cs typeface="Times New Roman"/>
                      </a:endParaRPr>
                    </a:p>
                  </a:txBody>
                  <a:tcPr marL="68580" marR="68580" marT="0" marB="0" anchor="ctr">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cs-CZ" sz="2000" dirty="0">
                          <a:effectLst/>
                          <a:latin typeface="Calibri" panose="020F0502020204030204" pitchFamily="34" charset="0"/>
                        </a:rPr>
                        <a:t>5,5</a:t>
                      </a:r>
                      <a:endParaRPr lang="cs-CZ" sz="2000" dirty="0">
                        <a:effectLst/>
                        <a:latin typeface="Calibri" panose="020F0502020204030204" pitchFamily="34" charset="0"/>
                        <a:ea typeface="Calibri"/>
                        <a:cs typeface="Times New Roman"/>
                      </a:endParaRPr>
                    </a:p>
                  </a:txBody>
                  <a:tcPr marL="68580" marR="68580" marT="0" marB="0" anchor="ctr">
                    <a:lnL w="190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r>
              <a:tr h="356990">
                <a:tc gridSpan="2">
                  <a:txBody>
                    <a:bodyPr/>
                    <a:lstStyle/>
                    <a:p>
                      <a:pPr algn="ctr">
                        <a:lnSpc>
                          <a:spcPct val="115000"/>
                        </a:lnSpc>
                        <a:spcAft>
                          <a:spcPts val="0"/>
                        </a:spcAft>
                      </a:pPr>
                      <a:r>
                        <a:rPr lang="cs-CZ" sz="2000" i="1" dirty="0">
                          <a:effectLst/>
                          <a:latin typeface="Calibri" panose="020F0502020204030204" pitchFamily="34" charset="0"/>
                        </a:rPr>
                        <a:t>očekávaná skutečnost</a:t>
                      </a:r>
                      <a:endParaRPr lang="cs-CZ" sz="2000" i="1" dirty="0">
                        <a:effectLst/>
                        <a:latin typeface="Calibri" panose="020F0502020204030204" pitchFamily="34" charset="0"/>
                        <a:ea typeface="Calibri"/>
                        <a:cs typeface="Times New Roman"/>
                      </a:endParaRPr>
                    </a:p>
                  </a:txBody>
                  <a:tcPr marL="68580" marR="68580" marT="0" marB="0">
                    <a:lnB w="6350" cap="flat" cmpd="sng" algn="ctr">
                      <a:solidFill>
                        <a:schemeClr val="tx1"/>
                      </a:solidFill>
                      <a:prstDash val="solid"/>
                      <a:round/>
                      <a:headEnd type="none" w="med" len="med"/>
                      <a:tailEnd type="none" w="med" len="med"/>
                    </a:lnB>
                  </a:tcPr>
                </a:tc>
                <a:tc hMerge="1">
                  <a:txBody>
                    <a:bodyPr/>
                    <a:lstStyle/>
                    <a:p>
                      <a:endParaRPr lang="cs-CZ"/>
                    </a:p>
                  </a:txBody>
                  <a:tcPr/>
                </a:tc>
              </a:tr>
              <a:tr h="505164">
                <a:tc>
                  <a:txBody>
                    <a:bodyPr/>
                    <a:lstStyle/>
                    <a:p>
                      <a:pPr algn="ctr">
                        <a:lnSpc>
                          <a:spcPct val="115000"/>
                        </a:lnSpc>
                        <a:spcAft>
                          <a:spcPts val="0"/>
                        </a:spcAft>
                      </a:pPr>
                      <a:r>
                        <a:rPr lang="cs-CZ" sz="2000" dirty="0">
                          <a:effectLst/>
                          <a:latin typeface="Calibri" panose="020F0502020204030204" pitchFamily="34" charset="0"/>
                        </a:rPr>
                        <a:t>2016</a:t>
                      </a:r>
                      <a:endParaRPr lang="cs-CZ" sz="2000" dirty="0">
                        <a:effectLst/>
                        <a:latin typeface="Calibri" panose="020F0502020204030204" pitchFamily="34" charset="0"/>
                        <a:ea typeface="Calibri"/>
                        <a:cs typeface="Times New Roman"/>
                      </a:endParaRPr>
                    </a:p>
                  </a:txBody>
                  <a:tcPr marL="68580" marR="68580" marT="0" marB="0" anchor="ctr">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cs-CZ" sz="2000" dirty="0">
                          <a:effectLst/>
                          <a:latin typeface="Calibri" panose="020F0502020204030204" pitchFamily="34" charset="0"/>
                        </a:rPr>
                        <a:t>5,0</a:t>
                      </a:r>
                      <a:endParaRPr lang="cs-CZ" sz="2000" dirty="0">
                        <a:effectLst/>
                        <a:latin typeface="Calibri" panose="020F0502020204030204" pitchFamily="34" charset="0"/>
                        <a:ea typeface="Calibri"/>
                        <a:cs typeface="Times New Roman"/>
                      </a:endParaRPr>
                    </a:p>
                  </a:txBody>
                  <a:tcPr marL="68580" marR="68580" marT="0" marB="0" anchor="ctr">
                    <a:lnL w="190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r>
              <a:tr h="356990">
                <a:tc gridSpan="2">
                  <a:txBody>
                    <a:bodyPr/>
                    <a:lstStyle/>
                    <a:p>
                      <a:pPr algn="ctr">
                        <a:lnSpc>
                          <a:spcPct val="115000"/>
                        </a:lnSpc>
                        <a:spcAft>
                          <a:spcPts val="0"/>
                        </a:spcAft>
                      </a:pPr>
                      <a:r>
                        <a:rPr lang="cs-CZ" sz="2000" i="1" dirty="0">
                          <a:effectLst/>
                          <a:latin typeface="Calibri" panose="020F0502020204030204" pitchFamily="34" charset="0"/>
                        </a:rPr>
                        <a:t>predikce</a:t>
                      </a:r>
                      <a:endParaRPr lang="cs-CZ" sz="2000" i="1" dirty="0">
                        <a:effectLst/>
                        <a:latin typeface="Calibri" panose="020F0502020204030204" pitchFamily="34" charset="0"/>
                        <a:ea typeface="Calibri"/>
                        <a:cs typeface="Times New Roman"/>
                      </a:endParaRPr>
                    </a:p>
                  </a:txBody>
                  <a:tcPr marL="68580" marR="68580" marT="0" marB="0">
                    <a:lnB w="6350" cap="flat" cmpd="sng" algn="ctr">
                      <a:solidFill>
                        <a:schemeClr val="tx1"/>
                      </a:solidFill>
                      <a:prstDash val="solid"/>
                      <a:round/>
                      <a:headEnd type="none" w="med" len="med"/>
                      <a:tailEnd type="none" w="med" len="med"/>
                    </a:lnB>
                  </a:tcPr>
                </a:tc>
                <a:tc hMerge="1">
                  <a:txBody>
                    <a:bodyPr/>
                    <a:lstStyle/>
                    <a:p>
                      <a:endParaRPr lang="cs-CZ"/>
                    </a:p>
                  </a:txBody>
                  <a:tcPr/>
                </a:tc>
              </a:tr>
              <a:tr h="356990">
                <a:tc>
                  <a:txBody>
                    <a:bodyPr/>
                    <a:lstStyle/>
                    <a:p>
                      <a:pPr algn="ctr">
                        <a:lnSpc>
                          <a:spcPct val="115000"/>
                        </a:lnSpc>
                        <a:spcAft>
                          <a:spcPts val="0"/>
                        </a:spcAft>
                      </a:pPr>
                      <a:r>
                        <a:rPr lang="cs-CZ" sz="2000" dirty="0">
                          <a:effectLst/>
                          <a:latin typeface="Calibri" panose="020F0502020204030204" pitchFamily="34" charset="0"/>
                        </a:rPr>
                        <a:t>2017</a:t>
                      </a:r>
                      <a:endParaRPr lang="cs-CZ" sz="2000" dirty="0">
                        <a:effectLst/>
                        <a:latin typeface="Calibri" panose="020F0502020204030204" pitchFamily="34" charset="0"/>
                        <a:ea typeface="Calibri"/>
                        <a:cs typeface="Times New Roman"/>
                      </a:endParaRPr>
                    </a:p>
                  </a:txBody>
                  <a:tcPr marL="68580" marR="68580" marT="0" marB="0">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a:lnSpc>
                          <a:spcPct val="115000"/>
                        </a:lnSpc>
                        <a:spcAft>
                          <a:spcPts val="0"/>
                        </a:spcAft>
                      </a:pPr>
                      <a:r>
                        <a:rPr lang="cs-CZ" sz="2000">
                          <a:effectLst/>
                          <a:latin typeface="Calibri" panose="020F0502020204030204" pitchFamily="34" charset="0"/>
                        </a:rPr>
                        <a:t>4,7</a:t>
                      </a:r>
                      <a:endParaRPr lang="cs-CZ" sz="2000">
                        <a:effectLst/>
                        <a:latin typeface="Calibri" panose="020F0502020204030204" pitchFamily="34" charset="0"/>
                        <a:ea typeface="Calibri"/>
                        <a:cs typeface="Times New Roman"/>
                      </a:endParaRPr>
                    </a:p>
                  </a:txBody>
                  <a:tcPr marL="68580" marR="68580" marT="0" marB="0">
                    <a:lnL w="190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tcPr>
                </a:tc>
              </a:tr>
              <a:tr h="356990">
                <a:tc>
                  <a:txBody>
                    <a:bodyPr/>
                    <a:lstStyle/>
                    <a:p>
                      <a:pPr algn="ctr">
                        <a:lnSpc>
                          <a:spcPct val="115000"/>
                        </a:lnSpc>
                        <a:spcAft>
                          <a:spcPts val="0"/>
                        </a:spcAft>
                      </a:pPr>
                      <a:r>
                        <a:rPr lang="cs-CZ" sz="2000" dirty="0">
                          <a:effectLst/>
                          <a:latin typeface="Calibri" panose="020F0502020204030204" pitchFamily="34" charset="0"/>
                        </a:rPr>
                        <a:t>2018</a:t>
                      </a:r>
                      <a:endParaRPr lang="cs-CZ" sz="2000" dirty="0">
                        <a:effectLst/>
                        <a:latin typeface="Calibri" panose="020F0502020204030204" pitchFamily="34" charset="0"/>
                        <a:ea typeface="Calibri"/>
                        <a:cs typeface="Times New Roman"/>
                      </a:endParaRPr>
                    </a:p>
                  </a:txBody>
                  <a:tcPr marL="68580" marR="68580" marT="0" marB="0">
                    <a:lnR w="190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a:lnSpc>
                          <a:spcPct val="115000"/>
                        </a:lnSpc>
                        <a:spcAft>
                          <a:spcPts val="0"/>
                        </a:spcAft>
                      </a:pPr>
                      <a:r>
                        <a:rPr lang="cs-CZ" sz="2000">
                          <a:effectLst/>
                          <a:latin typeface="Calibri" panose="020F0502020204030204" pitchFamily="34" charset="0"/>
                        </a:rPr>
                        <a:t>4,7</a:t>
                      </a:r>
                      <a:endParaRPr lang="cs-CZ" sz="2000">
                        <a:effectLst/>
                        <a:latin typeface="Calibri" panose="020F0502020204030204" pitchFamily="34" charset="0"/>
                        <a:ea typeface="Calibri"/>
                        <a:cs typeface="Times New Roman"/>
                      </a:endParaRPr>
                    </a:p>
                  </a:txBody>
                  <a:tcPr marL="68580" marR="68580" marT="0" marB="0">
                    <a:lnL w="19050" cap="flat" cmpd="sng" algn="ctr">
                      <a:solidFill>
                        <a:schemeClr val="tx1"/>
                      </a:solidFill>
                      <a:prstDash val="solid"/>
                      <a:round/>
                      <a:headEnd type="none" w="med" len="med"/>
                      <a:tailEnd type="none" w="med" len="med"/>
                    </a:lnL>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356990">
                <a:tc>
                  <a:txBody>
                    <a:bodyPr/>
                    <a:lstStyle/>
                    <a:p>
                      <a:pPr algn="ctr">
                        <a:lnSpc>
                          <a:spcPct val="115000"/>
                        </a:lnSpc>
                        <a:spcAft>
                          <a:spcPts val="0"/>
                        </a:spcAft>
                      </a:pPr>
                      <a:r>
                        <a:rPr lang="cs-CZ" sz="2000">
                          <a:effectLst/>
                          <a:latin typeface="Calibri" panose="020F0502020204030204" pitchFamily="34" charset="0"/>
                        </a:rPr>
                        <a:t>2019</a:t>
                      </a:r>
                      <a:endParaRPr lang="cs-CZ" sz="2000">
                        <a:effectLst/>
                        <a:latin typeface="Calibri" panose="020F0502020204030204" pitchFamily="34" charset="0"/>
                        <a:ea typeface="Calibri"/>
                        <a:cs typeface="Times New Roman"/>
                      </a:endParaRPr>
                    </a:p>
                  </a:txBody>
                  <a:tcPr marL="68580" marR="68580" marT="0" marB="0">
                    <a:lnR w="190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tcPr>
                </a:tc>
                <a:tc>
                  <a:txBody>
                    <a:bodyPr/>
                    <a:lstStyle/>
                    <a:p>
                      <a:pPr algn="ctr">
                        <a:lnSpc>
                          <a:spcPct val="115000"/>
                        </a:lnSpc>
                        <a:spcAft>
                          <a:spcPts val="0"/>
                        </a:spcAft>
                      </a:pPr>
                      <a:r>
                        <a:rPr lang="cs-CZ" sz="2000" dirty="0">
                          <a:effectLst/>
                          <a:latin typeface="Calibri" panose="020F0502020204030204" pitchFamily="34" charset="0"/>
                        </a:rPr>
                        <a:t>4,7</a:t>
                      </a:r>
                      <a:endParaRPr lang="cs-CZ" sz="2000" dirty="0">
                        <a:effectLst/>
                        <a:latin typeface="Calibri" panose="020F0502020204030204" pitchFamily="34" charset="0"/>
                        <a:ea typeface="Calibri"/>
                        <a:cs typeface="Times New Roman"/>
                      </a:endParaRPr>
                    </a:p>
                  </a:txBody>
                  <a:tcPr marL="68580" marR="68580" marT="0" marB="0">
                    <a:lnL w="19050" cap="flat" cmpd="sng" algn="ctr">
                      <a:solidFill>
                        <a:schemeClr val="tx1"/>
                      </a:solidFill>
                      <a:prstDash val="solid"/>
                      <a:round/>
                      <a:headEnd type="none" w="med" len="med"/>
                      <a:tailEnd type="none" w="med" len="med"/>
                    </a:lnL>
                    <a:lnT w="3175" cap="flat" cmpd="sng" algn="ctr">
                      <a:solidFill>
                        <a:schemeClr val="tx1"/>
                      </a:solidFill>
                      <a:prstDash val="sysDot"/>
                      <a:round/>
                      <a:headEnd type="none" w="med" len="med"/>
                      <a:tailEnd type="none" w="med" len="med"/>
                    </a:lnT>
                  </a:tcPr>
                </a:tc>
              </a:tr>
            </a:tbl>
          </a:graphicData>
        </a:graphic>
      </p:graphicFrame>
    </p:spTree>
    <p:extLst>
      <p:ext uri="{BB962C8B-B14F-4D97-AF65-F5344CB8AC3E}">
        <p14:creationId xmlns:p14="http://schemas.microsoft.com/office/powerpoint/2010/main" val="2079170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Návrh I </a:t>
            </a:r>
            <a:endParaRPr lang="cs-CZ" sz="28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21</a:t>
            </a:fld>
            <a:endParaRPr lang="en-GB" sz="1200" dirty="0"/>
          </a:p>
        </p:txBody>
      </p:sp>
      <p:sp>
        <p:nvSpPr>
          <p:cNvPr id="11" name="Zaoblený obdélník 10"/>
          <p:cNvSpPr/>
          <p:nvPr/>
        </p:nvSpPr>
        <p:spPr>
          <a:xfrm>
            <a:off x="179512" y="1124744"/>
            <a:ext cx="8712967" cy="1656184"/>
          </a:xfrm>
          <a:prstGeom prst="roundRect">
            <a:avLst>
              <a:gd name="adj" fmla="val 0"/>
            </a:avLst>
          </a:prstGeom>
          <a:ln w="28575">
            <a:noFill/>
          </a:ln>
        </p:spPr>
        <p:style>
          <a:lnRef idx="2">
            <a:schemeClr val="accent4"/>
          </a:lnRef>
          <a:fillRef idx="1">
            <a:schemeClr val="lt1"/>
          </a:fillRef>
          <a:effectRef idx="0">
            <a:schemeClr val="accent4"/>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cs-CZ" b="1" dirty="0" smtClean="0">
                <a:latin typeface="Calibri" panose="020F0502020204030204" pitchFamily="34" charset="0"/>
              </a:rPr>
              <a:t>Zrušení podílu obcí na hazardu (5,5 mld. Kč) a paralelní navýšení  RUD obcí o 5,5 mld. Kč</a:t>
            </a:r>
          </a:p>
          <a:p>
            <a:pPr algn="ctr"/>
            <a:endParaRPr lang="cs-CZ" dirty="0">
              <a:latin typeface="Calibri" panose="020F0502020204030204" pitchFamily="34" charset="0"/>
            </a:endParaRPr>
          </a:p>
          <a:p>
            <a:pPr algn="ctr"/>
            <a:r>
              <a:rPr lang="cs-CZ" i="1" dirty="0">
                <a:latin typeface="Calibri" panose="020F0502020204030204" pitchFamily="34" charset="0"/>
              </a:rPr>
              <a:t>Tento přesun by odpovídal navýšení DPH u obcí z 21,4% na 22,80%. Jedná se o modelový propočet pro rok 2018.</a:t>
            </a:r>
            <a:endParaRPr lang="cs-CZ" dirty="0">
              <a:latin typeface="Calibri" panose="020F0502020204030204" pitchFamily="34" charset="0"/>
            </a:endParaRPr>
          </a:p>
        </p:txBody>
      </p:sp>
      <p:sp>
        <p:nvSpPr>
          <p:cNvPr id="12" name="Zaoblený obdélník 11"/>
          <p:cNvSpPr/>
          <p:nvPr/>
        </p:nvSpPr>
        <p:spPr>
          <a:xfrm>
            <a:off x="179512" y="3356992"/>
            <a:ext cx="8712967" cy="3096344"/>
          </a:xfrm>
          <a:prstGeom prst="roundRect">
            <a:avLst>
              <a:gd name="adj" fmla="val 0"/>
            </a:avLst>
          </a:prstGeom>
          <a:ln>
            <a:noFill/>
            <a:miter lim="800000"/>
          </a:ln>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p>
            <a:pPr algn="ctr">
              <a:spcAft>
                <a:spcPts val="600"/>
              </a:spcAft>
            </a:pPr>
            <a:r>
              <a:rPr lang="cs-CZ" b="1" u="sng" dirty="0">
                <a:solidFill>
                  <a:srgbClr val="000000"/>
                </a:solidFill>
                <a:effectLst/>
                <a:latin typeface="Calibri" panose="020F0502020204030204" pitchFamily="34" charset="0"/>
                <a:ea typeface="Calibri"/>
                <a:cs typeface="Calibri"/>
              </a:rPr>
              <a:t>Dopady </a:t>
            </a:r>
            <a:r>
              <a:rPr lang="cs-CZ" i="1" u="sng" dirty="0">
                <a:solidFill>
                  <a:srgbClr val="000000"/>
                </a:solidFill>
                <a:effectLst/>
                <a:latin typeface="Calibri" panose="020F0502020204030204" pitchFamily="34" charset="0"/>
                <a:ea typeface="Calibri"/>
                <a:cs typeface="Calibri"/>
              </a:rPr>
              <a:t>(po změně vs. stávající stav + daň z hazardu)</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Navýšení sdílených daní</a:t>
            </a:r>
            <a:r>
              <a:rPr lang="cs-CZ" dirty="0" smtClean="0">
                <a:solidFill>
                  <a:srgbClr val="000000"/>
                </a:solidFill>
                <a:effectLst/>
                <a:latin typeface="Calibri" panose="020F0502020204030204" pitchFamily="34" charset="0"/>
                <a:ea typeface="Calibri"/>
                <a:cs typeface="Calibri"/>
              </a:rPr>
              <a:t>:	+</a:t>
            </a:r>
            <a:r>
              <a:rPr lang="cs-CZ" dirty="0">
                <a:solidFill>
                  <a:srgbClr val="000000"/>
                </a:solidFill>
                <a:latin typeface="Calibri" panose="020F0502020204030204" pitchFamily="34" charset="0"/>
                <a:ea typeface="Calibri"/>
                <a:cs typeface="Calibri"/>
              </a:rPr>
              <a:t>5</a:t>
            </a:r>
            <a:r>
              <a:rPr lang="cs-CZ" dirty="0" smtClean="0">
                <a:solidFill>
                  <a:srgbClr val="000000"/>
                </a:solidFill>
                <a:effectLst/>
                <a:latin typeface="Calibri" panose="020F0502020204030204" pitchFamily="34" charset="0"/>
                <a:ea typeface="Calibri"/>
                <a:cs typeface="Calibri"/>
              </a:rPr>
              <a:t>,5 </a:t>
            </a:r>
            <a:r>
              <a:rPr lang="cs-CZ" dirty="0">
                <a:solidFill>
                  <a:srgbClr val="000000"/>
                </a:solidFill>
                <a:effectLst/>
                <a:latin typeface="Calibri" panose="020F0502020204030204" pitchFamily="34" charset="0"/>
                <a:ea typeface="Calibri"/>
                <a:cs typeface="Calibri"/>
              </a:rPr>
              <a:t>mld. Kč</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Ztrátových obcí: 	</a:t>
            </a:r>
            <a:r>
              <a:rPr lang="cs-CZ" dirty="0" smtClean="0">
                <a:solidFill>
                  <a:srgbClr val="000000"/>
                </a:solidFill>
                <a:effectLst/>
                <a:latin typeface="Calibri" panose="020F0502020204030204" pitchFamily="34" charset="0"/>
                <a:ea typeface="Calibri"/>
                <a:cs typeface="Calibri"/>
              </a:rPr>
              <a:t>327</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Objem ztráty u ztrátových obcí: 	</a:t>
            </a:r>
            <a:r>
              <a:rPr lang="cs-CZ" dirty="0" smtClean="0">
                <a:solidFill>
                  <a:srgbClr val="000000"/>
                </a:solidFill>
                <a:effectLst/>
                <a:latin typeface="Calibri" panose="020F0502020204030204" pitchFamily="34" charset="0"/>
                <a:ea typeface="Calibri"/>
                <a:cs typeface="Calibri"/>
              </a:rPr>
              <a:t>-1,81 </a:t>
            </a:r>
            <a:r>
              <a:rPr lang="cs-CZ" dirty="0">
                <a:solidFill>
                  <a:srgbClr val="000000"/>
                </a:solidFill>
                <a:effectLst/>
                <a:latin typeface="Calibri" panose="020F0502020204030204" pitchFamily="34" charset="0"/>
                <a:ea typeface="Calibri"/>
                <a:cs typeface="Calibri"/>
              </a:rPr>
              <a:t>mld. Kč</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Počet obcí se ztrátou &gt;20% objemu SD: 	</a:t>
            </a:r>
            <a:r>
              <a:rPr lang="cs-CZ" dirty="0" smtClean="0">
                <a:solidFill>
                  <a:srgbClr val="000000"/>
                </a:solidFill>
                <a:effectLst/>
                <a:latin typeface="Calibri" panose="020F0502020204030204" pitchFamily="34" charset="0"/>
                <a:ea typeface="Calibri"/>
                <a:cs typeface="Calibri"/>
              </a:rPr>
              <a:t>21</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Počet obcí se ztrátou &gt;10% objemu SD: 	31</a:t>
            </a:r>
            <a:endParaRPr lang="cs-CZ" dirty="0">
              <a:effectLst/>
              <a:latin typeface="Calibri" panose="020F0502020204030204" pitchFamily="34" charset="0"/>
              <a:ea typeface="Times New Roman"/>
            </a:endParaRPr>
          </a:p>
          <a:p>
            <a:pPr>
              <a:spcAft>
                <a:spcPts val="0"/>
              </a:spcAft>
            </a:pPr>
            <a:r>
              <a:rPr lang="cs-CZ" dirty="0">
                <a:solidFill>
                  <a:srgbClr val="000000"/>
                </a:solidFill>
                <a:effectLst/>
                <a:latin typeface="Calibri" panose="020F0502020204030204" pitchFamily="34" charset="0"/>
                <a:ea typeface="Calibri"/>
                <a:cs typeface="Calibri"/>
              </a:rPr>
              <a:t> </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Celkový dopad (ztrátové i ziskové obce): 	</a:t>
            </a:r>
            <a:r>
              <a:rPr lang="cs-CZ" dirty="0" smtClean="0">
                <a:solidFill>
                  <a:srgbClr val="000000"/>
                </a:solidFill>
                <a:effectLst/>
                <a:latin typeface="Calibri" panose="020F0502020204030204" pitchFamily="34" charset="0"/>
                <a:ea typeface="Calibri"/>
                <a:cs typeface="Calibri"/>
              </a:rPr>
              <a:t> 0</a:t>
            </a:r>
            <a:endParaRPr lang="cs-CZ" dirty="0">
              <a:effectLst/>
              <a:latin typeface="Calibri" panose="020F0502020204030204" pitchFamily="34" charset="0"/>
              <a:ea typeface="Times New Roman"/>
            </a:endParaRPr>
          </a:p>
          <a:p>
            <a:pPr algn="just">
              <a:lnSpc>
                <a:spcPct val="115000"/>
              </a:lnSpc>
              <a:spcBef>
                <a:spcPts val="600"/>
              </a:spcBef>
              <a:spcAft>
                <a:spcPts val="0"/>
              </a:spcAft>
              <a:tabLst>
                <a:tab pos="2971800" algn="r"/>
              </a:tabLst>
            </a:pPr>
            <a:r>
              <a:rPr lang="cs-CZ" i="1" dirty="0">
                <a:solidFill>
                  <a:srgbClr val="000000"/>
                </a:solidFill>
                <a:effectLst/>
                <a:latin typeface="Calibri" panose="020F0502020204030204" pitchFamily="34" charset="0"/>
                <a:ea typeface="Calibri"/>
                <a:cs typeface="Calibri"/>
              </a:rPr>
              <a:t>Pro nulový negativní dopad na obce z titulu změny váhy kritéria „žáci“ je potřeba cca 3,54 mld. Kč; ke ztrátám dochází pouze z důvodu přesunu daně z hazardu do RUD.</a:t>
            </a:r>
            <a:endParaRPr lang="cs-CZ" dirty="0">
              <a:effectLst/>
              <a:latin typeface="Calibri" panose="020F0502020204030204" pitchFamily="34" charset="0"/>
              <a:ea typeface="Calibri"/>
              <a:cs typeface="Times New Roman"/>
            </a:endParaRPr>
          </a:p>
        </p:txBody>
      </p:sp>
    </p:spTree>
    <p:extLst>
      <p:ext uri="{BB962C8B-B14F-4D97-AF65-F5344CB8AC3E}">
        <p14:creationId xmlns:p14="http://schemas.microsoft.com/office/powerpoint/2010/main" val="2995319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Návrh II</a:t>
            </a:r>
            <a:endParaRPr lang="cs-CZ" sz="28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22</a:t>
            </a:fld>
            <a:endParaRPr lang="en-GB" sz="1200" dirty="0"/>
          </a:p>
        </p:txBody>
      </p:sp>
      <p:sp>
        <p:nvSpPr>
          <p:cNvPr id="11" name="Zaoblený obdélník 10"/>
          <p:cNvSpPr/>
          <p:nvPr/>
        </p:nvSpPr>
        <p:spPr>
          <a:xfrm>
            <a:off x="179512" y="1124744"/>
            <a:ext cx="8712967" cy="2016224"/>
          </a:xfrm>
          <a:prstGeom prst="roundRect">
            <a:avLst>
              <a:gd name="adj" fmla="val 0"/>
            </a:avLst>
          </a:prstGeom>
          <a:ln w="28575">
            <a:noFill/>
          </a:ln>
        </p:spPr>
        <p:style>
          <a:lnRef idx="2">
            <a:schemeClr val="accent4"/>
          </a:lnRef>
          <a:fillRef idx="1">
            <a:schemeClr val="lt1"/>
          </a:fillRef>
          <a:effectRef idx="0">
            <a:schemeClr val="accent4"/>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spcAft>
                <a:spcPts val="0"/>
              </a:spcAft>
            </a:pPr>
            <a:r>
              <a:rPr lang="cs-CZ" b="1" dirty="0">
                <a:latin typeface="Calibri" panose="020F0502020204030204" pitchFamily="34" charset="0"/>
              </a:rPr>
              <a:t>Zrušení podílu obcí na hazardu (5,5 mld. Kč) </a:t>
            </a:r>
            <a:r>
              <a:rPr lang="cs-CZ" dirty="0" smtClean="0">
                <a:solidFill>
                  <a:srgbClr val="000000"/>
                </a:solidFill>
                <a:effectLst/>
                <a:latin typeface="Calibri" panose="020F0502020204030204" pitchFamily="34" charset="0"/>
                <a:ea typeface="Calibri"/>
                <a:cs typeface="Calibri"/>
              </a:rPr>
              <a:t>+ </a:t>
            </a:r>
            <a:r>
              <a:rPr lang="cs-CZ" b="1" dirty="0">
                <a:solidFill>
                  <a:srgbClr val="7030A0"/>
                </a:solidFill>
                <a:effectLst/>
                <a:latin typeface="Calibri" panose="020F0502020204030204" pitchFamily="34" charset="0"/>
                <a:ea typeface="Calibri"/>
                <a:cs typeface="Calibri"/>
              </a:rPr>
              <a:t>navýšení podílu na DPH na 23,58 %</a:t>
            </a:r>
            <a:endParaRPr lang="cs-CZ" dirty="0">
              <a:effectLst/>
              <a:latin typeface="Calibri" panose="020F0502020204030204" pitchFamily="34" charset="0"/>
              <a:ea typeface="Times New Roman"/>
            </a:endParaRPr>
          </a:p>
          <a:p>
            <a:pPr algn="ctr">
              <a:spcAft>
                <a:spcPts val="0"/>
              </a:spcAft>
            </a:pPr>
            <a:r>
              <a:rPr lang="cs-CZ" dirty="0">
                <a:solidFill>
                  <a:srgbClr val="000000"/>
                </a:solidFill>
                <a:effectLst/>
                <a:latin typeface="Calibri" panose="020F0502020204030204" pitchFamily="34" charset="0"/>
                <a:ea typeface="Calibri"/>
                <a:cs typeface="Calibri"/>
              </a:rPr>
              <a:t>=</a:t>
            </a:r>
            <a:endParaRPr lang="cs-CZ" dirty="0">
              <a:effectLst/>
              <a:latin typeface="Calibri" panose="020F0502020204030204" pitchFamily="34" charset="0"/>
              <a:ea typeface="Times New Roman"/>
            </a:endParaRPr>
          </a:p>
          <a:p>
            <a:pPr algn="ctr">
              <a:spcAft>
                <a:spcPts val="0"/>
              </a:spcAft>
            </a:pPr>
            <a:r>
              <a:rPr lang="cs-CZ" b="1" dirty="0">
                <a:solidFill>
                  <a:srgbClr val="000000"/>
                </a:solidFill>
                <a:effectLst/>
                <a:latin typeface="Calibri" panose="020F0502020204030204" pitchFamily="34" charset="0"/>
                <a:ea typeface="Calibri"/>
                <a:cs typeface="Calibri"/>
              </a:rPr>
              <a:t> </a:t>
            </a:r>
            <a:r>
              <a:rPr lang="cs-CZ" b="1" dirty="0">
                <a:solidFill>
                  <a:schemeClr val="accent2"/>
                </a:solidFill>
                <a:effectLst/>
                <a:latin typeface="Calibri" panose="020F0502020204030204" pitchFamily="34" charset="0"/>
                <a:ea typeface="Calibri"/>
                <a:cs typeface="Calibri"/>
              </a:rPr>
              <a:t>+8,5 mld. </a:t>
            </a:r>
            <a:r>
              <a:rPr lang="cs-CZ" b="1" dirty="0" smtClean="0">
                <a:solidFill>
                  <a:schemeClr val="accent2"/>
                </a:solidFill>
                <a:effectLst/>
                <a:latin typeface="Calibri" panose="020F0502020204030204" pitchFamily="34" charset="0"/>
                <a:ea typeface="Calibri"/>
                <a:cs typeface="Calibri"/>
              </a:rPr>
              <a:t>Kč</a:t>
            </a:r>
            <a:endParaRPr lang="cs-CZ" dirty="0">
              <a:solidFill>
                <a:schemeClr val="accent2"/>
              </a:solidFill>
              <a:effectLst/>
              <a:latin typeface="Calibri" panose="020F0502020204030204" pitchFamily="34" charset="0"/>
              <a:ea typeface="Times New Roman"/>
            </a:endParaRPr>
          </a:p>
          <a:p>
            <a:pPr algn="ctr">
              <a:spcAft>
                <a:spcPts val="0"/>
              </a:spcAft>
            </a:pPr>
            <a:r>
              <a:rPr lang="cs-CZ" sz="1600" i="1" dirty="0">
                <a:solidFill>
                  <a:srgbClr val="000000"/>
                </a:solidFill>
                <a:effectLst/>
                <a:latin typeface="Calibri" panose="020F0502020204030204" pitchFamily="34" charset="0"/>
                <a:ea typeface="Calibri"/>
                <a:cs typeface="Tahoma"/>
              </a:rPr>
              <a:t>Vzhledem k tomu, že navýšení podílu na DPH z 21,4% na 23,58% představuje objem 8,5 mld. Kč (v r. 2018), který je větší než přesun 100% objemu daně z hazardu (5,5 mld. Kč), činní výsledné navýšení sdílených daní 8,5 mld. Kč. Po přesunu daně z hazardu do RUD tak dojde u obcí k dalšímu navýšení objemu na DPH o 3 mld. </a:t>
            </a:r>
            <a:r>
              <a:rPr lang="cs-CZ" sz="1600" i="1" dirty="0" smtClean="0">
                <a:solidFill>
                  <a:srgbClr val="000000"/>
                </a:solidFill>
                <a:effectLst/>
                <a:latin typeface="Calibri" panose="020F0502020204030204" pitchFamily="34" charset="0"/>
                <a:ea typeface="Calibri"/>
                <a:cs typeface="Tahoma"/>
              </a:rPr>
              <a:t>Kč (= dopad na SR ve stejné výši).</a:t>
            </a:r>
            <a:endParaRPr lang="cs-CZ" sz="1600" dirty="0">
              <a:effectLst/>
              <a:latin typeface="Calibri" panose="020F0502020204030204" pitchFamily="34" charset="0"/>
              <a:ea typeface="Times New Roman"/>
            </a:endParaRPr>
          </a:p>
        </p:txBody>
      </p:sp>
      <p:sp>
        <p:nvSpPr>
          <p:cNvPr id="12" name="Zaoblený obdélník 11"/>
          <p:cNvSpPr/>
          <p:nvPr/>
        </p:nvSpPr>
        <p:spPr>
          <a:xfrm>
            <a:off x="179512" y="3356992"/>
            <a:ext cx="8712967" cy="3096344"/>
          </a:xfrm>
          <a:prstGeom prst="roundRect">
            <a:avLst>
              <a:gd name="adj" fmla="val 0"/>
            </a:avLst>
          </a:prstGeom>
          <a:ln>
            <a:noFill/>
            <a:miter lim="800000"/>
          </a:ln>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p>
            <a:pPr algn="ctr">
              <a:spcAft>
                <a:spcPts val="600"/>
              </a:spcAft>
            </a:pPr>
            <a:r>
              <a:rPr lang="cs-CZ" b="1" u="sng" dirty="0">
                <a:solidFill>
                  <a:srgbClr val="000000"/>
                </a:solidFill>
                <a:effectLst/>
                <a:latin typeface="Calibri" panose="020F0502020204030204" pitchFamily="34" charset="0"/>
                <a:ea typeface="Calibri"/>
                <a:cs typeface="Calibri"/>
              </a:rPr>
              <a:t>Dopady </a:t>
            </a:r>
            <a:r>
              <a:rPr lang="cs-CZ" i="1" u="sng" dirty="0">
                <a:solidFill>
                  <a:srgbClr val="000000"/>
                </a:solidFill>
                <a:effectLst/>
                <a:latin typeface="Calibri" panose="020F0502020204030204" pitchFamily="34" charset="0"/>
                <a:ea typeface="Calibri"/>
                <a:cs typeface="Calibri"/>
              </a:rPr>
              <a:t>(po změně vs. stávající stav + daň z hazardu)</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Navýšení sdílených daní</a:t>
            </a:r>
            <a:r>
              <a:rPr lang="cs-CZ" dirty="0" smtClean="0">
                <a:solidFill>
                  <a:srgbClr val="000000"/>
                </a:solidFill>
                <a:effectLst/>
                <a:latin typeface="Calibri" panose="020F0502020204030204" pitchFamily="34" charset="0"/>
                <a:ea typeface="Calibri"/>
                <a:cs typeface="Calibri"/>
              </a:rPr>
              <a:t>:	+</a:t>
            </a:r>
            <a:r>
              <a:rPr lang="cs-CZ" dirty="0">
                <a:solidFill>
                  <a:srgbClr val="000000"/>
                </a:solidFill>
                <a:effectLst/>
                <a:latin typeface="Calibri" panose="020F0502020204030204" pitchFamily="34" charset="0"/>
                <a:ea typeface="Calibri"/>
                <a:cs typeface="Calibri"/>
              </a:rPr>
              <a:t>8,5 mld. Kč</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Ztrátových obcí: 	</a:t>
            </a:r>
            <a:r>
              <a:rPr lang="cs-CZ" dirty="0" smtClean="0">
                <a:solidFill>
                  <a:srgbClr val="000000"/>
                </a:solidFill>
                <a:effectLst/>
                <a:latin typeface="Calibri" panose="020F0502020204030204" pitchFamily="34" charset="0"/>
                <a:ea typeface="Calibri"/>
                <a:cs typeface="Calibri"/>
              </a:rPr>
              <a:t>177</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Objem ztráty u ztrátových obcí: 	</a:t>
            </a:r>
            <a:r>
              <a:rPr lang="cs-CZ" dirty="0" smtClean="0">
                <a:solidFill>
                  <a:srgbClr val="000000"/>
                </a:solidFill>
                <a:effectLst/>
                <a:latin typeface="Calibri" panose="020F0502020204030204" pitchFamily="34" charset="0"/>
                <a:ea typeface="Calibri"/>
                <a:cs typeface="Calibri"/>
              </a:rPr>
              <a:t>-</a:t>
            </a:r>
            <a:r>
              <a:rPr lang="cs-CZ" dirty="0">
                <a:solidFill>
                  <a:srgbClr val="000000"/>
                </a:solidFill>
                <a:effectLst/>
                <a:latin typeface="Calibri" panose="020F0502020204030204" pitchFamily="34" charset="0"/>
                <a:ea typeface="Calibri"/>
                <a:cs typeface="Calibri"/>
              </a:rPr>
              <a:t>1,05 mld. Kč</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Počet obcí se ztrátou &gt;20% objemu SD: 	20</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Počet obcí se ztrátou &gt;10% objemu SD: 	31</a:t>
            </a:r>
            <a:endParaRPr lang="cs-CZ" dirty="0">
              <a:effectLst/>
              <a:latin typeface="Calibri" panose="020F0502020204030204" pitchFamily="34" charset="0"/>
              <a:ea typeface="Times New Roman"/>
            </a:endParaRPr>
          </a:p>
          <a:p>
            <a:pPr>
              <a:spcAft>
                <a:spcPts val="0"/>
              </a:spcAft>
            </a:pPr>
            <a:r>
              <a:rPr lang="cs-CZ" dirty="0">
                <a:solidFill>
                  <a:srgbClr val="000000"/>
                </a:solidFill>
                <a:effectLst/>
                <a:latin typeface="Calibri" panose="020F0502020204030204" pitchFamily="34" charset="0"/>
                <a:ea typeface="Calibri"/>
                <a:cs typeface="Calibri"/>
              </a:rPr>
              <a:t> </a:t>
            </a:r>
            <a:endParaRPr lang="cs-CZ" dirty="0">
              <a:effectLst/>
              <a:latin typeface="Calibri" panose="020F0502020204030204" pitchFamily="34" charset="0"/>
              <a:ea typeface="Times New Roman"/>
            </a:endParaRPr>
          </a:p>
          <a:p>
            <a:pPr>
              <a:spcAft>
                <a:spcPts val="0"/>
              </a:spcAft>
              <a:tabLst>
                <a:tab pos="5381625" algn="r"/>
              </a:tabLst>
            </a:pPr>
            <a:r>
              <a:rPr lang="cs-CZ" dirty="0">
                <a:solidFill>
                  <a:srgbClr val="000000"/>
                </a:solidFill>
                <a:effectLst/>
                <a:latin typeface="Calibri" panose="020F0502020204030204" pitchFamily="34" charset="0"/>
                <a:ea typeface="Calibri"/>
                <a:cs typeface="Calibri"/>
              </a:rPr>
              <a:t>Celkový dopad (ztrátové i ziskové obce): 	</a:t>
            </a:r>
            <a:r>
              <a:rPr lang="cs-CZ" b="1" dirty="0">
                <a:solidFill>
                  <a:srgbClr val="000000"/>
                </a:solidFill>
                <a:effectLst/>
                <a:latin typeface="Calibri" panose="020F0502020204030204" pitchFamily="34" charset="0"/>
                <a:ea typeface="Calibri"/>
                <a:cs typeface="Calibri"/>
              </a:rPr>
              <a:t>+3 mld. Kč</a:t>
            </a:r>
            <a:endParaRPr lang="cs-CZ" b="1" dirty="0">
              <a:effectLst/>
              <a:latin typeface="Calibri" panose="020F0502020204030204" pitchFamily="34" charset="0"/>
              <a:ea typeface="Times New Roman"/>
            </a:endParaRPr>
          </a:p>
          <a:p>
            <a:pPr algn="just">
              <a:lnSpc>
                <a:spcPct val="115000"/>
              </a:lnSpc>
              <a:spcBef>
                <a:spcPts val="600"/>
              </a:spcBef>
              <a:spcAft>
                <a:spcPts val="0"/>
              </a:spcAft>
              <a:tabLst>
                <a:tab pos="2971800" algn="r"/>
              </a:tabLst>
            </a:pPr>
            <a:r>
              <a:rPr lang="cs-CZ" i="1" dirty="0">
                <a:solidFill>
                  <a:srgbClr val="000000"/>
                </a:solidFill>
                <a:effectLst/>
                <a:latin typeface="Calibri" panose="020F0502020204030204" pitchFamily="34" charset="0"/>
                <a:ea typeface="Calibri"/>
                <a:cs typeface="Calibri"/>
              </a:rPr>
              <a:t>Pro nulový negativní dopad na obce z titulu změny váhy kritéria „žáci“ je potřeba cca 3,54 mld. Kč; ke ztrátám dochází pouze z důvodu přesunu daně z hazardu do RUD.</a:t>
            </a:r>
            <a:endParaRPr lang="cs-CZ" dirty="0">
              <a:effectLst/>
              <a:latin typeface="Calibri" panose="020F0502020204030204" pitchFamily="34" charset="0"/>
              <a:ea typeface="Calibri"/>
              <a:cs typeface="Times New Roman"/>
            </a:endParaRPr>
          </a:p>
        </p:txBody>
      </p:sp>
    </p:spTree>
    <p:extLst>
      <p:ext uri="{BB962C8B-B14F-4D97-AF65-F5344CB8AC3E}">
        <p14:creationId xmlns:p14="http://schemas.microsoft.com/office/powerpoint/2010/main" val="324964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Finanční dopady na vybrané obce ve variantě </a:t>
            </a: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II </a:t>
            </a:r>
            <a:endParaRPr lang="cs-CZ" sz="28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23</a:t>
            </a:fld>
            <a:endParaRPr lang="en-GB" sz="1200" dirty="0"/>
          </a:p>
        </p:txBody>
      </p:sp>
      <p:pic>
        <p:nvPicPr>
          <p:cNvPr id="13" name="Obrázek 12" descr="Výřez obrazovk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969" y="1024919"/>
            <a:ext cx="8108159" cy="5506754"/>
          </a:xfrm>
          <a:prstGeom prst="rect">
            <a:avLst/>
          </a:prstGeom>
        </p:spPr>
      </p:pic>
    </p:spTree>
    <p:extLst>
      <p:ext uri="{BB962C8B-B14F-4D97-AF65-F5344CB8AC3E}">
        <p14:creationId xmlns:p14="http://schemas.microsoft.com/office/powerpoint/2010/main" val="2889826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Rozpočtové určení daní krajů </a:t>
            </a:r>
            <a:endParaRPr lang="cs-CZ" sz="2800" dirty="0">
              <a:solidFill>
                <a:srgbClr val="FF0000"/>
              </a:solidFill>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24</a:t>
            </a:fld>
            <a:endParaRPr lang="en-GB" sz="1200" dirty="0"/>
          </a:p>
        </p:txBody>
      </p:sp>
      <p:sp>
        <p:nvSpPr>
          <p:cNvPr id="3" name="Obdélník 2"/>
          <p:cNvSpPr/>
          <p:nvPr/>
        </p:nvSpPr>
        <p:spPr>
          <a:xfrm>
            <a:off x="239371" y="1412776"/>
            <a:ext cx="8568952" cy="3477875"/>
          </a:xfrm>
          <a:prstGeom prst="rect">
            <a:avLst/>
          </a:prstGeom>
        </p:spPr>
        <p:txBody>
          <a:bodyPr wrap="square">
            <a:spAutoFit/>
          </a:bodyPr>
          <a:lstStyle/>
          <a:p>
            <a:pPr algn="just"/>
            <a:r>
              <a:rPr lang="cs-CZ" sz="2000" dirty="0" smtClean="0">
                <a:latin typeface="Calibri" panose="020F0502020204030204" pitchFamily="34" charset="0"/>
              </a:rPr>
              <a:t>Od 1. ledna 2016 došlo zákonem č. 391/2015 Sb. k navýšení podílu krajů na DPH na 8,91%, kterým k došlo k navýšení objemu sdílených daní o cca 3,7 mld. Kč.</a:t>
            </a:r>
          </a:p>
          <a:p>
            <a:pPr algn="just"/>
            <a:endParaRPr lang="cs-CZ" sz="2000" dirty="0">
              <a:latin typeface="Calibri" panose="020F0502020204030204" pitchFamily="34" charset="0"/>
            </a:endParaRPr>
          </a:p>
          <a:p>
            <a:pPr algn="just"/>
            <a:r>
              <a:rPr lang="cs-CZ" sz="2000" dirty="0" smtClean="0">
                <a:latin typeface="Calibri" panose="020F0502020204030204" pitchFamily="34" charset="0"/>
              </a:rPr>
              <a:t>V současné době se objevují diskuze ohledně přerozdělení podílů mezi jednotlivými kraji.</a:t>
            </a:r>
          </a:p>
          <a:p>
            <a:pPr algn="just"/>
            <a:r>
              <a:rPr lang="cs-CZ" sz="2000" dirty="0" smtClean="0">
                <a:latin typeface="Calibri" panose="020F0502020204030204" pitchFamily="34" charset="0"/>
              </a:rPr>
              <a:t>MF </a:t>
            </a:r>
            <a:r>
              <a:rPr lang="cs-CZ" sz="2000" dirty="0">
                <a:latin typeface="Calibri" panose="020F0502020204030204" pitchFamily="34" charset="0"/>
              </a:rPr>
              <a:t>podporuje spolupráci s kraji, jejímž cílem by měla být změna rozdělení daňových příjmů z RUD mezi jednotlivé </a:t>
            </a:r>
            <a:r>
              <a:rPr lang="cs-CZ" sz="2000" dirty="0" smtClean="0">
                <a:latin typeface="Calibri" panose="020F0502020204030204" pitchFamily="34" charset="0"/>
              </a:rPr>
              <a:t>kraje, a to v podobě aktualizace parametrů, na nichž by byly stanoveny podíly jednotlivých krajů na RUD, které se měnily naposledy v roce 2005.</a:t>
            </a:r>
          </a:p>
          <a:p>
            <a:pPr algn="just"/>
            <a:endParaRPr lang="cs-CZ" sz="2000" dirty="0" smtClean="0">
              <a:latin typeface="Calibri" panose="020F0502020204030204" pitchFamily="34" charset="0"/>
            </a:endParaRPr>
          </a:p>
          <a:p>
            <a:pPr marL="285750" indent="-285750" algn="just">
              <a:buFontTx/>
              <a:buChar char="-"/>
            </a:pPr>
            <a:endParaRPr lang="cs-CZ" sz="2000" dirty="0"/>
          </a:p>
        </p:txBody>
      </p:sp>
    </p:spTree>
    <p:extLst>
      <p:ext uri="{BB962C8B-B14F-4D97-AF65-F5344CB8AC3E}">
        <p14:creationId xmlns:p14="http://schemas.microsoft.com/office/powerpoint/2010/main" val="887163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4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Modelové zastoupení jednotlivých odvětví </a:t>
            </a:r>
            <a:r>
              <a:rPr lang="cs-CZ" sz="240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v RUD krajů (novela </a:t>
            </a:r>
            <a:r>
              <a:rPr lang="cs-CZ" sz="24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2005)</a:t>
            </a:r>
            <a:endParaRPr lang="cs-CZ" sz="2400" dirty="0">
              <a:solidFill>
                <a:srgbClr val="FF0000"/>
              </a:solidFill>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25</a:t>
            </a:fld>
            <a:endParaRPr lang="en-GB" sz="1200" dirty="0"/>
          </a:p>
        </p:txBody>
      </p:sp>
      <p:graphicFrame>
        <p:nvGraphicFramePr>
          <p:cNvPr id="9" name="Graf 8"/>
          <p:cNvGraphicFramePr/>
          <p:nvPr>
            <p:extLst>
              <p:ext uri="{D42A27DB-BD31-4B8C-83A1-F6EECF244321}">
                <p14:modId xmlns:p14="http://schemas.microsoft.com/office/powerpoint/2010/main" val="3893687897"/>
              </p:ext>
            </p:extLst>
          </p:nvPr>
        </p:nvGraphicFramePr>
        <p:xfrm>
          <a:off x="107504" y="1484784"/>
          <a:ext cx="5753100" cy="4749800"/>
        </p:xfrm>
        <a:graphic>
          <a:graphicData uri="http://schemas.openxmlformats.org/drawingml/2006/chart">
            <c:chart xmlns:c="http://schemas.openxmlformats.org/drawingml/2006/chart" xmlns:r="http://schemas.openxmlformats.org/officeDocument/2006/relationships" r:id="rId3"/>
          </a:graphicData>
        </a:graphic>
      </p:graphicFrame>
      <p:sp>
        <p:nvSpPr>
          <p:cNvPr id="3" name="Obdélník 2"/>
          <p:cNvSpPr/>
          <p:nvPr/>
        </p:nvSpPr>
        <p:spPr>
          <a:xfrm>
            <a:off x="5364088" y="1484784"/>
            <a:ext cx="3699467" cy="4524315"/>
          </a:xfrm>
          <a:prstGeom prst="rect">
            <a:avLst/>
          </a:prstGeom>
        </p:spPr>
        <p:txBody>
          <a:bodyPr wrap="square">
            <a:spAutoFit/>
          </a:bodyPr>
          <a:lstStyle/>
          <a:p>
            <a:r>
              <a:rPr lang="cs-CZ" dirty="0" smtClean="0">
                <a:latin typeface="Calibri" panose="020F0502020204030204" pitchFamily="34" charset="0"/>
              </a:rPr>
              <a:t>Graf ukazuje pouze </a:t>
            </a:r>
            <a:r>
              <a:rPr lang="cs-CZ" b="1" u="sng" dirty="0">
                <a:latin typeface="Calibri" panose="020F0502020204030204" pitchFamily="34" charset="0"/>
              </a:rPr>
              <a:t>orientační</a:t>
            </a:r>
            <a:r>
              <a:rPr lang="cs-CZ" u="sng" dirty="0">
                <a:latin typeface="Calibri" panose="020F0502020204030204" pitchFamily="34" charset="0"/>
              </a:rPr>
              <a:t> </a:t>
            </a:r>
            <a:r>
              <a:rPr lang="cs-CZ" dirty="0">
                <a:latin typeface="Calibri" panose="020F0502020204030204" pitchFamily="34" charset="0"/>
              </a:rPr>
              <a:t>strukturu - vycházíme z toho, že nárůst oproti r. 2002 dle daňové predikce v novele 2005 (objem </a:t>
            </a:r>
            <a:r>
              <a:rPr lang="cs-CZ" dirty="0" smtClean="0">
                <a:latin typeface="Calibri" panose="020F0502020204030204" pitchFamily="34" charset="0"/>
              </a:rPr>
              <a:t/>
            </a:r>
            <a:br>
              <a:rPr lang="cs-CZ" dirty="0" smtClean="0">
                <a:latin typeface="Calibri" panose="020F0502020204030204" pitchFamily="34" charset="0"/>
              </a:rPr>
            </a:br>
            <a:r>
              <a:rPr lang="cs-CZ" dirty="0" smtClean="0">
                <a:latin typeface="Calibri" panose="020F0502020204030204" pitchFamily="34" charset="0"/>
              </a:rPr>
              <a:t>z </a:t>
            </a:r>
            <a:r>
              <a:rPr lang="cs-CZ" dirty="0">
                <a:latin typeface="Calibri" panose="020F0502020204030204" pitchFamily="34" charset="0"/>
              </a:rPr>
              <a:t>I. fáze vyčíslen na 14 560 699) a také valorizace objemů (II. fáze o 2,8 %) kopírují rozložení převáděných objemů.</a:t>
            </a:r>
            <a:r>
              <a:rPr lang="cs-CZ" b="1" dirty="0">
                <a:latin typeface="Calibri" panose="020F0502020204030204" pitchFamily="34" charset="0"/>
              </a:rPr>
              <a:t> Ve skutečnosti ale kraje daňové příjmy používají plně dle svých priorit !</a:t>
            </a:r>
            <a:endParaRPr lang="cs-CZ" dirty="0">
              <a:latin typeface="Calibri" panose="020F0502020204030204" pitchFamily="34" charset="0"/>
            </a:endParaRPr>
          </a:p>
          <a:p>
            <a:endParaRPr lang="cs-CZ" i="1" u="sng" dirty="0" smtClean="0">
              <a:latin typeface="Calibri" panose="020F0502020204030204" pitchFamily="34" charset="0"/>
            </a:endParaRPr>
          </a:p>
          <a:p>
            <a:r>
              <a:rPr lang="cs-CZ" i="1" u="sng" dirty="0" smtClean="0">
                <a:latin typeface="Calibri" panose="020F0502020204030204" pitchFamily="34" charset="0"/>
              </a:rPr>
              <a:t>Pozn</a:t>
            </a:r>
            <a:r>
              <a:rPr lang="cs-CZ" i="1" u="sng" dirty="0">
                <a:latin typeface="Calibri" panose="020F0502020204030204" pitchFamily="34" charset="0"/>
              </a:rPr>
              <a:t>.: </a:t>
            </a:r>
            <a:r>
              <a:rPr lang="cs-CZ" dirty="0">
                <a:latin typeface="Calibri" panose="020F0502020204030204" pitchFamily="34" charset="0"/>
              </a:rPr>
              <a:t>položky </a:t>
            </a:r>
            <a:r>
              <a:rPr lang="cs-CZ" dirty="0" smtClean="0">
                <a:latin typeface="Calibri" panose="020F0502020204030204" pitchFamily="34" charset="0"/>
              </a:rPr>
              <a:t>jsou seřazeny a podbarveny </a:t>
            </a:r>
            <a:r>
              <a:rPr lang="cs-CZ" dirty="0">
                <a:latin typeface="Calibri" panose="020F0502020204030204" pitchFamily="34" charset="0"/>
              </a:rPr>
              <a:t>tak, aby oblasti navzájem blízké byly podobně zbarvené a ležely u sebe…(krajina a rozvoj, oba typy dopravy..)</a:t>
            </a:r>
          </a:p>
        </p:txBody>
      </p:sp>
    </p:spTree>
    <p:extLst>
      <p:ext uri="{BB962C8B-B14F-4D97-AF65-F5344CB8AC3E}">
        <p14:creationId xmlns:p14="http://schemas.microsoft.com/office/powerpoint/2010/main" val="4118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40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Modelové zastoupení jednotlivých odvětví v RUD krajů (novela </a:t>
            </a:r>
            <a:r>
              <a:rPr lang="cs-CZ" sz="24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2005)</a:t>
            </a:r>
            <a:endParaRPr lang="cs-CZ" sz="2400" dirty="0">
              <a:solidFill>
                <a:srgbClr val="FF0000"/>
              </a:solidFill>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26</a:t>
            </a:fld>
            <a:endParaRPr lang="en-GB" sz="1200" dirty="0"/>
          </a:p>
        </p:txBody>
      </p:sp>
      <p:pic>
        <p:nvPicPr>
          <p:cNvPr id="11" name="Obrázek 10"/>
          <p:cNvPicPr/>
          <p:nvPr/>
        </p:nvPicPr>
        <p:blipFill>
          <a:blip r:embed="rId3">
            <a:extLst>
              <a:ext uri="{28A0092B-C50C-407E-A947-70E740481C1C}">
                <a14:useLocalDpi xmlns:a14="http://schemas.microsoft.com/office/drawing/2010/main" val="0"/>
              </a:ext>
            </a:extLst>
          </a:blip>
          <a:srcRect/>
          <a:stretch>
            <a:fillRect/>
          </a:stretch>
        </p:blipFill>
        <p:spPr bwMode="auto">
          <a:xfrm>
            <a:off x="2761689" y="1556792"/>
            <a:ext cx="3733800" cy="4210050"/>
          </a:xfrm>
          <a:prstGeom prst="rect">
            <a:avLst/>
          </a:prstGeom>
          <a:noFill/>
          <a:ln>
            <a:noFill/>
          </a:ln>
        </p:spPr>
      </p:pic>
    </p:spTree>
    <p:extLst>
      <p:ext uri="{BB962C8B-B14F-4D97-AF65-F5344CB8AC3E}">
        <p14:creationId xmlns:p14="http://schemas.microsoft.com/office/powerpoint/2010/main" val="3922847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Vybraná kritéria použitá při konstrukci stávajících podílů</a:t>
            </a:r>
            <a:endParaRPr lang="cs-CZ" sz="2800" dirty="0">
              <a:solidFill>
                <a:srgbClr val="FF0000"/>
              </a:solidFill>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27</a:t>
            </a:fld>
            <a:endParaRPr lang="en-GB" sz="1200" dirty="0"/>
          </a:p>
        </p:txBody>
      </p:sp>
      <p:graphicFrame>
        <p:nvGraphicFramePr>
          <p:cNvPr id="9" name="Tabulka 8"/>
          <p:cNvGraphicFramePr>
            <a:graphicFrameLocks noGrp="1"/>
          </p:cNvGraphicFramePr>
          <p:nvPr>
            <p:extLst>
              <p:ext uri="{D42A27DB-BD31-4B8C-83A1-F6EECF244321}">
                <p14:modId xmlns:p14="http://schemas.microsoft.com/office/powerpoint/2010/main" val="892235085"/>
              </p:ext>
            </p:extLst>
          </p:nvPr>
        </p:nvGraphicFramePr>
        <p:xfrm>
          <a:off x="148308" y="1101070"/>
          <a:ext cx="8784976" cy="5422694"/>
        </p:xfrm>
        <a:graphic>
          <a:graphicData uri="http://schemas.openxmlformats.org/drawingml/2006/table">
            <a:tbl>
              <a:tblPr/>
              <a:tblGrid>
                <a:gridCol w="4392488"/>
                <a:gridCol w="3528392"/>
                <a:gridCol w="864096"/>
              </a:tblGrid>
              <a:tr h="201788">
                <a:tc>
                  <a:txBody>
                    <a:bodyPr/>
                    <a:lstStyle/>
                    <a:p>
                      <a:pPr algn="ctr" fontAlgn="b"/>
                      <a:r>
                        <a:rPr lang="cs-CZ" sz="1400" b="1" i="0" u="none" strike="noStrike" dirty="0">
                          <a:solidFill>
                            <a:srgbClr val="000000"/>
                          </a:solidFill>
                          <a:effectLst/>
                          <a:latin typeface="Calibri" panose="020F0502020204030204" pitchFamily="34" charset="0"/>
                        </a:rPr>
                        <a:t>Titul</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cs-CZ" sz="1400" b="1" i="0" u="none" strike="noStrike" dirty="0" smtClean="0">
                          <a:solidFill>
                            <a:srgbClr val="000000"/>
                          </a:solidFill>
                          <a:effectLst/>
                          <a:latin typeface="Calibri" panose="020F0502020204030204" pitchFamily="34" charset="0"/>
                        </a:rPr>
                        <a:t>Kritérium </a:t>
                      </a:r>
                      <a:endParaRPr lang="cs-CZ" sz="1400" b="1" i="0" u="none" strike="noStrike" dirty="0">
                        <a:solidFill>
                          <a:srgbClr val="000000"/>
                        </a:solidFill>
                        <a:effectLst/>
                        <a:latin typeface="Calibri" panose="020F0502020204030204" pitchFamily="34" charset="0"/>
                      </a:endParaRP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cs-CZ" sz="1400" b="1" i="0" u="none" strike="noStrike" dirty="0" smtClean="0">
                          <a:solidFill>
                            <a:srgbClr val="000000"/>
                          </a:solidFill>
                          <a:effectLst/>
                          <a:latin typeface="Calibri" panose="020F0502020204030204" pitchFamily="34" charset="0"/>
                        </a:rPr>
                        <a:t>Kapitola</a:t>
                      </a:r>
                      <a:endParaRPr lang="cs-CZ" sz="1400" b="1" i="0" u="none" strike="noStrike" dirty="0">
                        <a:solidFill>
                          <a:srgbClr val="000000"/>
                        </a:solidFill>
                        <a:effectLst/>
                        <a:latin typeface="Calibri" panose="020F0502020204030204" pitchFamily="34" charset="0"/>
                      </a:endParaRP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23756">
                <a:tc>
                  <a:txBody>
                    <a:bodyPr/>
                    <a:lstStyle/>
                    <a:p>
                      <a:pPr algn="l" fontAlgn="b"/>
                      <a:r>
                        <a:rPr lang="cs-CZ" sz="1400" b="0" i="0" u="none" strike="noStrike" dirty="0">
                          <a:solidFill>
                            <a:srgbClr val="000000"/>
                          </a:solidFill>
                          <a:effectLst/>
                          <a:latin typeface="Calibri" panose="020F0502020204030204" pitchFamily="34" charset="0"/>
                        </a:rPr>
                        <a:t>Příspěvky na hospodaření v lesích</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a:solidFill>
                            <a:srgbClr val="000000"/>
                          </a:solidFill>
                          <a:effectLst/>
                          <a:latin typeface="Calibri" panose="020F0502020204030204" pitchFamily="34" charset="0"/>
                        </a:rPr>
                        <a:t>procento dle skutečného čerpání v posledních 5 letech</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MZE</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r>
              <a:tr h="403577">
                <a:tc>
                  <a:txBody>
                    <a:bodyPr/>
                    <a:lstStyle/>
                    <a:p>
                      <a:pPr algn="l" fontAlgn="b"/>
                      <a:r>
                        <a:rPr lang="cs-CZ" sz="1400" b="0" i="0" u="none" strike="noStrike" dirty="0">
                          <a:solidFill>
                            <a:srgbClr val="000000"/>
                          </a:solidFill>
                          <a:effectLst/>
                          <a:latin typeface="Calibri" panose="020F0502020204030204" pitchFamily="34" charset="0"/>
                        </a:rPr>
                        <a:t>Regionální funkce knihoven</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a:solidFill>
                            <a:srgbClr val="000000"/>
                          </a:solidFill>
                          <a:effectLst/>
                          <a:latin typeface="Calibri" panose="020F0502020204030204" pitchFamily="34" charset="0"/>
                        </a:rPr>
                        <a:t>počet obyvatel, počet knihoven a poboček</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MK</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403577">
                <a:tc>
                  <a:txBody>
                    <a:bodyPr/>
                    <a:lstStyle/>
                    <a:p>
                      <a:pPr algn="l" fontAlgn="b"/>
                      <a:r>
                        <a:rPr lang="cs-CZ" sz="1400" b="0" i="0" u="none" strike="noStrike" dirty="0">
                          <a:solidFill>
                            <a:srgbClr val="000000"/>
                          </a:solidFill>
                          <a:effectLst/>
                          <a:latin typeface="Calibri" panose="020F0502020204030204" pitchFamily="34" charset="0"/>
                        </a:rPr>
                        <a:t>Úhrada prokazatelné ztráty ve veřejné drážní osobní dopravě </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a:solidFill>
                            <a:srgbClr val="000000"/>
                          </a:solidFill>
                          <a:effectLst/>
                          <a:latin typeface="Calibri" panose="020F0502020204030204" pitchFamily="34" charset="0"/>
                        </a:rPr>
                        <a:t>geografické postavení, ekonomicko přepravní vztahy</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MD</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201788">
                <a:tc>
                  <a:txBody>
                    <a:bodyPr/>
                    <a:lstStyle/>
                    <a:p>
                      <a:pPr algn="l" fontAlgn="b"/>
                      <a:r>
                        <a:rPr lang="cs-CZ" sz="1400" b="0" i="0" u="none" strike="noStrike" dirty="0">
                          <a:solidFill>
                            <a:srgbClr val="000000"/>
                          </a:solidFill>
                          <a:effectLst/>
                          <a:latin typeface="Calibri" panose="020F0502020204030204" pitchFamily="34" charset="0"/>
                        </a:rPr>
                        <a:t>Obnova venkova</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pl-PL" sz="1400" b="0" i="0" u="none" strike="noStrike">
                          <a:solidFill>
                            <a:srgbClr val="000000"/>
                          </a:solidFill>
                          <a:effectLst/>
                          <a:latin typeface="Calibri" panose="020F0502020204030204" pitchFamily="34" charset="0"/>
                        </a:rPr>
                        <a:t>Počet obcí do 1000 obyv.</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MMR</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403577">
                <a:tc>
                  <a:txBody>
                    <a:bodyPr/>
                    <a:lstStyle/>
                    <a:p>
                      <a:pPr algn="l" fontAlgn="b"/>
                      <a:r>
                        <a:rPr lang="cs-CZ" sz="1400" b="0" i="0" u="none" strike="noStrike" dirty="0">
                          <a:solidFill>
                            <a:srgbClr val="000000"/>
                          </a:solidFill>
                          <a:effectLst/>
                          <a:latin typeface="Calibri" panose="020F0502020204030204" pitchFamily="34" charset="0"/>
                        </a:rPr>
                        <a:t>Podpora rozvoje mat. </a:t>
                      </a:r>
                      <a:r>
                        <a:rPr lang="cs-CZ" sz="1400" b="0" i="0" u="none" strike="noStrike" dirty="0" err="1">
                          <a:solidFill>
                            <a:srgbClr val="000000"/>
                          </a:solidFill>
                          <a:effectLst/>
                          <a:latin typeface="Calibri" panose="020F0502020204030204" pitchFamily="34" charset="0"/>
                        </a:rPr>
                        <a:t>tech</a:t>
                      </a:r>
                      <a:r>
                        <a:rPr lang="cs-CZ" sz="1400" b="0" i="0" u="none" strike="noStrike" dirty="0">
                          <a:solidFill>
                            <a:srgbClr val="000000"/>
                          </a:solidFill>
                          <a:effectLst/>
                          <a:latin typeface="Calibri" panose="020F0502020204030204" pitchFamily="34" charset="0"/>
                        </a:rPr>
                        <a:t>. </a:t>
                      </a:r>
                      <a:r>
                        <a:rPr lang="cs-CZ" sz="1400" b="0" i="0" u="none" strike="noStrike" dirty="0" smtClean="0">
                          <a:solidFill>
                            <a:srgbClr val="000000"/>
                          </a:solidFill>
                          <a:effectLst/>
                          <a:latin typeface="Calibri" panose="020F0502020204030204" pitchFamily="34" charset="0"/>
                        </a:rPr>
                        <a:t>základny </a:t>
                      </a:r>
                      <a:r>
                        <a:rPr lang="cs-CZ" sz="1400" b="0" i="0" u="none" strike="noStrike" dirty="0">
                          <a:solidFill>
                            <a:srgbClr val="000000"/>
                          </a:solidFill>
                          <a:effectLst/>
                          <a:latin typeface="Calibri" panose="020F0502020204030204" pitchFamily="34" charset="0"/>
                        </a:rPr>
                        <a:t>sociální péče a služeb, majetku ve správě ÚSP a DD zřizovaných kraji</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dirty="0" smtClean="0">
                          <a:solidFill>
                            <a:srgbClr val="000000"/>
                          </a:solidFill>
                          <a:effectLst/>
                          <a:latin typeface="Calibri" panose="020F0502020204030204" pitchFamily="34" charset="0"/>
                        </a:rPr>
                        <a:t>Počet </a:t>
                      </a:r>
                      <a:r>
                        <a:rPr lang="cs-CZ" sz="1400" b="0" i="0" u="none" strike="noStrike" dirty="0">
                          <a:solidFill>
                            <a:srgbClr val="000000"/>
                          </a:solidFill>
                          <a:effectLst/>
                          <a:latin typeface="Calibri" panose="020F0502020204030204" pitchFamily="34" charset="0"/>
                        </a:rPr>
                        <a:t>obyvatel kraje </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MPSV</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201788">
                <a:tc>
                  <a:txBody>
                    <a:bodyPr/>
                    <a:lstStyle/>
                    <a:p>
                      <a:pPr algn="l" fontAlgn="b"/>
                      <a:r>
                        <a:rPr lang="cs-CZ" sz="1400" b="0" i="0" u="none" strike="noStrike" dirty="0">
                          <a:solidFill>
                            <a:srgbClr val="000000"/>
                          </a:solidFill>
                          <a:effectLst/>
                          <a:latin typeface="Calibri" panose="020F0502020204030204" pitchFamily="34" charset="0"/>
                        </a:rPr>
                        <a:t>Drobné vodohospodářské ekologické akce</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pl-PL" sz="1400" b="0" i="0" u="none" strike="noStrike">
                          <a:solidFill>
                            <a:srgbClr val="000000"/>
                          </a:solidFill>
                          <a:effectLst/>
                          <a:latin typeface="Calibri" panose="020F0502020204030204" pitchFamily="34" charset="0"/>
                        </a:rPr>
                        <a:t>Počet obcí do 2000 obyv.</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MŽP</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201788">
                <a:tc>
                  <a:txBody>
                    <a:bodyPr/>
                    <a:lstStyle/>
                    <a:p>
                      <a:pPr algn="l" fontAlgn="b"/>
                      <a:r>
                        <a:rPr lang="cs-CZ" sz="1400" b="0" i="0" u="none" strike="noStrike" dirty="0">
                          <a:solidFill>
                            <a:srgbClr val="000000"/>
                          </a:solidFill>
                          <a:effectLst/>
                          <a:latin typeface="Calibri" panose="020F0502020204030204" pitchFamily="34" charset="0"/>
                        </a:rPr>
                        <a:t>Památková péče</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a:solidFill>
                            <a:srgbClr val="000000"/>
                          </a:solidFill>
                          <a:effectLst/>
                          <a:latin typeface="Calibri" panose="020F0502020204030204" pitchFamily="34" charset="0"/>
                        </a:rPr>
                        <a:t>počet památek</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MK</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201788">
                <a:tc>
                  <a:txBody>
                    <a:bodyPr/>
                    <a:lstStyle/>
                    <a:p>
                      <a:pPr algn="l" fontAlgn="b"/>
                      <a:r>
                        <a:rPr lang="cs-CZ" sz="1400" b="0" i="0" u="none" strike="noStrike" dirty="0">
                          <a:solidFill>
                            <a:srgbClr val="000000"/>
                          </a:solidFill>
                          <a:effectLst/>
                          <a:latin typeface="Calibri" panose="020F0502020204030204" pitchFamily="34" charset="0"/>
                        </a:rPr>
                        <a:t>Investice - krajská školská zařízení </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a:solidFill>
                            <a:srgbClr val="000000"/>
                          </a:solidFill>
                          <a:effectLst/>
                          <a:latin typeface="Calibri" panose="020F0502020204030204" pitchFamily="34" charset="0"/>
                        </a:rPr>
                        <a:t>počet žáků a počet škol</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VPS</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221967">
                <a:tc>
                  <a:txBody>
                    <a:bodyPr/>
                    <a:lstStyle/>
                    <a:p>
                      <a:pPr algn="l" fontAlgn="b"/>
                      <a:r>
                        <a:rPr lang="cs-CZ" sz="1400" b="0" i="0" u="none" strike="noStrike" dirty="0">
                          <a:solidFill>
                            <a:srgbClr val="000000"/>
                          </a:solidFill>
                          <a:effectLst/>
                          <a:latin typeface="Calibri" panose="020F0502020204030204" pitchFamily="34" charset="0"/>
                        </a:rPr>
                        <a:t>Investice - krajská zdravotnická zařízení </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a:solidFill>
                            <a:srgbClr val="000000"/>
                          </a:solidFill>
                          <a:effectLst/>
                          <a:latin typeface="Calibri" panose="020F0502020204030204" pitchFamily="34" charset="0"/>
                        </a:rPr>
                        <a:t>rozloha kraje, počet obyvatel</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err="1">
                          <a:solidFill>
                            <a:srgbClr val="000000"/>
                          </a:solidFill>
                          <a:effectLst/>
                          <a:latin typeface="Calibri" panose="020F0502020204030204" pitchFamily="34" charset="0"/>
                        </a:rPr>
                        <a:t>Mzd</a:t>
                      </a:r>
                      <a:endParaRPr lang="cs-CZ" sz="1400" b="0" i="0" u="none" strike="noStrike" dirty="0">
                        <a:solidFill>
                          <a:srgbClr val="000000"/>
                        </a:solidFill>
                        <a:effectLst/>
                        <a:latin typeface="Calibri" panose="020F0502020204030204" pitchFamily="34" charset="0"/>
                      </a:endParaRP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413666">
                <a:tc>
                  <a:txBody>
                    <a:bodyPr/>
                    <a:lstStyle/>
                    <a:p>
                      <a:pPr algn="l" fontAlgn="b"/>
                      <a:r>
                        <a:rPr lang="cs-CZ" sz="1400" b="0" i="0" u="none" strike="noStrike" dirty="0">
                          <a:solidFill>
                            <a:srgbClr val="000000"/>
                          </a:solidFill>
                          <a:effectLst/>
                          <a:latin typeface="Calibri" panose="020F0502020204030204" pitchFamily="34" charset="0"/>
                        </a:rPr>
                        <a:t>Podpora českých divadel</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a:solidFill>
                            <a:srgbClr val="000000"/>
                          </a:solidFill>
                          <a:effectLst/>
                          <a:latin typeface="Calibri" panose="020F0502020204030204" pitchFamily="34" charset="0"/>
                        </a:rPr>
                        <a:t>náklady na uměleckou činnost divadla, počet diváků, počet obyvatel</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MK</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393488">
                <a:tc>
                  <a:txBody>
                    <a:bodyPr/>
                    <a:lstStyle/>
                    <a:p>
                      <a:pPr algn="l" fontAlgn="b"/>
                      <a:r>
                        <a:rPr lang="cs-CZ" sz="1400" b="0" i="0" u="none" strike="noStrike" dirty="0">
                          <a:solidFill>
                            <a:srgbClr val="000000"/>
                          </a:solidFill>
                          <a:effectLst/>
                          <a:latin typeface="Calibri" panose="020F0502020204030204" pitchFamily="34" charset="0"/>
                        </a:rPr>
                        <a:t>Příspěvek na dopravní obslužnost v autobusové dopravě</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a:solidFill>
                            <a:srgbClr val="000000"/>
                          </a:solidFill>
                          <a:effectLst/>
                          <a:latin typeface="Calibri" panose="020F0502020204030204" pitchFamily="34" charset="0"/>
                        </a:rPr>
                        <a:t>geografické postavení, ekonomicko přepravní vztahy)</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VPS</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201788">
                <a:tc>
                  <a:txBody>
                    <a:bodyPr/>
                    <a:lstStyle/>
                    <a:p>
                      <a:pPr algn="l" fontAlgn="b"/>
                      <a:r>
                        <a:rPr lang="cs-CZ" sz="1400" b="0" i="0" u="none" strike="noStrike" dirty="0">
                          <a:solidFill>
                            <a:srgbClr val="000000"/>
                          </a:solidFill>
                          <a:effectLst/>
                          <a:latin typeface="Calibri" panose="020F0502020204030204" pitchFamily="34" charset="0"/>
                        </a:rPr>
                        <a:t>Příspěvek na dopravní obslužnost ve vlakové  dopravě</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a:solidFill>
                            <a:srgbClr val="000000"/>
                          </a:solidFill>
                          <a:effectLst/>
                          <a:latin typeface="Calibri" panose="020F0502020204030204" pitchFamily="34" charset="0"/>
                        </a:rPr>
                        <a:t>rozsah ujetých vlakových km</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VPS</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403577">
                <a:tc>
                  <a:txBody>
                    <a:bodyPr/>
                    <a:lstStyle/>
                    <a:p>
                      <a:pPr algn="l" fontAlgn="b"/>
                      <a:r>
                        <a:rPr lang="cs-CZ" sz="1400" b="0" i="0" u="none" strike="noStrike" dirty="0">
                          <a:solidFill>
                            <a:srgbClr val="000000"/>
                          </a:solidFill>
                          <a:effectLst/>
                          <a:latin typeface="Calibri" panose="020F0502020204030204" pitchFamily="34" charset="0"/>
                        </a:rPr>
                        <a:t>Dotace na financování reprodukce majetku územně samosprávných celků </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dirty="0">
                          <a:solidFill>
                            <a:srgbClr val="000000"/>
                          </a:solidFill>
                          <a:effectLst/>
                          <a:latin typeface="Calibri" panose="020F0502020204030204" pitchFamily="34" charset="0"/>
                        </a:rPr>
                        <a:t>počet obyvatel, rozloha kraje, počet obcí </a:t>
                      </a:r>
                      <a:r>
                        <a:rPr lang="cs-CZ" sz="1400" b="0" i="0" u="none" strike="noStrike" dirty="0" smtClean="0">
                          <a:solidFill>
                            <a:srgbClr val="000000"/>
                          </a:solidFill>
                          <a:effectLst/>
                          <a:latin typeface="Calibri" panose="020F0502020204030204" pitchFamily="34" charset="0"/>
                        </a:rPr>
                        <a:t/>
                      </a:r>
                      <a:br>
                        <a:rPr lang="cs-CZ" sz="1400" b="0" i="0" u="none" strike="noStrike" dirty="0" smtClean="0">
                          <a:solidFill>
                            <a:srgbClr val="000000"/>
                          </a:solidFill>
                          <a:effectLst/>
                          <a:latin typeface="Calibri" panose="020F0502020204030204" pitchFamily="34" charset="0"/>
                        </a:rPr>
                      </a:br>
                      <a:r>
                        <a:rPr lang="cs-CZ" sz="1400" b="0" i="0" u="none" strike="noStrike" dirty="0" smtClean="0">
                          <a:solidFill>
                            <a:srgbClr val="000000"/>
                          </a:solidFill>
                          <a:effectLst/>
                          <a:latin typeface="Calibri" panose="020F0502020204030204" pitchFamily="34" charset="0"/>
                        </a:rPr>
                        <a:t>do </a:t>
                      </a:r>
                      <a:r>
                        <a:rPr lang="cs-CZ" sz="1400" b="0" i="0" u="none" strike="noStrike" dirty="0">
                          <a:solidFill>
                            <a:srgbClr val="000000"/>
                          </a:solidFill>
                          <a:effectLst/>
                          <a:latin typeface="Calibri" panose="020F0502020204030204" pitchFamily="34" charset="0"/>
                        </a:rPr>
                        <a:t>2 500 </a:t>
                      </a:r>
                      <a:r>
                        <a:rPr lang="cs-CZ" sz="1400" b="0" i="0" u="none" strike="noStrike" dirty="0" smtClean="0">
                          <a:solidFill>
                            <a:srgbClr val="000000"/>
                          </a:solidFill>
                          <a:effectLst/>
                          <a:latin typeface="Calibri" panose="020F0502020204030204" pitchFamily="34" charset="0"/>
                        </a:rPr>
                        <a:t>obyvatel</a:t>
                      </a:r>
                      <a:endParaRPr lang="cs-CZ" sz="1400" b="0" i="0" u="none" strike="noStrike" dirty="0">
                        <a:solidFill>
                          <a:srgbClr val="000000"/>
                        </a:solidFill>
                        <a:effectLst/>
                        <a:latin typeface="Calibri" panose="020F0502020204030204" pitchFamily="34" charset="0"/>
                      </a:endParaRP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VPS</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403577">
                <a:tc>
                  <a:txBody>
                    <a:bodyPr/>
                    <a:lstStyle/>
                    <a:p>
                      <a:pPr algn="l" fontAlgn="b"/>
                      <a:r>
                        <a:rPr lang="cs-CZ" sz="1400" b="0" i="0" u="none" strike="noStrike" dirty="0">
                          <a:solidFill>
                            <a:srgbClr val="000000"/>
                          </a:solidFill>
                          <a:effectLst/>
                          <a:latin typeface="Calibri" panose="020F0502020204030204" pitchFamily="34" charset="0"/>
                        </a:rPr>
                        <a:t>Finanční vyjádření převodu zřizovatelských funkcí a správních činností</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b"/>
                      <a:r>
                        <a:rPr lang="cs-CZ" sz="1400" b="0" i="0" u="none" strike="noStrike">
                          <a:solidFill>
                            <a:srgbClr val="000000"/>
                          </a:solidFill>
                          <a:effectLst/>
                          <a:latin typeface="Calibri" panose="020F0502020204030204" pitchFamily="34" charset="0"/>
                        </a:rPr>
                        <a:t>prostředky odpovídající objemu výdajů okresních úřadů, popř. resortů</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 </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195802">
                <a:tc>
                  <a:txBody>
                    <a:bodyPr/>
                    <a:lstStyle/>
                    <a:p>
                      <a:pPr algn="l" fontAlgn="b"/>
                      <a:r>
                        <a:rPr lang="cs-CZ" sz="1400" b="0" i="0" u="none" strike="noStrike" dirty="0" smtClean="0">
                          <a:solidFill>
                            <a:srgbClr val="000000"/>
                          </a:solidFill>
                          <a:effectLst/>
                          <a:latin typeface="Calibri" panose="020F0502020204030204" pitchFamily="34" charset="0"/>
                        </a:rPr>
                        <a:t>Finanční </a:t>
                      </a:r>
                      <a:r>
                        <a:rPr lang="cs-CZ" sz="1400" b="0" i="0" u="none" strike="noStrike" dirty="0">
                          <a:solidFill>
                            <a:srgbClr val="000000"/>
                          </a:solidFill>
                          <a:effectLst/>
                          <a:latin typeface="Calibri" panose="020F0502020204030204" pitchFamily="34" charset="0"/>
                        </a:rPr>
                        <a:t>vyjádření správních činností převáděných z okresních úřadů, popř. resortů</a:t>
                      </a:r>
                    </a:p>
                  </a:txBody>
                  <a:tcPr marL="36000" marR="36000" marT="7200" marB="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fontAlgn="b"/>
                      <a:r>
                        <a:rPr lang="cs-CZ" sz="1400" b="0" i="0" u="none" strike="noStrike" dirty="0">
                          <a:solidFill>
                            <a:srgbClr val="000000"/>
                          </a:solidFill>
                          <a:effectLst/>
                          <a:latin typeface="Calibri" panose="020F0502020204030204" pitchFamily="34" charset="0"/>
                        </a:rPr>
                        <a:t>počet delimitovaných funkčních míst s oceněním dle příslušných usnesení vlády</a:t>
                      </a:r>
                    </a:p>
                  </a:txBody>
                  <a:tcPr marL="36000" marR="36000" marT="72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ctr" fontAlgn="b"/>
                      <a:r>
                        <a:rPr lang="cs-CZ" sz="1400" b="0" i="0" u="none" strike="noStrike" dirty="0">
                          <a:solidFill>
                            <a:srgbClr val="000000"/>
                          </a:solidFill>
                          <a:effectLst/>
                          <a:latin typeface="Calibri" panose="020F0502020204030204" pitchFamily="34" charset="0"/>
                        </a:rPr>
                        <a:t> </a:t>
                      </a:r>
                    </a:p>
                  </a:txBody>
                  <a:tcPr marL="7605" marR="7605" marT="7605" marB="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42627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RUD krajů </a:t>
            </a:r>
            <a:endParaRPr lang="cs-CZ" sz="2800" dirty="0">
              <a:solidFill>
                <a:srgbClr val="FF0000"/>
              </a:solidFill>
              <a:effectLst/>
            </a:endParaRPr>
          </a:p>
        </p:txBody>
      </p:sp>
      <p:grpSp>
        <p:nvGrpSpPr>
          <p:cNvPr id="4" name="Skupina 3"/>
          <p:cNvGrpSpPr/>
          <p:nvPr/>
        </p:nvGrpSpPr>
        <p:grpSpPr>
          <a:xfrm>
            <a:off x="-25879" y="836712"/>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26911" y="6525344"/>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28</a:t>
            </a:fld>
            <a:endParaRPr lang="en-GB" sz="1200" dirty="0"/>
          </a:p>
        </p:txBody>
      </p:sp>
      <p:sp>
        <p:nvSpPr>
          <p:cNvPr id="3" name="Obdélník 2"/>
          <p:cNvSpPr/>
          <p:nvPr/>
        </p:nvSpPr>
        <p:spPr>
          <a:xfrm>
            <a:off x="467544" y="1024919"/>
            <a:ext cx="8357728" cy="5124480"/>
          </a:xfrm>
          <a:prstGeom prst="rect">
            <a:avLst/>
          </a:prstGeom>
        </p:spPr>
        <p:txBody>
          <a:bodyPr wrap="square">
            <a:spAutoFit/>
          </a:bodyPr>
          <a:lstStyle/>
          <a:p>
            <a:pPr algn="just"/>
            <a:r>
              <a:rPr lang="cs-CZ" sz="2000" b="1" u="sng" dirty="0" smtClean="0">
                <a:latin typeface="Calibri" panose="020F0502020204030204" pitchFamily="34" charset="0"/>
              </a:rPr>
              <a:t>Závěry:</a:t>
            </a:r>
          </a:p>
          <a:p>
            <a:pPr marL="285750" indent="-285750" algn="just">
              <a:buFontTx/>
              <a:buChar char="-"/>
            </a:pPr>
            <a:r>
              <a:rPr lang="cs-CZ" sz="1700" i="1" u="sng" dirty="0" smtClean="0">
                <a:latin typeface="Calibri" panose="020F0502020204030204" pitchFamily="34" charset="0"/>
              </a:rPr>
              <a:t>návrh možných kritérií – např.:</a:t>
            </a:r>
          </a:p>
          <a:p>
            <a:pPr marL="741363" lvl="1" indent="-285750" algn="just">
              <a:buFontTx/>
              <a:buChar char="-"/>
            </a:pPr>
            <a:r>
              <a:rPr lang="cs-CZ" sz="1700" dirty="0" smtClean="0">
                <a:latin typeface="Calibri" panose="020F0502020204030204" pitchFamily="34" charset="0"/>
              </a:rPr>
              <a:t>počet obyvatel;</a:t>
            </a:r>
          </a:p>
          <a:p>
            <a:pPr marL="741363" lvl="1" indent="-285750" algn="just">
              <a:buFontTx/>
              <a:buChar char="-"/>
            </a:pPr>
            <a:r>
              <a:rPr lang="cs-CZ" sz="1700" dirty="0" smtClean="0">
                <a:latin typeface="Calibri" panose="020F0502020204030204" pitchFamily="34" charset="0"/>
              </a:rPr>
              <a:t>rozloha</a:t>
            </a:r>
            <a:r>
              <a:rPr lang="cs-CZ" sz="1700" dirty="0">
                <a:latin typeface="Calibri" panose="020F0502020204030204" pitchFamily="34" charset="0"/>
              </a:rPr>
              <a:t>;</a:t>
            </a:r>
          </a:p>
          <a:p>
            <a:pPr marL="741363" lvl="1" indent="-285750" algn="just">
              <a:buFontTx/>
              <a:buChar char="-"/>
            </a:pPr>
            <a:r>
              <a:rPr lang="cs-CZ" sz="1700" dirty="0">
                <a:latin typeface="Calibri" panose="020F0502020204030204" pitchFamily="34" charset="0"/>
              </a:rPr>
              <a:t>hustota obyvatel;</a:t>
            </a:r>
          </a:p>
          <a:p>
            <a:pPr marL="741363" lvl="1" indent="-285750" algn="just">
              <a:buFontTx/>
              <a:buChar char="-"/>
            </a:pPr>
            <a:r>
              <a:rPr lang="cs-CZ" sz="1700" dirty="0">
                <a:latin typeface="Calibri" panose="020F0502020204030204" pitchFamily="34" charset="0"/>
              </a:rPr>
              <a:t>silniční síť; </a:t>
            </a:r>
          </a:p>
          <a:p>
            <a:pPr marL="741363" lvl="1" indent="-285750" algn="just">
              <a:buFontTx/>
              <a:buChar char="-"/>
            </a:pPr>
            <a:r>
              <a:rPr lang="cs-CZ" sz="1700" dirty="0">
                <a:latin typeface="Calibri" panose="020F0502020204030204" pitchFamily="34" charset="0"/>
              </a:rPr>
              <a:t>a další dle návrhů krajů</a:t>
            </a:r>
            <a:r>
              <a:rPr lang="cs-CZ" sz="1700" dirty="0" smtClean="0">
                <a:latin typeface="Calibri" panose="020F0502020204030204" pitchFamily="34" charset="0"/>
              </a:rPr>
              <a:t>.</a:t>
            </a:r>
          </a:p>
          <a:p>
            <a:pPr lvl="1" indent="0" algn="just"/>
            <a:endParaRPr lang="cs-CZ" sz="1700" dirty="0">
              <a:latin typeface="Calibri" panose="020F0502020204030204" pitchFamily="34" charset="0"/>
            </a:endParaRPr>
          </a:p>
          <a:p>
            <a:pPr marL="285750" indent="-285750" algn="just">
              <a:buFontTx/>
              <a:buChar char="-"/>
            </a:pPr>
            <a:r>
              <a:rPr lang="cs-CZ" sz="1700" i="1" u="sng" dirty="0" smtClean="0">
                <a:latin typeface="Calibri" panose="020F0502020204030204" pitchFamily="34" charset="0"/>
              </a:rPr>
              <a:t>aktualizace podílů</a:t>
            </a:r>
          </a:p>
          <a:p>
            <a:pPr marL="741363" lvl="1" indent="-285750" algn="just">
              <a:buFontTx/>
              <a:buChar char="-"/>
            </a:pPr>
            <a:r>
              <a:rPr lang="cs-CZ" sz="1700" dirty="0" smtClean="0">
                <a:latin typeface="Calibri" panose="020F0502020204030204" pitchFamily="34" charset="0"/>
              </a:rPr>
              <a:t>v rámci vyhlášky – stejně jako u obcí, tj. v rámci stávající vyhlášky k RUD =&gt;  </a:t>
            </a:r>
          </a:p>
          <a:p>
            <a:pPr marL="741363" lvl="1" indent="-285750" algn="just">
              <a:buFontTx/>
              <a:buChar char="-"/>
            </a:pPr>
            <a:r>
              <a:rPr lang="cs-CZ" sz="1700" dirty="0" smtClean="0">
                <a:latin typeface="Calibri" panose="020F0502020204030204" pitchFamily="34" charset="0"/>
              </a:rPr>
              <a:t>otázka četnosti aktualizace podílů (1*ročně, 1*za 5 let) - bude stanoveno                      v zákoně o RUD</a:t>
            </a:r>
          </a:p>
          <a:p>
            <a:pPr marL="741363" lvl="1" indent="-285750" algn="just">
              <a:buFontTx/>
              <a:buChar char="-"/>
            </a:pPr>
            <a:r>
              <a:rPr lang="cs-CZ" sz="1700" dirty="0" smtClean="0">
                <a:latin typeface="Calibri" panose="020F0502020204030204" pitchFamily="34" charset="0"/>
              </a:rPr>
              <a:t>zachovat stávající systém – podíly krajů fixně dány v příloze k zákonu o RUD</a:t>
            </a:r>
          </a:p>
          <a:p>
            <a:pPr marL="741363" lvl="1" indent="-285750" algn="just">
              <a:buFontTx/>
              <a:buChar char="-"/>
            </a:pPr>
            <a:endParaRPr lang="cs-CZ" sz="1700" dirty="0" smtClean="0">
              <a:latin typeface="Calibri" panose="020F0502020204030204" pitchFamily="34" charset="0"/>
            </a:endParaRPr>
          </a:p>
          <a:p>
            <a:pPr marL="285750" indent="-285750" algn="just">
              <a:buFontTx/>
              <a:buChar char="-"/>
            </a:pPr>
            <a:r>
              <a:rPr lang="cs-CZ" sz="1700" i="1" u="sng" dirty="0" smtClean="0">
                <a:latin typeface="Calibri" panose="020F0502020204030204" pitchFamily="34" charset="0"/>
              </a:rPr>
              <a:t>otázka finančních dopadů na jednotlivé kraje </a:t>
            </a:r>
            <a:r>
              <a:rPr lang="cs-CZ" sz="1700" dirty="0" smtClean="0">
                <a:latin typeface="Calibri" panose="020F0502020204030204" pitchFamily="34" charset="0"/>
              </a:rPr>
              <a:t>(změna v přerozdělení v daňových příjmech)</a:t>
            </a:r>
          </a:p>
          <a:p>
            <a:pPr marL="285750" indent="-285750" algn="just">
              <a:buFontTx/>
              <a:buChar char="-"/>
            </a:pPr>
            <a:endParaRPr lang="cs-CZ" sz="1700" dirty="0" smtClean="0">
              <a:latin typeface="Calibri" panose="020F0502020204030204" pitchFamily="34" charset="0"/>
            </a:endParaRPr>
          </a:p>
          <a:p>
            <a:pPr marL="285750" indent="-285750" algn="just">
              <a:buFontTx/>
              <a:buChar char="-"/>
            </a:pPr>
            <a:r>
              <a:rPr lang="cs-CZ" sz="1700" i="1" u="sng" dirty="0" smtClean="0">
                <a:latin typeface="Calibri" panose="020F0502020204030204" pitchFamily="34" charset="0"/>
              </a:rPr>
              <a:t>hl. m. Praha</a:t>
            </a:r>
          </a:p>
          <a:p>
            <a:pPr marL="741363" lvl="1" indent="-285750" algn="just">
              <a:buFontTx/>
              <a:buChar char="-"/>
            </a:pPr>
            <a:r>
              <a:rPr lang="cs-CZ" sz="1700" dirty="0" smtClean="0">
                <a:latin typeface="Calibri" panose="020F0502020204030204" pitchFamily="34" charset="0"/>
              </a:rPr>
              <a:t>zařazení pouze mezi obce s adekvátním navýšením podílu na sdílených daních</a:t>
            </a:r>
          </a:p>
          <a:p>
            <a:pPr marL="741363" lvl="1" indent="-285750" algn="just">
              <a:buFontTx/>
              <a:buChar char="-"/>
            </a:pPr>
            <a:r>
              <a:rPr lang="cs-CZ" sz="1700" dirty="0" smtClean="0">
                <a:latin typeface="Calibri" panose="020F0502020204030204" pitchFamily="34" charset="0"/>
              </a:rPr>
              <a:t>snížení celkového podílu krajů (o podíl hl. m. Prahy jako kraje)</a:t>
            </a:r>
          </a:p>
        </p:txBody>
      </p:sp>
    </p:spTree>
    <p:extLst>
      <p:ext uri="{BB962C8B-B14F-4D97-AF65-F5344CB8AC3E}">
        <p14:creationId xmlns:p14="http://schemas.microsoft.com/office/powerpoint/2010/main" val="2431438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1844825"/>
            <a:ext cx="7776864" cy="2616101"/>
          </a:xfrm>
          <a:prstGeom prst="rect">
            <a:avLst/>
          </a:prstGeom>
        </p:spPr>
        <p:txBody>
          <a:bodyPr wrap="square">
            <a:spAutoFit/>
          </a:bodyPr>
          <a:lstStyle/>
          <a:p>
            <a:pPr algn="ctr"/>
            <a:r>
              <a:rPr lang="cs-CZ" sz="4000" b="1" dirty="0" smtClean="0">
                <a:solidFill>
                  <a:srgbClr val="6633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ctr"/>
            <a:r>
              <a:rPr lang="cs-CZ" sz="1200" b="1" dirty="0" smtClean="0">
                <a:solidFill>
                  <a:srgbClr val="6633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r>
            <a:br>
              <a:rPr lang="cs-CZ" sz="1200" b="1" dirty="0" smtClean="0">
                <a:solidFill>
                  <a:srgbClr val="6633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br>
            <a:r>
              <a:rPr lang="cs-CZ" sz="3600" b="1" dirty="0" smtClean="0">
                <a:solidFill>
                  <a:srgbClr val="753805"/>
                </a:solidFill>
                <a:latin typeface="Arial Black" panose="020B0A04020102020204" pitchFamily="34" charset="0"/>
                <a:cs typeface="Aharoni" panose="02010803020104030203" pitchFamily="2" charset="-79"/>
              </a:rPr>
              <a:t>Další návrhy nad rámec jednání pracovní skupiny</a:t>
            </a:r>
            <a:endParaRPr lang="cs-CZ" sz="3600" b="1" dirty="0">
              <a:solidFill>
                <a:srgbClr val="753805"/>
              </a:solidFill>
              <a:latin typeface="Arial Black" panose="020B0A04020102020204" pitchFamily="34" charset="0"/>
              <a:cs typeface="Aharoni" panose="02010803020104030203" pitchFamily="2" charset="-79"/>
            </a:endParaRPr>
          </a:p>
          <a:p>
            <a:pPr algn="ctr"/>
            <a:endParaRPr lang="cs-CZ" sz="4000" b="1" dirty="0">
              <a:solidFill>
                <a:srgbClr val="0099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3" name="TextovéPole 2"/>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29</a:t>
            </a:fld>
            <a:endParaRPr lang="en-GB" sz="1200" dirty="0"/>
          </a:p>
        </p:txBody>
      </p:sp>
      <p:grpSp>
        <p:nvGrpSpPr>
          <p:cNvPr id="4" name="Skupina 3"/>
          <p:cNvGrpSpPr/>
          <p:nvPr/>
        </p:nvGrpSpPr>
        <p:grpSpPr>
          <a:xfrm>
            <a:off x="0" y="979200"/>
            <a:ext cx="7235825" cy="36512"/>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Tree>
    <p:extLst>
      <p:ext uri="{BB962C8B-B14F-4D97-AF65-F5344CB8AC3E}">
        <p14:creationId xmlns:p14="http://schemas.microsoft.com/office/powerpoint/2010/main" val="601037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ovéPole 5"/>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a:t>
            </a:fld>
            <a:endParaRPr lang="en-GB" sz="1200" dirty="0"/>
          </a:p>
        </p:txBody>
      </p:sp>
      <p:cxnSp>
        <p:nvCxnSpPr>
          <p:cNvPr id="10" name="Přímá spojnice 9"/>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1" name="TextovéPole 10"/>
          <p:cNvSpPr txBox="1"/>
          <p:nvPr/>
        </p:nvSpPr>
        <p:spPr>
          <a:xfrm>
            <a:off x="862642" y="2958860"/>
            <a:ext cx="8029838" cy="954107"/>
          </a:xfrm>
          <a:prstGeom prst="rect">
            <a:avLst/>
          </a:prstGeom>
          <a:noFill/>
        </p:spPr>
        <p:txBody>
          <a:bodyPr wrap="square" rtlCol="0">
            <a:spAutoFit/>
          </a:bodyPr>
          <a:lstStyle/>
          <a:p>
            <a:pPr algn="ctr"/>
            <a:r>
              <a:rPr lang="cs-CZ" sz="2800" b="1" dirty="0" smtClean="0">
                <a:solidFill>
                  <a:srgbClr val="753805"/>
                </a:solidFill>
                <a:latin typeface="Arial Black" panose="020B0A04020102020204" pitchFamily="34" charset="0"/>
                <a:cs typeface="Aharoni" panose="02010803020104030203" pitchFamily="2" charset="-79"/>
              </a:rPr>
              <a:t>Stručná informace k hospodaření ÚSC </a:t>
            </a:r>
          </a:p>
          <a:p>
            <a:pPr algn="ctr"/>
            <a:r>
              <a:rPr lang="cs-CZ" sz="2800" b="1" dirty="0" smtClean="0">
                <a:solidFill>
                  <a:srgbClr val="753805"/>
                </a:solidFill>
                <a:latin typeface="Arial Black" panose="020B0A04020102020204" pitchFamily="34" charset="0"/>
                <a:cs typeface="Aharoni" panose="02010803020104030203" pitchFamily="2" charset="-79"/>
              </a:rPr>
              <a:t>v 2016 a 2017</a:t>
            </a:r>
            <a:endParaRPr lang="en-GB" sz="2800" b="1" dirty="0">
              <a:solidFill>
                <a:srgbClr val="753805"/>
              </a:solidFill>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9198129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4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Podíl RUD obcí a krajů jen na DPH</a:t>
            </a:r>
            <a:endParaRPr lang="cs-CZ" sz="24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30</a:t>
            </a:fld>
            <a:endParaRPr lang="en-GB" sz="1200" dirty="0"/>
          </a:p>
        </p:txBody>
      </p:sp>
      <p:graphicFrame>
        <p:nvGraphicFramePr>
          <p:cNvPr id="11" name="Tabulka 10"/>
          <p:cNvGraphicFramePr>
            <a:graphicFrameLocks noGrp="1"/>
          </p:cNvGraphicFramePr>
          <p:nvPr>
            <p:extLst>
              <p:ext uri="{D42A27DB-BD31-4B8C-83A1-F6EECF244321}">
                <p14:modId xmlns:p14="http://schemas.microsoft.com/office/powerpoint/2010/main" val="2445756963"/>
              </p:ext>
            </p:extLst>
          </p:nvPr>
        </p:nvGraphicFramePr>
        <p:xfrm>
          <a:off x="220316" y="1196752"/>
          <a:ext cx="8640959" cy="4392485"/>
        </p:xfrm>
        <a:graphic>
          <a:graphicData uri="http://schemas.openxmlformats.org/drawingml/2006/table">
            <a:tbl>
              <a:tblPr/>
              <a:tblGrid>
                <a:gridCol w="2684213"/>
                <a:gridCol w="992791"/>
                <a:gridCol w="992791"/>
                <a:gridCol w="992791"/>
                <a:gridCol w="992791"/>
                <a:gridCol w="992791"/>
                <a:gridCol w="992791"/>
              </a:tblGrid>
              <a:tr h="366967">
                <a:tc rowSpan="2">
                  <a:txBody>
                    <a:bodyPr/>
                    <a:lstStyle/>
                    <a:p>
                      <a:pPr algn="ctr" fontAlgn="b"/>
                      <a:r>
                        <a:rPr lang="cs-CZ" sz="1800" b="1" i="0" u="none" strike="noStrike" dirty="0" smtClean="0">
                          <a:solidFill>
                            <a:srgbClr val="000000"/>
                          </a:solidFill>
                          <a:effectLst/>
                          <a:latin typeface="Calibri"/>
                        </a:rPr>
                        <a:t>Roky</a:t>
                      </a:r>
                      <a:r>
                        <a:rPr lang="cs-CZ" sz="18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algn="ctr" fontAlgn="b"/>
                      <a:r>
                        <a:rPr lang="cs-CZ" sz="1800" b="1" i="0" u="none" strike="noStrike" dirty="0">
                          <a:solidFill>
                            <a:srgbClr val="000000"/>
                          </a:solidFill>
                          <a:effectLst/>
                          <a:latin typeface="Calibri"/>
                        </a:rPr>
                        <a:t>2017</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hMerge="1">
                  <a:txBody>
                    <a:bodyPr/>
                    <a:lstStyle/>
                    <a:p>
                      <a:endParaRPr lang="cs-CZ"/>
                    </a:p>
                  </a:txBody>
                  <a:tcPr/>
                </a:tc>
                <a:tc gridSpan="2">
                  <a:txBody>
                    <a:bodyPr/>
                    <a:lstStyle/>
                    <a:p>
                      <a:pPr algn="ctr" fontAlgn="b"/>
                      <a:r>
                        <a:rPr lang="cs-CZ" sz="1800" b="1" i="0" u="none" strike="noStrike" dirty="0">
                          <a:solidFill>
                            <a:srgbClr val="000000"/>
                          </a:solidFill>
                          <a:effectLst/>
                          <a:latin typeface="Calibri"/>
                        </a:rPr>
                        <a:t>2018</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hMerge="1">
                  <a:txBody>
                    <a:bodyPr/>
                    <a:lstStyle/>
                    <a:p>
                      <a:endParaRPr lang="cs-CZ"/>
                    </a:p>
                  </a:txBody>
                  <a:tcPr/>
                </a:tc>
                <a:tc gridSpan="2">
                  <a:txBody>
                    <a:bodyPr/>
                    <a:lstStyle/>
                    <a:p>
                      <a:pPr algn="ctr" fontAlgn="b"/>
                      <a:r>
                        <a:rPr lang="cs-CZ" sz="1800" b="1" i="0" u="none" strike="noStrike" dirty="0">
                          <a:solidFill>
                            <a:srgbClr val="000000"/>
                          </a:solidFill>
                          <a:effectLst/>
                          <a:latin typeface="Calibri"/>
                        </a:rPr>
                        <a:t>2019</a:t>
                      </a:r>
                    </a:p>
                  </a:txBody>
                  <a:tcPr marL="9525" marR="9525" marT="9525" marB="0" anchor="b">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hMerge="1">
                  <a:txBody>
                    <a:bodyPr/>
                    <a:lstStyle/>
                    <a:p>
                      <a:endParaRPr lang="cs-CZ"/>
                    </a:p>
                  </a:txBody>
                  <a:tcPr/>
                </a:tc>
              </a:tr>
              <a:tr h="366967">
                <a:tc vMerge="1">
                  <a:txBody>
                    <a:bodyPr/>
                    <a:lstStyle/>
                    <a:p>
                      <a:pPr algn="l" fontAlgn="b"/>
                      <a:endParaRPr lang="cs-CZ" sz="20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tc>
                  <a:txBody>
                    <a:bodyPr/>
                    <a:lstStyle/>
                    <a:p>
                      <a:pPr algn="ctr" fontAlgn="b"/>
                      <a:r>
                        <a:rPr lang="cs-CZ" sz="1800" b="0" i="0" u="none" strike="noStrike">
                          <a:solidFill>
                            <a:srgbClr val="000000"/>
                          </a:solidFill>
                          <a:effectLst/>
                          <a:latin typeface="Calibri"/>
                        </a:rPr>
                        <a:t>obce</a:t>
                      </a:r>
                    </a:p>
                  </a:txBody>
                  <a:tcPr marL="9525" marR="9525" marT="9525" marB="0" anchor="b">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tcPr>
                </a:tc>
                <a:tc>
                  <a:txBody>
                    <a:bodyPr/>
                    <a:lstStyle/>
                    <a:p>
                      <a:pPr algn="ctr" fontAlgn="b"/>
                      <a:r>
                        <a:rPr lang="cs-CZ" sz="1800" b="0" i="0" u="none" strike="noStrike">
                          <a:solidFill>
                            <a:srgbClr val="000000"/>
                          </a:solidFill>
                          <a:effectLst/>
                          <a:latin typeface="Calibri"/>
                        </a:rPr>
                        <a:t>kraje</a:t>
                      </a:r>
                    </a:p>
                  </a:txBody>
                  <a:tcPr marL="9525" marR="9525" marT="9525" marB="0" anchor="b">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tc>
                  <a:txBody>
                    <a:bodyPr/>
                    <a:lstStyle/>
                    <a:p>
                      <a:pPr algn="ctr" fontAlgn="b"/>
                      <a:r>
                        <a:rPr lang="cs-CZ" sz="1800" b="0" i="0" u="none" strike="noStrike">
                          <a:solidFill>
                            <a:srgbClr val="000000"/>
                          </a:solidFill>
                          <a:effectLst/>
                          <a:latin typeface="Calibri"/>
                        </a:rPr>
                        <a:t>obce</a:t>
                      </a:r>
                    </a:p>
                  </a:txBody>
                  <a:tcPr marL="9525" marR="9525" marT="9525" marB="0" anchor="b">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tcPr>
                </a:tc>
                <a:tc>
                  <a:txBody>
                    <a:bodyPr/>
                    <a:lstStyle/>
                    <a:p>
                      <a:pPr algn="ctr" fontAlgn="b"/>
                      <a:r>
                        <a:rPr lang="cs-CZ" sz="1800" b="0" i="0" u="none" strike="noStrike">
                          <a:solidFill>
                            <a:srgbClr val="000000"/>
                          </a:solidFill>
                          <a:effectLst/>
                          <a:latin typeface="Calibri"/>
                        </a:rPr>
                        <a:t>kraje</a:t>
                      </a:r>
                    </a:p>
                  </a:txBody>
                  <a:tcPr marL="9525" marR="9525" marT="9525" marB="0" anchor="b">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tc>
                  <a:txBody>
                    <a:bodyPr/>
                    <a:lstStyle/>
                    <a:p>
                      <a:pPr algn="ctr" fontAlgn="b"/>
                      <a:r>
                        <a:rPr lang="cs-CZ" sz="1800" b="0" i="0" u="none" strike="noStrike">
                          <a:solidFill>
                            <a:srgbClr val="000000"/>
                          </a:solidFill>
                          <a:effectLst/>
                          <a:latin typeface="Calibri"/>
                        </a:rPr>
                        <a:t>obce</a:t>
                      </a:r>
                    </a:p>
                  </a:txBody>
                  <a:tcPr marL="9525" marR="9525" marT="9525" marB="0" anchor="b">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tcPr>
                </a:tc>
                <a:tc>
                  <a:txBody>
                    <a:bodyPr/>
                    <a:lstStyle/>
                    <a:p>
                      <a:pPr algn="ctr" fontAlgn="b"/>
                      <a:r>
                        <a:rPr lang="cs-CZ" sz="1800" b="0" i="0" u="none" strike="noStrike">
                          <a:solidFill>
                            <a:srgbClr val="000000"/>
                          </a:solidFill>
                          <a:effectLst/>
                          <a:latin typeface="Calibri"/>
                        </a:rPr>
                        <a:t>kraje</a:t>
                      </a:r>
                    </a:p>
                  </a:txBody>
                  <a:tcPr marL="9525" marR="9525" marT="9525" marB="0" anchor="b">
                    <a:lnL>
                      <a:noFill/>
                    </a:lnL>
                    <a:lnR w="12700" cap="flat" cmpd="sng" algn="ctr">
                      <a:no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tr>
              <a:tr h="366967">
                <a:tc>
                  <a:txBody>
                    <a:bodyPr/>
                    <a:lstStyle/>
                    <a:p>
                      <a:pPr algn="l" fontAlgn="b"/>
                      <a:r>
                        <a:rPr lang="cs-CZ" sz="1800" b="1" i="0" u="none" strike="noStrike" dirty="0">
                          <a:solidFill>
                            <a:srgbClr val="9BBB59"/>
                          </a:solidFill>
                          <a:effectLst/>
                          <a:latin typeface="Calibri"/>
                        </a:rPr>
                        <a:t>Objem SD - stávající</a:t>
                      </a:r>
                    </a:p>
                  </a:txBody>
                  <a:tcPr marL="9525" marR="9525" marT="9525" marB="0" anchor="b">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tcPr>
                </a:tc>
                <a:tc>
                  <a:txBody>
                    <a:bodyPr/>
                    <a:lstStyle/>
                    <a:p>
                      <a:pPr algn="ctr" fontAlgn="b"/>
                      <a:r>
                        <a:rPr lang="cs-CZ" sz="1800" b="1" i="0" u="none" strike="noStrike">
                          <a:solidFill>
                            <a:srgbClr val="9BBB59"/>
                          </a:solidFill>
                          <a:effectLst/>
                          <a:latin typeface="Calibri"/>
                        </a:rPr>
                        <a:t>163,5</a:t>
                      </a:r>
                    </a:p>
                  </a:txBody>
                  <a:tcPr marL="9525" marR="9525" marT="9525" marB="0" anchor="b">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tcPr>
                </a:tc>
                <a:tc>
                  <a:txBody>
                    <a:bodyPr/>
                    <a:lstStyle/>
                    <a:p>
                      <a:pPr algn="ctr" fontAlgn="b"/>
                      <a:r>
                        <a:rPr lang="cs-CZ" sz="1800" b="1" i="0" u="none" strike="noStrike" dirty="0">
                          <a:solidFill>
                            <a:srgbClr val="9BBB59"/>
                          </a:solidFill>
                          <a:effectLst/>
                          <a:latin typeface="Calibri"/>
                        </a:rPr>
                        <a:t>63,9</a:t>
                      </a:r>
                    </a:p>
                  </a:txBody>
                  <a:tcPr marL="9525" marR="9525" marT="9525" marB="0" anchor="b">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tcPr>
                </a:tc>
                <a:tc>
                  <a:txBody>
                    <a:bodyPr/>
                    <a:lstStyle/>
                    <a:p>
                      <a:pPr algn="ctr" fontAlgn="b"/>
                      <a:r>
                        <a:rPr lang="cs-CZ" sz="1800" b="1" i="0" u="none" strike="noStrike">
                          <a:solidFill>
                            <a:srgbClr val="9BBB59"/>
                          </a:solidFill>
                          <a:effectLst/>
                          <a:latin typeface="Calibri"/>
                        </a:rPr>
                        <a:t>170,3</a:t>
                      </a:r>
                    </a:p>
                  </a:txBody>
                  <a:tcPr marL="9525" marR="9525" marT="9525" marB="0" anchor="b">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tcPr>
                </a:tc>
                <a:tc>
                  <a:txBody>
                    <a:bodyPr/>
                    <a:lstStyle/>
                    <a:p>
                      <a:pPr algn="ctr" fontAlgn="b"/>
                      <a:r>
                        <a:rPr lang="cs-CZ" sz="1800" b="1" i="0" u="none" strike="noStrike">
                          <a:solidFill>
                            <a:srgbClr val="9BBB59"/>
                          </a:solidFill>
                          <a:effectLst/>
                          <a:latin typeface="Calibri"/>
                        </a:rPr>
                        <a:t>66,6</a:t>
                      </a:r>
                    </a:p>
                  </a:txBody>
                  <a:tcPr marL="9525" marR="9525" marT="9525" marB="0" anchor="b">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tcPr>
                </a:tc>
                <a:tc>
                  <a:txBody>
                    <a:bodyPr/>
                    <a:lstStyle/>
                    <a:p>
                      <a:pPr algn="ctr" fontAlgn="b"/>
                      <a:r>
                        <a:rPr lang="cs-CZ" sz="1800" b="1" i="0" u="none" strike="noStrike">
                          <a:solidFill>
                            <a:srgbClr val="9BBB59"/>
                          </a:solidFill>
                          <a:effectLst/>
                          <a:latin typeface="Calibri"/>
                        </a:rPr>
                        <a:t>177,0</a:t>
                      </a:r>
                    </a:p>
                  </a:txBody>
                  <a:tcPr marL="9525" marR="9525" marT="9525" marB="0" anchor="b">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tcPr>
                </a:tc>
                <a:tc>
                  <a:txBody>
                    <a:bodyPr/>
                    <a:lstStyle/>
                    <a:p>
                      <a:pPr algn="ctr" fontAlgn="b"/>
                      <a:r>
                        <a:rPr lang="cs-CZ" sz="1800" b="1" i="0" u="none" strike="noStrike">
                          <a:solidFill>
                            <a:srgbClr val="9BBB59"/>
                          </a:solidFill>
                          <a:effectLst/>
                          <a:latin typeface="Calibri"/>
                        </a:rPr>
                        <a:t>69,3</a:t>
                      </a:r>
                    </a:p>
                  </a:txBody>
                  <a:tcPr marL="9525" marR="9525" marT="9525" marB="0" anchor="b">
                    <a:lnL>
                      <a:noFill/>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tcPr>
                </a:tc>
              </a:tr>
              <a:tr h="366967">
                <a:tc>
                  <a:txBody>
                    <a:bodyPr/>
                    <a:lstStyle/>
                    <a:p>
                      <a:pPr marL="265113" indent="0" algn="l" fontAlgn="b"/>
                      <a:r>
                        <a:rPr lang="cs-CZ" sz="1800" b="0" i="1" u="none" strike="noStrike" dirty="0">
                          <a:solidFill>
                            <a:srgbClr val="000000"/>
                          </a:solidFill>
                          <a:effectLst/>
                          <a:latin typeface="Calibri"/>
                        </a:rPr>
                        <a:t>z toho DPH</a:t>
                      </a:r>
                    </a:p>
                  </a:txBody>
                  <a:tcPr marL="9525" marR="9525" marT="9525" marB="0" anchor="b">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ysDot"/>
                      <a:round/>
                      <a:headEnd type="none" w="med" len="med"/>
                      <a:tailEnd type="none" w="med" len="med"/>
                    </a:lnB>
                  </a:tcPr>
                </a:tc>
                <a:tc>
                  <a:txBody>
                    <a:bodyPr/>
                    <a:lstStyle/>
                    <a:p>
                      <a:pPr algn="ctr" fontAlgn="b"/>
                      <a:r>
                        <a:rPr lang="cs-CZ" sz="1800" b="0" i="1" u="none" strike="noStrike">
                          <a:solidFill>
                            <a:srgbClr val="000000"/>
                          </a:solidFill>
                          <a:effectLst/>
                          <a:latin typeface="Calibri"/>
                        </a:rPr>
                        <a:t>79,3</a:t>
                      </a:r>
                    </a:p>
                  </a:txBody>
                  <a:tcPr marL="9525" marR="9525" marT="9525" marB="0" anchor="b">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ysDot"/>
                      <a:round/>
                      <a:headEnd type="none" w="med" len="med"/>
                      <a:tailEnd type="none" w="med" len="med"/>
                    </a:lnB>
                  </a:tcPr>
                </a:tc>
                <a:tc>
                  <a:txBody>
                    <a:bodyPr/>
                    <a:lstStyle/>
                    <a:p>
                      <a:pPr algn="ctr" fontAlgn="b"/>
                      <a:r>
                        <a:rPr lang="cs-CZ" sz="1800" b="0" i="1" u="none" strike="noStrike">
                          <a:solidFill>
                            <a:srgbClr val="000000"/>
                          </a:solidFill>
                          <a:effectLst/>
                          <a:latin typeface="Calibri"/>
                        </a:rPr>
                        <a:t>33</a:t>
                      </a:r>
                    </a:p>
                  </a:txBody>
                  <a:tcPr marL="9525" marR="9525" marT="9525" marB="0" anchor="b">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ysDot"/>
                      <a:round/>
                      <a:headEnd type="none" w="med" len="med"/>
                      <a:tailEnd type="none" w="med" len="med"/>
                    </a:lnB>
                  </a:tcPr>
                </a:tc>
                <a:tc>
                  <a:txBody>
                    <a:bodyPr/>
                    <a:lstStyle/>
                    <a:p>
                      <a:pPr algn="ctr" fontAlgn="b"/>
                      <a:r>
                        <a:rPr lang="cs-CZ" sz="1800" b="0" i="1" u="none" strike="noStrike">
                          <a:solidFill>
                            <a:srgbClr val="000000"/>
                          </a:solidFill>
                          <a:effectLst/>
                          <a:latin typeface="Calibri"/>
                        </a:rPr>
                        <a:t>83,2</a:t>
                      </a:r>
                    </a:p>
                  </a:txBody>
                  <a:tcPr marL="9525" marR="9525" marT="9525" marB="0" anchor="b">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ysDot"/>
                      <a:round/>
                      <a:headEnd type="none" w="med" len="med"/>
                      <a:tailEnd type="none" w="med" len="med"/>
                    </a:lnB>
                  </a:tcPr>
                </a:tc>
                <a:tc>
                  <a:txBody>
                    <a:bodyPr/>
                    <a:lstStyle/>
                    <a:p>
                      <a:pPr algn="ctr" fontAlgn="b"/>
                      <a:r>
                        <a:rPr lang="cs-CZ" sz="1800" b="0" i="1" u="none" strike="noStrike">
                          <a:solidFill>
                            <a:srgbClr val="000000"/>
                          </a:solidFill>
                          <a:effectLst/>
                          <a:latin typeface="Calibri"/>
                        </a:rPr>
                        <a:t>34,7</a:t>
                      </a:r>
                    </a:p>
                  </a:txBody>
                  <a:tcPr marL="9525" marR="9525" marT="9525" marB="0" anchor="b">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ysDot"/>
                      <a:round/>
                      <a:headEnd type="none" w="med" len="med"/>
                      <a:tailEnd type="none" w="med" len="med"/>
                    </a:lnB>
                  </a:tcPr>
                </a:tc>
                <a:tc>
                  <a:txBody>
                    <a:bodyPr/>
                    <a:lstStyle/>
                    <a:p>
                      <a:pPr algn="ctr" fontAlgn="b"/>
                      <a:r>
                        <a:rPr lang="cs-CZ" sz="1800" b="0" i="1" u="none" strike="noStrike">
                          <a:solidFill>
                            <a:srgbClr val="000000"/>
                          </a:solidFill>
                          <a:effectLst/>
                          <a:latin typeface="Calibri"/>
                        </a:rPr>
                        <a:t>86,3</a:t>
                      </a:r>
                    </a:p>
                  </a:txBody>
                  <a:tcPr marL="9525" marR="9525" marT="9525" marB="0" anchor="b">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ysDot"/>
                      <a:round/>
                      <a:headEnd type="none" w="med" len="med"/>
                      <a:tailEnd type="none" w="med" len="med"/>
                    </a:lnB>
                  </a:tcPr>
                </a:tc>
                <a:tc>
                  <a:txBody>
                    <a:bodyPr/>
                    <a:lstStyle/>
                    <a:p>
                      <a:pPr algn="ctr" fontAlgn="b"/>
                      <a:r>
                        <a:rPr lang="cs-CZ" sz="1800" b="0" i="1" u="none" strike="noStrike">
                          <a:solidFill>
                            <a:srgbClr val="000000"/>
                          </a:solidFill>
                          <a:effectLst/>
                          <a:latin typeface="Calibri"/>
                        </a:rPr>
                        <a:t>36</a:t>
                      </a:r>
                    </a:p>
                  </a:txBody>
                  <a:tcPr marL="9525" marR="9525" marT="9525" marB="0" anchor="b">
                    <a:lnL>
                      <a:noFill/>
                    </a:lnL>
                    <a:lnR w="12700" cap="flat" cmpd="sng" algn="ctr">
                      <a:noFill/>
                      <a:prstDash val="solid"/>
                      <a:round/>
                      <a:headEnd type="none" w="med" len="med"/>
                      <a:tailEnd type="none" w="med" len="med"/>
                    </a:lnR>
                    <a:lnT>
                      <a:noFill/>
                    </a:lnT>
                    <a:lnB w="12700" cap="flat" cmpd="sng" algn="ctr">
                      <a:solidFill>
                        <a:schemeClr val="tx1"/>
                      </a:solidFill>
                      <a:prstDash val="sysDot"/>
                      <a:round/>
                      <a:headEnd type="none" w="med" len="med"/>
                      <a:tailEnd type="none" w="med" len="med"/>
                    </a:lnB>
                  </a:tcPr>
                </a:tc>
              </a:tr>
              <a:tr h="366967">
                <a:tc>
                  <a:txBody>
                    <a:bodyPr/>
                    <a:lstStyle/>
                    <a:p>
                      <a:pPr algn="l" fontAlgn="b"/>
                      <a:r>
                        <a:rPr lang="cs-CZ" sz="1800" b="0" i="0" u="none" strike="noStrike">
                          <a:solidFill>
                            <a:srgbClr val="000000"/>
                          </a:solidFill>
                          <a:effectLst/>
                          <a:latin typeface="Calibri"/>
                        </a:rPr>
                        <a:t>Celostátní inkaso DPH</a:t>
                      </a:r>
                    </a:p>
                  </a:txBody>
                  <a:tcPr marL="9525" marR="9525" marT="9525" marB="0" anchor="b">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tcPr>
                </a:tc>
                <a:tc gridSpan="2">
                  <a:txBody>
                    <a:bodyPr/>
                    <a:lstStyle/>
                    <a:p>
                      <a:pPr algn="ctr" fontAlgn="b"/>
                      <a:r>
                        <a:rPr lang="cs-CZ" sz="1800" b="0" i="0" u="none" strike="noStrike">
                          <a:solidFill>
                            <a:srgbClr val="000000"/>
                          </a:solidFill>
                          <a:effectLst/>
                          <a:latin typeface="Calibri"/>
                        </a:rPr>
                        <a:t>370,5</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tcPr>
                </a:tc>
                <a:tc hMerge="1">
                  <a:txBody>
                    <a:bodyPr/>
                    <a:lstStyle/>
                    <a:p>
                      <a:endParaRPr lang="cs-CZ"/>
                    </a:p>
                  </a:txBody>
                  <a:tcPr/>
                </a:tc>
                <a:tc gridSpan="2">
                  <a:txBody>
                    <a:bodyPr/>
                    <a:lstStyle/>
                    <a:p>
                      <a:pPr algn="ctr" fontAlgn="b"/>
                      <a:r>
                        <a:rPr lang="cs-CZ" sz="1800" b="0" i="0" u="none" strike="noStrike">
                          <a:solidFill>
                            <a:srgbClr val="000000"/>
                          </a:solidFill>
                          <a:effectLst/>
                          <a:latin typeface="Calibri"/>
                        </a:rPr>
                        <a:t>389,0</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tcPr>
                </a:tc>
                <a:tc hMerge="1">
                  <a:txBody>
                    <a:bodyPr/>
                    <a:lstStyle/>
                    <a:p>
                      <a:endParaRPr lang="cs-CZ"/>
                    </a:p>
                  </a:txBody>
                  <a:tcPr/>
                </a:tc>
                <a:tc gridSpan="2">
                  <a:txBody>
                    <a:bodyPr/>
                    <a:lstStyle/>
                    <a:p>
                      <a:pPr algn="ctr" fontAlgn="b"/>
                      <a:r>
                        <a:rPr lang="cs-CZ" sz="1800" b="0" i="0" u="none" strike="noStrike">
                          <a:solidFill>
                            <a:srgbClr val="000000"/>
                          </a:solidFill>
                          <a:effectLst/>
                          <a:latin typeface="Calibri"/>
                        </a:rPr>
                        <a:t>403,2</a:t>
                      </a:r>
                    </a:p>
                  </a:txBody>
                  <a:tcPr marL="9525" marR="9525" marT="9525" marB="0" anchor="b">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tcPr>
                </a:tc>
                <a:tc hMerge="1">
                  <a:txBody>
                    <a:bodyPr/>
                    <a:lstStyle/>
                    <a:p>
                      <a:endParaRPr lang="cs-CZ"/>
                    </a:p>
                  </a:txBody>
                  <a:tcPr/>
                </a:tc>
              </a:tr>
              <a:tr h="366967">
                <a:tc>
                  <a:txBody>
                    <a:bodyPr/>
                    <a:lstStyle/>
                    <a:p>
                      <a:pPr marL="265113" indent="0" algn="l" fontAlgn="b"/>
                      <a:r>
                        <a:rPr lang="cs-CZ" sz="1800" b="0" i="1" u="none" strike="noStrike" dirty="0" smtClean="0">
                          <a:solidFill>
                            <a:srgbClr val="000000"/>
                          </a:solidFill>
                          <a:effectLst/>
                          <a:latin typeface="Calibri"/>
                        </a:rPr>
                        <a:t>Meziroční </a:t>
                      </a:r>
                      <a:r>
                        <a:rPr lang="cs-CZ" sz="1800" b="0" i="1" u="none" strike="noStrike" dirty="0">
                          <a:solidFill>
                            <a:srgbClr val="000000"/>
                          </a:solidFill>
                          <a:effectLst/>
                          <a:latin typeface="Calibri"/>
                        </a:rPr>
                        <a:t>nárůst DPH</a:t>
                      </a:r>
                    </a:p>
                  </a:txBody>
                  <a:tcPr marL="9525" marR="9525" marT="9525" marB="0" anchor="b">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ysDot"/>
                      <a:round/>
                      <a:headEnd type="none" w="med" len="med"/>
                      <a:tailEnd type="none" w="med" len="med"/>
                    </a:lnB>
                  </a:tcPr>
                </a:tc>
                <a:tc>
                  <a:txBody>
                    <a:bodyPr/>
                    <a:lstStyle/>
                    <a:p>
                      <a:pPr algn="ctr" fontAlgn="b"/>
                      <a:r>
                        <a:rPr lang="cs-CZ" sz="1800" b="0" i="1" u="none" strike="noStrike">
                          <a:solidFill>
                            <a:srgbClr val="000000"/>
                          </a:solidFill>
                          <a:effectLst/>
                          <a:latin typeface="Calibri"/>
                        </a:rPr>
                        <a:t> </a:t>
                      </a:r>
                    </a:p>
                  </a:txBody>
                  <a:tcPr marL="9525" marR="9525" marT="9525" marB="0" anchor="b">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ysDot"/>
                      <a:round/>
                      <a:headEnd type="none" w="med" len="med"/>
                      <a:tailEnd type="none" w="med" len="med"/>
                    </a:lnB>
                  </a:tcPr>
                </a:tc>
                <a:tc>
                  <a:txBody>
                    <a:bodyPr/>
                    <a:lstStyle/>
                    <a:p>
                      <a:pPr algn="ctr" fontAlgn="b"/>
                      <a:r>
                        <a:rPr lang="cs-CZ" sz="1800" b="0" i="1" u="none" strike="noStrike">
                          <a:solidFill>
                            <a:srgbClr val="000000"/>
                          </a:solidFill>
                          <a:effectLst/>
                          <a:latin typeface="Calibri"/>
                        </a:rPr>
                        <a:t> </a:t>
                      </a:r>
                    </a:p>
                  </a:txBody>
                  <a:tcPr marL="9525" marR="9525" marT="9525" marB="0" anchor="b">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ysDot"/>
                      <a:round/>
                      <a:headEnd type="none" w="med" len="med"/>
                      <a:tailEnd type="none" w="med" len="med"/>
                    </a:lnB>
                  </a:tcPr>
                </a:tc>
                <a:tc>
                  <a:txBody>
                    <a:bodyPr/>
                    <a:lstStyle/>
                    <a:p>
                      <a:pPr algn="ctr" fontAlgn="b"/>
                      <a:r>
                        <a:rPr lang="cs-CZ" sz="1800" b="0" i="1" u="none" strike="noStrike">
                          <a:solidFill>
                            <a:srgbClr val="000000"/>
                          </a:solidFill>
                          <a:effectLst/>
                          <a:latin typeface="Calibri"/>
                        </a:rPr>
                        <a:t> </a:t>
                      </a:r>
                    </a:p>
                  </a:txBody>
                  <a:tcPr marL="9525" marR="9525" marT="9525" marB="0" anchor="b">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ysDot"/>
                      <a:round/>
                      <a:headEnd type="none" w="med" len="med"/>
                      <a:tailEnd type="none" w="med" len="med"/>
                    </a:lnB>
                  </a:tcPr>
                </a:tc>
                <a:tc>
                  <a:txBody>
                    <a:bodyPr/>
                    <a:lstStyle/>
                    <a:p>
                      <a:pPr algn="r" fontAlgn="b"/>
                      <a:r>
                        <a:rPr lang="cs-CZ" sz="1800" b="0" i="1" u="none" strike="noStrike">
                          <a:solidFill>
                            <a:srgbClr val="000000"/>
                          </a:solidFill>
                          <a:effectLst/>
                          <a:latin typeface="Calibri"/>
                        </a:rPr>
                        <a:t>18,5</a:t>
                      </a:r>
                    </a:p>
                  </a:txBody>
                  <a:tcPr marL="9525" marR="9525" marT="9525" marB="0" anchor="b">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ysDot"/>
                      <a:round/>
                      <a:headEnd type="none" w="med" len="med"/>
                      <a:tailEnd type="none" w="med" len="med"/>
                    </a:lnB>
                  </a:tcPr>
                </a:tc>
                <a:tc>
                  <a:txBody>
                    <a:bodyPr/>
                    <a:lstStyle/>
                    <a:p>
                      <a:pPr algn="ctr" fontAlgn="b"/>
                      <a:r>
                        <a:rPr lang="cs-CZ" sz="1800" b="0" i="1" u="none" strike="noStrike">
                          <a:solidFill>
                            <a:srgbClr val="000000"/>
                          </a:solidFill>
                          <a:effectLst/>
                          <a:latin typeface="Calibri"/>
                        </a:rPr>
                        <a:t> </a:t>
                      </a:r>
                    </a:p>
                  </a:txBody>
                  <a:tcPr marL="9525" marR="9525" marT="9525" marB="0" anchor="b">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ysDot"/>
                      <a:round/>
                      <a:headEnd type="none" w="med" len="med"/>
                      <a:tailEnd type="none" w="med" len="med"/>
                    </a:lnB>
                  </a:tcPr>
                </a:tc>
                <a:tc>
                  <a:txBody>
                    <a:bodyPr/>
                    <a:lstStyle/>
                    <a:p>
                      <a:pPr algn="r" fontAlgn="b"/>
                      <a:r>
                        <a:rPr lang="cs-CZ" sz="1800" b="0" i="1" u="none" strike="noStrike">
                          <a:solidFill>
                            <a:srgbClr val="000000"/>
                          </a:solidFill>
                          <a:effectLst/>
                          <a:latin typeface="Calibri"/>
                        </a:rPr>
                        <a:t>14,2</a:t>
                      </a:r>
                    </a:p>
                  </a:txBody>
                  <a:tcPr marL="9525" marR="9525" marT="9525" marB="0" anchor="b">
                    <a:lnL>
                      <a:noFill/>
                    </a:lnL>
                    <a:lnR w="12700" cap="flat" cmpd="sng" algn="ctr">
                      <a:noFill/>
                      <a:prstDash val="solid"/>
                      <a:round/>
                      <a:headEnd type="none" w="med" len="med"/>
                      <a:tailEnd type="none" w="med" len="med"/>
                    </a:lnR>
                    <a:lnT>
                      <a:noFill/>
                    </a:lnT>
                    <a:lnB w="12700" cap="flat" cmpd="sng" algn="ctr">
                      <a:solidFill>
                        <a:schemeClr val="tx1"/>
                      </a:solidFill>
                      <a:prstDash val="sysDot"/>
                      <a:round/>
                      <a:headEnd type="none" w="med" len="med"/>
                      <a:tailEnd type="none" w="med" len="med"/>
                    </a:lnB>
                  </a:tcPr>
                </a:tc>
              </a:tr>
              <a:tr h="366967">
                <a:tc>
                  <a:txBody>
                    <a:bodyPr/>
                    <a:lstStyle/>
                    <a:p>
                      <a:pPr algn="l" fontAlgn="b"/>
                      <a:r>
                        <a:rPr lang="cs-CZ" sz="1800" b="0" i="0" u="none" strike="noStrike">
                          <a:solidFill>
                            <a:srgbClr val="000000"/>
                          </a:solidFill>
                          <a:effectLst/>
                          <a:latin typeface="Calibri"/>
                        </a:rPr>
                        <a:t>Nový podíl - jen DPH</a:t>
                      </a:r>
                    </a:p>
                  </a:txBody>
                  <a:tcPr marL="9525" marR="9525" marT="9525" marB="0" anchor="b">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tcPr>
                </a:tc>
                <a:tc>
                  <a:txBody>
                    <a:bodyPr/>
                    <a:lstStyle/>
                    <a:p>
                      <a:pPr algn="ctr" fontAlgn="b"/>
                      <a:r>
                        <a:rPr lang="cs-CZ" sz="1800" b="0" i="0" u="none" strike="noStrike" dirty="0">
                          <a:solidFill>
                            <a:srgbClr val="000000"/>
                          </a:solidFill>
                          <a:effectLst/>
                          <a:latin typeface="Calibri"/>
                        </a:rPr>
                        <a:t>44,13%</a:t>
                      </a:r>
                    </a:p>
                  </a:txBody>
                  <a:tcPr marL="9525" marR="9525" marT="9525" marB="0" anchor="b">
                    <a:lnL w="28575" cap="flat" cmpd="sng" algn="ctr">
                      <a:solidFill>
                        <a:schemeClr val="tx1"/>
                      </a:solidFill>
                      <a:prstDash val="solid"/>
                      <a:round/>
                      <a:headEnd type="none" w="med" len="med"/>
                      <a:tailEnd type="none" w="med" len="med"/>
                    </a:lnL>
                    <a:lnR>
                      <a:noFill/>
                    </a:lnR>
                    <a:lnT w="12700" cap="flat" cmpd="sng" algn="ctr">
                      <a:solidFill>
                        <a:schemeClr val="tx1"/>
                      </a:solidFill>
                      <a:prstDash val="sysDot"/>
                      <a:round/>
                      <a:headEnd type="none" w="med" len="med"/>
                      <a:tailEnd type="none" w="med" len="med"/>
                    </a:lnT>
                    <a:lnB>
                      <a:noFill/>
                    </a:lnB>
                  </a:tcPr>
                </a:tc>
                <a:tc>
                  <a:txBody>
                    <a:bodyPr/>
                    <a:lstStyle/>
                    <a:p>
                      <a:pPr algn="ctr" fontAlgn="b"/>
                      <a:r>
                        <a:rPr lang="cs-CZ" sz="1800" b="0" i="0" u="none" strike="noStrike">
                          <a:solidFill>
                            <a:srgbClr val="000000"/>
                          </a:solidFill>
                          <a:effectLst/>
                          <a:latin typeface="Calibri"/>
                        </a:rPr>
                        <a:t>17,25%</a:t>
                      </a:r>
                    </a:p>
                  </a:txBody>
                  <a:tcPr marL="9525" marR="9525" marT="9525" marB="0" anchor="b">
                    <a:lnL>
                      <a:noFill/>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tcPr>
                </a:tc>
                <a:tc>
                  <a:txBody>
                    <a:bodyPr/>
                    <a:lstStyle/>
                    <a:p>
                      <a:pPr algn="ctr" fontAlgn="b"/>
                      <a:r>
                        <a:rPr lang="cs-CZ" sz="1800" b="0" i="0" u="none" strike="noStrike">
                          <a:solidFill>
                            <a:srgbClr val="000000"/>
                          </a:solidFill>
                          <a:effectLst/>
                          <a:latin typeface="Calibri"/>
                        </a:rPr>
                        <a:t> </a:t>
                      </a:r>
                    </a:p>
                  </a:txBody>
                  <a:tcPr marL="9525" marR="9525" marT="9525" marB="0" anchor="b">
                    <a:lnL w="28575" cap="flat" cmpd="sng" algn="ctr">
                      <a:solidFill>
                        <a:schemeClr val="tx1"/>
                      </a:solidFill>
                      <a:prstDash val="solid"/>
                      <a:round/>
                      <a:headEnd type="none" w="med" len="med"/>
                      <a:tailEnd type="none" w="med" len="med"/>
                    </a:lnL>
                    <a:lnR>
                      <a:noFill/>
                    </a:lnR>
                    <a:lnT w="12700" cap="flat" cmpd="sng" algn="ctr">
                      <a:solidFill>
                        <a:schemeClr val="tx1"/>
                      </a:solidFill>
                      <a:prstDash val="sysDot"/>
                      <a:round/>
                      <a:headEnd type="none" w="med" len="med"/>
                      <a:tailEnd type="none" w="med" len="med"/>
                    </a:lnT>
                    <a:lnB>
                      <a:noFill/>
                    </a:lnB>
                  </a:tcPr>
                </a:tc>
                <a:tc>
                  <a:txBody>
                    <a:bodyPr/>
                    <a:lstStyle/>
                    <a:p>
                      <a:pPr algn="ctr" fontAlgn="b"/>
                      <a:r>
                        <a:rPr lang="cs-CZ" sz="1800" b="0" i="0" u="none" strike="noStrike">
                          <a:solidFill>
                            <a:srgbClr val="000000"/>
                          </a:solidFill>
                          <a:effectLst/>
                          <a:latin typeface="Calibri"/>
                        </a:rPr>
                        <a:t> </a:t>
                      </a:r>
                    </a:p>
                  </a:txBody>
                  <a:tcPr marL="9525" marR="9525" marT="9525" marB="0" anchor="b">
                    <a:lnL>
                      <a:noFill/>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tcPr>
                </a:tc>
                <a:tc>
                  <a:txBody>
                    <a:bodyPr/>
                    <a:lstStyle/>
                    <a:p>
                      <a:pPr algn="ctr" fontAlgn="b"/>
                      <a:r>
                        <a:rPr lang="cs-CZ" sz="1800" b="0" i="0" u="none" strike="noStrike">
                          <a:solidFill>
                            <a:srgbClr val="000000"/>
                          </a:solidFill>
                          <a:effectLst/>
                          <a:latin typeface="Calibri"/>
                        </a:rPr>
                        <a:t> </a:t>
                      </a:r>
                    </a:p>
                  </a:txBody>
                  <a:tcPr marL="9525" marR="9525" marT="9525" marB="0" anchor="b">
                    <a:lnL w="28575" cap="flat" cmpd="sng" algn="ctr">
                      <a:solidFill>
                        <a:schemeClr val="tx1"/>
                      </a:solidFill>
                      <a:prstDash val="solid"/>
                      <a:round/>
                      <a:headEnd type="none" w="med" len="med"/>
                      <a:tailEnd type="none" w="med" len="med"/>
                    </a:lnL>
                    <a:lnR>
                      <a:noFill/>
                    </a:lnR>
                    <a:lnT w="12700" cap="flat" cmpd="sng" algn="ctr">
                      <a:solidFill>
                        <a:schemeClr val="tx1"/>
                      </a:solidFill>
                      <a:prstDash val="sysDot"/>
                      <a:round/>
                      <a:headEnd type="none" w="med" len="med"/>
                      <a:tailEnd type="none" w="med" len="med"/>
                    </a:lnT>
                    <a:lnB>
                      <a:noFill/>
                    </a:lnB>
                  </a:tcPr>
                </a:tc>
                <a:tc>
                  <a:txBody>
                    <a:bodyPr/>
                    <a:lstStyle/>
                    <a:p>
                      <a:pPr algn="ctr" fontAlgn="b"/>
                      <a:r>
                        <a:rPr lang="cs-CZ" sz="1800" b="0" i="0" u="none" strike="noStrike">
                          <a:solidFill>
                            <a:srgbClr val="000000"/>
                          </a:solidFill>
                          <a:effectLst/>
                          <a:latin typeface="Calibri"/>
                        </a:rPr>
                        <a:t> </a:t>
                      </a:r>
                    </a:p>
                  </a:txBody>
                  <a:tcPr marL="9525" marR="9525" marT="9525" marB="0" anchor="b">
                    <a:lnL>
                      <a:noFill/>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tcPr>
                </a:tc>
              </a:tr>
              <a:tr h="366967">
                <a:tc>
                  <a:txBody>
                    <a:bodyPr/>
                    <a:lstStyle/>
                    <a:p>
                      <a:pPr algn="l" fontAlgn="b"/>
                      <a:r>
                        <a:rPr lang="cs-CZ" sz="1800" b="1" i="0" u="none" strike="noStrike">
                          <a:solidFill>
                            <a:srgbClr val="4BACC6"/>
                          </a:solidFill>
                          <a:effectLst/>
                          <a:latin typeface="Calibri"/>
                        </a:rPr>
                        <a:t>Nový objem SD</a:t>
                      </a:r>
                    </a:p>
                  </a:txBody>
                  <a:tcPr marL="9525" marR="9525" marT="9525" marB="0" anchor="b">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tcPr>
                </a:tc>
                <a:tc>
                  <a:txBody>
                    <a:bodyPr/>
                    <a:lstStyle/>
                    <a:p>
                      <a:pPr algn="ctr" fontAlgn="b"/>
                      <a:r>
                        <a:rPr lang="cs-CZ" sz="1800" b="1" i="0" u="none" strike="noStrike">
                          <a:solidFill>
                            <a:srgbClr val="4BACC6"/>
                          </a:solidFill>
                          <a:effectLst/>
                          <a:latin typeface="Calibri"/>
                        </a:rPr>
                        <a:t>163,5</a:t>
                      </a:r>
                    </a:p>
                  </a:txBody>
                  <a:tcPr marL="9525" marR="9525" marT="9525" marB="0" anchor="b">
                    <a:lnL w="28575"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cs-CZ" sz="1800" b="1" i="0" u="none" strike="noStrike">
                          <a:solidFill>
                            <a:srgbClr val="4BACC6"/>
                          </a:solidFill>
                          <a:effectLst/>
                          <a:latin typeface="Calibri"/>
                        </a:rPr>
                        <a:t>63,9</a:t>
                      </a:r>
                    </a:p>
                  </a:txBody>
                  <a:tcPr marL="9525" marR="9525" marT="9525" marB="0" anchor="b">
                    <a:lnL>
                      <a:noFill/>
                    </a:lnL>
                    <a:lnR w="28575" cap="flat" cmpd="sng" algn="ctr">
                      <a:solidFill>
                        <a:schemeClr val="tx1"/>
                      </a:solidFill>
                      <a:prstDash val="solid"/>
                      <a:round/>
                      <a:headEnd type="none" w="med" len="med"/>
                      <a:tailEnd type="none" w="med" len="med"/>
                    </a:lnR>
                    <a:lnT>
                      <a:noFill/>
                    </a:lnT>
                    <a:lnB>
                      <a:noFill/>
                    </a:lnB>
                  </a:tcPr>
                </a:tc>
                <a:tc>
                  <a:txBody>
                    <a:bodyPr/>
                    <a:lstStyle/>
                    <a:p>
                      <a:pPr algn="ctr" fontAlgn="b"/>
                      <a:r>
                        <a:rPr lang="cs-CZ" sz="1800" b="1" i="0" u="none" strike="noStrike">
                          <a:solidFill>
                            <a:srgbClr val="4BACC6"/>
                          </a:solidFill>
                          <a:effectLst/>
                          <a:latin typeface="Calibri"/>
                        </a:rPr>
                        <a:t>171,7</a:t>
                      </a:r>
                    </a:p>
                  </a:txBody>
                  <a:tcPr marL="9525" marR="9525" marT="9525" marB="0" anchor="b">
                    <a:lnL w="28575"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cs-CZ" sz="1800" b="1" i="0" u="none" strike="noStrike">
                          <a:solidFill>
                            <a:srgbClr val="4BACC6"/>
                          </a:solidFill>
                          <a:effectLst/>
                          <a:latin typeface="Calibri"/>
                        </a:rPr>
                        <a:t>67,1</a:t>
                      </a:r>
                    </a:p>
                  </a:txBody>
                  <a:tcPr marL="9525" marR="9525" marT="9525" marB="0" anchor="b">
                    <a:lnL>
                      <a:noFill/>
                    </a:lnL>
                    <a:lnR w="28575" cap="flat" cmpd="sng" algn="ctr">
                      <a:solidFill>
                        <a:schemeClr val="tx1"/>
                      </a:solidFill>
                      <a:prstDash val="solid"/>
                      <a:round/>
                      <a:headEnd type="none" w="med" len="med"/>
                      <a:tailEnd type="none" w="med" len="med"/>
                    </a:lnR>
                    <a:lnT>
                      <a:noFill/>
                    </a:lnT>
                    <a:lnB>
                      <a:noFill/>
                    </a:lnB>
                  </a:tcPr>
                </a:tc>
                <a:tc>
                  <a:txBody>
                    <a:bodyPr/>
                    <a:lstStyle/>
                    <a:p>
                      <a:pPr algn="ctr" fontAlgn="b"/>
                      <a:r>
                        <a:rPr lang="cs-CZ" sz="1800" b="1" i="0" u="none" strike="noStrike">
                          <a:solidFill>
                            <a:srgbClr val="4BACC6"/>
                          </a:solidFill>
                          <a:effectLst/>
                          <a:latin typeface="Calibri"/>
                        </a:rPr>
                        <a:t>177,9</a:t>
                      </a:r>
                    </a:p>
                  </a:txBody>
                  <a:tcPr marL="9525" marR="9525" marT="9525" marB="0" anchor="b">
                    <a:lnL w="28575"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cs-CZ" sz="1800" b="1" i="0" u="none" strike="noStrike">
                          <a:solidFill>
                            <a:srgbClr val="4BACC6"/>
                          </a:solidFill>
                          <a:effectLst/>
                          <a:latin typeface="Calibri"/>
                        </a:rPr>
                        <a:t>69,6</a:t>
                      </a:r>
                    </a:p>
                  </a:txBody>
                  <a:tcPr marL="9525" marR="9525" marT="9525" marB="0" anchor="b">
                    <a:lnL>
                      <a:noFill/>
                    </a:lnL>
                    <a:lnR w="12700" cap="flat" cmpd="sng" algn="ctr">
                      <a:noFill/>
                      <a:prstDash val="solid"/>
                      <a:round/>
                      <a:headEnd type="none" w="med" len="med"/>
                      <a:tailEnd type="none" w="med" len="med"/>
                    </a:lnR>
                    <a:lnT>
                      <a:noFill/>
                    </a:lnT>
                    <a:lnB>
                      <a:noFill/>
                    </a:lnB>
                  </a:tcPr>
                </a:tc>
              </a:tr>
              <a:tr h="722815">
                <a:tc>
                  <a:txBody>
                    <a:bodyPr/>
                    <a:lstStyle/>
                    <a:p>
                      <a:pPr algn="l" fontAlgn="b"/>
                      <a:r>
                        <a:rPr lang="cs-CZ" sz="1800" b="1" i="0" u="none" strike="noStrike" dirty="0">
                          <a:solidFill>
                            <a:srgbClr val="F79646"/>
                          </a:solidFill>
                          <a:effectLst/>
                          <a:latin typeface="Calibri"/>
                        </a:rPr>
                        <a:t>Rozdíl SD </a:t>
                      </a:r>
                      <a:r>
                        <a:rPr lang="cs-CZ" sz="1800" b="1" i="0" u="none" strike="noStrike" dirty="0" smtClean="0">
                          <a:solidFill>
                            <a:srgbClr val="F79646"/>
                          </a:solidFill>
                          <a:effectLst/>
                          <a:latin typeface="Calibri"/>
                        </a:rPr>
                        <a:t/>
                      </a:r>
                      <a:br>
                        <a:rPr lang="cs-CZ" sz="1800" b="1" i="0" u="none" strike="noStrike" dirty="0" smtClean="0">
                          <a:solidFill>
                            <a:srgbClr val="F79646"/>
                          </a:solidFill>
                          <a:effectLst/>
                          <a:latin typeface="Calibri"/>
                        </a:rPr>
                      </a:br>
                      <a:r>
                        <a:rPr lang="cs-CZ" sz="1800" b="1" i="0" u="none" strike="noStrike" dirty="0" smtClean="0">
                          <a:solidFill>
                            <a:srgbClr val="F79646"/>
                          </a:solidFill>
                          <a:effectLst/>
                          <a:latin typeface="Calibri"/>
                        </a:rPr>
                        <a:t>(</a:t>
                      </a:r>
                      <a:r>
                        <a:rPr lang="cs-CZ" sz="1800" b="1" i="0" u="none" strike="noStrike" dirty="0">
                          <a:solidFill>
                            <a:srgbClr val="F79646"/>
                          </a:solidFill>
                          <a:effectLst/>
                          <a:latin typeface="Calibri"/>
                        </a:rPr>
                        <a:t>nový - stávající)</a:t>
                      </a:r>
                    </a:p>
                  </a:txBody>
                  <a:tcPr marL="9525" marR="9525" marT="9525" marB="0" anchor="b">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tcPr>
                </a:tc>
                <a:tc>
                  <a:txBody>
                    <a:bodyPr/>
                    <a:lstStyle/>
                    <a:p>
                      <a:pPr algn="ctr" fontAlgn="b"/>
                      <a:r>
                        <a:rPr lang="cs-CZ" sz="1800" b="1" i="0" u="none" strike="noStrike">
                          <a:solidFill>
                            <a:srgbClr val="F79646"/>
                          </a:solidFill>
                          <a:effectLst/>
                          <a:latin typeface="Calibri"/>
                        </a:rPr>
                        <a:t>0,0</a:t>
                      </a:r>
                    </a:p>
                  </a:txBody>
                  <a:tcPr marL="9525" marR="9525" marT="9525" marB="0" anchor="b">
                    <a:lnL w="28575"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algn="ctr" fontAlgn="b"/>
                      <a:r>
                        <a:rPr lang="cs-CZ" sz="1800" b="1" i="0" u="none" strike="noStrike">
                          <a:solidFill>
                            <a:srgbClr val="F79646"/>
                          </a:solidFill>
                          <a:effectLst/>
                          <a:latin typeface="Calibri"/>
                        </a:rPr>
                        <a:t>0,0</a:t>
                      </a:r>
                    </a:p>
                  </a:txBody>
                  <a:tcPr marL="9525" marR="9525" marT="9525" marB="0" anchor="b">
                    <a:lnL>
                      <a:noFill/>
                    </a:lnL>
                    <a:lnR w="28575"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tcPr>
                </a:tc>
                <a:tc>
                  <a:txBody>
                    <a:bodyPr/>
                    <a:lstStyle/>
                    <a:p>
                      <a:pPr algn="ctr" fontAlgn="b"/>
                      <a:r>
                        <a:rPr lang="cs-CZ" sz="1800" b="1" i="0" u="none" strike="noStrike">
                          <a:solidFill>
                            <a:srgbClr val="F79646"/>
                          </a:solidFill>
                          <a:effectLst/>
                          <a:latin typeface="Calibri"/>
                        </a:rPr>
                        <a:t>1,4</a:t>
                      </a:r>
                    </a:p>
                  </a:txBody>
                  <a:tcPr marL="9525" marR="9525" marT="9525" marB="0" anchor="b">
                    <a:lnL w="28575"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algn="ctr" fontAlgn="b"/>
                      <a:r>
                        <a:rPr lang="cs-CZ" sz="1800" b="1" i="0" u="none" strike="noStrike">
                          <a:solidFill>
                            <a:srgbClr val="F79646"/>
                          </a:solidFill>
                          <a:effectLst/>
                          <a:latin typeface="Calibri"/>
                        </a:rPr>
                        <a:t>0,5</a:t>
                      </a:r>
                    </a:p>
                  </a:txBody>
                  <a:tcPr marL="9525" marR="9525" marT="9525" marB="0" anchor="b">
                    <a:lnL>
                      <a:noFill/>
                    </a:lnL>
                    <a:lnR w="28575"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tcPr>
                </a:tc>
                <a:tc>
                  <a:txBody>
                    <a:bodyPr/>
                    <a:lstStyle/>
                    <a:p>
                      <a:pPr algn="ctr" fontAlgn="b"/>
                      <a:r>
                        <a:rPr lang="cs-CZ" sz="1800" b="1" i="0" u="none" strike="noStrike">
                          <a:solidFill>
                            <a:srgbClr val="F79646"/>
                          </a:solidFill>
                          <a:effectLst/>
                          <a:latin typeface="Calibri"/>
                        </a:rPr>
                        <a:t>0,9</a:t>
                      </a:r>
                    </a:p>
                  </a:txBody>
                  <a:tcPr marL="9525" marR="9525" marT="9525" marB="0" anchor="b">
                    <a:lnL w="28575"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algn="ctr" fontAlgn="b"/>
                      <a:r>
                        <a:rPr lang="cs-CZ" sz="1800" b="1" i="0" u="none" strike="noStrike" dirty="0">
                          <a:solidFill>
                            <a:srgbClr val="F79646"/>
                          </a:solidFill>
                          <a:effectLst/>
                          <a:latin typeface="Calibri"/>
                        </a:rPr>
                        <a:t>0,3</a:t>
                      </a:r>
                    </a:p>
                  </a:txBody>
                  <a:tcPr marL="9525" marR="9525" marT="9525"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tcPr>
                </a:tc>
              </a:tr>
              <a:tr h="366967">
                <a:tc>
                  <a:txBody>
                    <a:bodyPr/>
                    <a:lstStyle/>
                    <a:p>
                      <a:pPr algn="l" fontAlgn="b"/>
                      <a:endParaRPr lang="cs-CZ" sz="18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cs-CZ" sz="18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cs-CZ" sz="18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cs-CZ" sz="18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cs-CZ" sz="18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cs-CZ" sz="18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cs-CZ" sz="18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r>
              <a:tr h="366967">
                <a:tc gridSpan="2">
                  <a:txBody>
                    <a:bodyPr/>
                    <a:lstStyle/>
                    <a:p>
                      <a:pPr algn="l" fontAlgn="b"/>
                      <a:r>
                        <a:rPr lang="pl-PL" sz="1800" b="0" i="0" u="none" strike="noStrike">
                          <a:solidFill>
                            <a:srgbClr val="000000"/>
                          </a:solidFill>
                          <a:effectLst/>
                          <a:latin typeface="Calibri"/>
                        </a:rPr>
                        <a:t>Celkový podíl obcí a krajů na DPH</a:t>
                      </a:r>
                    </a:p>
                  </a:txBody>
                  <a:tcPr marL="9525" marR="9525" marT="9525" marB="0" anchor="b">
                    <a:lnL>
                      <a:noFill/>
                    </a:lnL>
                    <a:lnR>
                      <a:noFill/>
                    </a:lnR>
                    <a:lnT>
                      <a:noFill/>
                    </a:lnT>
                    <a:lnB>
                      <a:noFill/>
                    </a:lnB>
                  </a:tcPr>
                </a:tc>
                <a:tc hMerge="1">
                  <a:txBody>
                    <a:bodyPr/>
                    <a:lstStyle/>
                    <a:p>
                      <a:endParaRPr lang="cs-CZ"/>
                    </a:p>
                  </a:txBody>
                  <a:tcPr/>
                </a:tc>
                <a:tc>
                  <a:txBody>
                    <a:bodyPr/>
                    <a:lstStyle/>
                    <a:p>
                      <a:pPr algn="r" fontAlgn="b"/>
                      <a:r>
                        <a:rPr lang="cs-CZ" sz="1800" b="0" i="0" u="none" strike="noStrike" dirty="0">
                          <a:solidFill>
                            <a:srgbClr val="000000"/>
                          </a:solidFill>
                          <a:effectLst/>
                          <a:latin typeface="Calibri"/>
                        </a:rPr>
                        <a:t>61,38%</a:t>
                      </a:r>
                    </a:p>
                  </a:txBody>
                  <a:tcPr marL="9525" marR="9525" marT="9525" marB="0" anchor="b">
                    <a:lnL>
                      <a:noFill/>
                    </a:lnL>
                    <a:lnR>
                      <a:noFill/>
                    </a:lnR>
                    <a:lnT>
                      <a:noFill/>
                    </a:lnT>
                    <a:lnB>
                      <a:noFill/>
                    </a:lnB>
                  </a:tcPr>
                </a:tc>
                <a:tc>
                  <a:txBody>
                    <a:bodyPr/>
                    <a:lstStyle/>
                    <a:p>
                      <a:pPr algn="l" fontAlgn="b"/>
                      <a:endParaRPr lang="cs-CZ" sz="1800" b="0" i="0" u="none" strike="noStrike" dirty="0" smtClean="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cs-CZ" sz="18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cs-CZ"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cs-CZ" sz="18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sp>
        <p:nvSpPr>
          <p:cNvPr id="3" name="TextovéPole 2"/>
          <p:cNvSpPr txBox="1"/>
          <p:nvPr/>
        </p:nvSpPr>
        <p:spPr>
          <a:xfrm>
            <a:off x="263360" y="5680178"/>
            <a:ext cx="8496944" cy="923330"/>
          </a:xfrm>
          <a:prstGeom prst="rect">
            <a:avLst/>
          </a:prstGeom>
          <a:noFill/>
        </p:spPr>
        <p:txBody>
          <a:bodyPr wrap="square" rtlCol="0">
            <a:spAutoFit/>
          </a:bodyPr>
          <a:lstStyle/>
          <a:p>
            <a:r>
              <a:rPr lang="cs-CZ" b="1" dirty="0" smtClean="0"/>
              <a:t>Postoj MF</a:t>
            </a:r>
            <a:r>
              <a:rPr lang="cs-CZ" dirty="0" smtClean="0"/>
              <a:t>: vázat daňové příjmy pouze na jednu daň je rizikové, méně rizikové je zachovat spektrum SD, pro zjednodušení je možné  vázat podíl pouze na celkové inkaso DPFO (ne na jednotlivé složky této daně)</a:t>
            </a:r>
            <a:endParaRPr lang="cs-CZ" dirty="0"/>
          </a:p>
        </p:txBody>
      </p:sp>
    </p:spTree>
    <p:extLst>
      <p:ext uri="{BB962C8B-B14F-4D97-AF65-F5344CB8AC3E}">
        <p14:creationId xmlns:p14="http://schemas.microsoft.com/office/powerpoint/2010/main" val="10501111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Motivační složka v rámci RUD</a:t>
            </a:r>
            <a:endParaRPr lang="cs-CZ" sz="28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31</a:t>
            </a:fld>
            <a:endParaRPr lang="en-GB" sz="1200" dirty="0"/>
          </a:p>
        </p:txBody>
      </p:sp>
      <p:sp>
        <p:nvSpPr>
          <p:cNvPr id="3" name="Obdélník 2"/>
          <p:cNvSpPr/>
          <p:nvPr/>
        </p:nvSpPr>
        <p:spPr>
          <a:xfrm>
            <a:off x="323528" y="1196752"/>
            <a:ext cx="8568952" cy="4524315"/>
          </a:xfrm>
          <a:prstGeom prst="rect">
            <a:avLst/>
          </a:prstGeom>
        </p:spPr>
        <p:txBody>
          <a:bodyPr wrap="square">
            <a:spAutoFit/>
          </a:bodyPr>
          <a:lstStyle/>
          <a:p>
            <a:pPr algn="just"/>
            <a:r>
              <a:rPr lang="cs-CZ" dirty="0" smtClean="0">
                <a:latin typeface="Calibri" panose="020F0502020204030204" pitchFamily="34" charset="0"/>
              </a:rPr>
              <a:t>Od r. 2017 dochází na základě z. č. 391/2015 Sb. ke zrušení </a:t>
            </a:r>
            <a:r>
              <a:rPr lang="cs-CZ" dirty="0">
                <a:latin typeface="Calibri" panose="020F0502020204030204" pitchFamily="34" charset="0"/>
              </a:rPr>
              <a:t>30% podílu obcí na DPFO </a:t>
            </a:r>
            <a:r>
              <a:rPr lang="cs-CZ" dirty="0" smtClean="0">
                <a:latin typeface="Calibri" panose="020F0502020204030204" pitchFamily="34" charset="0"/>
              </a:rPr>
              <a:t/>
            </a:r>
            <a:br>
              <a:rPr lang="cs-CZ" dirty="0" smtClean="0">
                <a:latin typeface="Calibri" panose="020F0502020204030204" pitchFamily="34" charset="0"/>
              </a:rPr>
            </a:br>
            <a:r>
              <a:rPr lang="cs-CZ" dirty="0" smtClean="0">
                <a:latin typeface="Calibri" panose="020F0502020204030204" pitchFamily="34" charset="0"/>
              </a:rPr>
              <a:t>z podnikání </a:t>
            </a:r>
            <a:r>
              <a:rPr lang="cs-CZ" dirty="0">
                <a:latin typeface="Calibri" panose="020F0502020204030204" pitchFamily="34" charset="0"/>
              </a:rPr>
              <a:t>(přiznání</a:t>
            </a:r>
            <a:r>
              <a:rPr lang="cs-CZ" dirty="0" smtClean="0">
                <a:latin typeface="Calibri" panose="020F0502020204030204" pitchFamily="34" charset="0"/>
              </a:rPr>
              <a:t>).</a:t>
            </a:r>
          </a:p>
          <a:p>
            <a:pPr algn="just"/>
            <a:endParaRPr lang="cs-CZ" dirty="0">
              <a:latin typeface="Calibri" panose="020F0502020204030204" pitchFamily="34" charset="0"/>
            </a:endParaRPr>
          </a:p>
          <a:p>
            <a:pPr algn="just"/>
            <a:r>
              <a:rPr lang="cs-CZ" dirty="0" smtClean="0">
                <a:latin typeface="Calibri" panose="020F0502020204030204" pitchFamily="34" charset="0"/>
              </a:rPr>
              <a:t>V současné době není dohoda na vhodné náhradě této motivační složky. </a:t>
            </a:r>
          </a:p>
          <a:p>
            <a:pPr algn="just"/>
            <a:r>
              <a:rPr lang="cs-CZ" dirty="0" smtClean="0">
                <a:latin typeface="Calibri" panose="020F0502020204030204" pitchFamily="34" charset="0"/>
              </a:rPr>
              <a:t>Problematické je nalézt existující, popř. vhodný zdroj dat (problém povinnosti mlčenlivosti správce daně, administrativní náročnost).</a:t>
            </a:r>
          </a:p>
          <a:p>
            <a:pPr algn="just"/>
            <a:endParaRPr lang="cs-CZ" dirty="0">
              <a:latin typeface="Calibri" panose="020F0502020204030204" pitchFamily="34" charset="0"/>
            </a:endParaRPr>
          </a:p>
          <a:p>
            <a:pPr algn="just"/>
            <a:r>
              <a:rPr lang="cs-CZ" b="1" u="sng" dirty="0" smtClean="0">
                <a:latin typeface="Calibri" panose="020F0502020204030204" pitchFamily="34" charset="0"/>
              </a:rPr>
              <a:t>Náměty k řešení:</a:t>
            </a:r>
          </a:p>
          <a:p>
            <a:pPr marL="342900" indent="-342900" algn="just">
              <a:buFont typeface="+mj-lt"/>
              <a:buAutoNum type="arabicPeriod"/>
            </a:pPr>
            <a:r>
              <a:rPr lang="cs-CZ" dirty="0" smtClean="0">
                <a:latin typeface="Calibri" panose="020F0502020204030204" pitchFamily="34" charset="0"/>
              </a:rPr>
              <a:t>Navýšení podílu 1,5% na DPFO ze závislé činnosti (alokováno dle počtu zaměstnanců s místem výkonu práce v dané obci) – otázka v jaké výši uvedené procento navýšit a zdroj  navýšení (viz dále).</a:t>
            </a:r>
          </a:p>
          <a:p>
            <a:pPr marL="342900" indent="-342900" algn="just">
              <a:buFont typeface="+mj-lt"/>
              <a:buAutoNum type="arabicPeriod"/>
            </a:pPr>
            <a:r>
              <a:rPr lang="cs-CZ" dirty="0" smtClean="0">
                <a:latin typeface="Calibri" panose="020F0502020204030204" pitchFamily="34" charset="0"/>
              </a:rPr>
              <a:t>Zavedení nového podílu obcí na výnosu vybrané daně, kdy kritériem alokace mezi jednotlivé obce bude výměra plochy určené k podnikání.</a:t>
            </a:r>
          </a:p>
          <a:p>
            <a:pPr marL="798513" lvl="1" indent="-342900" algn="just">
              <a:buFont typeface="Arial" panose="020B0604020202020204" pitchFamily="34" charset="0"/>
              <a:buChar char="•"/>
            </a:pPr>
            <a:r>
              <a:rPr lang="cs-CZ" dirty="0" smtClean="0">
                <a:latin typeface="Calibri" panose="020F0502020204030204" pitchFamily="34" charset="0"/>
              </a:rPr>
              <a:t>Na základě přiznání k dani z nemovitých věcí.</a:t>
            </a:r>
          </a:p>
          <a:p>
            <a:pPr marL="798513" lvl="1" indent="-342900" algn="just">
              <a:buFont typeface="Arial" panose="020B0604020202020204" pitchFamily="34" charset="0"/>
              <a:buChar char="•"/>
            </a:pPr>
            <a:r>
              <a:rPr lang="cs-CZ" dirty="0" smtClean="0">
                <a:latin typeface="Calibri" panose="020F0502020204030204" pitchFamily="34" charset="0"/>
              </a:rPr>
              <a:t>Podchyceny situace, kdy výměra k podnikání tvoří více než 50% celkové výměry nemovitosti, která není určena k podnikání.</a:t>
            </a:r>
            <a:endParaRPr lang="cs-CZ" dirty="0"/>
          </a:p>
        </p:txBody>
      </p:sp>
    </p:spTree>
    <p:extLst>
      <p:ext uri="{BB962C8B-B14F-4D97-AF65-F5344CB8AC3E}">
        <p14:creationId xmlns:p14="http://schemas.microsoft.com/office/powerpoint/2010/main" val="1365587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0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Návrh SMO: navýšení motivační složky na zaměstnance ze stávajících 1,5% na 6%</a:t>
            </a:r>
            <a:endParaRPr lang="cs-CZ" sz="20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32</a:t>
            </a:fld>
            <a:endParaRPr lang="en-GB" sz="1200" dirty="0"/>
          </a:p>
        </p:txBody>
      </p:sp>
      <p:sp>
        <p:nvSpPr>
          <p:cNvPr id="12" name="Obdélník 11"/>
          <p:cNvSpPr/>
          <p:nvPr/>
        </p:nvSpPr>
        <p:spPr>
          <a:xfrm>
            <a:off x="256320" y="1058618"/>
            <a:ext cx="8568952" cy="2585323"/>
          </a:xfrm>
          <a:prstGeom prst="rect">
            <a:avLst/>
          </a:prstGeom>
        </p:spPr>
        <p:txBody>
          <a:bodyPr wrap="square">
            <a:spAutoFit/>
          </a:bodyPr>
          <a:lstStyle/>
          <a:p>
            <a:pPr algn="just"/>
            <a:r>
              <a:rPr lang="cs-CZ" dirty="0" smtClean="0"/>
              <a:t>Zákon č. 243/2000 Sb. v §4 odst. 1 písm. i</a:t>
            </a:r>
            <a:r>
              <a:rPr lang="cs-CZ" dirty="0"/>
              <a:t>) stanoví podíl na 1,5 % z </a:t>
            </a:r>
            <a:r>
              <a:rPr lang="cs-CZ" sz="1600" dirty="0"/>
              <a:t>celostátního</a:t>
            </a:r>
            <a:r>
              <a:rPr lang="cs-CZ" dirty="0"/>
              <a:t> hrubého výnosu daně (záloh na daň) z příjmů fyzických osob ze závislé činnosti, odváděné zaměstnavatelem jako plátcem daně z příjmů, s výjimkou daně z příjmů fyzických osob vybírané srážkou podle zvláštní sazby</a:t>
            </a:r>
            <a:r>
              <a:rPr lang="cs-CZ" dirty="0" smtClean="0"/>
              <a:t>.</a:t>
            </a:r>
          </a:p>
          <a:p>
            <a:pPr algn="just"/>
            <a:endParaRPr lang="cs-CZ" dirty="0"/>
          </a:p>
          <a:p>
            <a:pPr algn="just"/>
            <a:r>
              <a:rPr lang="cs-CZ" b="1" u="sng" dirty="0"/>
              <a:t>Varianty řešení:</a:t>
            </a:r>
          </a:p>
          <a:p>
            <a:pPr marL="285750" indent="-285750" algn="just">
              <a:buFontTx/>
              <a:buChar char="-"/>
            </a:pPr>
            <a:r>
              <a:rPr lang="cs-CZ" dirty="0"/>
              <a:t>změna v rámci </a:t>
            </a:r>
            <a:r>
              <a:rPr lang="cs-CZ" dirty="0" smtClean="0"/>
              <a:t>systému (viz. další snímek)</a:t>
            </a:r>
            <a:endParaRPr lang="cs-CZ" dirty="0"/>
          </a:p>
          <a:p>
            <a:pPr marL="285750" indent="-285750" algn="just">
              <a:buFontTx/>
              <a:buChar char="-"/>
            </a:pPr>
            <a:r>
              <a:rPr lang="cs-CZ" dirty="0"/>
              <a:t>na úkor </a:t>
            </a:r>
            <a:r>
              <a:rPr lang="cs-CZ" dirty="0" smtClean="0"/>
              <a:t>SR = dopad na SR cca -7,2 mld. Kč</a:t>
            </a:r>
            <a:endParaRPr lang="cs-CZ" dirty="0"/>
          </a:p>
          <a:p>
            <a:pPr algn="just"/>
            <a:endParaRPr lang="cs-CZ" dirty="0"/>
          </a:p>
        </p:txBody>
      </p:sp>
      <p:graphicFrame>
        <p:nvGraphicFramePr>
          <p:cNvPr id="13" name="Tabulka 12"/>
          <p:cNvGraphicFramePr>
            <a:graphicFrameLocks noGrp="1"/>
          </p:cNvGraphicFramePr>
          <p:nvPr>
            <p:extLst>
              <p:ext uri="{D42A27DB-BD31-4B8C-83A1-F6EECF244321}">
                <p14:modId xmlns:p14="http://schemas.microsoft.com/office/powerpoint/2010/main" val="148174413"/>
              </p:ext>
            </p:extLst>
          </p:nvPr>
        </p:nvGraphicFramePr>
        <p:xfrm>
          <a:off x="256320" y="3789040"/>
          <a:ext cx="8568951" cy="2448274"/>
        </p:xfrm>
        <a:graphic>
          <a:graphicData uri="http://schemas.openxmlformats.org/drawingml/2006/table">
            <a:tbl>
              <a:tblPr/>
              <a:tblGrid>
                <a:gridCol w="2581442"/>
                <a:gridCol w="1262492"/>
                <a:gridCol w="1318949"/>
                <a:gridCol w="1745085"/>
                <a:gridCol w="1660983"/>
              </a:tblGrid>
              <a:tr h="796960">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cs-CZ" sz="2000" b="0" i="0" u="none" strike="noStrike" dirty="0">
                          <a:solidFill>
                            <a:srgbClr val="000000"/>
                          </a:solidFill>
                          <a:effectLst/>
                          <a:latin typeface="Calibri"/>
                        </a:rPr>
                        <a:t>Počet zaměstnanců k </a:t>
                      </a:r>
                      <a:r>
                        <a:rPr lang="cs-CZ" sz="2000" b="0" i="0" u="none" strike="noStrike" dirty="0" smtClean="0">
                          <a:solidFill>
                            <a:srgbClr val="000000"/>
                          </a:solidFill>
                          <a:effectLst/>
                          <a:latin typeface="Calibri"/>
                        </a:rPr>
                        <a:t>1.12.2015:</a:t>
                      </a:r>
                      <a:endParaRPr lang="cs-CZ" sz="20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cs-CZ" sz="2000" b="0" i="0" u="none" strike="noStrike" dirty="0" smtClean="0">
                          <a:solidFill>
                            <a:srgbClr val="000000"/>
                          </a:solidFill>
                          <a:effectLst/>
                          <a:latin typeface="Calibri"/>
                        </a:rPr>
                        <a:t>5 066 487</a:t>
                      </a:r>
                      <a:endParaRPr lang="cs-CZ" sz="20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tc hMerge="1">
                  <a:txBody>
                    <a:bodyPr/>
                    <a:lstStyle/>
                    <a:p>
                      <a:endParaRPr lang="cs-CZ"/>
                    </a:p>
                  </a:txBody>
                  <a:tcPr/>
                </a:tc>
              </a:tr>
              <a:tr h="410682">
                <a:tc rowSpan="2">
                  <a:txBody>
                    <a:bodyPr/>
                    <a:lstStyle/>
                    <a:p>
                      <a:pPr algn="ctr" fontAlgn="b"/>
                      <a:r>
                        <a:rPr lang="cs-CZ" sz="2000" b="0" i="0" u="none" strike="noStrike" dirty="0" smtClean="0">
                          <a:solidFill>
                            <a:srgbClr val="000000"/>
                          </a:solidFill>
                          <a:effectLst/>
                          <a:latin typeface="Calibri"/>
                        </a:rPr>
                        <a:t>Rok</a:t>
                      </a:r>
                      <a:endParaRPr lang="cs-CZ" sz="20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cs-CZ" sz="2000" b="0" i="0" u="none" strike="noStrike" dirty="0" smtClean="0">
                          <a:solidFill>
                            <a:srgbClr val="000000"/>
                          </a:solidFill>
                          <a:effectLst/>
                          <a:latin typeface="Calibri"/>
                        </a:rPr>
                        <a:t>Objem 1,5% na </a:t>
                      </a:r>
                      <a:br>
                        <a:rPr lang="cs-CZ" sz="2000" b="0" i="0" u="none" strike="noStrike" dirty="0" smtClean="0">
                          <a:solidFill>
                            <a:srgbClr val="000000"/>
                          </a:solidFill>
                          <a:effectLst/>
                          <a:latin typeface="Calibri"/>
                        </a:rPr>
                      </a:br>
                      <a:r>
                        <a:rPr lang="cs-CZ" sz="2000" b="0" i="0" u="none" strike="noStrike" dirty="0" smtClean="0">
                          <a:solidFill>
                            <a:srgbClr val="000000"/>
                          </a:solidFill>
                          <a:effectLst/>
                          <a:latin typeface="Calibri"/>
                        </a:rPr>
                        <a:t>DPFO ze ZČ</a:t>
                      </a:r>
                      <a:endParaRPr lang="cs-CZ" sz="2000" b="1" i="0" u="none" strike="noStrike" dirty="0">
                        <a:solidFill>
                          <a:srgbClr val="000000"/>
                        </a:solidFill>
                        <a:effectLst/>
                        <a:latin typeface="Calibri"/>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endParaRPr lang="cs-CZ"/>
                    </a:p>
                  </a:txBody>
                  <a:tcPr/>
                </a:tc>
                <a:tc gridSpan="2">
                  <a:txBody>
                    <a:bodyPr/>
                    <a:lstStyle/>
                    <a:p>
                      <a:pPr algn="ctr" fontAlgn="b"/>
                      <a:r>
                        <a:rPr lang="cs-CZ" sz="2000" b="0" i="0" u="none" strike="noStrike" dirty="0" smtClean="0">
                          <a:solidFill>
                            <a:srgbClr val="000000"/>
                          </a:solidFill>
                          <a:effectLst/>
                          <a:latin typeface="Calibri"/>
                        </a:rPr>
                        <a:t>Výnos na 1 zaměstnance (Kč)</a:t>
                      </a:r>
                      <a:endParaRPr lang="cs-CZ" sz="2000" b="0" i="0" u="none" strike="noStrike" dirty="0">
                        <a:solidFill>
                          <a:srgbClr val="000000"/>
                        </a:solidFill>
                        <a:effectLst/>
                        <a:latin typeface="Calibri"/>
                      </a:endParaRPr>
                    </a:p>
                  </a:txBody>
                  <a:tcPr marL="9525" marR="9525" marT="9525" marB="0" anchor="ctr">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cs-CZ" sz="2000" b="0" i="0" u="none" strike="noStrike" dirty="0">
                        <a:solidFill>
                          <a:srgbClr val="000000"/>
                        </a:solidFill>
                        <a:effectLst/>
                        <a:latin typeface="Calibri"/>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10682">
                <a:tc vMerge="1">
                  <a:txBody>
                    <a:bodyPr/>
                    <a:lstStyle/>
                    <a:p>
                      <a:endParaRPr lang="cs-CZ"/>
                    </a:p>
                  </a:txBody>
                  <a:tcPr/>
                </a:tc>
                <a:tc gridSpan="2" vMerge="1">
                  <a:txBody>
                    <a:bodyPr/>
                    <a:lstStyle/>
                    <a:p>
                      <a:endParaRPr lang="cs-CZ"/>
                    </a:p>
                  </a:txBody>
                  <a:tcPr/>
                </a:tc>
                <a:tc hMerge="1" vMerge="1">
                  <a:txBody>
                    <a:bodyPr/>
                    <a:lstStyle/>
                    <a:p>
                      <a:endParaRPr lang="cs-CZ"/>
                    </a:p>
                  </a:txBody>
                  <a:tcPr/>
                </a:tc>
                <a:tc>
                  <a:txBody>
                    <a:bodyPr/>
                    <a:lstStyle/>
                    <a:p>
                      <a:pPr algn="ctr" fontAlgn="b"/>
                      <a:r>
                        <a:rPr lang="cs-CZ" sz="2000" b="0" i="0" u="none" strike="noStrike" dirty="0" smtClean="0">
                          <a:solidFill>
                            <a:srgbClr val="000000"/>
                          </a:solidFill>
                          <a:effectLst/>
                          <a:latin typeface="Calibri"/>
                        </a:rPr>
                        <a:t>Současnost</a:t>
                      </a:r>
                      <a:endParaRPr lang="cs-CZ" sz="2000" b="0" i="0" u="none" strike="noStrike" dirty="0">
                        <a:solidFill>
                          <a:srgbClr val="000000"/>
                        </a:solidFill>
                        <a:effectLst/>
                        <a:latin typeface="Calibri"/>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2000" b="0" i="0" u="none" strike="noStrike" dirty="0" smtClean="0">
                          <a:solidFill>
                            <a:srgbClr val="000000"/>
                          </a:solidFill>
                          <a:effectLst/>
                          <a:latin typeface="Calibri"/>
                        </a:rPr>
                        <a:t>Návrh</a:t>
                      </a:r>
                      <a:endParaRPr lang="cs-CZ" sz="2000" b="0" i="0" u="none" strike="noStrike" dirty="0">
                        <a:solidFill>
                          <a:srgbClr val="000000"/>
                        </a:solidFill>
                        <a:effectLst/>
                        <a:latin typeface="Calibri"/>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14975">
                <a:tc>
                  <a:txBody>
                    <a:bodyPr/>
                    <a:lstStyle/>
                    <a:p>
                      <a:pPr algn="ctr" fontAlgn="b"/>
                      <a:r>
                        <a:rPr lang="cs-CZ" sz="2000" b="0" i="0" u="none" strike="noStrike" dirty="0">
                          <a:solidFill>
                            <a:srgbClr val="000000"/>
                          </a:solidFill>
                          <a:effectLst/>
                          <a:latin typeface="Calibri"/>
                        </a:rPr>
                        <a:t>2016</a:t>
                      </a:r>
                    </a:p>
                  </a:txBody>
                  <a:tcPr marL="9525" marR="9525" marT="9525"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cs-CZ" sz="2000" b="0" i="0" u="none" strike="noStrike" dirty="0">
                          <a:solidFill>
                            <a:srgbClr val="000000"/>
                          </a:solidFill>
                          <a:effectLst/>
                          <a:latin typeface="Calibri"/>
                        </a:rPr>
                        <a:t>2,20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tc>
                  <a:txBody>
                    <a:bodyPr/>
                    <a:lstStyle/>
                    <a:p>
                      <a:pPr algn="ctr" fontAlgn="b"/>
                      <a:r>
                        <a:rPr lang="cs-CZ" sz="2000" b="0" i="0" u="none" strike="noStrike" dirty="0">
                          <a:solidFill>
                            <a:srgbClr val="000000"/>
                          </a:solidFill>
                          <a:effectLst/>
                          <a:latin typeface="Calibri"/>
                        </a:rPr>
                        <a:t>434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cs-CZ" sz="2000" b="0" i="0" u="none" strike="noStrike" dirty="0">
                        <a:solidFill>
                          <a:srgbClr val="000000"/>
                        </a:solidFill>
                        <a:effectLst/>
                        <a:latin typeface="Calibri"/>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14975">
                <a:tc>
                  <a:txBody>
                    <a:bodyPr/>
                    <a:lstStyle/>
                    <a:p>
                      <a:pPr algn="ctr" fontAlgn="b"/>
                      <a:r>
                        <a:rPr lang="cs-CZ" sz="2000" b="0" i="0" u="none" strike="noStrike">
                          <a:solidFill>
                            <a:srgbClr val="000000"/>
                          </a:solidFill>
                          <a:effectLst/>
                          <a:latin typeface="Calibri"/>
                        </a:rPr>
                        <a:t>2017</a:t>
                      </a:r>
                    </a:p>
                  </a:txBody>
                  <a:tcPr marL="9525" marR="9525" marT="9525"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cs-CZ" sz="2000" b="0" i="0" u="none" strike="noStrike" dirty="0">
                          <a:solidFill>
                            <a:srgbClr val="000000"/>
                          </a:solidFill>
                          <a:effectLst/>
                          <a:latin typeface="Calibri"/>
                        </a:rPr>
                        <a:t>2,39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tc>
                  <a:txBody>
                    <a:bodyPr/>
                    <a:lstStyle/>
                    <a:p>
                      <a:pPr algn="ctr" fontAlgn="b"/>
                      <a:r>
                        <a:rPr lang="cs-CZ" sz="2000" b="0" i="0" u="none" strike="noStrike" dirty="0">
                          <a:solidFill>
                            <a:srgbClr val="000000"/>
                          </a:solidFill>
                          <a:effectLst/>
                          <a:latin typeface="Calibri"/>
                        </a:rPr>
                        <a:t>472</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2000" b="0" i="0" u="none" strike="noStrike" dirty="0" smtClean="0">
                          <a:solidFill>
                            <a:srgbClr val="000000"/>
                          </a:solidFill>
                          <a:effectLst/>
                          <a:latin typeface="Calibri"/>
                        </a:rPr>
                        <a:t>1 885</a:t>
                      </a:r>
                      <a:endParaRPr lang="cs-CZ" sz="2000" b="0" i="0" u="none" strike="noStrike" dirty="0">
                        <a:solidFill>
                          <a:srgbClr val="000000"/>
                        </a:solidFill>
                        <a:effectLst/>
                        <a:latin typeface="Calibri"/>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604711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defRPr/>
            </a:pP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Dopad - tabulka</a:t>
            </a:r>
            <a:endParaRPr lang="cs-CZ" sz="28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33</a:t>
            </a:fld>
            <a:endParaRPr lang="en-GB" sz="1200" dirty="0"/>
          </a:p>
        </p:txBody>
      </p:sp>
      <p:graphicFrame>
        <p:nvGraphicFramePr>
          <p:cNvPr id="3" name="Tabulka 2"/>
          <p:cNvGraphicFramePr>
            <a:graphicFrameLocks noGrp="1"/>
          </p:cNvGraphicFramePr>
          <p:nvPr>
            <p:extLst>
              <p:ext uri="{D42A27DB-BD31-4B8C-83A1-F6EECF244321}">
                <p14:modId xmlns:p14="http://schemas.microsoft.com/office/powerpoint/2010/main" val="1068282594"/>
              </p:ext>
            </p:extLst>
          </p:nvPr>
        </p:nvGraphicFramePr>
        <p:xfrm>
          <a:off x="251520" y="1024919"/>
          <a:ext cx="8568952" cy="4888074"/>
        </p:xfrm>
        <a:graphic>
          <a:graphicData uri="http://schemas.openxmlformats.org/drawingml/2006/table">
            <a:tbl>
              <a:tblPr/>
              <a:tblGrid>
                <a:gridCol w="898276"/>
                <a:gridCol w="837719"/>
                <a:gridCol w="645952"/>
                <a:gridCol w="1022757"/>
                <a:gridCol w="898276"/>
                <a:gridCol w="898276"/>
                <a:gridCol w="1022757"/>
                <a:gridCol w="578665"/>
                <a:gridCol w="767068"/>
                <a:gridCol w="999206"/>
              </a:tblGrid>
              <a:tr h="288032">
                <a:tc gridSpan="2">
                  <a:txBody>
                    <a:bodyPr/>
                    <a:lstStyle/>
                    <a:p>
                      <a:pPr algn="ctr" fontAlgn="b"/>
                      <a:r>
                        <a:rPr lang="cs-CZ" sz="1200" b="1" i="0" u="none" strike="noStrike" dirty="0">
                          <a:solidFill>
                            <a:srgbClr val="FFFFFF"/>
                          </a:solidFill>
                          <a:effectLst/>
                          <a:latin typeface="Calibri"/>
                        </a:rPr>
                        <a:t>Počet obyvatel</a:t>
                      </a:r>
                    </a:p>
                  </a:txBody>
                  <a:tcPr marL="6256" marR="6256" marT="6256"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cs-CZ"/>
                    </a:p>
                  </a:txBody>
                  <a:tcPr/>
                </a:tc>
                <a:tc>
                  <a:txBody>
                    <a:bodyPr/>
                    <a:lstStyle/>
                    <a:p>
                      <a:pPr algn="l" fontAlgn="b"/>
                      <a:endParaRPr lang="cs-CZ" sz="1200" b="0" i="0" u="none" strike="noStrike" dirty="0">
                        <a:solidFill>
                          <a:srgbClr val="000000"/>
                        </a:solidFill>
                        <a:effectLst/>
                        <a:latin typeface="Calibri"/>
                      </a:endParaRPr>
                    </a:p>
                  </a:txBody>
                  <a:tcPr marL="6256" marR="6256" marT="6256" marB="0" anchor="ctr">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dirty="0">
                        <a:solidFill>
                          <a:srgbClr val="000000"/>
                        </a:solidFill>
                        <a:effectLst/>
                        <a:latin typeface="Calibri"/>
                      </a:endParaRPr>
                    </a:p>
                  </a:txBody>
                  <a:tcPr marL="6256" marR="6256" marT="6256" marB="0" anchor="ctr">
                    <a:lnL>
                      <a:noFill/>
                    </a:lnL>
                    <a:lnR w="12700" cap="flat" cmpd="sng" algn="ctr">
                      <a:no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tc>
                  <a:txBody>
                    <a:bodyPr/>
                    <a:lstStyle/>
                    <a:p>
                      <a:pPr algn="ctr" fontAlgn="b"/>
                      <a:endParaRPr lang="cs-CZ" sz="1200" b="1" i="0" u="none" strike="noStrike" dirty="0">
                        <a:solidFill>
                          <a:srgbClr val="FFFFFF"/>
                        </a:solidFill>
                        <a:effectLst/>
                        <a:latin typeface="Calibri"/>
                      </a:endParaRPr>
                    </a:p>
                  </a:txBody>
                  <a:tcPr marL="6256" marR="6256" marT="6256"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endParaRPr lang="cs-CZ" sz="1200" b="1" i="0" u="none" strike="noStrike" dirty="0">
                        <a:solidFill>
                          <a:srgbClr val="FFFFFF"/>
                        </a:solidFill>
                        <a:effectLst/>
                        <a:latin typeface="Calibri"/>
                      </a:endParaRPr>
                    </a:p>
                  </a:txBody>
                  <a:tcPr marL="6256" marR="6256" marT="6256"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b"/>
                      <a:endParaRPr lang="cs-CZ" sz="1200" b="0" i="0" u="none" strike="noStrike">
                        <a:solidFill>
                          <a:srgbClr val="000000"/>
                        </a:solidFill>
                        <a:effectLst/>
                        <a:latin typeface="Calibri"/>
                      </a:endParaRPr>
                    </a:p>
                  </a:txBody>
                  <a:tcPr marL="6256" marR="6256" marT="6256" marB="0" anchor="ctr">
                    <a:lnL w="12700" cap="flat" cmpd="sng" algn="ctr">
                      <a:no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a:solidFill>
                          <a:srgbClr val="000000"/>
                        </a:solidFill>
                        <a:effectLst/>
                        <a:latin typeface="Calibri"/>
                      </a:endParaRPr>
                    </a:p>
                  </a:txBody>
                  <a:tcPr marL="6256" marR="6256" marT="6256" marB="0" anchor="ctr">
                    <a:lnL>
                      <a:noFill/>
                    </a:lnL>
                    <a:lnR>
                      <a:noFill/>
                    </a:lnR>
                    <a:lnT>
                      <a:noFill/>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a:solidFill>
                          <a:srgbClr val="000000"/>
                        </a:solidFill>
                        <a:effectLst/>
                        <a:latin typeface="Calibri"/>
                      </a:endParaRPr>
                    </a:p>
                  </a:txBody>
                  <a:tcPr marL="6256" marR="6256" marT="6256" marB="0" anchor="ctr">
                    <a:lnL>
                      <a:noFill/>
                    </a:lnL>
                    <a:lnR>
                      <a:noFill/>
                    </a:lnR>
                    <a:lnT>
                      <a:noFill/>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a:solidFill>
                          <a:srgbClr val="000000"/>
                        </a:solidFill>
                        <a:effectLst/>
                        <a:latin typeface="Calibri"/>
                      </a:endParaRPr>
                    </a:p>
                  </a:txBody>
                  <a:tcPr marL="6256" marR="6256" marT="6256" marB="0" anchor="ctr">
                    <a:lnL>
                      <a:noFill/>
                    </a:lnL>
                    <a:lnR>
                      <a:noFill/>
                    </a:lnR>
                    <a:lnT>
                      <a:noFill/>
                    </a:lnT>
                    <a:lnB w="28575" cap="flat" cmpd="sng" algn="ctr">
                      <a:solidFill>
                        <a:schemeClr val="tx1"/>
                      </a:solidFill>
                      <a:prstDash val="solid"/>
                      <a:round/>
                      <a:headEnd type="none" w="med" len="med"/>
                      <a:tailEnd type="none" w="med" len="med"/>
                    </a:lnB>
                  </a:tcPr>
                </a:tc>
              </a:tr>
              <a:tr h="422654">
                <a:tc>
                  <a:txBody>
                    <a:bodyPr/>
                    <a:lstStyle/>
                    <a:p>
                      <a:pPr algn="ctr" fontAlgn="ctr"/>
                      <a:r>
                        <a:rPr lang="cs-CZ" sz="1200" b="0" i="1" u="none" strike="noStrike" dirty="0">
                          <a:solidFill>
                            <a:srgbClr val="FFFFFF"/>
                          </a:solidFill>
                          <a:effectLst/>
                          <a:latin typeface="Calibri"/>
                        </a:rPr>
                        <a:t>OD</a:t>
                      </a:r>
                    </a:p>
                  </a:txBody>
                  <a:tcPr marL="6256" marR="6256"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algn="ctr" fontAlgn="ctr"/>
                      <a:r>
                        <a:rPr lang="cs-CZ" sz="1200" b="0" i="1" u="none" strike="noStrike" dirty="0">
                          <a:solidFill>
                            <a:srgbClr val="FFFFFF"/>
                          </a:solidFill>
                          <a:effectLst/>
                          <a:latin typeface="Calibri"/>
                        </a:rPr>
                        <a:t>DO</a:t>
                      </a:r>
                    </a:p>
                  </a:txBody>
                  <a:tcPr marL="6256" marR="6256"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algn="ctr" fontAlgn="ctr"/>
                      <a:r>
                        <a:rPr lang="cs-CZ" sz="1200" b="1" i="0" u="none" strike="noStrike" dirty="0">
                          <a:solidFill>
                            <a:srgbClr val="FFFFFF"/>
                          </a:solidFill>
                          <a:effectLst/>
                          <a:latin typeface="Calibri"/>
                        </a:rPr>
                        <a:t>Počet obcí</a:t>
                      </a:r>
                    </a:p>
                  </a:txBody>
                  <a:tcPr marL="6256" marR="6256" marT="6256"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algn="ctr" fontAlgn="ctr"/>
                      <a:r>
                        <a:rPr lang="cs-CZ" sz="1200" b="1" i="0" u="none" strike="noStrike" dirty="0">
                          <a:solidFill>
                            <a:srgbClr val="FFFFFF"/>
                          </a:solidFill>
                          <a:effectLst/>
                          <a:latin typeface="Calibri"/>
                        </a:rPr>
                        <a:t>Počet zaměstnanců</a:t>
                      </a:r>
                    </a:p>
                  </a:txBody>
                  <a:tcPr marL="6256" marR="6256"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200" b="1" i="0" u="none" strike="noStrike" dirty="0" smtClean="0">
                          <a:solidFill>
                            <a:srgbClr val="FFFFFF"/>
                          </a:solidFill>
                          <a:effectLst/>
                          <a:latin typeface="Calibri"/>
                        </a:rPr>
                        <a:t>Současný</a:t>
                      </a:r>
                      <a:br>
                        <a:rPr lang="cs-CZ" sz="1200" b="1" i="0" u="none" strike="noStrike" dirty="0" smtClean="0">
                          <a:solidFill>
                            <a:srgbClr val="FFFFFF"/>
                          </a:solidFill>
                          <a:effectLst/>
                          <a:latin typeface="Calibri"/>
                        </a:rPr>
                      </a:br>
                      <a:r>
                        <a:rPr lang="cs-CZ" sz="1200" b="1" i="0" u="none" strike="noStrike" dirty="0" smtClean="0">
                          <a:solidFill>
                            <a:srgbClr val="FFFFFF"/>
                          </a:solidFill>
                          <a:effectLst/>
                          <a:latin typeface="Calibri"/>
                        </a:rPr>
                        <a:t>stav</a:t>
                      </a:r>
                      <a:endParaRPr lang="cs-CZ" sz="1200" b="1" i="0" u="none" strike="noStrike" dirty="0">
                        <a:solidFill>
                          <a:srgbClr val="FFFFFF"/>
                        </a:solidFill>
                        <a:effectLst/>
                        <a:latin typeface="Calibri"/>
                      </a:endParaRPr>
                    </a:p>
                  </a:txBody>
                  <a:tcPr marL="6256" marR="6256" marT="6256"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200" b="1" i="0" u="none" strike="noStrike" dirty="0" smtClean="0">
                          <a:solidFill>
                            <a:srgbClr val="FFFFFF"/>
                          </a:solidFill>
                          <a:effectLst/>
                          <a:latin typeface="Calibri"/>
                        </a:rPr>
                        <a:t>Návrh </a:t>
                      </a:r>
                      <a:br>
                        <a:rPr lang="cs-CZ" sz="1200" b="1" i="0" u="none" strike="noStrike" dirty="0" smtClean="0">
                          <a:solidFill>
                            <a:srgbClr val="FFFFFF"/>
                          </a:solidFill>
                          <a:effectLst/>
                          <a:latin typeface="Calibri"/>
                        </a:rPr>
                      </a:br>
                      <a:r>
                        <a:rPr lang="cs-CZ" sz="1200" b="1" i="0" u="none" strike="noStrike" dirty="0" smtClean="0">
                          <a:solidFill>
                            <a:srgbClr val="FFFFFF"/>
                          </a:solidFill>
                          <a:effectLst/>
                          <a:latin typeface="Calibri"/>
                        </a:rPr>
                        <a:t>SMO</a:t>
                      </a:r>
                      <a:endParaRPr lang="cs-CZ" sz="1200" b="1" i="0" u="none" strike="noStrike" dirty="0">
                        <a:solidFill>
                          <a:srgbClr val="FFFFFF"/>
                        </a:solidFill>
                        <a:effectLst/>
                        <a:latin typeface="Calibri"/>
                      </a:endParaRPr>
                    </a:p>
                  </a:txBody>
                  <a:tcPr marL="6256" marR="6256"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solidFill>
                  </a:tcPr>
                </a:tc>
                <a:tc>
                  <a:txBody>
                    <a:bodyPr/>
                    <a:lstStyle/>
                    <a:p>
                      <a:pPr algn="ctr" fontAlgn="ctr"/>
                      <a:r>
                        <a:rPr lang="cs-CZ" sz="1200" b="1" i="0" u="none" strike="noStrike" dirty="0">
                          <a:solidFill>
                            <a:srgbClr val="FFFFFF"/>
                          </a:solidFill>
                          <a:effectLst/>
                          <a:latin typeface="Calibri"/>
                        </a:rPr>
                        <a:t>Rozdíl</a:t>
                      </a:r>
                    </a:p>
                  </a:txBody>
                  <a:tcPr marL="6256" marR="6256" marT="6256"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0504D"/>
                    </a:solidFill>
                  </a:tcPr>
                </a:tc>
                <a:tc>
                  <a:txBody>
                    <a:bodyPr/>
                    <a:lstStyle/>
                    <a:p>
                      <a:pPr algn="ctr" fontAlgn="ctr"/>
                      <a:r>
                        <a:rPr lang="cs-CZ" sz="1200" b="1" i="0" u="none" strike="noStrike" dirty="0">
                          <a:solidFill>
                            <a:srgbClr val="FFFFFF"/>
                          </a:solidFill>
                          <a:effectLst/>
                          <a:latin typeface="Calibri"/>
                        </a:rPr>
                        <a:t>Index</a:t>
                      </a:r>
                    </a:p>
                  </a:txBody>
                  <a:tcPr marL="6256" marR="6256"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0504D"/>
                    </a:solidFill>
                  </a:tcPr>
                </a:tc>
                <a:tc>
                  <a:txBody>
                    <a:bodyPr/>
                    <a:lstStyle/>
                    <a:p>
                      <a:pPr algn="ctr" fontAlgn="ctr"/>
                      <a:r>
                        <a:rPr lang="cs-CZ" sz="1200" b="1" i="0" u="none" strike="noStrike" dirty="0">
                          <a:solidFill>
                            <a:srgbClr val="FFFFFF"/>
                          </a:solidFill>
                          <a:effectLst/>
                          <a:latin typeface="Calibri"/>
                        </a:rPr>
                        <a:t>Počet</a:t>
                      </a:r>
                      <a:br>
                        <a:rPr lang="cs-CZ" sz="1200" b="1" i="0" u="none" strike="noStrike" dirty="0">
                          <a:solidFill>
                            <a:srgbClr val="FFFFFF"/>
                          </a:solidFill>
                          <a:effectLst/>
                          <a:latin typeface="Calibri"/>
                        </a:rPr>
                      </a:br>
                      <a:r>
                        <a:rPr lang="cs-CZ" sz="1200" b="1" i="0" u="none" strike="noStrike" dirty="0">
                          <a:solidFill>
                            <a:srgbClr val="FFFFFF"/>
                          </a:solidFill>
                          <a:effectLst/>
                          <a:latin typeface="Calibri"/>
                        </a:rPr>
                        <a:t>ztrát. obcí</a:t>
                      </a:r>
                    </a:p>
                  </a:txBody>
                  <a:tcPr marL="6256" marR="6256"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0504D"/>
                    </a:solidFill>
                  </a:tcPr>
                </a:tc>
                <a:tc>
                  <a:txBody>
                    <a:bodyPr/>
                    <a:lstStyle/>
                    <a:p>
                      <a:pPr algn="ctr" fontAlgn="ctr"/>
                      <a:r>
                        <a:rPr lang="cs-CZ" sz="1200" b="1" i="0" u="none" strike="noStrike" dirty="0">
                          <a:solidFill>
                            <a:srgbClr val="FFFFFF"/>
                          </a:solidFill>
                          <a:effectLst/>
                          <a:latin typeface="Calibri"/>
                        </a:rPr>
                        <a:t>Objem ztráty</a:t>
                      </a:r>
                    </a:p>
                  </a:txBody>
                  <a:tcPr marL="6256" marR="6256" marT="6256"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0504D"/>
                    </a:solidFill>
                  </a:tcPr>
                </a:tc>
              </a:tr>
              <a:tr h="206412">
                <a:tc>
                  <a:txBody>
                    <a:bodyPr/>
                    <a:lstStyle/>
                    <a:p>
                      <a:pPr algn="r" fontAlgn="ctr"/>
                      <a:r>
                        <a:rPr lang="cs-CZ" sz="1200" b="0" i="0" u="none" strike="noStrike">
                          <a:solidFill>
                            <a:srgbClr val="000000"/>
                          </a:solidFill>
                          <a:effectLst/>
                          <a:latin typeface="Calibri"/>
                        </a:rPr>
                        <a:t>1</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445</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6 547</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403 987</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solidFill>
                  </a:tcPr>
                </a:tc>
                <a:tc>
                  <a:txBody>
                    <a:bodyPr/>
                    <a:lstStyle/>
                    <a:p>
                      <a:pPr algn="r" fontAlgn="ctr"/>
                      <a:r>
                        <a:rPr lang="cs-CZ" sz="1200" b="0" i="0" u="none" strike="noStrike" dirty="0">
                          <a:solidFill>
                            <a:srgbClr val="000000"/>
                          </a:solidFill>
                          <a:effectLst/>
                          <a:latin typeface="Calibri"/>
                        </a:rPr>
                        <a:t>395 425</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r" fontAlgn="ctr"/>
                      <a:r>
                        <a:rPr lang="cs-CZ" sz="1200" b="0" i="0" u="none" strike="noStrike">
                          <a:solidFill>
                            <a:srgbClr val="000000"/>
                          </a:solidFill>
                          <a:effectLst/>
                          <a:latin typeface="Calibri"/>
                        </a:rPr>
                        <a:t>-8 562</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97,9%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404</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-10 944</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r>
              <a:tr h="206412">
                <a:tc>
                  <a:txBody>
                    <a:bodyPr/>
                    <a:lstStyle/>
                    <a:p>
                      <a:pPr algn="r" fontAlgn="ctr"/>
                      <a:r>
                        <a:rPr lang="cs-CZ" sz="1200" b="0" i="0" u="none" strike="noStrike">
                          <a:solidFill>
                            <a:srgbClr val="000000"/>
                          </a:solidFill>
                          <a:effectLst/>
                          <a:latin typeface="Calibri"/>
                        </a:rPr>
                        <a:t>100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dirty="0">
                          <a:solidFill>
                            <a:srgbClr val="000000"/>
                          </a:solidFill>
                          <a:effectLst/>
                          <a:latin typeface="Calibri"/>
                        </a:rPr>
                        <a:t>999</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24 269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1 753 720</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1 710 601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-43 119</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97,5%</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913</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-48 676</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412">
                <a:tc>
                  <a:txBody>
                    <a:bodyPr/>
                    <a:lstStyle/>
                    <a:p>
                      <a:pPr algn="r" fontAlgn="ctr"/>
                      <a:r>
                        <a:rPr lang="cs-CZ" sz="1200" b="0" i="0" u="none" strike="noStrike">
                          <a:solidFill>
                            <a:srgbClr val="000000"/>
                          </a:solidFill>
                          <a:effectLst/>
                          <a:latin typeface="Calibri"/>
                        </a:rPr>
                        <a:t>200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499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1 998</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122 218</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7 434 477</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solidFill>
                  </a:tcPr>
                </a:tc>
                <a:tc>
                  <a:txBody>
                    <a:bodyPr/>
                    <a:lstStyle/>
                    <a:p>
                      <a:pPr algn="r" fontAlgn="ctr"/>
                      <a:r>
                        <a:rPr lang="cs-CZ" sz="1200" b="0" i="0" u="none" strike="noStrike" dirty="0">
                          <a:solidFill>
                            <a:srgbClr val="000000"/>
                          </a:solidFill>
                          <a:effectLst/>
                          <a:latin typeface="Calibri"/>
                        </a:rPr>
                        <a:t>7 279 419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r" fontAlgn="ctr"/>
                      <a:r>
                        <a:rPr lang="cs-CZ" sz="1200" b="0" i="0" u="none" strike="noStrike">
                          <a:solidFill>
                            <a:srgbClr val="000000"/>
                          </a:solidFill>
                          <a:effectLst/>
                          <a:latin typeface="Calibri"/>
                        </a:rPr>
                        <a:t>-155 058</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97,9%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1 821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-190 495</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r>
              <a:tr h="206412">
                <a:tc>
                  <a:txBody>
                    <a:bodyPr/>
                    <a:lstStyle/>
                    <a:p>
                      <a:pPr algn="r" fontAlgn="ctr"/>
                      <a:r>
                        <a:rPr lang="cs-CZ" sz="1200" b="0" i="0" u="none" strike="noStrike">
                          <a:solidFill>
                            <a:srgbClr val="000000"/>
                          </a:solidFill>
                          <a:effectLst/>
                          <a:latin typeface="Calibri"/>
                        </a:rPr>
                        <a:t>500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999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1 378</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218 155</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11 138 172</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10 956 136</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-182 036</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98,4%</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1 229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-255 752</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412">
                <a:tc>
                  <a:txBody>
                    <a:bodyPr/>
                    <a:lstStyle/>
                    <a:p>
                      <a:pPr algn="r" fontAlgn="ctr"/>
                      <a:r>
                        <a:rPr lang="cs-CZ" sz="1200" b="0" i="0" u="none" strike="noStrike">
                          <a:solidFill>
                            <a:srgbClr val="000000"/>
                          </a:solidFill>
                          <a:effectLst/>
                          <a:latin typeface="Calibri"/>
                        </a:rPr>
                        <a:t>1 000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1 999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745</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252 154</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11 982 133</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solidFill>
                  </a:tcPr>
                </a:tc>
                <a:tc>
                  <a:txBody>
                    <a:bodyPr/>
                    <a:lstStyle/>
                    <a:p>
                      <a:pPr algn="r" fontAlgn="ctr"/>
                      <a:r>
                        <a:rPr lang="cs-CZ" sz="1200" b="0" i="0" u="none" strike="noStrike" dirty="0">
                          <a:solidFill>
                            <a:srgbClr val="000000"/>
                          </a:solidFill>
                          <a:effectLst/>
                          <a:latin typeface="Calibri"/>
                        </a:rPr>
                        <a:t>11 811 359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r" fontAlgn="ctr"/>
                      <a:r>
                        <a:rPr lang="cs-CZ" sz="1200" b="0" i="0" u="none" strike="noStrike">
                          <a:solidFill>
                            <a:srgbClr val="000000"/>
                          </a:solidFill>
                          <a:effectLst/>
                          <a:latin typeface="Calibri"/>
                        </a:rPr>
                        <a:t>-170 774</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98,6%</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641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-224 171</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r>
              <a:tr h="206412">
                <a:tc>
                  <a:txBody>
                    <a:bodyPr/>
                    <a:lstStyle/>
                    <a:p>
                      <a:pPr algn="r" fontAlgn="ctr"/>
                      <a:r>
                        <a:rPr lang="cs-CZ" sz="1200" b="0" i="0" u="none" strike="noStrike">
                          <a:solidFill>
                            <a:srgbClr val="000000"/>
                          </a:solidFill>
                          <a:effectLst/>
                          <a:latin typeface="Calibri"/>
                        </a:rPr>
                        <a:t>2 000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4 999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417</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403 832</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dirty="0">
                          <a:solidFill>
                            <a:srgbClr val="000000"/>
                          </a:solidFill>
                          <a:effectLst/>
                          <a:latin typeface="Calibri"/>
                        </a:rPr>
                        <a:t>14 544 941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dirty="0">
                          <a:solidFill>
                            <a:srgbClr val="000000"/>
                          </a:solidFill>
                          <a:effectLst/>
                          <a:latin typeface="Calibri"/>
                        </a:rPr>
                        <a:t>14 477 822</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-67 119</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99,5%</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300</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-170 544</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412">
                <a:tc>
                  <a:txBody>
                    <a:bodyPr/>
                    <a:lstStyle/>
                    <a:p>
                      <a:pPr algn="r" fontAlgn="ctr"/>
                      <a:r>
                        <a:rPr lang="cs-CZ" sz="1200" b="0" i="0" u="none" strike="noStrike">
                          <a:solidFill>
                            <a:srgbClr val="000000"/>
                          </a:solidFill>
                          <a:effectLst/>
                          <a:latin typeface="Calibri"/>
                        </a:rPr>
                        <a:t>5 000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9 999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141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418 301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11 208 352</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solidFill>
                  </a:tcPr>
                </a:tc>
                <a:tc>
                  <a:txBody>
                    <a:bodyPr/>
                    <a:lstStyle/>
                    <a:p>
                      <a:pPr algn="r" fontAlgn="ctr"/>
                      <a:r>
                        <a:rPr lang="cs-CZ" sz="1200" b="0" i="0" u="none" strike="noStrike" dirty="0">
                          <a:solidFill>
                            <a:srgbClr val="000000"/>
                          </a:solidFill>
                          <a:effectLst/>
                          <a:latin typeface="Calibri"/>
                        </a:rPr>
                        <a:t>11 310 241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r" fontAlgn="ctr"/>
                      <a:r>
                        <a:rPr lang="cs-CZ" sz="1200" b="0" i="0" u="none" strike="noStrike">
                          <a:solidFill>
                            <a:srgbClr val="000000"/>
                          </a:solidFill>
                          <a:effectLst/>
                          <a:latin typeface="Calibri"/>
                        </a:rPr>
                        <a:t>101 889</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100,9%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47</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-37 466</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r>
              <a:tr h="206412">
                <a:tc>
                  <a:txBody>
                    <a:bodyPr/>
                    <a:lstStyle/>
                    <a:p>
                      <a:pPr algn="r" fontAlgn="ctr"/>
                      <a:r>
                        <a:rPr lang="cs-CZ" sz="1200" b="0" i="0" u="none" strike="noStrike">
                          <a:solidFill>
                            <a:srgbClr val="000000"/>
                          </a:solidFill>
                          <a:effectLst/>
                          <a:latin typeface="Calibri"/>
                        </a:rPr>
                        <a:t>10 000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19 999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69</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534 584</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11 269 853</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11 535 779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265 926</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102,4%</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-17 541</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412">
                <a:tc>
                  <a:txBody>
                    <a:bodyPr/>
                    <a:lstStyle/>
                    <a:p>
                      <a:pPr algn="r" fontAlgn="ctr"/>
                      <a:r>
                        <a:rPr lang="cs-CZ" sz="1200" b="0" i="0" u="none" strike="noStrike">
                          <a:solidFill>
                            <a:srgbClr val="000000"/>
                          </a:solidFill>
                          <a:effectLst/>
                          <a:latin typeface="Calibri"/>
                        </a:rPr>
                        <a:t>20 000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49 999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44</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777 211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15 526 273</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solidFill>
                  </a:tcPr>
                </a:tc>
                <a:tc>
                  <a:txBody>
                    <a:bodyPr/>
                    <a:lstStyle/>
                    <a:p>
                      <a:pPr algn="r" fontAlgn="ctr"/>
                      <a:r>
                        <a:rPr lang="cs-CZ" sz="1200" b="0" i="0" u="none" strike="noStrike" dirty="0">
                          <a:solidFill>
                            <a:srgbClr val="000000"/>
                          </a:solidFill>
                          <a:effectLst/>
                          <a:latin typeface="Calibri"/>
                        </a:rPr>
                        <a:t>15 951 040</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r" fontAlgn="ctr"/>
                      <a:r>
                        <a:rPr lang="cs-CZ" sz="1200" b="0" i="0" u="none" strike="noStrike">
                          <a:solidFill>
                            <a:srgbClr val="000000"/>
                          </a:solidFill>
                          <a:effectLst/>
                          <a:latin typeface="Calibri"/>
                        </a:rPr>
                        <a:t>424 766</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102,7%</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-5 080</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r>
              <a:tr h="206412">
                <a:tc>
                  <a:txBody>
                    <a:bodyPr/>
                    <a:lstStyle/>
                    <a:p>
                      <a:pPr algn="r" fontAlgn="ctr"/>
                      <a:r>
                        <a:rPr lang="cs-CZ" sz="1200" b="0" i="0" u="none" strike="noStrike">
                          <a:solidFill>
                            <a:srgbClr val="000000"/>
                          </a:solidFill>
                          <a:effectLst/>
                          <a:latin typeface="Calibri"/>
                        </a:rPr>
                        <a:t>50 000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99 999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12</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536 439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10 829 928</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dirty="0">
                          <a:solidFill>
                            <a:srgbClr val="000000"/>
                          </a:solidFill>
                          <a:effectLst/>
                          <a:latin typeface="Calibri"/>
                        </a:rPr>
                        <a:t>11 118 061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288 133</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102,7%</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-14 393</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412">
                <a:tc>
                  <a:txBody>
                    <a:bodyPr/>
                    <a:lstStyle/>
                    <a:p>
                      <a:pPr algn="r" fontAlgn="ctr"/>
                      <a:r>
                        <a:rPr lang="cs-CZ" sz="1200" b="0" i="0" u="none" strike="noStrike">
                          <a:solidFill>
                            <a:srgbClr val="000000"/>
                          </a:solidFill>
                          <a:effectLst/>
                          <a:latin typeface="Calibri"/>
                        </a:rPr>
                        <a:t>100 000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149 999</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2</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145 591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2 564 388</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solidFill>
                  </a:tcPr>
                </a:tc>
                <a:tc>
                  <a:txBody>
                    <a:bodyPr/>
                    <a:lstStyle/>
                    <a:p>
                      <a:pPr algn="r" fontAlgn="ctr"/>
                      <a:r>
                        <a:rPr lang="cs-CZ" sz="1200" b="0" i="0" u="none" strike="noStrike" dirty="0">
                          <a:solidFill>
                            <a:srgbClr val="000000"/>
                          </a:solidFill>
                          <a:effectLst/>
                          <a:latin typeface="Calibri"/>
                        </a:rPr>
                        <a:t>2 659 246</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r" fontAlgn="ctr"/>
                      <a:r>
                        <a:rPr lang="cs-CZ" sz="1200" b="0" i="0" u="none" strike="noStrike">
                          <a:solidFill>
                            <a:srgbClr val="000000"/>
                          </a:solidFill>
                          <a:effectLst/>
                          <a:latin typeface="Calibri"/>
                        </a:rPr>
                        <a:t>94 858</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103,7%</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cs-CZ" sz="1200" b="0" i="0" u="none" strike="noStrike">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r>
              <a:tr h="216242">
                <a:tc>
                  <a:txBody>
                    <a:bodyPr/>
                    <a:lstStyle/>
                    <a:p>
                      <a:pPr algn="r" fontAlgn="ctr"/>
                      <a:r>
                        <a:rPr lang="cs-CZ" sz="1200" b="0" i="0" u="none" strike="noStrike" dirty="0">
                          <a:solidFill>
                            <a:srgbClr val="000000"/>
                          </a:solidFill>
                          <a:effectLst/>
                          <a:latin typeface="Calibri"/>
                        </a:rPr>
                        <a:t>150 000</a:t>
                      </a:r>
                    </a:p>
                  </a:txBody>
                  <a:tcPr marL="6256" marR="150135" marT="6256" marB="0" anchor="ctr">
                    <a:lnL w="12700" cap="flat" cmpd="sng" algn="ctr">
                      <a:no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a více</a:t>
                      </a:r>
                    </a:p>
                  </a:txBody>
                  <a:tcPr marL="6256" marR="150135" marT="6256"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4</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1 627 186</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64 873 776</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64 324 871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dirty="0">
                          <a:solidFill>
                            <a:srgbClr val="000000"/>
                          </a:solidFill>
                          <a:effectLst/>
                          <a:latin typeface="Calibri"/>
                        </a:rPr>
                        <a:t>-548 904</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99,2%</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-660 171</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26070">
                <a:tc gridSpan="2">
                  <a:txBody>
                    <a:bodyPr/>
                    <a:lstStyle/>
                    <a:p>
                      <a:pPr algn="l" fontAlgn="b"/>
                      <a:r>
                        <a:rPr lang="cs-CZ" sz="1200" b="1" i="0" u="none" strike="noStrike" dirty="0">
                          <a:solidFill>
                            <a:srgbClr val="FFFFFF"/>
                          </a:solidFill>
                          <a:effectLst/>
                          <a:latin typeface="Calibri"/>
                        </a:rPr>
                        <a:t>C E L K E M    ČR</a:t>
                      </a:r>
                    </a:p>
                  </a:txBody>
                  <a:tcPr marL="6256" marR="6256" marT="6256"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hMerge="1">
                  <a:txBody>
                    <a:bodyPr/>
                    <a:lstStyle/>
                    <a:p>
                      <a:endParaRPr lang="cs-CZ"/>
                    </a:p>
                  </a:txBody>
                  <a:tcPr/>
                </a:tc>
                <a:tc>
                  <a:txBody>
                    <a:bodyPr/>
                    <a:lstStyle/>
                    <a:p>
                      <a:pPr algn="r" fontAlgn="b"/>
                      <a:r>
                        <a:rPr lang="cs-CZ" sz="1200" b="1" i="0" u="none" strike="noStrike" dirty="0">
                          <a:solidFill>
                            <a:srgbClr val="FFFFFF"/>
                          </a:solidFill>
                          <a:effectLst/>
                          <a:latin typeface="Calibri"/>
                        </a:rPr>
                        <a:t>6 254</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algn="r" fontAlgn="b"/>
                      <a:r>
                        <a:rPr lang="cs-CZ" sz="1200" b="1" i="0" u="none" strike="noStrike">
                          <a:solidFill>
                            <a:srgbClr val="FFFFFF"/>
                          </a:solidFill>
                          <a:effectLst/>
                          <a:latin typeface="Calibri"/>
                        </a:rPr>
                        <a:t>5 066 487</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algn="r" fontAlgn="b"/>
                      <a:r>
                        <a:rPr lang="cs-CZ" sz="1200" b="1" i="0" u="none" strike="noStrike">
                          <a:solidFill>
                            <a:srgbClr val="FFFFFF"/>
                          </a:solidFill>
                          <a:effectLst/>
                          <a:latin typeface="Calibri"/>
                        </a:rPr>
                        <a:t>163 530 000</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algn="r" fontAlgn="b"/>
                      <a:r>
                        <a:rPr lang="cs-CZ" sz="1200" b="1" i="0" u="none" strike="noStrike">
                          <a:solidFill>
                            <a:srgbClr val="FFFFFF"/>
                          </a:solidFill>
                          <a:effectLst/>
                          <a:latin typeface="Calibri"/>
                        </a:rPr>
                        <a:t>163 530 000</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algn="r" fontAlgn="b"/>
                      <a:r>
                        <a:rPr lang="cs-CZ" sz="1200" b="1" i="0" u="none" strike="noStrike" dirty="0">
                          <a:solidFill>
                            <a:srgbClr val="FFFFFF"/>
                          </a:solidFill>
                          <a:effectLst/>
                          <a:latin typeface="Calibri"/>
                        </a:rPr>
                        <a:t>0</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algn="l" fontAlgn="b"/>
                      <a:r>
                        <a:rPr lang="cs-CZ" sz="1200" b="1" i="0" u="none" strike="noStrike">
                          <a:solidFill>
                            <a:srgbClr val="FFFFFF"/>
                          </a:solidFill>
                          <a:effectLst/>
                          <a:latin typeface="Calibri"/>
                        </a:rPr>
                        <a:t> </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algn="r" fontAlgn="b"/>
                      <a:r>
                        <a:rPr lang="cs-CZ" sz="1200" b="1" i="0" u="none" strike="noStrike">
                          <a:solidFill>
                            <a:srgbClr val="FFFFFF"/>
                          </a:solidFill>
                          <a:effectLst/>
                          <a:latin typeface="Calibri"/>
                        </a:rPr>
                        <a:t>5 367</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c>
                  <a:txBody>
                    <a:bodyPr/>
                    <a:lstStyle/>
                    <a:p>
                      <a:pPr algn="r" fontAlgn="b"/>
                      <a:r>
                        <a:rPr lang="cs-CZ" sz="1200" b="1" i="0" u="none" strike="noStrike" dirty="0">
                          <a:solidFill>
                            <a:srgbClr val="FFFFFF"/>
                          </a:solidFill>
                          <a:effectLst/>
                          <a:latin typeface="Calibri"/>
                        </a:rPr>
                        <a:t>-1 635 233</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4F81BD"/>
                    </a:solidFill>
                  </a:tcPr>
                </a:tc>
              </a:tr>
              <a:tr h="216242">
                <a:tc>
                  <a:txBody>
                    <a:bodyPr/>
                    <a:lstStyle/>
                    <a:p>
                      <a:pPr algn="l" fontAlgn="b"/>
                      <a:endParaRPr lang="cs-CZ" sz="1200" b="0" i="0" u="none" strike="noStrike" dirty="0">
                        <a:solidFill>
                          <a:srgbClr val="000000"/>
                        </a:solidFill>
                        <a:effectLst/>
                        <a:latin typeface="Calibri"/>
                      </a:endParaRPr>
                    </a:p>
                  </a:txBody>
                  <a:tcPr marL="6256" marR="6256" marT="6256" marB="0" anchor="ctr">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a:solidFill>
                          <a:srgbClr val="000000"/>
                        </a:solidFill>
                        <a:effectLst/>
                        <a:latin typeface="Calibri"/>
                      </a:endParaRPr>
                    </a:p>
                  </a:txBody>
                  <a:tcPr marL="6256" marR="6256" marT="6256" marB="0" anchor="ctr">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a:solidFill>
                          <a:srgbClr val="000000"/>
                        </a:solidFill>
                        <a:effectLst/>
                        <a:latin typeface="Calibri"/>
                      </a:endParaRPr>
                    </a:p>
                  </a:txBody>
                  <a:tcPr marL="7200" marR="54000" marT="7200" marB="0" anchor="ctr">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a:solidFill>
                          <a:srgbClr val="000000"/>
                        </a:solidFill>
                        <a:effectLst/>
                        <a:latin typeface="Calibri"/>
                      </a:endParaRPr>
                    </a:p>
                  </a:txBody>
                  <a:tcPr marL="7200" marR="54000" marT="7200" marB="0" anchor="ctr">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dirty="0">
                        <a:solidFill>
                          <a:srgbClr val="000000"/>
                        </a:solidFill>
                        <a:effectLst/>
                        <a:latin typeface="Calibri"/>
                      </a:endParaRPr>
                    </a:p>
                  </a:txBody>
                  <a:tcPr marL="7200" marR="54000" marT="7200" marB="0" anchor="ctr">
                    <a:lnL>
                      <a:noFill/>
                    </a:lnL>
                    <a:lnR w="6350"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a:solidFill>
                          <a:srgbClr val="000000"/>
                        </a:solidFill>
                        <a:effectLst/>
                        <a:latin typeface="Calibri"/>
                      </a:endParaRPr>
                    </a:p>
                  </a:txBody>
                  <a:tcPr marL="7200" marR="54000" marT="7200" marB="0" anchor="ctr">
                    <a:lnL w="6350" cap="flat" cmpd="sng" algn="ctr">
                      <a:noFill/>
                      <a:prstDash val="sysDot"/>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dirty="0">
                        <a:solidFill>
                          <a:srgbClr val="000000"/>
                        </a:solidFill>
                        <a:effectLst/>
                        <a:latin typeface="Calibri"/>
                      </a:endParaRPr>
                    </a:p>
                  </a:txBody>
                  <a:tcPr marL="7200" marR="54000" marT="7200" marB="0" anchor="ctr">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dirty="0">
                        <a:solidFill>
                          <a:srgbClr val="000000"/>
                        </a:solidFill>
                        <a:effectLst/>
                        <a:latin typeface="Calibri"/>
                      </a:endParaRPr>
                    </a:p>
                  </a:txBody>
                  <a:tcPr marL="7200" marR="54000" marT="7200" marB="0" anchor="ctr">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a:solidFill>
                          <a:srgbClr val="000000"/>
                        </a:solidFill>
                        <a:effectLst/>
                        <a:latin typeface="Calibri"/>
                      </a:endParaRPr>
                    </a:p>
                  </a:txBody>
                  <a:tcPr marL="7200" marR="54000" marT="7200" marB="0" anchor="ctr">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200" b="0" i="0" u="none" strike="noStrike">
                        <a:solidFill>
                          <a:srgbClr val="000000"/>
                        </a:solidFill>
                        <a:effectLst/>
                        <a:latin typeface="Calibri"/>
                      </a:endParaRPr>
                    </a:p>
                  </a:txBody>
                  <a:tcPr marL="7200" marR="54000" marT="7200" marB="0" anchor="ctr">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06412">
                <a:tc>
                  <a:txBody>
                    <a:bodyPr/>
                    <a:lstStyle/>
                    <a:p>
                      <a:pPr algn="r" fontAlgn="ctr"/>
                      <a:r>
                        <a:rPr lang="cs-CZ" sz="1200" b="0" i="0" u="none" strike="noStrike" dirty="0">
                          <a:solidFill>
                            <a:srgbClr val="000000"/>
                          </a:solidFill>
                          <a:effectLst/>
                          <a:latin typeface="Calibri"/>
                        </a:rPr>
                        <a:t>Praha</a:t>
                      </a:r>
                    </a:p>
                  </a:txBody>
                  <a:tcPr marL="6256" marR="150135" marT="6256" marB="0" anchor="ctr">
                    <a:lnL w="12700" cap="flat" cmpd="sng" algn="ctr">
                      <a:noFill/>
                      <a:prstDash val="solid"/>
                      <a:round/>
                      <a:headEnd type="none" w="med" len="med"/>
                      <a:tailEnd type="none" w="med" len="med"/>
                    </a:lnL>
                    <a:lnR w="6350"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 </a:t>
                      </a:r>
                    </a:p>
                  </a:txBody>
                  <a:tcPr marL="6256" marR="150135" marT="6256" marB="0" anchor="ctr">
                    <a:lnL w="6350" cap="flat" cmpd="sng" algn="ctr">
                      <a:noFill/>
                      <a:prstDash val="sysDot"/>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977 373</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46 404 011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solidFill>
                  </a:tcPr>
                </a:tc>
                <a:tc>
                  <a:txBody>
                    <a:bodyPr/>
                    <a:lstStyle/>
                    <a:p>
                      <a:pPr algn="r" fontAlgn="ctr"/>
                      <a:r>
                        <a:rPr lang="cs-CZ" sz="1200" b="0" i="0" u="none" strike="noStrike" dirty="0">
                          <a:solidFill>
                            <a:srgbClr val="000000"/>
                          </a:solidFill>
                          <a:effectLst/>
                          <a:latin typeface="Calibri"/>
                        </a:rPr>
                        <a:t>45 743 840</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r" fontAlgn="ctr"/>
                      <a:r>
                        <a:rPr lang="cs-CZ" sz="1200" b="0" i="0" u="none" strike="noStrike" dirty="0">
                          <a:solidFill>
                            <a:srgbClr val="000000"/>
                          </a:solidFill>
                          <a:effectLst/>
                          <a:latin typeface="Calibri"/>
                        </a:rPr>
                        <a:t>-660 171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98,6%</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1</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-660 171</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206412">
                <a:tc>
                  <a:txBody>
                    <a:bodyPr/>
                    <a:lstStyle/>
                    <a:p>
                      <a:pPr algn="r" fontAlgn="ctr"/>
                      <a:r>
                        <a:rPr lang="cs-CZ" sz="1200" b="0" i="0" u="none" strike="noStrike">
                          <a:solidFill>
                            <a:srgbClr val="000000"/>
                          </a:solidFill>
                          <a:effectLst/>
                          <a:latin typeface="Calibri"/>
                        </a:rPr>
                        <a:t>Brno</a:t>
                      </a:r>
                    </a:p>
                  </a:txBody>
                  <a:tcPr marL="6256" marR="150135" marT="6256" marB="0" anchor="ctr">
                    <a:lnL w="12700" cap="flat" cmpd="sng" algn="ctr">
                      <a:noFill/>
                      <a:prstDash val="solid"/>
                      <a:round/>
                      <a:headEnd type="none" w="med" len="med"/>
                      <a:tailEnd type="none" w="med" len="med"/>
                    </a:lnL>
                    <a:lnR w="6350" cap="flat" cmpd="sng" algn="ctr">
                      <a:no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 </a:t>
                      </a:r>
                    </a:p>
                  </a:txBody>
                  <a:tcPr marL="6256" marR="150135" marT="6256" marB="0" anchor="ctr">
                    <a:lnL w="6350" cap="flat" cmpd="sng" algn="ctr">
                      <a:no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311 082</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8 300 788</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8 378 099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77 312</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dirty="0">
                          <a:solidFill>
                            <a:srgbClr val="000000"/>
                          </a:solidFill>
                          <a:effectLst/>
                          <a:latin typeface="Calibri"/>
                        </a:rPr>
                        <a:t>100,9%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dirty="0">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412">
                <a:tc>
                  <a:txBody>
                    <a:bodyPr/>
                    <a:lstStyle/>
                    <a:p>
                      <a:pPr algn="r" fontAlgn="ctr"/>
                      <a:r>
                        <a:rPr lang="cs-CZ" sz="1200" b="0" i="0" u="none" strike="noStrike">
                          <a:solidFill>
                            <a:srgbClr val="000000"/>
                          </a:solidFill>
                          <a:effectLst/>
                          <a:latin typeface="Calibri"/>
                        </a:rPr>
                        <a:t>Ostrava</a:t>
                      </a:r>
                    </a:p>
                  </a:txBody>
                  <a:tcPr marL="6256" marR="150135" marT="6256" marB="0" anchor="ctr">
                    <a:lnL w="12700" cap="flat" cmpd="sng" algn="ctr">
                      <a:noFill/>
                      <a:prstDash val="solid"/>
                      <a:round/>
                      <a:headEnd type="none" w="med" len="med"/>
                      <a:tailEnd type="none" w="med" len="med"/>
                    </a:lnL>
                    <a:lnR w="6350" cap="flat" cmpd="sng" algn="ctr">
                      <a:no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 </a:t>
                      </a:r>
                    </a:p>
                  </a:txBody>
                  <a:tcPr marL="6256" marR="150135" marT="6256" marB="0" anchor="ctr">
                    <a:lnL w="6350" cap="flat" cmpd="sng" algn="ctr">
                      <a:no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209 305</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6 428 246</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solidFill>
                  </a:tcPr>
                </a:tc>
                <a:tc>
                  <a:txBody>
                    <a:bodyPr/>
                    <a:lstStyle/>
                    <a:p>
                      <a:pPr algn="r" fontAlgn="ctr"/>
                      <a:r>
                        <a:rPr lang="cs-CZ" sz="1200" b="0" i="0" u="none" strike="noStrike" dirty="0">
                          <a:solidFill>
                            <a:srgbClr val="000000"/>
                          </a:solidFill>
                          <a:effectLst/>
                          <a:latin typeface="Calibri"/>
                        </a:rPr>
                        <a:t>6 442 796</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r" fontAlgn="ctr"/>
                      <a:r>
                        <a:rPr lang="cs-CZ" sz="1200" b="0" i="0" u="none" strike="noStrike">
                          <a:solidFill>
                            <a:srgbClr val="000000"/>
                          </a:solidFill>
                          <a:effectLst/>
                          <a:latin typeface="Calibri"/>
                        </a:rPr>
                        <a:t>14 550</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100,2%</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206412">
                <a:tc>
                  <a:txBody>
                    <a:bodyPr/>
                    <a:lstStyle/>
                    <a:p>
                      <a:pPr algn="r" fontAlgn="ctr"/>
                      <a:r>
                        <a:rPr lang="cs-CZ" sz="1200" b="0" i="0" u="none" strike="noStrike">
                          <a:solidFill>
                            <a:srgbClr val="000000"/>
                          </a:solidFill>
                          <a:effectLst/>
                          <a:latin typeface="Calibri"/>
                        </a:rPr>
                        <a:t>Plzeň</a:t>
                      </a:r>
                    </a:p>
                  </a:txBody>
                  <a:tcPr marL="6256" marR="150135" marT="6256" marB="0" anchor="ctr">
                    <a:lnL w="12700" cap="flat" cmpd="sng" algn="ctr">
                      <a:noFill/>
                      <a:prstDash val="solid"/>
                      <a:round/>
                      <a:headEnd type="none" w="med" len="med"/>
                      <a:tailEnd type="none" w="med" len="med"/>
                    </a:lnL>
                    <a:lnR w="6350" cap="flat" cmpd="sng" algn="ctr">
                      <a:no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 </a:t>
                      </a:r>
                    </a:p>
                  </a:txBody>
                  <a:tcPr marL="6256" marR="150135" marT="6256" marB="0" anchor="ctr">
                    <a:lnL w="6350" cap="flat" cmpd="sng" algn="ctr">
                      <a:no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129 426</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3 740 731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3 760 136</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19 405</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100,5%</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200" b="0" i="0" u="none" strike="noStrike" dirty="0">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412">
                <a:tc>
                  <a:txBody>
                    <a:bodyPr/>
                    <a:lstStyle/>
                    <a:p>
                      <a:pPr algn="r" fontAlgn="ctr"/>
                      <a:r>
                        <a:rPr lang="cs-CZ" sz="1200" b="0" i="0" u="none" strike="noStrike">
                          <a:solidFill>
                            <a:srgbClr val="000000"/>
                          </a:solidFill>
                          <a:effectLst/>
                          <a:latin typeface="Calibri"/>
                        </a:rPr>
                        <a:t>Liberec</a:t>
                      </a:r>
                    </a:p>
                  </a:txBody>
                  <a:tcPr marL="6256" marR="150135" marT="6256" marB="0" anchor="ctr">
                    <a:lnL w="12700" cap="flat" cmpd="sng" algn="ctr">
                      <a:noFill/>
                      <a:prstDash val="solid"/>
                      <a:round/>
                      <a:headEnd type="none" w="med" len="med"/>
                      <a:tailEnd type="none" w="med" len="med"/>
                    </a:lnL>
                    <a:lnR w="6350" cap="flat" cmpd="sng" algn="ctr">
                      <a:no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 </a:t>
                      </a:r>
                    </a:p>
                  </a:txBody>
                  <a:tcPr marL="6256" marR="150135" marT="6256" marB="0" anchor="ctr">
                    <a:lnL w="6350" cap="flat" cmpd="sng" algn="ctr">
                      <a:no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62 979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1 297 795</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solidFill>
                  </a:tcPr>
                </a:tc>
                <a:tc>
                  <a:txBody>
                    <a:bodyPr/>
                    <a:lstStyle/>
                    <a:p>
                      <a:pPr algn="r" fontAlgn="ctr"/>
                      <a:r>
                        <a:rPr lang="cs-CZ" sz="1200" b="0" i="0" u="none" strike="noStrike" dirty="0">
                          <a:solidFill>
                            <a:srgbClr val="000000"/>
                          </a:solidFill>
                          <a:effectLst/>
                          <a:latin typeface="Calibri"/>
                        </a:rPr>
                        <a:t>1 330 452</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r" fontAlgn="ctr"/>
                      <a:r>
                        <a:rPr lang="cs-CZ" sz="1200" b="0" i="0" u="none" strike="noStrike">
                          <a:solidFill>
                            <a:srgbClr val="000000"/>
                          </a:solidFill>
                          <a:effectLst/>
                          <a:latin typeface="Calibri"/>
                        </a:rPr>
                        <a:t>32 657</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102,5%</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cs-CZ" sz="1200" b="0" i="0" u="none" strike="noStrike" dirty="0">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216242">
                <a:tc>
                  <a:txBody>
                    <a:bodyPr/>
                    <a:lstStyle/>
                    <a:p>
                      <a:pPr algn="r" fontAlgn="ctr"/>
                      <a:r>
                        <a:rPr lang="cs-CZ" sz="1200" b="0" i="0" u="none" strike="noStrike" dirty="0">
                          <a:solidFill>
                            <a:srgbClr val="000000"/>
                          </a:solidFill>
                          <a:effectLst/>
                          <a:latin typeface="Calibri"/>
                        </a:rPr>
                        <a:t>Olomouc</a:t>
                      </a:r>
                    </a:p>
                  </a:txBody>
                  <a:tcPr marL="6256" marR="150135" marT="6256" marB="0" anchor="ctr">
                    <a:lnL w="12700" cap="flat" cmpd="sng" algn="ctr">
                      <a:noFill/>
                      <a:prstDash val="solid"/>
                      <a:round/>
                      <a:headEnd type="none" w="med" len="med"/>
                      <a:tailEnd type="none" w="med" len="med"/>
                    </a:lnL>
                    <a:lnR w="6350" cap="flat" cmpd="sng" algn="ctr">
                      <a:no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 </a:t>
                      </a:r>
                    </a:p>
                  </a:txBody>
                  <a:tcPr marL="6256" marR="150135" marT="6256" marB="0" anchor="ctr">
                    <a:lnL w="6350" cap="flat" cmpd="sng" algn="ctr">
                      <a:no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82 612</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1 266 593</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1 328 793</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62 200</a:t>
                      </a:r>
                    </a:p>
                  </a:txBody>
                  <a:tcPr marL="7200" marR="540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104,9%</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fontAlgn="ctr"/>
                      <a:r>
                        <a:rPr lang="cs-CZ" sz="1200" b="0" i="0" u="none" strike="noStrike" dirty="0">
                          <a:solidFill>
                            <a:srgbClr val="000000"/>
                          </a:solidFill>
                          <a:effectLst/>
                          <a:latin typeface="Calibri"/>
                        </a:rPr>
                        <a:t>0</a:t>
                      </a:r>
                    </a:p>
                  </a:txBody>
                  <a:tcPr marL="7200" marR="54000" marT="7200" marB="0" anchor="ctr">
                    <a:lnL w="635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11" name="TextovéPole 10"/>
          <p:cNvSpPr txBox="1"/>
          <p:nvPr/>
        </p:nvSpPr>
        <p:spPr>
          <a:xfrm>
            <a:off x="107504" y="5949280"/>
            <a:ext cx="8974089" cy="646331"/>
          </a:xfrm>
          <a:prstGeom prst="rect">
            <a:avLst/>
          </a:prstGeom>
          <a:noFill/>
        </p:spPr>
        <p:txBody>
          <a:bodyPr wrap="square" rtlCol="0">
            <a:spAutoFit/>
          </a:bodyPr>
          <a:lstStyle/>
          <a:p>
            <a:pPr marL="285750" indent="-285750">
              <a:buFont typeface="Arial" panose="020B0604020202020204" pitchFamily="34" charset="0"/>
              <a:buChar char="•"/>
            </a:pPr>
            <a:r>
              <a:rPr lang="cs-CZ" b="1" dirty="0" smtClean="0">
                <a:solidFill>
                  <a:schemeClr val="accent6">
                    <a:lumMod val="50000"/>
                  </a:schemeClr>
                </a:solidFill>
                <a:latin typeface="Calibri" panose="020F0502020204030204" pitchFamily="34" charset="0"/>
              </a:rPr>
              <a:t>navýšení nad rámec současného RUD – dopad na SR</a:t>
            </a:r>
            <a:r>
              <a:rPr lang="cs-CZ" b="1" dirty="0">
                <a:solidFill>
                  <a:schemeClr val="accent6">
                    <a:lumMod val="50000"/>
                  </a:schemeClr>
                </a:solidFill>
                <a:latin typeface="Calibri" panose="020F0502020204030204" pitchFamily="34" charset="0"/>
              </a:rPr>
              <a:t> cca -7,2 mld. </a:t>
            </a:r>
            <a:r>
              <a:rPr lang="cs-CZ" b="1" dirty="0" smtClean="0">
                <a:solidFill>
                  <a:schemeClr val="accent6">
                    <a:lumMod val="50000"/>
                  </a:schemeClr>
                </a:solidFill>
                <a:latin typeface="Calibri" panose="020F0502020204030204" pitchFamily="34" charset="0"/>
              </a:rPr>
              <a:t>Kč</a:t>
            </a:r>
          </a:p>
          <a:p>
            <a:pPr marL="285750" indent="-285750">
              <a:buFont typeface="Arial" panose="020B0604020202020204" pitchFamily="34" charset="0"/>
              <a:buChar char="•"/>
            </a:pPr>
            <a:r>
              <a:rPr lang="cs-CZ" b="1" dirty="0" smtClean="0">
                <a:solidFill>
                  <a:schemeClr val="accent6">
                    <a:lumMod val="50000"/>
                  </a:schemeClr>
                </a:solidFill>
                <a:latin typeface="Calibri" panose="020F0502020204030204" pitchFamily="34" charset="0"/>
              </a:rPr>
              <a:t>navýšení v rámci systému vede ke zvýhodnění určité skupiny obcí na úkor ostatních</a:t>
            </a:r>
            <a:endParaRPr lang="cs-CZ" b="1" dirty="0">
              <a:solidFill>
                <a:schemeClr val="accent6">
                  <a:lumMod val="50000"/>
                </a:schemeClr>
              </a:solidFill>
              <a:latin typeface="Calibri" panose="020F0502020204030204" pitchFamily="34" charset="0"/>
            </a:endParaRPr>
          </a:p>
        </p:txBody>
      </p:sp>
    </p:spTree>
    <p:extLst>
      <p:ext uri="{BB962C8B-B14F-4D97-AF65-F5344CB8AC3E}">
        <p14:creationId xmlns:p14="http://schemas.microsoft.com/office/powerpoint/2010/main" val="957538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12379"/>
            <a:ext cx="6588224" cy="1008063"/>
          </a:xfrm>
        </p:spPr>
        <p:txBody>
          <a:bodyPr/>
          <a:lstStyle/>
          <a:p>
            <a:pPr>
              <a:defRPr/>
            </a:pPr>
            <a:r>
              <a:rPr lang="cs-CZ" sz="24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Návrh SMO: 30% podíl obcí na DPFO z přiznání dle počtu podnikatelů</a:t>
            </a:r>
            <a:endParaRPr lang="cs-CZ" sz="2400" dirty="0">
              <a:effectLst/>
            </a:endParaRPr>
          </a:p>
        </p:txBody>
      </p:sp>
      <p:sp>
        <p:nvSpPr>
          <p:cNvPr id="3" name="Zástupný symbol pro obsah 2"/>
          <p:cNvSpPr>
            <a:spLocks noGrp="1"/>
          </p:cNvSpPr>
          <p:nvPr>
            <p:ph idx="1"/>
          </p:nvPr>
        </p:nvSpPr>
        <p:spPr>
          <a:xfrm>
            <a:off x="179512" y="1124744"/>
            <a:ext cx="8856984" cy="5256584"/>
          </a:xfrm>
        </p:spPr>
        <p:txBody>
          <a:bodyPr/>
          <a:lstStyle/>
          <a:p>
            <a:pPr marL="176213" indent="-176213"/>
            <a:r>
              <a:rPr lang="cs-CZ" sz="2000" dirty="0" smtClean="0">
                <a:latin typeface="Calibri" panose="020F0502020204030204" pitchFamily="34" charset="0"/>
              </a:rPr>
              <a:t>V současné době je 30% podíl obcí na DPFO z podnikání (přiznání) alokován na základě místa bydliště podnikatele, plátce daně.</a:t>
            </a:r>
          </a:p>
          <a:p>
            <a:pPr marL="176213" indent="-176213"/>
            <a:r>
              <a:rPr lang="cs-CZ" sz="2000" dirty="0" smtClean="0">
                <a:latin typeface="Calibri" panose="020F0502020204030204" pitchFamily="34" charset="0"/>
              </a:rPr>
              <a:t>SMO navrhuje zachování 30% podílu s tím, že alokace mezi jednotlivé obce by se řídila poměrem počtu podnikatelů v jednotlivých obcích</a:t>
            </a:r>
          </a:p>
          <a:p>
            <a:pPr marL="0" indent="0">
              <a:buNone/>
            </a:pPr>
            <a:r>
              <a:rPr lang="cs-CZ" sz="2000" b="1" u="sng" dirty="0" smtClean="0">
                <a:latin typeface="Calibri" panose="020F0502020204030204" pitchFamily="34" charset="0"/>
              </a:rPr>
              <a:t>Problematické skutečnosti návrhu:</a:t>
            </a:r>
          </a:p>
          <a:p>
            <a:pPr marL="176213" indent="-176213"/>
            <a:r>
              <a:rPr lang="cs-CZ" sz="2000" dirty="0" smtClean="0">
                <a:latin typeface="Calibri" panose="020F0502020204030204" pitchFamily="34" charset="0"/>
              </a:rPr>
              <a:t>Stanovení počtu podnikatelů</a:t>
            </a:r>
          </a:p>
          <a:p>
            <a:pPr marL="449263" lvl="1" indent="-273050">
              <a:buSzPct val="80000"/>
              <a:buFont typeface="Wingdings" panose="05000000000000000000" pitchFamily="2" charset="2"/>
              <a:buChar char="Ø"/>
            </a:pPr>
            <a:r>
              <a:rPr lang="cs-CZ" sz="2000" dirty="0" smtClean="0">
                <a:latin typeface="Calibri" panose="020F0502020204030204" pitchFamily="34" charset="0"/>
              </a:rPr>
              <a:t>živnostenský rejstřík – zahrnuje všechny osoby se živnostenským oprávněním (i ty neaktivní),</a:t>
            </a:r>
          </a:p>
          <a:p>
            <a:pPr marL="449263" lvl="1" indent="-273050">
              <a:buSzPct val="80000"/>
              <a:buFont typeface="Wingdings" panose="05000000000000000000" pitchFamily="2" charset="2"/>
              <a:buChar char="Ø"/>
            </a:pPr>
            <a:r>
              <a:rPr lang="cs-CZ" sz="2000" dirty="0" smtClean="0">
                <a:latin typeface="Calibri" panose="020F0502020204030204" pitchFamily="34" charset="0"/>
              </a:rPr>
              <a:t>„aktivní“ podnikatelé – nutné stanovit kritéria pro výběr;</a:t>
            </a:r>
          </a:p>
          <a:p>
            <a:r>
              <a:rPr lang="cs-CZ" sz="2000" dirty="0">
                <a:latin typeface="Calibri" panose="020F0502020204030204" pitchFamily="34" charset="0"/>
              </a:rPr>
              <a:t>stanovení počtu aktivních podnikatelů dané obce ve vyhlášce </a:t>
            </a:r>
            <a:r>
              <a:rPr lang="cs-CZ" sz="2000" dirty="0" smtClean="0">
                <a:latin typeface="Calibri" panose="020F0502020204030204" pitchFamily="34" charset="0"/>
              </a:rPr>
              <a:t>MF </a:t>
            </a:r>
            <a:r>
              <a:rPr lang="cs-CZ" sz="2000" dirty="0" smtClean="0">
                <a:latin typeface="Calibri" panose="020F0502020204030204" pitchFamily="34" charset="0"/>
                <a:sym typeface="Wingdings" panose="05000000000000000000" pitchFamily="2" charset="2"/>
              </a:rPr>
              <a:t> </a:t>
            </a:r>
            <a:r>
              <a:rPr lang="cs-CZ" sz="2000" dirty="0">
                <a:latin typeface="Calibri" panose="020F0502020204030204" pitchFamily="34" charset="0"/>
              </a:rPr>
              <a:t>povinnosti mlčenlivosti správce </a:t>
            </a:r>
            <a:r>
              <a:rPr lang="cs-CZ" sz="2000" dirty="0" smtClean="0">
                <a:latin typeface="Calibri" panose="020F0502020204030204" pitchFamily="34" charset="0"/>
              </a:rPr>
              <a:t>daně;</a:t>
            </a:r>
          </a:p>
          <a:p>
            <a:r>
              <a:rPr lang="cs-CZ" sz="2000" dirty="0">
                <a:latin typeface="Calibri" panose="020F0502020204030204" pitchFamily="34" charset="0"/>
              </a:rPr>
              <a:t>přiřazení konkrétní obce ke každému </a:t>
            </a:r>
            <a:r>
              <a:rPr lang="cs-CZ" sz="2000" dirty="0" smtClean="0">
                <a:latin typeface="Calibri" panose="020F0502020204030204" pitchFamily="34" charset="0"/>
              </a:rPr>
              <a:t>podnikateli;</a:t>
            </a:r>
          </a:p>
          <a:p>
            <a:r>
              <a:rPr lang="cs-CZ" sz="2000" dirty="0" smtClean="0">
                <a:latin typeface="Calibri" panose="020F0502020204030204" pitchFamily="34" charset="0"/>
              </a:rPr>
              <a:t>podnikatelé</a:t>
            </a:r>
            <a:r>
              <a:rPr lang="cs-CZ" sz="2000" dirty="0">
                <a:latin typeface="Calibri" panose="020F0502020204030204" pitchFamily="34" charset="0"/>
              </a:rPr>
              <a:t>, kteří ve zdaňovacím období neměli rozhodný příjem pro podání daňového </a:t>
            </a:r>
            <a:r>
              <a:rPr lang="cs-CZ" sz="2000" dirty="0" smtClean="0">
                <a:latin typeface="Calibri" panose="020F0502020204030204" pitchFamily="34" charset="0"/>
              </a:rPr>
              <a:t>přiznání – nepodávají DP, pouze oznamují;</a:t>
            </a:r>
          </a:p>
          <a:p>
            <a:r>
              <a:rPr lang="cs-CZ" sz="2000" dirty="0" smtClean="0">
                <a:latin typeface="Calibri" panose="020F0502020204030204" pitchFamily="34" charset="0"/>
              </a:rPr>
              <a:t>ev. další aspekty.</a:t>
            </a:r>
            <a:endParaRPr lang="cs-CZ" sz="2000" dirty="0">
              <a:latin typeface="Calibri" panose="020F0502020204030204" pitchFamily="34" charset="0"/>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34</a:t>
            </a:fld>
            <a:endParaRPr lang="en-GB" sz="1200" dirty="0"/>
          </a:p>
        </p:txBody>
      </p:sp>
    </p:spTree>
    <p:extLst>
      <p:ext uri="{BB962C8B-B14F-4D97-AF65-F5344CB8AC3E}">
        <p14:creationId xmlns:p14="http://schemas.microsoft.com/office/powerpoint/2010/main" val="42069829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9" name="TextovéPole 8"/>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35</a:t>
            </a:fld>
            <a:endParaRPr lang="en-GB" sz="1200" dirty="0"/>
          </a:p>
        </p:txBody>
      </p:sp>
      <p:sp>
        <p:nvSpPr>
          <p:cNvPr id="10" name="Rectangle 2"/>
          <p:cNvSpPr txBox="1">
            <a:spLocks/>
          </p:cNvSpPr>
          <p:nvPr/>
        </p:nvSpPr>
        <p:spPr>
          <a:xfrm>
            <a:off x="2673612" y="0"/>
            <a:ext cx="6335812" cy="970147"/>
          </a:xfrm>
          <a:prstGeom prst="rect">
            <a:avLst/>
          </a:prstGeom>
        </p:spPr>
        <p:txBody>
          <a:bodyPr anchor="ctr"/>
          <a:lstStyle>
            <a:lvl1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9pPr>
          </a:lstStyle>
          <a:p>
            <a:pPr algn="l" defTabSz="914400">
              <a:defRPr/>
            </a:pPr>
            <a:r>
              <a:rPr lang="cs-CZ" sz="2800" kern="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Inkaso DPFO podávajících přiznání</a:t>
            </a:r>
            <a:endParaRPr lang="cs-CZ" sz="2000" kern="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af 11"/>
          <p:cNvGraphicFramePr>
            <a:graphicFrameLocks/>
          </p:cNvGraphicFramePr>
          <p:nvPr>
            <p:extLst>
              <p:ext uri="{D42A27DB-BD31-4B8C-83A1-F6EECF244321}">
                <p14:modId xmlns:p14="http://schemas.microsoft.com/office/powerpoint/2010/main" val="2035922271"/>
              </p:ext>
            </p:extLst>
          </p:nvPr>
        </p:nvGraphicFramePr>
        <p:xfrm>
          <a:off x="-36512" y="1024918"/>
          <a:ext cx="9145016" cy="55004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097292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27384"/>
            <a:ext cx="6588224" cy="1008063"/>
          </a:xfrm>
        </p:spPr>
        <p:txBody>
          <a:bodyPr>
            <a:noAutofit/>
          </a:bodyPr>
          <a:lstStyle/>
          <a:p>
            <a:r>
              <a:rPr lang="cs-CZ" sz="2800" b="1" dirty="0" smtClean="0">
                <a:solidFill>
                  <a:srgbClr val="753805"/>
                </a:solidFill>
                <a:latin typeface="Verdana" panose="020B0604030504040204" pitchFamily="34" charset="0"/>
                <a:ea typeface="Verdana" panose="020B0604030504040204" pitchFamily="34" charset="0"/>
                <a:cs typeface="Verdana" panose="020B0604030504040204" pitchFamily="34" charset="0"/>
              </a:rPr>
              <a:t>Nové legislativně technické zpracování zákona o RUD</a:t>
            </a:r>
            <a:endParaRPr lang="cs-CZ" sz="2800" b="1" dirty="0">
              <a:solidFill>
                <a:srgbClr val="753805"/>
              </a:solidFill>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a:xfrm>
            <a:off x="179513" y="1124744"/>
            <a:ext cx="8712968" cy="5332056"/>
          </a:xfrm>
        </p:spPr>
        <p:txBody>
          <a:bodyPr>
            <a:noAutofit/>
          </a:bodyPr>
          <a:lstStyle/>
          <a:p>
            <a:pPr marL="342900" lvl="1" indent="-342900" algn="just">
              <a:buFont typeface="Arial" panose="020B0604020202020204" pitchFamily="34" charset="0"/>
              <a:buChar char="•"/>
            </a:pPr>
            <a:r>
              <a:rPr lang="cs-CZ" sz="1900" b="1" dirty="0" smtClean="0">
                <a:latin typeface="Calibri" panose="020F0502020204030204" pitchFamily="34" charset="0"/>
                <a:cs typeface="Calibri" panose="020F0502020204030204" pitchFamily="34" charset="0"/>
              </a:rPr>
              <a:t>nový</a:t>
            </a:r>
            <a:r>
              <a:rPr lang="cs-CZ" sz="1900" dirty="0" smtClean="0">
                <a:latin typeface="Calibri" panose="020F0502020204030204" pitchFamily="34" charset="0"/>
                <a:cs typeface="Calibri" panose="020F0502020204030204" pitchFamily="34" charset="0"/>
              </a:rPr>
              <a:t> </a:t>
            </a:r>
            <a:r>
              <a:rPr lang="cs-CZ" sz="1900" b="1" dirty="0" smtClean="0">
                <a:latin typeface="Calibri" panose="020F0502020204030204" pitchFamily="34" charset="0"/>
                <a:cs typeface="Calibri" panose="020F0502020204030204" pitchFamily="34" charset="0"/>
              </a:rPr>
              <a:t>zákon by měl zahrnovat pravidla pro sdílení všech daní </a:t>
            </a:r>
            <a:r>
              <a:rPr lang="cs-CZ" sz="1900" i="1" dirty="0" smtClean="0">
                <a:latin typeface="Calibri" panose="020F0502020204030204" pitchFamily="34" charset="0"/>
                <a:cs typeface="Calibri" panose="020F0502020204030204" pitchFamily="34" charset="0"/>
              </a:rPr>
              <a:t>(ne poplatků a veřejných pojistných)</a:t>
            </a:r>
            <a:r>
              <a:rPr lang="cs-CZ" sz="1900" b="1" i="1" dirty="0" smtClean="0">
                <a:latin typeface="Calibri" panose="020F0502020204030204" pitchFamily="34" charset="0"/>
                <a:cs typeface="Calibri" panose="020F0502020204030204" pitchFamily="34" charset="0"/>
              </a:rPr>
              <a:t> </a:t>
            </a:r>
            <a:r>
              <a:rPr lang="cs-CZ" sz="1900" b="1" dirty="0" smtClean="0">
                <a:latin typeface="Calibri" panose="020F0502020204030204" pitchFamily="34" charset="0"/>
                <a:cs typeface="Calibri" panose="020F0502020204030204" pitchFamily="34" charset="0"/>
              </a:rPr>
              <a:t>včetně způsobu jejich přerozdělení mezi obce a kraje</a:t>
            </a:r>
          </a:p>
          <a:p>
            <a:pPr marL="0" lvl="1" indent="0" algn="just">
              <a:buNone/>
            </a:pPr>
            <a:endParaRPr lang="cs-CZ" sz="1000" b="1" u="sng" dirty="0" smtClean="0">
              <a:latin typeface="Calibri" panose="020F0502020204030204" pitchFamily="34" charset="0"/>
              <a:cs typeface="Calibri" panose="020F0502020204030204" pitchFamily="34" charset="0"/>
            </a:endParaRPr>
          </a:p>
          <a:p>
            <a:pPr marL="0" lvl="1" indent="0" algn="just">
              <a:buNone/>
            </a:pPr>
            <a:r>
              <a:rPr lang="cs-CZ" sz="1900" b="1" u="sng" dirty="0" smtClean="0">
                <a:latin typeface="Calibri" panose="020F0502020204030204" pitchFamily="34" charset="0"/>
                <a:cs typeface="Calibri" panose="020F0502020204030204" pitchFamily="34" charset="0"/>
              </a:rPr>
              <a:t>Klady:</a:t>
            </a:r>
          </a:p>
          <a:p>
            <a:pPr lvl="0" algn="just"/>
            <a:r>
              <a:rPr lang="cs-CZ" sz="1900" dirty="0" smtClean="0">
                <a:latin typeface="Calibri" panose="020F0502020204030204" pitchFamily="34" charset="0"/>
                <a:cs typeface="Calibri" panose="020F0502020204030204" pitchFamily="34" charset="0"/>
              </a:rPr>
              <a:t>Integrace RUD do jednoho právního předpisu (jak daní sdílených tak výlučných) =&gt; zpřehlednění stávajícího stavu </a:t>
            </a:r>
            <a:r>
              <a:rPr lang="cs-CZ" sz="1900" dirty="0" smtClean="0">
                <a:latin typeface="Calibri" panose="020F0502020204030204" pitchFamily="34" charset="0"/>
              </a:rPr>
              <a:t>bez </a:t>
            </a:r>
            <a:r>
              <a:rPr lang="cs-CZ" sz="1900" dirty="0">
                <a:latin typeface="Calibri" panose="020F0502020204030204" pitchFamily="34" charset="0"/>
              </a:rPr>
              <a:t>rozdílu, zda se jedná o daň sdílenou nebo výlučnou včetně způsobu jejich přerozdělení mezi obce a kraje. Rozpočtáři na všech úrovních veřejných rozpočtů naleznou platné podíly a parametry RUD v jedné právní normě.</a:t>
            </a:r>
          </a:p>
          <a:p>
            <a:pPr algn="just"/>
            <a:r>
              <a:rPr lang="cs-CZ" sz="1900" dirty="0">
                <a:latin typeface="Calibri" panose="020F0502020204030204" pitchFamily="34" charset="0"/>
              </a:rPr>
              <a:t> </a:t>
            </a:r>
            <a:r>
              <a:rPr lang="cs-CZ" sz="1900" b="1" dirty="0">
                <a:latin typeface="Calibri" panose="020F0502020204030204" pitchFamily="34" charset="0"/>
              </a:rPr>
              <a:t>Existence uceleného přehledu o daňových příjmech státního rozpočtu</a:t>
            </a:r>
            <a:r>
              <a:rPr lang="cs-CZ" sz="1900" dirty="0">
                <a:latin typeface="Calibri" panose="020F0502020204030204" pitchFamily="34" charset="0"/>
              </a:rPr>
              <a:t> (v současné </a:t>
            </a:r>
            <a:r>
              <a:rPr lang="cs-CZ" sz="1900" dirty="0" smtClean="0">
                <a:latin typeface="Calibri" panose="020F0502020204030204" pitchFamily="34" charset="0"/>
              </a:rPr>
              <a:t>době takový přehled neexistuje)</a:t>
            </a:r>
          </a:p>
          <a:p>
            <a:pPr marL="0" indent="0" algn="just">
              <a:buNone/>
            </a:pPr>
            <a:endParaRPr lang="cs-CZ" sz="1000" b="1" u="sng" dirty="0" smtClean="0">
              <a:latin typeface="Calibri" panose="020F0502020204030204" pitchFamily="34" charset="0"/>
            </a:endParaRPr>
          </a:p>
          <a:p>
            <a:pPr marL="0" indent="0" algn="just">
              <a:buNone/>
            </a:pPr>
            <a:r>
              <a:rPr lang="cs-CZ" sz="1900" b="1" u="sng" dirty="0" smtClean="0">
                <a:latin typeface="Calibri" panose="020F0502020204030204" pitchFamily="34" charset="0"/>
              </a:rPr>
              <a:t>Rizika</a:t>
            </a:r>
            <a:r>
              <a:rPr lang="cs-CZ" sz="1900" u="sng" dirty="0">
                <a:latin typeface="Calibri" panose="020F0502020204030204" pitchFamily="34" charset="0"/>
              </a:rPr>
              <a:t>:</a:t>
            </a:r>
          </a:p>
          <a:p>
            <a:pPr lvl="0" algn="just"/>
            <a:r>
              <a:rPr lang="cs-CZ" sz="1900" dirty="0" smtClean="0">
                <a:latin typeface="Calibri" panose="020F0502020204030204" pitchFamily="34" charset="0"/>
              </a:rPr>
              <a:t>existuje </a:t>
            </a:r>
            <a:r>
              <a:rPr lang="cs-CZ" sz="1900" dirty="0">
                <a:latin typeface="Calibri" panose="020F0502020204030204" pitchFamily="34" charset="0"/>
              </a:rPr>
              <a:t>zde větší riziko, že předmětem různých zákonodárných iniciativ může být i snaha zasahovat do rozpočtového určení těch daní, které jsou v současné době výlučné a nejsou přímo součástí zákona o RUD (např. daň z minerálních olejů, která je v současné době 100 % příjmem státního rozpočtu a na jejímž inkasu ÚSC dlouhodobě požadují podíl).  </a:t>
            </a:r>
          </a:p>
          <a:p>
            <a:pPr algn="just"/>
            <a:endParaRPr lang="cs-CZ" sz="1900" i="1" dirty="0" smtClean="0">
              <a:latin typeface="Calibri" panose="020F0502020204030204" pitchFamily="34" charset="0"/>
              <a:cs typeface="Calibri" panose="020F0502020204030204" pitchFamily="34" charset="0"/>
            </a:endParaRPr>
          </a:p>
          <a:p>
            <a:pPr marL="457200" lvl="1" indent="-457200" algn="just">
              <a:buFont typeface="Arial" panose="020B0604020202020204" pitchFamily="34" charset="0"/>
              <a:buChar char="•"/>
            </a:pPr>
            <a:endParaRPr lang="cs-CZ" sz="1900" i="1" dirty="0">
              <a:latin typeface="Calibri" panose="020F0502020204030204" pitchFamily="34" charset="0"/>
              <a:cs typeface="Calibri" panose="020F0502020204030204" pitchFamily="34" charset="0"/>
            </a:endParaRPr>
          </a:p>
          <a:p>
            <a:pPr marL="342900" lvl="1" indent="-342900" algn="just">
              <a:buFont typeface="Arial" panose="020B0604020202020204" pitchFamily="34" charset="0"/>
              <a:buChar char="•"/>
            </a:pPr>
            <a:endParaRPr lang="cs-CZ" sz="1900" i="1" dirty="0" smtClean="0">
              <a:latin typeface="Calibri" panose="020F0502020204030204" pitchFamily="34" charset="0"/>
              <a:cs typeface="Calibri" panose="020F0502020204030204" pitchFamily="34" charset="0"/>
            </a:endParaRPr>
          </a:p>
          <a:p>
            <a:pPr algn="just"/>
            <a:endParaRPr lang="cs-CZ" sz="1900" dirty="0">
              <a:latin typeface="Calibri" panose="020F0502020204030204" pitchFamily="34" charset="0"/>
              <a:cs typeface="Calibri" panose="020F0502020204030204" pitchFamily="34" charset="0"/>
            </a:endParaRPr>
          </a:p>
        </p:txBody>
      </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9" name="TextovéPole 8"/>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36</a:t>
            </a:fld>
            <a:endParaRPr lang="en-GB" sz="1200" dirty="0"/>
          </a:p>
        </p:txBody>
      </p:sp>
      <p:grpSp>
        <p:nvGrpSpPr>
          <p:cNvPr id="14" name="Skupina 13"/>
          <p:cNvGrpSpPr/>
          <p:nvPr/>
        </p:nvGrpSpPr>
        <p:grpSpPr>
          <a:xfrm>
            <a:off x="0" y="979200"/>
            <a:ext cx="8316416" cy="45719"/>
            <a:chOff x="0" y="1916113"/>
            <a:chExt cx="7235825" cy="36512"/>
          </a:xfrm>
        </p:grpSpPr>
        <p:sp>
          <p:nvSpPr>
            <p:cNvPr id="1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1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1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2336237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58527" y="-14185"/>
            <a:ext cx="8207375" cy="1008063"/>
          </a:xfrm>
        </p:spPr>
        <p:txBody>
          <a:bodyPr/>
          <a:lstStyle/>
          <a:p>
            <a:r>
              <a:rPr lang="cs-CZ" sz="3200" dirty="0" smtClean="0">
                <a:solidFill>
                  <a:srgbClr val="753805"/>
                </a:solidFill>
                <a:latin typeface="Verdana" panose="020B0604030504040204" pitchFamily="34" charset="0"/>
                <a:ea typeface="Verdana" panose="020B0604030504040204" pitchFamily="34" charset="0"/>
                <a:cs typeface="Verdana" panose="020B0604030504040204" pitchFamily="34" charset="0"/>
              </a:rPr>
              <a:t>Co preferuje MF</a:t>
            </a:r>
            <a:endParaRPr lang="cs-CZ" sz="3200" dirty="0">
              <a:solidFill>
                <a:srgbClr val="753805"/>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9" name="TextovéPole 8"/>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37</a:t>
            </a:fld>
            <a:endParaRPr lang="en-GB" sz="1200" dirty="0"/>
          </a:p>
        </p:txBody>
      </p:sp>
      <p:sp>
        <p:nvSpPr>
          <p:cNvPr id="11" name="Zástupný symbol pro obsah 2"/>
          <p:cNvSpPr>
            <a:spLocks noGrp="1"/>
          </p:cNvSpPr>
          <p:nvPr>
            <p:ph idx="1"/>
          </p:nvPr>
        </p:nvSpPr>
        <p:spPr>
          <a:xfrm>
            <a:off x="469081" y="1628800"/>
            <a:ext cx="8207375" cy="4680520"/>
          </a:xfrm>
        </p:spPr>
        <p:txBody>
          <a:bodyPr>
            <a:normAutofit/>
          </a:bodyPr>
          <a:lstStyle/>
          <a:p>
            <a:pPr algn="just"/>
            <a:r>
              <a:rPr lang="cs-CZ" dirty="0" smtClean="0">
                <a:latin typeface="Calibri" panose="020F0502020204030204" pitchFamily="34" charset="0"/>
                <a:cs typeface="Calibri" panose="020F0502020204030204" pitchFamily="34" charset="0"/>
              </a:rPr>
              <a:t>Reforma sdílení daně z hazardu</a:t>
            </a:r>
          </a:p>
          <a:p>
            <a:pPr lvl="1" algn="just"/>
            <a:r>
              <a:rPr lang="cs-CZ" sz="2400" dirty="0" smtClean="0">
                <a:latin typeface="Calibri" panose="020F0502020204030204" pitchFamily="34" charset="0"/>
                <a:cs typeface="Calibri" panose="020F0502020204030204" pitchFamily="34" charset="0"/>
              </a:rPr>
              <a:t>zrušení podílu obcí na výnosu daně z hazardu; a</a:t>
            </a:r>
          </a:p>
          <a:p>
            <a:pPr lvl="1" algn="just"/>
            <a:r>
              <a:rPr lang="cs-CZ" sz="2400" dirty="0" smtClean="0">
                <a:latin typeface="Calibri" panose="020F0502020204030204" pitchFamily="34" charset="0"/>
                <a:cs typeface="Calibri" panose="020F0502020204030204" pitchFamily="34" charset="0"/>
              </a:rPr>
              <a:t>paralelní navýšení podílu obcí na DPH na 23,58 %; a</a:t>
            </a:r>
          </a:p>
          <a:p>
            <a:pPr lvl="1" algn="just"/>
            <a:r>
              <a:rPr lang="cs-CZ" sz="2400" dirty="0" smtClean="0">
                <a:latin typeface="Calibri" panose="020F0502020204030204" pitchFamily="34" charset="0"/>
                <a:cs typeface="Calibri" panose="020F0502020204030204" pitchFamily="34" charset="0"/>
              </a:rPr>
              <a:t>zvýšení váhy kritéria počtu žáků ze 7% na 9%</a:t>
            </a:r>
            <a:endParaRPr lang="cs-CZ" sz="2400" dirty="0" smtClean="0">
              <a:solidFill>
                <a:srgbClr val="FF0000"/>
              </a:solidFill>
              <a:latin typeface="Calibri" panose="020F0502020204030204" pitchFamily="34" charset="0"/>
              <a:cs typeface="Calibri" panose="020F0502020204030204" pitchFamily="34" charset="0"/>
            </a:endParaRPr>
          </a:p>
          <a:p>
            <a:pPr algn="just"/>
            <a:r>
              <a:rPr lang="cs-CZ" dirty="0" smtClean="0">
                <a:latin typeface="Calibri" panose="020F0502020204030204" pitchFamily="34" charset="0"/>
                <a:cs typeface="Calibri" panose="020F0502020204030204" pitchFamily="34" charset="0"/>
              </a:rPr>
              <a:t>Zjednodušení systému sdílení</a:t>
            </a:r>
          </a:p>
          <a:p>
            <a:pPr lvl="1" algn="just"/>
            <a:r>
              <a:rPr lang="cs-CZ" sz="2400" dirty="0" smtClean="0">
                <a:latin typeface="Calibri" panose="020F0502020204030204" pitchFamily="34" charset="0"/>
                <a:cs typeface="Calibri" panose="020F0502020204030204" pitchFamily="34" charset="0"/>
              </a:rPr>
              <a:t>vázat </a:t>
            </a:r>
            <a:r>
              <a:rPr lang="cs-CZ" sz="2400" dirty="0">
                <a:latin typeface="Calibri" panose="020F0502020204030204" pitchFamily="34" charset="0"/>
                <a:cs typeface="Calibri" panose="020F0502020204030204" pitchFamily="34" charset="0"/>
              </a:rPr>
              <a:t>podíl pouze </a:t>
            </a:r>
            <a:r>
              <a:rPr lang="cs-CZ" sz="2400" dirty="0" smtClean="0">
                <a:latin typeface="Calibri" panose="020F0502020204030204" pitchFamily="34" charset="0"/>
                <a:cs typeface="Calibri" panose="020F0502020204030204" pitchFamily="34" charset="0"/>
              </a:rPr>
              <a:t>obcí a krajů na </a:t>
            </a:r>
            <a:r>
              <a:rPr lang="cs-CZ" sz="2400" dirty="0">
                <a:latin typeface="Calibri" panose="020F0502020204030204" pitchFamily="34" charset="0"/>
                <a:cs typeface="Calibri" panose="020F0502020204030204" pitchFamily="34" charset="0"/>
              </a:rPr>
              <a:t>celkové inkaso DPFO (ne na jednotlivé složky této daně</a:t>
            </a:r>
            <a:r>
              <a:rPr lang="cs-CZ" sz="2400" dirty="0" smtClean="0">
                <a:latin typeface="Calibri" panose="020F0502020204030204" pitchFamily="34" charset="0"/>
                <a:cs typeface="Calibri" panose="020F0502020204030204" pitchFamily="34" charset="0"/>
              </a:rPr>
              <a:t>)</a:t>
            </a:r>
          </a:p>
          <a:p>
            <a:pPr algn="just"/>
            <a:r>
              <a:rPr lang="cs-CZ" dirty="0" smtClean="0">
                <a:latin typeface="Calibri" panose="020F0502020204030204" pitchFamily="34" charset="0"/>
                <a:cs typeface="Calibri" panose="020F0502020204030204" pitchFamily="34" charset="0"/>
              </a:rPr>
              <a:t>Nové legislativně-technické zpracování zákona o RUD</a:t>
            </a:r>
          </a:p>
          <a:p>
            <a:pPr lvl="1" algn="just"/>
            <a:r>
              <a:rPr lang="cs-CZ" dirty="0" smtClean="0">
                <a:latin typeface="Calibri" panose="020F0502020204030204" pitchFamily="34" charset="0"/>
                <a:cs typeface="Calibri" panose="020F0502020204030204" pitchFamily="34" charset="0"/>
              </a:rPr>
              <a:t>nový zákon by měl zahrnovat pravidla pro sdílení všech daní</a:t>
            </a:r>
            <a:endParaRPr lang="cs-CZ" dirty="0">
              <a:latin typeface="Calibri" panose="020F0502020204030204" pitchFamily="34" charset="0"/>
              <a:cs typeface="Calibri" panose="020F0502020204030204" pitchFamily="34" charset="0"/>
            </a:endParaRPr>
          </a:p>
        </p:txBody>
      </p:sp>
      <p:grpSp>
        <p:nvGrpSpPr>
          <p:cNvPr id="12" name="Skupina 11"/>
          <p:cNvGrpSpPr/>
          <p:nvPr/>
        </p:nvGrpSpPr>
        <p:grpSpPr>
          <a:xfrm>
            <a:off x="0" y="979200"/>
            <a:ext cx="8316416" cy="45719"/>
            <a:chOff x="0" y="1916113"/>
            <a:chExt cx="7235825" cy="36512"/>
          </a:xfrm>
        </p:grpSpPr>
        <p:sp>
          <p:nvSpPr>
            <p:cNvPr id="13"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14"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15"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2277532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403648" y="1772816"/>
            <a:ext cx="6400800" cy="1752600"/>
          </a:xfrm>
        </p:spPr>
        <p:txBody>
          <a:bodyPr/>
          <a:lstStyle/>
          <a:p>
            <a:r>
              <a:rPr lang="cs-CZ" sz="3600" b="1" dirty="0" smtClean="0">
                <a:solidFill>
                  <a:srgbClr val="753805"/>
                </a:solidFill>
                <a:latin typeface="Verdana" panose="020B0604030504040204" pitchFamily="34" charset="0"/>
                <a:ea typeface="Verdana" panose="020B0604030504040204" pitchFamily="34" charset="0"/>
                <a:cs typeface="Verdana" panose="020B0604030504040204" pitchFamily="34" charset="0"/>
              </a:rPr>
              <a:t>Děkuji za pozornost</a:t>
            </a:r>
            <a:endParaRPr lang="en-GB" sz="3600" b="1" dirty="0">
              <a:solidFill>
                <a:srgbClr val="753805"/>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extovéPole 3"/>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38</a:t>
            </a:fld>
            <a:endParaRPr lang="en-GB" sz="1200" dirty="0"/>
          </a:p>
        </p:txBody>
      </p:sp>
      <p:cxnSp>
        <p:nvCxnSpPr>
          <p:cNvPr id="5" name="Přímá spojnice 4"/>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pic>
        <p:nvPicPr>
          <p:cNvPr id="1026" name="Picture 2" descr="http://www.zdravaprsa.cz/wp-content/themes/zdravaprsa/images/rozcestnik/nejcastejsi-dotazy.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6828" y="2836344"/>
            <a:ext cx="2945332" cy="2945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5531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1844825"/>
            <a:ext cx="7776864" cy="2616101"/>
          </a:xfrm>
          <a:prstGeom prst="rect">
            <a:avLst/>
          </a:prstGeom>
        </p:spPr>
        <p:txBody>
          <a:bodyPr wrap="square">
            <a:spAutoFit/>
          </a:bodyPr>
          <a:lstStyle/>
          <a:p>
            <a:pPr algn="ctr"/>
            <a:r>
              <a:rPr lang="cs-CZ" sz="4000" b="1" dirty="0" smtClean="0">
                <a:solidFill>
                  <a:srgbClr val="6633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ctr"/>
            <a:r>
              <a:rPr lang="cs-CZ" sz="1200" b="1" dirty="0" smtClean="0">
                <a:solidFill>
                  <a:srgbClr val="6633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r>
            <a:br>
              <a:rPr lang="cs-CZ" sz="1200" b="1" dirty="0" smtClean="0">
                <a:solidFill>
                  <a:srgbClr val="6633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br>
            <a:r>
              <a:rPr lang="cs-CZ" sz="3600" b="1" dirty="0">
                <a:solidFill>
                  <a:srgbClr val="753805"/>
                </a:solidFill>
                <a:latin typeface="Arial Black" panose="020B0A04020102020204" pitchFamily="34" charset="0"/>
                <a:cs typeface="Aharoni" panose="02010803020104030203" pitchFamily="2" charset="-79"/>
              </a:rPr>
              <a:t>Rozpočtové určení daní v roce </a:t>
            </a:r>
            <a:r>
              <a:rPr lang="cs-CZ" sz="3600" b="1" dirty="0" smtClean="0">
                <a:solidFill>
                  <a:srgbClr val="753805"/>
                </a:solidFill>
                <a:latin typeface="Arial Black" panose="020B0A04020102020204" pitchFamily="34" charset="0"/>
                <a:cs typeface="Aharoni" panose="02010803020104030203" pitchFamily="2" charset="-79"/>
              </a:rPr>
              <a:t>2017</a:t>
            </a:r>
            <a:endParaRPr lang="cs-CZ" sz="3600" b="1" dirty="0">
              <a:solidFill>
                <a:srgbClr val="753805"/>
              </a:solidFill>
              <a:latin typeface="Arial Black" panose="020B0A04020102020204" pitchFamily="34" charset="0"/>
              <a:cs typeface="Aharoni" panose="02010803020104030203" pitchFamily="2" charset="-79"/>
            </a:endParaRPr>
          </a:p>
          <a:p>
            <a:pPr algn="ctr"/>
            <a:endParaRPr lang="cs-CZ" sz="4000" b="1" dirty="0">
              <a:solidFill>
                <a:srgbClr val="0099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3" name="TextovéPole 2"/>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39</a:t>
            </a:fld>
            <a:endParaRPr lang="en-GB" sz="1200" dirty="0"/>
          </a:p>
        </p:txBody>
      </p:sp>
      <p:grpSp>
        <p:nvGrpSpPr>
          <p:cNvPr id="4" name="Skupina 3"/>
          <p:cNvGrpSpPr/>
          <p:nvPr/>
        </p:nvGrpSpPr>
        <p:grpSpPr>
          <a:xfrm>
            <a:off x="0" y="979200"/>
            <a:ext cx="7235825" cy="36512"/>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Tree>
    <p:extLst>
      <p:ext uri="{BB962C8B-B14F-4D97-AF65-F5344CB8AC3E}">
        <p14:creationId xmlns:p14="http://schemas.microsoft.com/office/powerpoint/2010/main" val="3325706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8063"/>
          </a:xfrm>
        </p:spPr>
        <p:txBody>
          <a:bodyPr/>
          <a:lstStyle/>
          <a:p>
            <a:pPr algn="l">
              <a:defRPr/>
            </a:pPr>
            <a:r>
              <a:rPr lang="cs-CZ" sz="280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Příjmy a výdaje obcí a krajů </a:t>
            </a:r>
            <a:br>
              <a:rPr lang="cs-CZ" sz="280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br>
            <a:r>
              <a:rPr lang="cs-CZ" sz="280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v roce  </a:t>
            </a:r>
            <a:r>
              <a:rPr lang="cs-CZ" sz="28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2015-2017</a:t>
            </a:r>
            <a:endParaRPr lang="cs-CZ" sz="2800" dirty="0">
              <a:effectLst/>
            </a:endParaRPr>
          </a:p>
        </p:txBody>
      </p:sp>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4</a:t>
            </a:fld>
            <a:endParaRPr lang="en-GB" sz="1200" dirty="0"/>
          </a:p>
        </p:txBody>
      </p:sp>
      <p:graphicFrame>
        <p:nvGraphicFramePr>
          <p:cNvPr id="13" name="Tabulka 12"/>
          <p:cNvGraphicFramePr>
            <a:graphicFrameLocks noGrp="1"/>
          </p:cNvGraphicFramePr>
          <p:nvPr>
            <p:extLst>
              <p:ext uri="{D42A27DB-BD31-4B8C-83A1-F6EECF244321}">
                <p14:modId xmlns:p14="http://schemas.microsoft.com/office/powerpoint/2010/main" val="481646651"/>
              </p:ext>
            </p:extLst>
          </p:nvPr>
        </p:nvGraphicFramePr>
        <p:xfrm>
          <a:off x="179512" y="1268760"/>
          <a:ext cx="8712966" cy="4824535"/>
        </p:xfrm>
        <a:graphic>
          <a:graphicData uri="http://schemas.openxmlformats.org/drawingml/2006/table">
            <a:tbl>
              <a:tblPr/>
              <a:tblGrid>
                <a:gridCol w="1715234"/>
                <a:gridCol w="610328"/>
                <a:gridCol w="610328"/>
                <a:gridCol w="610328"/>
                <a:gridCol w="631375"/>
                <a:gridCol w="610328"/>
                <a:gridCol w="631375"/>
                <a:gridCol w="789218"/>
                <a:gridCol w="957585"/>
                <a:gridCol w="768172"/>
                <a:gridCol w="778695"/>
              </a:tblGrid>
              <a:tr h="399666">
                <a:tc rowSpan="2">
                  <a:txBody>
                    <a:bodyPr/>
                    <a:lstStyle/>
                    <a:p>
                      <a:pPr algn="ctr" rtl="0" fontAlgn="b"/>
                      <a:r>
                        <a:rPr lang="cs-CZ" sz="1600" b="0" i="0" u="none" strike="noStrike" dirty="0">
                          <a:solidFill>
                            <a:srgbClr val="000000"/>
                          </a:solidFill>
                          <a:effectLst/>
                          <a:latin typeface="Calibri"/>
                        </a:rPr>
                        <a:t>v mld. Kč</a:t>
                      </a:r>
                    </a:p>
                  </a:txBody>
                  <a:tcPr marL="9525" marR="9525" marT="9525" marB="0" anchor="ctr">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solidFill>
                      <a:schemeClr val="bg1">
                        <a:lumMod val="75000"/>
                      </a:schemeClr>
                    </a:solidFill>
                  </a:tcPr>
                </a:tc>
                <a:tc gridSpan="2">
                  <a:txBody>
                    <a:bodyPr/>
                    <a:lstStyle/>
                    <a:p>
                      <a:pPr algn="ctr" rtl="0" fontAlgn="ctr"/>
                      <a:r>
                        <a:rPr lang="cs-CZ" sz="1600" b="1" i="0" u="none" strike="noStrike" dirty="0">
                          <a:solidFill>
                            <a:srgbClr val="000000"/>
                          </a:solidFill>
                          <a:effectLst/>
                          <a:latin typeface="Calibri"/>
                        </a:rPr>
                        <a:t>2015</a:t>
                      </a:r>
                    </a:p>
                  </a:txBody>
                  <a:tcPr marL="9525" marR="9525" marT="9525" marB="0" anchor="ctr">
                    <a:lnL w="28575" cap="flat" cmpd="sng" algn="ctr">
                      <a:solidFill>
                        <a:schemeClr val="tx1"/>
                      </a:solidFill>
                      <a:prstDash val="solid"/>
                      <a:round/>
                      <a:headEnd type="none" w="med" len="med"/>
                      <a:tailEnd type="none" w="med" len="med"/>
                    </a:lnL>
                    <a:lnR w="19050" cap="flat" cmpd="sng" algn="ctr">
                      <a:solidFill>
                        <a:schemeClr val="tx1"/>
                      </a:solidFill>
                      <a:prstDash val="sysDash"/>
                      <a:round/>
                      <a:headEnd type="none" w="med" len="med"/>
                      <a:tailEnd type="none" w="med" len="med"/>
                    </a:lnR>
                    <a:lnT>
                      <a:noFill/>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cs-CZ"/>
                    </a:p>
                  </a:txBody>
                  <a:tcPr/>
                </a:tc>
                <a:tc gridSpan="2">
                  <a:txBody>
                    <a:bodyPr/>
                    <a:lstStyle/>
                    <a:p>
                      <a:pPr algn="ctr" rtl="0" fontAlgn="ctr"/>
                      <a:r>
                        <a:rPr lang="cs-CZ" sz="1600" b="1" i="0" u="none" strike="noStrike" dirty="0">
                          <a:solidFill>
                            <a:srgbClr val="000000"/>
                          </a:solidFill>
                          <a:effectLst/>
                          <a:latin typeface="Calibri"/>
                        </a:rPr>
                        <a:t>OS 2016</a:t>
                      </a:r>
                    </a:p>
                  </a:txBody>
                  <a:tcPr marL="9525" marR="9525" marT="9525" marB="0" anchor="ctr">
                    <a:lnL w="19050" cap="flat" cmpd="sng" algn="ctr">
                      <a:solidFill>
                        <a:schemeClr val="tx1"/>
                      </a:solidFill>
                      <a:prstDash val="sysDash"/>
                      <a:round/>
                      <a:headEnd type="none" w="med" len="med"/>
                      <a:tailEnd type="none" w="med" len="med"/>
                    </a:lnL>
                    <a:lnR w="19050" cap="flat" cmpd="sng" algn="ctr">
                      <a:solidFill>
                        <a:schemeClr val="tx1"/>
                      </a:solidFill>
                      <a:prstDash val="sysDash"/>
                      <a:round/>
                      <a:headEnd type="none" w="med" len="med"/>
                      <a:tailEnd type="none" w="med" len="med"/>
                    </a:lnR>
                    <a:lnT>
                      <a:noFill/>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cs-CZ"/>
                    </a:p>
                  </a:txBody>
                  <a:tcPr/>
                </a:tc>
                <a:tc gridSpan="2">
                  <a:txBody>
                    <a:bodyPr/>
                    <a:lstStyle/>
                    <a:p>
                      <a:pPr algn="ctr" rtl="0" fontAlgn="ctr"/>
                      <a:r>
                        <a:rPr lang="cs-CZ" sz="1600" b="1" i="0" u="none" strike="noStrike" dirty="0">
                          <a:solidFill>
                            <a:srgbClr val="000000"/>
                          </a:solidFill>
                          <a:effectLst/>
                          <a:latin typeface="Calibri"/>
                        </a:rPr>
                        <a:t>PRE 2017</a:t>
                      </a:r>
                    </a:p>
                  </a:txBody>
                  <a:tcPr marL="9525" marR="9525" marT="9525" marB="0" anchor="ctr">
                    <a:lnL w="1905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cs-CZ"/>
                    </a:p>
                  </a:txBody>
                  <a:tcPr/>
                </a:tc>
                <a:tc gridSpan="2">
                  <a:txBody>
                    <a:bodyPr/>
                    <a:lstStyle/>
                    <a:p>
                      <a:pPr algn="ctr" rtl="0" fontAlgn="ctr"/>
                      <a:r>
                        <a:rPr lang="cs-CZ" sz="1600" b="1" i="0" u="none" strike="noStrike" dirty="0">
                          <a:solidFill>
                            <a:srgbClr val="000000"/>
                          </a:solidFill>
                          <a:effectLst/>
                          <a:latin typeface="Calibri"/>
                        </a:rPr>
                        <a:t>Index 16/15</a:t>
                      </a:r>
                    </a:p>
                  </a:txBody>
                  <a:tcPr marL="9525" marR="9525" marT="9525" marB="0" anchor="ctr">
                    <a:lnL w="28575" cap="flat" cmpd="sng" algn="ctr">
                      <a:solidFill>
                        <a:schemeClr val="tx1"/>
                      </a:solidFill>
                      <a:prstDash val="solid"/>
                      <a:round/>
                      <a:headEnd type="none" w="med" len="med"/>
                      <a:tailEnd type="none" w="med" len="med"/>
                    </a:lnL>
                    <a:lnR w="19050" cap="flat" cmpd="sng" algn="ctr">
                      <a:solidFill>
                        <a:schemeClr val="tx1"/>
                      </a:solidFill>
                      <a:prstDash val="sysDash"/>
                      <a:round/>
                      <a:headEnd type="none" w="med" len="med"/>
                      <a:tailEnd type="none" w="med" len="med"/>
                    </a:lnR>
                    <a:lnT>
                      <a:noFill/>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cs-CZ"/>
                    </a:p>
                  </a:txBody>
                  <a:tcPr/>
                </a:tc>
                <a:tc gridSpan="2">
                  <a:txBody>
                    <a:bodyPr/>
                    <a:lstStyle/>
                    <a:p>
                      <a:pPr algn="ctr" rtl="0" fontAlgn="ctr"/>
                      <a:r>
                        <a:rPr lang="cs-CZ" sz="1600" b="1" i="0" u="none" strike="noStrike">
                          <a:solidFill>
                            <a:srgbClr val="000000"/>
                          </a:solidFill>
                          <a:effectLst/>
                          <a:latin typeface="Calibri"/>
                        </a:rPr>
                        <a:t>Index 17/16</a:t>
                      </a:r>
                    </a:p>
                  </a:txBody>
                  <a:tcPr marL="9525" marR="9525" marT="9525" marB="0" anchor="ctr">
                    <a:lnL w="19050" cap="flat" cmpd="sng" algn="ctr">
                      <a:solidFill>
                        <a:schemeClr val="tx1"/>
                      </a:solidFill>
                      <a:prstDash val="sysDash"/>
                      <a:round/>
                      <a:headEnd type="none" w="med" len="med"/>
                      <a:tailEnd type="none" w="med" len="med"/>
                    </a:lnL>
                    <a:lnR>
                      <a:noFill/>
                    </a:lnR>
                    <a:lnT>
                      <a:noFill/>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cs-CZ"/>
                    </a:p>
                  </a:txBody>
                  <a:tcPr/>
                </a:tc>
              </a:tr>
              <a:tr h="413939">
                <a:tc vMerge="1">
                  <a:txBody>
                    <a:bodyPr/>
                    <a:lstStyle/>
                    <a:p>
                      <a:endParaRPr lang="cs-CZ"/>
                    </a:p>
                  </a:txBody>
                  <a:tcPr/>
                </a:tc>
                <a:tc>
                  <a:txBody>
                    <a:bodyPr/>
                    <a:lstStyle/>
                    <a:p>
                      <a:pPr algn="ctr" rtl="0" fontAlgn="ctr"/>
                      <a:r>
                        <a:rPr lang="cs-CZ" sz="1600" b="1" i="0" u="none" strike="noStrike" dirty="0">
                          <a:solidFill>
                            <a:srgbClr val="76933C"/>
                          </a:solidFill>
                          <a:effectLst/>
                          <a:latin typeface="Calibri"/>
                        </a:rPr>
                        <a:t>Obce</a:t>
                      </a:r>
                    </a:p>
                  </a:txBody>
                  <a:tcPr marL="9525" marR="9525" marT="9525" marB="0" anchor="ctr">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r>
                        <a:rPr lang="cs-CZ" sz="1600" b="1" i="0" u="none" strike="noStrike" dirty="0">
                          <a:solidFill>
                            <a:srgbClr val="963634"/>
                          </a:solidFill>
                          <a:effectLst/>
                          <a:latin typeface="Calibri"/>
                        </a:rPr>
                        <a:t>Kraje</a:t>
                      </a:r>
                    </a:p>
                  </a:txBody>
                  <a:tcPr marL="9525" marR="9525" marT="9525"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r>
                        <a:rPr lang="cs-CZ" sz="1600" b="1" i="0" u="none" strike="noStrike" dirty="0">
                          <a:solidFill>
                            <a:srgbClr val="76933C"/>
                          </a:solidFill>
                          <a:effectLst/>
                          <a:latin typeface="Calibri"/>
                        </a:rPr>
                        <a:t>Obce</a:t>
                      </a:r>
                    </a:p>
                  </a:txBody>
                  <a:tcPr marL="9525" marR="9525" marT="9525"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r>
                        <a:rPr lang="cs-CZ" sz="1600" b="1" i="0" u="none" strike="noStrike" dirty="0">
                          <a:solidFill>
                            <a:srgbClr val="963634"/>
                          </a:solidFill>
                          <a:effectLst/>
                          <a:latin typeface="Calibri"/>
                        </a:rPr>
                        <a:t>Kraje</a:t>
                      </a:r>
                    </a:p>
                  </a:txBody>
                  <a:tcPr marL="9525" marR="9525" marT="9525"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r>
                        <a:rPr lang="cs-CZ" sz="1600" b="1" i="0" u="none" strike="noStrike" dirty="0">
                          <a:solidFill>
                            <a:srgbClr val="76933C"/>
                          </a:solidFill>
                          <a:effectLst/>
                          <a:latin typeface="Calibri"/>
                        </a:rPr>
                        <a:t>Obce</a:t>
                      </a:r>
                    </a:p>
                  </a:txBody>
                  <a:tcPr marL="9525" marR="9525" marT="9525"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r>
                        <a:rPr lang="cs-CZ" sz="1600" b="1" i="0" u="none" strike="noStrike">
                          <a:solidFill>
                            <a:srgbClr val="963634"/>
                          </a:solidFill>
                          <a:effectLst/>
                          <a:latin typeface="Calibri"/>
                        </a:rPr>
                        <a:t>Kraje</a:t>
                      </a:r>
                    </a:p>
                  </a:txBody>
                  <a:tcPr marL="9525" marR="9525" marT="9525" marB="0" anchor="ctr">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r>
                        <a:rPr lang="cs-CZ" sz="1600" b="1" i="0" u="none" strike="noStrike" dirty="0">
                          <a:solidFill>
                            <a:srgbClr val="76933C"/>
                          </a:solidFill>
                          <a:effectLst/>
                          <a:latin typeface="Calibri"/>
                        </a:rPr>
                        <a:t>Obce</a:t>
                      </a:r>
                    </a:p>
                  </a:txBody>
                  <a:tcPr marL="9525" marR="9525" marT="9525" marB="0" anchor="ctr">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r>
                        <a:rPr lang="cs-CZ" sz="1600" b="1" i="0" u="none" strike="noStrike" dirty="0">
                          <a:solidFill>
                            <a:srgbClr val="963634"/>
                          </a:solidFill>
                          <a:effectLst/>
                          <a:latin typeface="Calibri"/>
                        </a:rPr>
                        <a:t>Kraje</a:t>
                      </a:r>
                    </a:p>
                  </a:txBody>
                  <a:tcPr marL="9525" marR="9525" marT="9525"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r>
                        <a:rPr lang="cs-CZ" sz="1600" b="1" i="0" u="none" strike="noStrike" dirty="0">
                          <a:solidFill>
                            <a:srgbClr val="76933C"/>
                          </a:solidFill>
                          <a:effectLst/>
                          <a:latin typeface="Calibri"/>
                        </a:rPr>
                        <a:t>Obce</a:t>
                      </a:r>
                    </a:p>
                  </a:txBody>
                  <a:tcPr marL="9525" marR="9525" marT="9525"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r>
                        <a:rPr lang="cs-CZ" sz="1600" b="1" i="0" u="none" strike="noStrike" dirty="0">
                          <a:solidFill>
                            <a:srgbClr val="963634"/>
                          </a:solidFill>
                          <a:effectLst/>
                          <a:latin typeface="Calibri"/>
                        </a:rPr>
                        <a:t>Kraje</a:t>
                      </a:r>
                    </a:p>
                  </a:txBody>
                  <a:tcPr marL="9525" marR="9525" marT="9525" marB="0" anchor="ctr">
                    <a:lnL w="9525" cap="flat" cmpd="sng" algn="ctr">
                      <a:solidFill>
                        <a:schemeClr val="tx1"/>
                      </a:solidFill>
                      <a:prstDash val="sysDot"/>
                      <a:round/>
                      <a:headEnd type="none" w="med" len="med"/>
                      <a:tailEnd type="none" w="med" len="med"/>
                    </a:lnL>
                    <a:lnR>
                      <a:noFill/>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75000"/>
                      </a:schemeClr>
                    </a:solidFill>
                  </a:tcPr>
                </a:tc>
              </a:tr>
              <a:tr h="413939">
                <a:tc>
                  <a:txBody>
                    <a:bodyPr/>
                    <a:lstStyle/>
                    <a:p>
                      <a:pPr algn="l" rtl="0" fontAlgn="b"/>
                      <a:r>
                        <a:rPr lang="cs-CZ" sz="1600" b="0" i="0" u="none" strike="noStrike" dirty="0">
                          <a:solidFill>
                            <a:srgbClr val="000000"/>
                          </a:solidFill>
                          <a:effectLst/>
                          <a:latin typeface="Calibri"/>
                        </a:rPr>
                        <a:t>Daňové příjmy</a:t>
                      </a:r>
                    </a:p>
                  </a:txBody>
                  <a:tcPr marL="9525" marR="9525" marT="9525" marB="0" anchor="b">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dirty="0">
                          <a:solidFill>
                            <a:srgbClr val="76933C"/>
                          </a:solidFill>
                          <a:effectLst/>
                          <a:latin typeface="Calibri"/>
                        </a:rPr>
                        <a:t>175,4</a:t>
                      </a:r>
                    </a:p>
                  </a:txBody>
                  <a:tcPr marL="10800" marR="54000" marT="10800" marB="0" anchor="ctr">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50,9</a:t>
                      </a:r>
                    </a:p>
                  </a:txBody>
                  <a:tcPr marL="10800" marR="54000" marT="10800"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189,9</a:t>
                      </a:r>
                    </a:p>
                  </a:txBody>
                  <a:tcPr marL="10800" marR="54000" marT="10800"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58,9</a:t>
                      </a:r>
                    </a:p>
                  </a:txBody>
                  <a:tcPr marL="10800" marR="54000" marT="10800"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198,1</a:t>
                      </a:r>
                    </a:p>
                  </a:txBody>
                  <a:tcPr marL="10800" marR="54000" marT="10800"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62,2</a:t>
                      </a:r>
                    </a:p>
                  </a:txBody>
                  <a:tcPr marL="10800" marR="54000" marT="10800" marB="0" anchor="ctr">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108,3%</a:t>
                      </a:r>
                    </a:p>
                  </a:txBody>
                  <a:tcPr marL="10800" marR="54000" marT="10800" marB="0" anchor="ctr">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115,7%</a:t>
                      </a:r>
                    </a:p>
                  </a:txBody>
                  <a:tcPr marL="10800" marR="54000" marT="10800"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104,3%</a:t>
                      </a:r>
                    </a:p>
                  </a:txBody>
                  <a:tcPr marL="10800" marR="54000" marT="10800"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105,6%</a:t>
                      </a:r>
                    </a:p>
                  </a:txBody>
                  <a:tcPr marL="10800" marR="54000" marT="10800" marB="0" anchor="ctr">
                    <a:lnL w="9525" cap="flat" cmpd="sng" algn="ctr">
                      <a:solidFill>
                        <a:schemeClr val="tx1"/>
                      </a:solidFill>
                      <a:prstDash val="sysDot"/>
                      <a:round/>
                      <a:headEnd type="none" w="med" len="med"/>
                      <a:tailEnd type="none" w="med" len="med"/>
                    </a:lnL>
                    <a:lnR>
                      <a:noFill/>
                    </a:lnR>
                    <a:lnT w="28575"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99666">
                <a:tc>
                  <a:txBody>
                    <a:bodyPr/>
                    <a:lstStyle/>
                    <a:p>
                      <a:pPr algn="l" rtl="0" fontAlgn="b"/>
                      <a:r>
                        <a:rPr lang="cs-CZ" sz="1600" b="0" i="0" u="none" strike="noStrike">
                          <a:solidFill>
                            <a:srgbClr val="000000"/>
                          </a:solidFill>
                          <a:effectLst/>
                          <a:latin typeface="Calibri"/>
                        </a:rPr>
                        <a:t>Nedaňové příjmy</a:t>
                      </a:r>
                    </a:p>
                  </a:txBody>
                  <a:tcPr marL="9525" marR="9525" marT="9525" marB="0" anchor="b">
                    <a:lnL>
                      <a:noFill/>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30,6</a:t>
                      </a:r>
                    </a:p>
                  </a:txBody>
                  <a:tcPr marL="10800" marR="54000" marT="10800" marB="0" anchor="ctr">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5,0</a:t>
                      </a:r>
                    </a:p>
                  </a:txBody>
                  <a:tcPr marL="10800" marR="54000" marT="10800"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30,7</a:t>
                      </a:r>
                    </a:p>
                  </a:txBody>
                  <a:tcPr marL="10800" marR="54000" marT="10800"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5,2</a:t>
                      </a:r>
                    </a:p>
                  </a:txBody>
                  <a:tcPr marL="10800" marR="54000" marT="10800"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30,7</a:t>
                      </a:r>
                    </a:p>
                  </a:txBody>
                  <a:tcPr marL="10800" marR="54000" marT="10800"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5,2</a:t>
                      </a:r>
                    </a:p>
                  </a:txBody>
                  <a:tcPr marL="10800" marR="54000" marT="10800" marB="0" anchor="ctr">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100,3%</a:t>
                      </a:r>
                    </a:p>
                  </a:txBody>
                  <a:tcPr marL="10800" marR="54000" marT="10800" marB="0" anchor="ctr">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104,0%</a:t>
                      </a:r>
                    </a:p>
                  </a:txBody>
                  <a:tcPr marL="10800" marR="54000" marT="10800"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100,0%</a:t>
                      </a:r>
                    </a:p>
                  </a:txBody>
                  <a:tcPr marL="10800" marR="54000" marT="10800"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100,0%</a:t>
                      </a:r>
                    </a:p>
                  </a:txBody>
                  <a:tcPr marL="10800" marR="54000" marT="10800" marB="0" anchor="ctr">
                    <a:lnL w="9525" cap="flat" cmpd="sng" algn="ctr">
                      <a:solidFill>
                        <a:schemeClr val="tx1"/>
                      </a:solidFill>
                      <a:prstDash val="sys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99666">
                <a:tc>
                  <a:txBody>
                    <a:bodyPr/>
                    <a:lstStyle/>
                    <a:p>
                      <a:pPr algn="l" rtl="0" fontAlgn="b"/>
                      <a:r>
                        <a:rPr lang="cs-CZ" sz="1600" b="0" i="0" u="none" strike="noStrike">
                          <a:solidFill>
                            <a:srgbClr val="000000"/>
                          </a:solidFill>
                          <a:effectLst/>
                          <a:latin typeface="Calibri"/>
                        </a:rPr>
                        <a:t>Kapitálové příjmy</a:t>
                      </a:r>
                    </a:p>
                  </a:txBody>
                  <a:tcPr marL="9525" marR="9525" marT="9525" marB="0" anchor="b">
                    <a:lnL>
                      <a:noFill/>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5,3</a:t>
                      </a:r>
                    </a:p>
                  </a:txBody>
                  <a:tcPr marL="10800" marR="54000" marT="10800" marB="0" anchor="ctr">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0,3</a:t>
                      </a:r>
                    </a:p>
                  </a:txBody>
                  <a:tcPr marL="10800" marR="54000" marT="10800"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6,4</a:t>
                      </a:r>
                    </a:p>
                  </a:txBody>
                  <a:tcPr marL="10800" marR="54000" marT="10800"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0,4</a:t>
                      </a:r>
                    </a:p>
                  </a:txBody>
                  <a:tcPr marL="10800" marR="54000" marT="10800"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6,4</a:t>
                      </a:r>
                    </a:p>
                  </a:txBody>
                  <a:tcPr marL="10800" marR="54000" marT="10800"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0,4</a:t>
                      </a:r>
                    </a:p>
                  </a:txBody>
                  <a:tcPr marL="10800" marR="54000" marT="10800" marB="0" anchor="ctr">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120,8%</a:t>
                      </a:r>
                    </a:p>
                  </a:txBody>
                  <a:tcPr marL="10800" marR="54000" marT="10800" marB="0" anchor="ctr">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133,3%</a:t>
                      </a:r>
                    </a:p>
                  </a:txBody>
                  <a:tcPr marL="10800" marR="54000" marT="10800" marB="0" anchor="ctr">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76933C"/>
                          </a:solidFill>
                          <a:effectLst/>
                          <a:latin typeface="Calibri"/>
                        </a:rPr>
                        <a:t>100,0%</a:t>
                      </a:r>
                    </a:p>
                  </a:txBody>
                  <a:tcPr marL="10800" marR="54000" marT="10800" marB="0" anchor="ctr">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600" b="0" i="0" u="none" strike="noStrike">
                          <a:solidFill>
                            <a:srgbClr val="963634"/>
                          </a:solidFill>
                          <a:effectLst/>
                          <a:latin typeface="Calibri"/>
                        </a:rPr>
                        <a:t>100,0%</a:t>
                      </a:r>
                    </a:p>
                  </a:txBody>
                  <a:tcPr marL="10800" marR="54000" marT="10800" marB="0" anchor="ctr">
                    <a:lnL w="9525" cap="flat" cmpd="sng" algn="ctr">
                      <a:solidFill>
                        <a:schemeClr val="tx1"/>
                      </a:solidFill>
                      <a:prstDash val="sys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99666">
                <a:tc>
                  <a:txBody>
                    <a:bodyPr/>
                    <a:lstStyle/>
                    <a:p>
                      <a:pPr algn="l" rtl="0" fontAlgn="b"/>
                      <a:r>
                        <a:rPr lang="cs-CZ" sz="1600" b="0" i="0" u="none" strike="noStrike">
                          <a:solidFill>
                            <a:srgbClr val="000000"/>
                          </a:solidFill>
                          <a:effectLst/>
                          <a:latin typeface="Calibri"/>
                        </a:rPr>
                        <a:t>Přijaté transfery</a:t>
                      </a:r>
                    </a:p>
                  </a:txBody>
                  <a:tcPr marL="9525" marR="9525" marT="9525" marB="0" anchor="b">
                    <a:lnL>
                      <a:noFill/>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76933C"/>
                          </a:solidFill>
                          <a:effectLst/>
                          <a:latin typeface="Calibri"/>
                        </a:rPr>
                        <a:t>68,1</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104,6</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76933C"/>
                          </a:solidFill>
                          <a:effectLst/>
                          <a:latin typeface="Calibri"/>
                        </a:rPr>
                        <a:t>55,5</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107,7</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76933C"/>
                          </a:solidFill>
                          <a:effectLst/>
                          <a:latin typeface="Calibri"/>
                        </a:rPr>
                        <a:t>42,9</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103,7</a:t>
                      </a:r>
                    </a:p>
                  </a:txBody>
                  <a:tcPr marL="10800" marR="54000" marT="10800" marB="0" anchor="b">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76933C"/>
                          </a:solidFill>
                          <a:effectLst/>
                          <a:latin typeface="Calibri"/>
                        </a:rPr>
                        <a:t>81,5%</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103,0%</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76933C"/>
                          </a:solidFill>
                          <a:effectLst/>
                          <a:latin typeface="Calibri"/>
                        </a:rPr>
                        <a:t> </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 </a:t>
                      </a:r>
                    </a:p>
                  </a:txBody>
                  <a:tcPr marL="10800" marR="54000" marT="10800" marB="0" anchor="b">
                    <a:lnL w="9525" cap="flat" cmpd="sng" algn="ctr">
                      <a:solidFill>
                        <a:schemeClr val="tx1"/>
                      </a:solidFill>
                      <a:prstDash val="sys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56844">
                <a:tc>
                  <a:txBody>
                    <a:bodyPr/>
                    <a:lstStyle/>
                    <a:p>
                      <a:pPr algn="ctr" rtl="0" fontAlgn="b"/>
                      <a:r>
                        <a:rPr lang="cs-CZ" sz="1400" b="0" i="1" u="none" strike="noStrike">
                          <a:solidFill>
                            <a:srgbClr val="000000"/>
                          </a:solidFill>
                          <a:effectLst/>
                          <a:latin typeface="Calibri"/>
                        </a:rPr>
                        <a:t>ze SR</a:t>
                      </a:r>
                    </a:p>
                  </a:txBody>
                  <a:tcPr marL="9525" marR="9525" marT="9525" marB="0" anchor="b">
                    <a:lnL>
                      <a:noFill/>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400" b="0" i="1" u="none" strike="noStrike">
                          <a:solidFill>
                            <a:srgbClr val="76933C"/>
                          </a:solidFill>
                          <a:effectLst/>
                          <a:latin typeface="Calibri"/>
                        </a:rPr>
                        <a:t>46,0</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400" b="0" i="1" u="none" strike="noStrike">
                          <a:solidFill>
                            <a:srgbClr val="963634"/>
                          </a:solidFill>
                          <a:effectLst/>
                          <a:latin typeface="Calibri"/>
                        </a:rPr>
                        <a:t>92,4</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400" b="0" i="1" u="none" strike="noStrike">
                          <a:solidFill>
                            <a:srgbClr val="76933C"/>
                          </a:solidFill>
                          <a:effectLst/>
                          <a:latin typeface="Calibri"/>
                        </a:rPr>
                        <a:t>38,3</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400" b="0" i="1" u="none" strike="noStrike">
                          <a:solidFill>
                            <a:srgbClr val="963634"/>
                          </a:solidFill>
                          <a:effectLst/>
                          <a:latin typeface="Calibri"/>
                        </a:rPr>
                        <a:t>102,1</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400" b="0" i="1" u="none" strike="noStrike">
                          <a:solidFill>
                            <a:srgbClr val="76933C"/>
                          </a:solidFill>
                          <a:effectLst/>
                          <a:latin typeface="Calibri"/>
                        </a:rPr>
                        <a:t>29,1</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400" b="0" i="1" u="none" strike="noStrike">
                          <a:solidFill>
                            <a:srgbClr val="963634"/>
                          </a:solidFill>
                          <a:effectLst/>
                          <a:latin typeface="Calibri"/>
                        </a:rPr>
                        <a:t>103,2</a:t>
                      </a:r>
                    </a:p>
                  </a:txBody>
                  <a:tcPr marL="10800" marR="54000" marT="10800" marB="0" anchor="b">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400" b="0" i="1" u="none" strike="noStrike">
                          <a:solidFill>
                            <a:srgbClr val="76933C"/>
                          </a:solidFill>
                          <a:effectLst/>
                          <a:latin typeface="Calibri"/>
                        </a:rPr>
                        <a:t>83,2%</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400" b="0" i="1" u="none" strike="noStrike">
                          <a:solidFill>
                            <a:srgbClr val="963634"/>
                          </a:solidFill>
                          <a:effectLst/>
                          <a:latin typeface="Calibri"/>
                        </a:rPr>
                        <a:t>110,5%</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400" b="0" i="1" u="none" strike="noStrike">
                          <a:solidFill>
                            <a:srgbClr val="76933C"/>
                          </a:solidFill>
                          <a:effectLst/>
                          <a:latin typeface="Calibri"/>
                        </a:rPr>
                        <a:t> </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400" b="0" i="1" u="none" strike="noStrike">
                          <a:solidFill>
                            <a:srgbClr val="963634"/>
                          </a:solidFill>
                          <a:effectLst/>
                          <a:latin typeface="Calibri"/>
                        </a:rPr>
                        <a:t> </a:t>
                      </a:r>
                    </a:p>
                  </a:txBody>
                  <a:tcPr marL="10800" marR="54000" marT="10800" marB="0" anchor="b">
                    <a:lnL w="9525" cap="flat" cmpd="sng" algn="ctr">
                      <a:solidFill>
                        <a:schemeClr val="tx1"/>
                      </a:solidFill>
                      <a:prstDash val="sys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13939">
                <a:tc>
                  <a:txBody>
                    <a:bodyPr/>
                    <a:lstStyle/>
                    <a:p>
                      <a:pPr algn="l" rtl="0" fontAlgn="b"/>
                      <a:r>
                        <a:rPr lang="cs-CZ" sz="1600" b="1" i="0" u="none" strike="noStrike" dirty="0">
                          <a:solidFill>
                            <a:srgbClr val="000000"/>
                          </a:solidFill>
                          <a:effectLst/>
                          <a:latin typeface="Calibri"/>
                        </a:rPr>
                        <a:t>Příjmy celkem</a:t>
                      </a:r>
                    </a:p>
                  </a:txBody>
                  <a:tcPr marL="9525" marR="9525" marT="9525" marB="0" anchor="b">
                    <a:lnL>
                      <a:noFill/>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279,4</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963634"/>
                          </a:solidFill>
                          <a:effectLst/>
                          <a:latin typeface="Calibri"/>
                        </a:rPr>
                        <a:t>160,8</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282,5</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963634"/>
                          </a:solidFill>
                          <a:effectLst/>
                          <a:latin typeface="Calibri"/>
                        </a:rPr>
                        <a:t>172,2</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278,1</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963634"/>
                          </a:solidFill>
                          <a:effectLst/>
                          <a:latin typeface="Calibri"/>
                        </a:rPr>
                        <a:t>171,5</a:t>
                      </a:r>
                    </a:p>
                  </a:txBody>
                  <a:tcPr marL="10800" marR="54000" marT="10800" marB="0" anchor="b">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101,1%</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963634"/>
                          </a:solidFill>
                          <a:effectLst/>
                          <a:latin typeface="Calibri"/>
                        </a:rPr>
                        <a:t>107,1%</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98,4%</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963634"/>
                          </a:solidFill>
                          <a:effectLst/>
                          <a:latin typeface="Calibri"/>
                        </a:rPr>
                        <a:t>99,6%</a:t>
                      </a:r>
                    </a:p>
                  </a:txBody>
                  <a:tcPr marL="10800" marR="54000" marT="10800" marB="0" anchor="b">
                    <a:lnL w="9525" cap="flat" cmpd="sng" algn="ctr">
                      <a:solidFill>
                        <a:schemeClr val="tx1"/>
                      </a:solidFill>
                      <a:prstDash val="sysDot"/>
                      <a:round/>
                      <a:headEnd type="none" w="med" len="med"/>
                      <a:tailEnd type="none" w="med" len="med"/>
                    </a:lnL>
                    <a:lnR>
                      <a:noFill/>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399666">
                <a:tc>
                  <a:txBody>
                    <a:bodyPr/>
                    <a:lstStyle/>
                    <a:p>
                      <a:pPr algn="l" rtl="0" fontAlgn="b"/>
                      <a:r>
                        <a:rPr lang="cs-CZ" sz="1600" b="0" i="0" u="none" strike="noStrike">
                          <a:solidFill>
                            <a:srgbClr val="000000"/>
                          </a:solidFill>
                          <a:effectLst/>
                          <a:latin typeface="Calibri"/>
                        </a:rPr>
                        <a:t>Běžné výdaje</a:t>
                      </a:r>
                    </a:p>
                  </a:txBody>
                  <a:tcPr marL="9525" marR="9525" marT="9525" marB="0" anchor="b">
                    <a:lnL>
                      <a:noFill/>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76933C"/>
                          </a:solidFill>
                          <a:effectLst/>
                          <a:latin typeface="Calibri"/>
                        </a:rPr>
                        <a:t>179,7</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dirty="0">
                          <a:solidFill>
                            <a:srgbClr val="963634"/>
                          </a:solidFill>
                          <a:effectLst/>
                          <a:latin typeface="Calibri"/>
                        </a:rPr>
                        <a:t>133,9</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dirty="0">
                          <a:solidFill>
                            <a:srgbClr val="76933C"/>
                          </a:solidFill>
                          <a:effectLst/>
                          <a:latin typeface="Calibri"/>
                        </a:rPr>
                        <a:t>192,7</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dirty="0">
                          <a:solidFill>
                            <a:srgbClr val="963634"/>
                          </a:solidFill>
                          <a:effectLst/>
                          <a:latin typeface="Calibri"/>
                        </a:rPr>
                        <a:t>146,1</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dirty="0">
                          <a:solidFill>
                            <a:srgbClr val="76933C"/>
                          </a:solidFill>
                          <a:effectLst/>
                          <a:latin typeface="Calibri"/>
                        </a:rPr>
                        <a:t>196,9</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dirty="0">
                          <a:solidFill>
                            <a:srgbClr val="963634"/>
                          </a:solidFill>
                          <a:effectLst/>
                          <a:latin typeface="Calibri"/>
                        </a:rPr>
                        <a:t>148,8</a:t>
                      </a:r>
                    </a:p>
                  </a:txBody>
                  <a:tcPr marL="10800" marR="54000" marT="10800" marB="0" anchor="b">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dirty="0">
                          <a:solidFill>
                            <a:srgbClr val="76933C"/>
                          </a:solidFill>
                          <a:effectLst/>
                          <a:latin typeface="Calibri"/>
                        </a:rPr>
                        <a:t>107,2%</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dirty="0">
                          <a:solidFill>
                            <a:srgbClr val="963634"/>
                          </a:solidFill>
                          <a:effectLst/>
                          <a:latin typeface="Calibri"/>
                        </a:rPr>
                        <a:t>109,1%</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dirty="0">
                          <a:solidFill>
                            <a:srgbClr val="76933C"/>
                          </a:solidFill>
                          <a:effectLst/>
                          <a:latin typeface="Calibri"/>
                        </a:rPr>
                        <a:t>102,2%</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101,8%</a:t>
                      </a:r>
                    </a:p>
                  </a:txBody>
                  <a:tcPr marL="10800" marR="54000" marT="10800" marB="0" anchor="b">
                    <a:lnL w="9525" cap="flat" cmpd="sng" algn="ctr">
                      <a:solidFill>
                        <a:schemeClr val="tx1"/>
                      </a:solidFill>
                      <a:prstDash val="sysDot"/>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99666">
                <a:tc>
                  <a:txBody>
                    <a:bodyPr/>
                    <a:lstStyle/>
                    <a:p>
                      <a:pPr algn="l" rtl="0" fontAlgn="b"/>
                      <a:r>
                        <a:rPr lang="cs-CZ" sz="1600" b="0" i="0" u="none" strike="noStrike">
                          <a:solidFill>
                            <a:srgbClr val="000000"/>
                          </a:solidFill>
                          <a:effectLst/>
                          <a:latin typeface="Calibri"/>
                        </a:rPr>
                        <a:t>Kapitálové výdaje</a:t>
                      </a:r>
                    </a:p>
                  </a:txBody>
                  <a:tcPr marL="9525" marR="9525" marT="9525" marB="0" anchor="b">
                    <a:lnL>
                      <a:noFill/>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76933C"/>
                          </a:solidFill>
                          <a:effectLst/>
                          <a:latin typeface="Calibri"/>
                        </a:rPr>
                        <a:t>77,9</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27,3</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dirty="0">
                          <a:solidFill>
                            <a:srgbClr val="76933C"/>
                          </a:solidFill>
                          <a:effectLst/>
                          <a:latin typeface="Calibri"/>
                        </a:rPr>
                        <a:t>68,5</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20,2</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76933C"/>
                          </a:solidFill>
                          <a:effectLst/>
                          <a:latin typeface="Calibri"/>
                        </a:rPr>
                        <a:t>62,9</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18,9</a:t>
                      </a:r>
                    </a:p>
                  </a:txBody>
                  <a:tcPr marL="10800" marR="54000" marT="10800" marB="0" anchor="b">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76933C"/>
                          </a:solidFill>
                          <a:effectLst/>
                          <a:latin typeface="Calibri"/>
                        </a:rPr>
                        <a:t>87,9%</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74,0%</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76933C"/>
                          </a:solidFill>
                          <a:effectLst/>
                          <a:latin typeface="Calibri"/>
                        </a:rPr>
                        <a:t> </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b"/>
                      <a:r>
                        <a:rPr lang="cs-CZ" sz="1600" b="0" i="0" u="none" strike="noStrike">
                          <a:solidFill>
                            <a:srgbClr val="963634"/>
                          </a:solidFill>
                          <a:effectLst/>
                          <a:latin typeface="Calibri"/>
                        </a:rPr>
                        <a:t> </a:t>
                      </a:r>
                    </a:p>
                  </a:txBody>
                  <a:tcPr marL="10800" marR="54000" marT="10800" marB="0" anchor="b">
                    <a:lnL w="9525" cap="flat" cmpd="sng" algn="ctr">
                      <a:solidFill>
                        <a:schemeClr val="tx1"/>
                      </a:solidFill>
                      <a:prstDash val="sys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13939">
                <a:tc>
                  <a:txBody>
                    <a:bodyPr/>
                    <a:lstStyle/>
                    <a:p>
                      <a:pPr algn="l" rtl="0" fontAlgn="b"/>
                      <a:r>
                        <a:rPr lang="cs-CZ" sz="1600" b="1" i="0" u="none" strike="noStrike" dirty="0">
                          <a:solidFill>
                            <a:srgbClr val="000000"/>
                          </a:solidFill>
                          <a:effectLst/>
                          <a:latin typeface="Calibri"/>
                        </a:rPr>
                        <a:t>Výdaje celkem</a:t>
                      </a:r>
                    </a:p>
                  </a:txBody>
                  <a:tcPr marL="9525" marR="9525" marT="9525" marB="0" anchor="b">
                    <a:lnL>
                      <a:noFill/>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257,6</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963634"/>
                          </a:solidFill>
                          <a:effectLst/>
                          <a:latin typeface="Calibri"/>
                        </a:rPr>
                        <a:t>161,2</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261,2</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963634"/>
                          </a:solidFill>
                          <a:effectLst/>
                          <a:latin typeface="Calibri"/>
                        </a:rPr>
                        <a:t>166,3</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259,8</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963634"/>
                          </a:solidFill>
                          <a:effectLst/>
                          <a:latin typeface="Calibri"/>
                        </a:rPr>
                        <a:t>167,7</a:t>
                      </a:r>
                    </a:p>
                  </a:txBody>
                  <a:tcPr marL="10800" marR="54000" marT="10800" marB="0" anchor="b">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101,4%</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963634"/>
                          </a:solidFill>
                          <a:effectLst/>
                          <a:latin typeface="Calibri"/>
                        </a:rPr>
                        <a:t>103,2%</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99,4%</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c>
                  <a:txBody>
                    <a:bodyPr/>
                    <a:lstStyle/>
                    <a:p>
                      <a:pPr algn="r" rtl="0" fontAlgn="b"/>
                      <a:r>
                        <a:rPr lang="cs-CZ" sz="1600" b="1" i="0" u="none" strike="noStrike">
                          <a:solidFill>
                            <a:srgbClr val="963634"/>
                          </a:solidFill>
                          <a:effectLst/>
                          <a:latin typeface="Calibri"/>
                        </a:rPr>
                        <a:t>100,8%</a:t>
                      </a:r>
                    </a:p>
                  </a:txBody>
                  <a:tcPr marL="10800" marR="54000" marT="10800" marB="0" anchor="b">
                    <a:lnL w="9525" cap="flat" cmpd="sng" algn="ctr">
                      <a:solidFill>
                        <a:schemeClr val="tx1"/>
                      </a:solidFill>
                      <a:prstDash val="sysDot"/>
                      <a:round/>
                      <a:headEnd type="none" w="med" len="med"/>
                      <a:tailEnd type="none" w="med" len="med"/>
                    </a:lnL>
                    <a:lnR>
                      <a:noFill/>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2">
                        <a:lumMod val="90000"/>
                      </a:schemeClr>
                    </a:solidFill>
                  </a:tcPr>
                </a:tc>
              </a:tr>
              <a:tr h="413939">
                <a:tc>
                  <a:txBody>
                    <a:bodyPr/>
                    <a:lstStyle/>
                    <a:p>
                      <a:pPr algn="l" rtl="0" fontAlgn="b"/>
                      <a:r>
                        <a:rPr lang="cs-CZ" sz="1600" b="1" i="0" u="none" strike="noStrike">
                          <a:solidFill>
                            <a:srgbClr val="000000"/>
                          </a:solidFill>
                          <a:effectLst/>
                          <a:latin typeface="Calibri"/>
                        </a:rPr>
                        <a:t>Saldo</a:t>
                      </a:r>
                    </a:p>
                  </a:txBody>
                  <a:tcPr marL="9525" marR="9525" marT="9525" marB="0" anchor="b">
                    <a:lnL>
                      <a:noFill/>
                    </a:lnL>
                    <a:lnR w="28575"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r" rtl="0" fontAlgn="b"/>
                      <a:r>
                        <a:rPr lang="cs-CZ" sz="1600" b="1" i="0" u="none" strike="noStrike">
                          <a:solidFill>
                            <a:srgbClr val="76933C"/>
                          </a:solidFill>
                          <a:effectLst/>
                          <a:latin typeface="Calibri"/>
                        </a:rPr>
                        <a:t>21,8</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r" rtl="0" fontAlgn="b"/>
                      <a:r>
                        <a:rPr lang="cs-CZ" sz="1600" b="1" i="0" u="none" strike="noStrike">
                          <a:solidFill>
                            <a:srgbClr val="963634"/>
                          </a:solidFill>
                          <a:effectLst/>
                          <a:latin typeface="Calibri"/>
                        </a:rPr>
                        <a:t>-0,4</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r" rtl="0" fontAlgn="b"/>
                      <a:r>
                        <a:rPr lang="cs-CZ" sz="1600" b="1" i="0" u="none" strike="noStrike">
                          <a:solidFill>
                            <a:srgbClr val="76933C"/>
                          </a:solidFill>
                          <a:effectLst/>
                          <a:latin typeface="Calibri"/>
                        </a:rPr>
                        <a:t>21,3</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r" rtl="0" fontAlgn="b"/>
                      <a:r>
                        <a:rPr lang="cs-CZ" sz="1600" b="1" i="0" u="none" strike="noStrike">
                          <a:solidFill>
                            <a:srgbClr val="963634"/>
                          </a:solidFill>
                          <a:effectLst/>
                          <a:latin typeface="Calibri"/>
                        </a:rPr>
                        <a:t>5,9</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r" rtl="0" fontAlgn="b"/>
                      <a:r>
                        <a:rPr lang="cs-CZ" sz="1600" b="1" i="0" u="none" strike="noStrike">
                          <a:solidFill>
                            <a:srgbClr val="76933C"/>
                          </a:solidFill>
                          <a:effectLst/>
                          <a:latin typeface="Calibri"/>
                        </a:rPr>
                        <a:t>18,3</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r" rtl="0" fontAlgn="b"/>
                      <a:r>
                        <a:rPr lang="cs-CZ" sz="1600" b="1" i="0" u="none" strike="noStrike">
                          <a:solidFill>
                            <a:srgbClr val="963634"/>
                          </a:solidFill>
                          <a:effectLst/>
                          <a:latin typeface="Calibri"/>
                        </a:rPr>
                        <a:t>3,8</a:t>
                      </a:r>
                    </a:p>
                  </a:txBody>
                  <a:tcPr marL="10800" marR="54000" marT="10800" marB="0" anchor="b">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r" rtl="0" fontAlgn="b"/>
                      <a:r>
                        <a:rPr lang="cs-CZ" sz="1600" b="1" i="0" u="none" strike="noStrike">
                          <a:solidFill>
                            <a:srgbClr val="76933C"/>
                          </a:solidFill>
                          <a:effectLst/>
                          <a:latin typeface="Calibri"/>
                        </a:rPr>
                        <a:t>97,8%</a:t>
                      </a:r>
                    </a:p>
                  </a:txBody>
                  <a:tcPr marL="10800" marR="54000" marT="10800" marB="0" anchor="b">
                    <a:lnL w="2857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r" rtl="0" fontAlgn="b"/>
                      <a:r>
                        <a:rPr lang="cs-CZ" sz="1600" b="1" i="0" u="none" strike="noStrike" dirty="0" smtClean="0">
                          <a:solidFill>
                            <a:srgbClr val="963634"/>
                          </a:solidFill>
                          <a:effectLst/>
                          <a:latin typeface="Calibri"/>
                        </a:rPr>
                        <a:t>950,0</a:t>
                      </a:r>
                      <a:r>
                        <a:rPr lang="cs-CZ" sz="1600" b="1" i="0" u="none" strike="noStrike" dirty="0">
                          <a:solidFill>
                            <a:srgbClr val="963634"/>
                          </a:solidFill>
                          <a:effectLst/>
                          <a:latin typeface="Calibri"/>
                        </a:rPr>
                        <a:t>%</a:t>
                      </a:r>
                    </a:p>
                  </a:txBody>
                  <a:tcPr marL="10800" marR="54000" marT="10800" marB="0" anchor="b">
                    <a:lnL w="9525" cap="flat" cmpd="sng" algn="ctr">
                      <a:solidFill>
                        <a:schemeClr val="tx1"/>
                      </a:solidFill>
                      <a:prstDash val="sysDot"/>
                      <a:round/>
                      <a:headEnd type="none" w="med" len="med"/>
                      <a:tailEnd type="none" w="med" len="med"/>
                    </a:lnL>
                    <a:lnR w="1905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r" rtl="0" fontAlgn="b"/>
                      <a:r>
                        <a:rPr lang="cs-CZ" sz="1600" b="1" i="0" u="none" strike="noStrike" dirty="0">
                          <a:solidFill>
                            <a:srgbClr val="76933C"/>
                          </a:solidFill>
                          <a:effectLst/>
                          <a:latin typeface="Calibri"/>
                        </a:rPr>
                        <a:t>85,9%</a:t>
                      </a:r>
                    </a:p>
                  </a:txBody>
                  <a:tcPr marL="10800" marR="54000" marT="10800" marB="0" anchor="b">
                    <a:lnL w="19050" cap="flat" cmpd="sng" algn="ctr">
                      <a:solidFill>
                        <a:schemeClr val="tx1"/>
                      </a:solidFill>
                      <a:prstDash val="sysDash"/>
                      <a:round/>
                      <a:headEnd type="none" w="med" len="med"/>
                      <a:tailEnd type="none" w="med" len="med"/>
                    </a:lnL>
                    <a:lnR w="9525" cap="flat" cmpd="sng" algn="ctr">
                      <a:solidFill>
                        <a:schemeClr val="tx1"/>
                      </a:solidFill>
                      <a:prstDash val="sysDot"/>
                      <a:round/>
                      <a:headEnd type="none" w="med" len="med"/>
                      <a:tailEnd type="none" w="med" len="med"/>
                    </a:lnR>
                    <a:lnT w="1905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r" rtl="0" fontAlgn="b"/>
                      <a:r>
                        <a:rPr lang="cs-CZ" sz="1600" b="1" i="0" u="none" strike="noStrike" dirty="0">
                          <a:solidFill>
                            <a:srgbClr val="963634"/>
                          </a:solidFill>
                          <a:effectLst/>
                          <a:latin typeface="Calibri"/>
                        </a:rPr>
                        <a:t>64,2%</a:t>
                      </a:r>
                    </a:p>
                  </a:txBody>
                  <a:tcPr marL="10800" marR="54000" marT="10800" marB="0" anchor="b">
                    <a:lnL w="9525" cap="flat" cmpd="sng" algn="ctr">
                      <a:solidFill>
                        <a:schemeClr val="tx1"/>
                      </a:solidFill>
                      <a:prstDash val="sysDot"/>
                      <a:round/>
                      <a:headEnd type="none" w="med" len="med"/>
                      <a:tailEnd type="none" w="med" len="med"/>
                    </a:lnL>
                    <a:lnR>
                      <a:noFill/>
                    </a:lnR>
                    <a:lnT w="19050" cap="flat" cmpd="sng" algn="ctr">
                      <a:solidFill>
                        <a:srgbClr val="000000"/>
                      </a:solidFill>
                      <a:prstDash val="solid"/>
                      <a:round/>
                      <a:headEnd type="none" w="med" len="med"/>
                      <a:tailEnd type="none" w="med" len="med"/>
                    </a:lnT>
                    <a:lnB>
                      <a:noFill/>
                    </a:lnB>
                    <a:solidFill>
                      <a:schemeClr val="bg2">
                        <a:lumMod val="90000"/>
                      </a:schemeClr>
                    </a:solidFill>
                  </a:tcPr>
                </a:tc>
              </a:tr>
            </a:tbl>
          </a:graphicData>
        </a:graphic>
      </p:graphicFrame>
    </p:spTree>
    <p:extLst>
      <p:ext uri="{BB962C8B-B14F-4D97-AF65-F5344CB8AC3E}">
        <p14:creationId xmlns:p14="http://schemas.microsoft.com/office/powerpoint/2010/main" val="15831666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5776" y="0"/>
            <a:ext cx="6588224" cy="1000800"/>
          </a:xfrm>
          <a:effectLst/>
        </p:spPr>
        <p:txBody>
          <a:bodyPr rtlCol="0">
            <a:noAutofit/>
          </a:bodyPr>
          <a:lstStyle/>
          <a:p>
            <a:pPr algn="l" eaLnBrk="1" fontAlgn="auto" hangingPunct="1">
              <a:spcAft>
                <a:spcPts val="0"/>
              </a:spcAft>
              <a:defRPr/>
            </a:pPr>
            <a:r>
              <a:rPr lang="cs-CZ" sz="2800" b="1"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Zákon č. 391/2015 Sb. - novela RUD od r. 2017</a:t>
            </a:r>
            <a:endParaRPr lang="cs-CZ" sz="3200" b="1" dirty="0">
              <a:solidFill>
                <a:srgbClr val="663300"/>
              </a:solidFill>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 name="Skupina 5"/>
          <p:cNvGrpSpPr/>
          <p:nvPr/>
        </p:nvGrpSpPr>
        <p:grpSpPr>
          <a:xfrm>
            <a:off x="0" y="979200"/>
            <a:ext cx="7235825" cy="36512"/>
            <a:chOff x="0" y="1916113"/>
            <a:chExt cx="7235825" cy="36512"/>
          </a:xfrm>
        </p:grpSpPr>
        <p:sp>
          <p:nvSpPr>
            <p:cNvPr id="7"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8"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10" name="Přímá spojnice 9"/>
          <p:cNvCxnSpPr/>
          <p:nvPr/>
        </p:nvCxnSpPr>
        <p:spPr bwMode="auto">
          <a:xfrm>
            <a:off x="-5310" y="6539341"/>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1" name="TextovéPole 10"/>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40</a:t>
            </a:fld>
            <a:endParaRPr lang="en-GB" sz="1200" dirty="0"/>
          </a:p>
        </p:txBody>
      </p:sp>
      <p:sp>
        <p:nvSpPr>
          <p:cNvPr id="3" name="Zástupný symbol pro obsah 2"/>
          <p:cNvSpPr>
            <a:spLocks noGrp="1"/>
          </p:cNvSpPr>
          <p:nvPr>
            <p:ph idx="1"/>
          </p:nvPr>
        </p:nvSpPr>
        <p:spPr>
          <a:xfrm>
            <a:off x="468313" y="1268760"/>
            <a:ext cx="8207375" cy="2880320"/>
          </a:xfrm>
        </p:spPr>
        <p:txBody>
          <a:bodyPr/>
          <a:lstStyle/>
          <a:p>
            <a:pPr marL="0" indent="0">
              <a:buNone/>
              <a:tabLst>
                <a:tab pos="7889875" algn="r"/>
              </a:tabLst>
            </a:pPr>
            <a:r>
              <a:rPr lang="cs-CZ" sz="2400" b="1" dirty="0" smtClean="0">
                <a:solidFill>
                  <a:srgbClr val="C00000"/>
                </a:solidFill>
                <a:latin typeface="Calibri" panose="020F0502020204030204" pitchFamily="34" charset="0"/>
              </a:rPr>
              <a:t>Rok 2017</a:t>
            </a:r>
          </a:p>
          <a:p>
            <a:pPr>
              <a:tabLst>
                <a:tab pos="7889875" algn="r"/>
              </a:tabLst>
            </a:pPr>
            <a:r>
              <a:rPr lang="cs-CZ" sz="2000" dirty="0">
                <a:latin typeface="Calibri" panose="020F0502020204030204" pitchFamily="34" charset="0"/>
              </a:rPr>
              <a:t>Navýšení podílu </a:t>
            </a:r>
            <a:r>
              <a:rPr lang="cs-CZ" sz="2000" dirty="0" smtClean="0">
                <a:latin typeface="Calibri" panose="020F0502020204030204" pitchFamily="34" charset="0"/>
              </a:rPr>
              <a:t>obcí na </a:t>
            </a:r>
            <a:r>
              <a:rPr lang="cs-CZ" sz="2000" dirty="0">
                <a:latin typeface="Calibri" panose="020F0502020204030204" pitchFamily="34" charset="0"/>
              </a:rPr>
              <a:t>DPH na </a:t>
            </a:r>
            <a:r>
              <a:rPr lang="cs-CZ" sz="2000" dirty="0" smtClean="0">
                <a:latin typeface="Calibri" panose="020F0502020204030204" pitchFamily="34" charset="0"/>
              </a:rPr>
              <a:t>21,4%	</a:t>
            </a:r>
            <a:r>
              <a:rPr lang="cs-CZ" sz="2000" b="1" dirty="0" smtClean="0">
                <a:latin typeface="Calibri" panose="020F0502020204030204" pitchFamily="34" charset="0"/>
              </a:rPr>
              <a:t>cca +2,1 mld. Kč</a:t>
            </a:r>
          </a:p>
          <a:p>
            <a:pPr>
              <a:tabLst>
                <a:tab pos="7889875" algn="r"/>
              </a:tabLst>
            </a:pPr>
            <a:r>
              <a:rPr lang="cs-CZ" sz="2000" dirty="0" smtClean="0">
                <a:latin typeface="Calibri" panose="020F0502020204030204" pitchFamily="34" charset="0"/>
              </a:rPr>
              <a:t>Zrušení 30% podílu obcí na DPFO z podnikání (přiznání)	</a:t>
            </a:r>
            <a:r>
              <a:rPr lang="cs-CZ" sz="2000" b="1" dirty="0" smtClean="0">
                <a:latin typeface="Calibri" panose="020F0502020204030204" pitchFamily="34" charset="0"/>
              </a:rPr>
              <a:t>cca -1,1 mld. Kč</a:t>
            </a:r>
            <a:endParaRPr lang="cs-CZ" sz="1600" b="1" dirty="0">
              <a:latin typeface="Calibri" panose="020F0502020204030204" pitchFamily="34" charset="0"/>
            </a:endParaRPr>
          </a:p>
          <a:p>
            <a:pPr>
              <a:spcBef>
                <a:spcPts val="1200"/>
              </a:spcBef>
              <a:tabLst>
                <a:tab pos="7889875" algn="r"/>
              </a:tabLst>
            </a:pPr>
            <a:r>
              <a:rPr lang="cs-CZ" sz="2000" dirty="0" smtClean="0">
                <a:solidFill>
                  <a:schemeClr val="bg2">
                    <a:lumMod val="25000"/>
                  </a:schemeClr>
                </a:solidFill>
                <a:latin typeface="Calibri" panose="020F0502020204030204" pitchFamily="34" charset="0"/>
              </a:rPr>
              <a:t>Posílení DP příjmů obcí od r. 2017	</a:t>
            </a:r>
            <a:r>
              <a:rPr lang="cs-CZ" sz="2000" b="1" dirty="0" smtClean="0">
                <a:solidFill>
                  <a:schemeClr val="bg2">
                    <a:lumMod val="25000"/>
                  </a:schemeClr>
                </a:solidFill>
                <a:latin typeface="Calibri" panose="020F0502020204030204" pitchFamily="34" charset="0"/>
              </a:rPr>
              <a:t>cca +1,0 mld. Kč</a:t>
            </a:r>
            <a:endParaRPr lang="cs-CZ" sz="2000" b="1" dirty="0">
              <a:solidFill>
                <a:schemeClr val="bg2">
                  <a:lumMod val="25000"/>
                </a:schemeClr>
              </a:solidFill>
              <a:latin typeface="Calibri" panose="020F0502020204030204" pitchFamily="34" charset="0"/>
            </a:endParaRPr>
          </a:p>
        </p:txBody>
      </p:sp>
      <p:cxnSp>
        <p:nvCxnSpPr>
          <p:cNvPr id="20" name="Přímá spojnice 19"/>
          <p:cNvCxnSpPr/>
          <p:nvPr/>
        </p:nvCxnSpPr>
        <p:spPr bwMode="auto">
          <a:xfrm>
            <a:off x="899592" y="2492896"/>
            <a:ext cx="7560840" cy="0"/>
          </a:xfrm>
          <a:prstGeom prst="line">
            <a:avLst/>
          </a:prstGeom>
          <a:gradFill rotWithShape="0">
            <a:gsLst>
              <a:gs pos="0">
                <a:srgbClr val="FFCC99"/>
              </a:gs>
              <a:gs pos="100000">
                <a:srgbClr val="FFCC99">
                  <a:gamma/>
                  <a:shade val="46275"/>
                  <a:invGamma/>
                </a:srgbClr>
              </a:gs>
            </a:gsLst>
            <a:lin ang="5400000" scaled="1"/>
          </a:gra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469002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555776" y="9709"/>
            <a:ext cx="6588224" cy="830997"/>
          </a:xfrm>
          <a:prstGeom prst="rect">
            <a:avLst/>
          </a:prstGeom>
        </p:spPr>
        <p:txBody>
          <a:bodyPr wrap="square">
            <a:spAutoFit/>
          </a:bodyPr>
          <a:lstStyle/>
          <a:p>
            <a:pPr algn="ctr" defTabSz="914400"/>
            <a:r>
              <a:rPr lang="cs-CZ" sz="2400" b="1" dirty="0">
                <a:solidFill>
                  <a:srgbClr val="663300"/>
                </a:solidFill>
                <a:latin typeface="Verdana" panose="020B0604030504040204" pitchFamily="34" charset="0"/>
                <a:ea typeface="Verdana" panose="020B0604030504040204" pitchFamily="34" charset="0"/>
                <a:cs typeface="Verdana" panose="020B0604030504040204" pitchFamily="34" charset="0"/>
              </a:rPr>
              <a:t>30% podíl obcí na DPFO z přiznání převod vs. nárok</a:t>
            </a:r>
            <a:endParaRPr lang="cs-CZ" sz="2400" b="1" kern="0" dirty="0">
              <a:solidFill>
                <a:srgbClr val="66330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6" name="Skupina 5"/>
          <p:cNvGrpSpPr/>
          <p:nvPr/>
        </p:nvGrpSpPr>
        <p:grpSpPr>
          <a:xfrm>
            <a:off x="0" y="820967"/>
            <a:ext cx="7235825" cy="36512"/>
            <a:chOff x="0" y="1916113"/>
            <a:chExt cx="7235825" cy="36512"/>
          </a:xfrm>
        </p:grpSpPr>
        <p:sp>
          <p:nvSpPr>
            <p:cNvPr id="7"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8"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sp>
        <p:nvSpPr>
          <p:cNvPr id="10" name="TextovéPole 9"/>
          <p:cNvSpPr txBox="1"/>
          <p:nvPr/>
        </p:nvSpPr>
        <p:spPr>
          <a:xfrm>
            <a:off x="8711952" y="6581001"/>
            <a:ext cx="432048" cy="276999"/>
          </a:xfrm>
          <a:prstGeom prst="rect">
            <a:avLst/>
          </a:prstGeom>
          <a:noFill/>
        </p:spPr>
        <p:txBody>
          <a:bodyPr wrap="square" rtlCol="0">
            <a:spAutoFit/>
          </a:bodyPr>
          <a:lstStyle/>
          <a:p>
            <a:pPr algn="r"/>
            <a:fld id="{B4EDEA57-35D9-406E-BD72-EDE80C376B47}" type="slidenum">
              <a:rPr lang="cs-CZ" sz="1200" smtClean="0"/>
              <a:t>41</a:t>
            </a:fld>
            <a:endParaRPr lang="en-GB" sz="12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859632"/>
            <a:ext cx="9297988" cy="601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61123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Skupina 3"/>
          <p:cNvGrpSpPr/>
          <p:nvPr/>
        </p:nvGrpSpPr>
        <p:grpSpPr>
          <a:xfrm>
            <a:off x="0" y="979200"/>
            <a:ext cx="8316416" cy="45719"/>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grpSp>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9" name="TextovéPole 8"/>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42</a:t>
            </a:fld>
            <a:endParaRPr lang="en-GB" sz="1200" dirty="0"/>
          </a:p>
        </p:txBody>
      </p:sp>
      <p:sp>
        <p:nvSpPr>
          <p:cNvPr id="3" name="Nadpis 2"/>
          <p:cNvSpPr>
            <a:spLocks noGrp="1"/>
          </p:cNvSpPr>
          <p:nvPr>
            <p:ph type="title"/>
          </p:nvPr>
        </p:nvSpPr>
        <p:spPr>
          <a:xfrm>
            <a:off x="2555776" y="16856"/>
            <a:ext cx="6600180" cy="1008063"/>
          </a:xfrm>
        </p:spPr>
        <p:txBody>
          <a:bodyPr/>
          <a:lstStyle/>
          <a:p>
            <a:r>
              <a:rPr lang="cs-CZ" sz="240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Převod podílu 30% DPFO z přiznání obcím v roce </a:t>
            </a:r>
            <a:r>
              <a:rPr lang="cs-CZ" sz="24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2015</a:t>
            </a:r>
            <a:endParaRPr lang="cs-CZ" sz="2400" dirty="0">
              <a:solidFill>
                <a:srgbClr val="6633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0" name="Zástupný symbol pro obsah 9"/>
          <p:cNvSpPr>
            <a:spLocks noGrp="1"/>
          </p:cNvSpPr>
          <p:nvPr>
            <p:ph idx="1"/>
          </p:nvPr>
        </p:nvSpPr>
        <p:spPr>
          <a:xfrm>
            <a:off x="179512" y="1024919"/>
            <a:ext cx="8712967" cy="4276289"/>
          </a:xfrm>
        </p:spPr>
        <p:txBody>
          <a:bodyPr/>
          <a:lstStyle/>
          <a:p>
            <a:pPr marL="0" indent="0" algn="ctr">
              <a:buNone/>
            </a:pPr>
            <a:r>
              <a:rPr lang="cs-CZ" sz="2400" b="1" dirty="0" smtClean="0">
                <a:solidFill>
                  <a:schemeClr val="accent2"/>
                </a:solidFill>
                <a:latin typeface="Calibri" panose="020F0502020204030204" pitchFamily="34" charset="0"/>
              </a:rPr>
              <a:t>V roce 2015 bylo 5 664 obcím převedeno 2,7 mld. Kč</a:t>
            </a:r>
            <a:endParaRPr lang="cs-CZ" sz="2000" dirty="0">
              <a:latin typeface="Calibri" panose="020F0502020204030204" pitchFamily="34" charset="0"/>
            </a:endParaRPr>
          </a:p>
        </p:txBody>
      </p:sp>
      <p:graphicFrame>
        <p:nvGraphicFramePr>
          <p:cNvPr id="11" name="Tabulka 10"/>
          <p:cNvGraphicFramePr>
            <a:graphicFrameLocks noGrp="1"/>
          </p:cNvGraphicFramePr>
          <p:nvPr>
            <p:extLst>
              <p:ext uri="{D42A27DB-BD31-4B8C-83A1-F6EECF244321}">
                <p14:modId xmlns:p14="http://schemas.microsoft.com/office/powerpoint/2010/main" val="1729810060"/>
              </p:ext>
            </p:extLst>
          </p:nvPr>
        </p:nvGraphicFramePr>
        <p:xfrm>
          <a:off x="467544" y="1628800"/>
          <a:ext cx="8064896" cy="2987040"/>
        </p:xfrm>
        <a:graphic>
          <a:graphicData uri="http://schemas.openxmlformats.org/drawingml/2006/table">
            <a:tbl>
              <a:tblPr firstRow="1" bandRow="1">
                <a:tableStyleId>{2D5ABB26-0587-4C30-8999-92F81FD0307C}</a:tableStyleId>
              </a:tblPr>
              <a:tblGrid>
                <a:gridCol w="935575"/>
                <a:gridCol w="1425414"/>
                <a:gridCol w="2498674"/>
                <a:gridCol w="3205233"/>
              </a:tblGrid>
              <a:tr h="370840">
                <a:tc>
                  <a:txBody>
                    <a:bodyPr/>
                    <a:lstStyle/>
                    <a:p>
                      <a:pPr algn="ctr"/>
                      <a:r>
                        <a:rPr lang="cs-CZ" sz="1600" b="1" dirty="0" smtClean="0">
                          <a:solidFill>
                            <a:schemeClr val="bg1"/>
                          </a:solidFill>
                          <a:latin typeface="Calibri" panose="020F0502020204030204" pitchFamily="34" charset="0"/>
                        </a:rPr>
                        <a:t>Počet </a:t>
                      </a:r>
                      <a:br>
                        <a:rPr lang="cs-CZ" sz="1600" b="1" dirty="0" smtClean="0">
                          <a:solidFill>
                            <a:schemeClr val="bg1"/>
                          </a:solidFill>
                          <a:latin typeface="Calibri" panose="020F0502020204030204" pitchFamily="34" charset="0"/>
                        </a:rPr>
                      </a:br>
                      <a:r>
                        <a:rPr lang="cs-CZ" sz="1600" b="1" dirty="0" smtClean="0">
                          <a:solidFill>
                            <a:schemeClr val="bg1"/>
                          </a:solidFill>
                          <a:latin typeface="Calibri" panose="020F0502020204030204" pitchFamily="34" charset="0"/>
                        </a:rPr>
                        <a:t>obcí</a:t>
                      </a:r>
                      <a:endParaRPr lang="cs-CZ" sz="1600" b="1" dirty="0">
                        <a:solidFill>
                          <a:schemeClr val="bg1"/>
                        </a:solidFill>
                        <a:latin typeface="Calibri" panose="020F0502020204030204" pitchFamily="34" charset="0"/>
                      </a:endParaRPr>
                    </a:p>
                  </a:txBody>
                  <a:tcPr anchor="ctr">
                    <a:lnR w="12700" cap="flat" cmpd="sng" algn="ctr">
                      <a:solidFill>
                        <a:schemeClr val="tx1">
                          <a:lumMod val="65000"/>
                          <a:lumOff val="35000"/>
                        </a:schemeClr>
                      </a:solidFill>
                      <a:prstDash val="solid"/>
                      <a:round/>
                      <a:headEnd type="none" w="med" len="med"/>
                      <a:tailEnd type="none" w="med" len="med"/>
                    </a:lnR>
                    <a:solidFill>
                      <a:schemeClr val="tx1">
                        <a:lumMod val="50000"/>
                        <a:lumOff val="50000"/>
                      </a:schemeClr>
                    </a:solidFill>
                  </a:tcPr>
                </a:tc>
                <a:tc>
                  <a:txBody>
                    <a:bodyPr/>
                    <a:lstStyle/>
                    <a:p>
                      <a:pPr algn="ctr"/>
                      <a:r>
                        <a:rPr lang="cs-CZ" sz="1600" b="1" dirty="0" smtClean="0">
                          <a:solidFill>
                            <a:schemeClr val="bg1"/>
                          </a:solidFill>
                          <a:latin typeface="Calibri" panose="020F0502020204030204" pitchFamily="34" charset="0"/>
                        </a:rPr>
                        <a:t>Převedeno</a:t>
                      </a:r>
                    </a:p>
                    <a:p>
                      <a:pPr algn="ctr"/>
                      <a:r>
                        <a:rPr lang="cs-CZ" sz="1600" b="1" dirty="0" smtClean="0">
                          <a:solidFill>
                            <a:schemeClr val="bg1"/>
                          </a:solidFill>
                          <a:latin typeface="Calibri" panose="020F0502020204030204" pitchFamily="34" charset="0"/>
                        </a:rPr>
                        <a:t>obcím</a:t>
                      </a:r>
                      <a:endParaRPr lang="cs-CZ" sz="1600" b="1" dirty="0">
                        <a:solidFill>
                          <a:schemeClr val="bg1"/>
                        </a:solidFill>
                        <a:latin typeface="Calibri" panose="020F0502020204030204" pitchFamily="34" charset="0"/>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solidFill>
                      <a:schemeClr val="tx1">
                        <a:lumMod val="50000"/>
                        <a:lumOff val="50000"/>
                      </a:schemeClr>
                    </a:solidFill>
                  </a:tcPr>
                </a:tc>
                <a:tc>
                  <a:txBody>
                    <a:bodyPr/>
                    <a:lstStyle/>
                    <a:p>
                      <a:pPr algn="ctr"/>
                      <a:r>
                        <a:rPr lang="cs-CZ" sz="1600" b="1" dirty="0" smtClean="0">
                          <a:solidFill>
                            <a:schemeClr val="bg1"/>
                          </a:solidFill>
                          <a:latin typeface="Calibri" panose="020F0502020204030204" pitchFamily="34" charset="0"/>
                        </a:rPr>
                        <a:t>Skutečný nárok</a:t>
                      </a:r>
                    </a:p>
                    <a:p>
                      <a:pPr algn="ctr"/>
                      <a:r>
                        <a:rPr lang="cs-CZ" sz="1400" b="1" i="1" dirty="0" smtClean="0">
                          <a:solidFill>
                            <a:schemeClr val="bg1"/>
                          </a:solidFill>
                          <a:latin typeface="Calibri" panose="020F0502020204030204" pitchFamily="34" charset="0"/>
                        </a:rPr>
                        <a:t>Po zúčtování převedených prostředků a nároků na vratky</a:t>
                      </a:r>
                      <a:endParaRPr lang="cs-CZ" sz="1400" b="1" i="1" dirty="0">
                        <a:solidFill>
                          <a:schemeClr val="bg1"/>
                        </a:solidFill>
                        <a:latin typeface="Calibri" panose="020F0502020204030204" pitchFamily="34" charset="0"/>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solidFill>
                      <a:schemeClr val="tx1">
                        <a:lumMod val="50000"/>
                        <a:lumOff val="50000"/>
                      </a:schemeClr>
                    </a:solidFill>
                  </a:tcPr>
                </a:tc>
                <a:tc>
                  <a:txBody>
                    <a:bodyPr/>
                    <a:lstStyle/>
                    <a:p>
                      <a:pPr algn="ctr"/>
                      <a:r>
                        <a:rPr lang="cs-CZ" sz="1600" b="1" dirty="0" smtClean="0">
                          <a:solidFill>
                            <a:schemeClr val="bg1"/>
                          </a:solidFill>
                          <a:latin typeface="Calibri" panose="020F0502020204030204" pitchFamily="34" charset="0"/>
                        </a:rPr>
                        <a:t>Kompenzováno</a:t>
                      </a:r>
                      <a:endParaRPr lang="cs-CZ" sz="1600" b="1" dirty="0">
                        <a:solidFill>
                          <a:schemeClr val="bg1"/>
                        </a:solidFill>
                        <a:latin typeface="Calibri" panose="020F0502020204030204" pitchFamily="34" charset="0"/>
                      </a:endParaRPr>
                    </a:p>
                  </a:txBody>
                  <a:tcPr anchor="ctr">
                    <a:lnL w="12700" cap="flat" cmpd="sng" algn="ctr">
                      <a:solidFill>
                        <a:schemeClr val="tx1">
                          <a:lumMod val="65000"/>
                          <a:lumOff val="35000"/>
                        </a:schemeClr>
                      </a:solidFill>
                      <a:prstDash val="solid"/>
                      <a:round/>
                      <a:headEnd type="none" w="med" len="med"/>
                      <a:tailEnd type="none" w="med" len="med"/>
                    </a:lnL>
                    <a:solidFill>
                      <a:schemeClr val="tx1">
                        <a:lumMod val="50000"/>
                        <a:lumOff val="50000"/>
                      </a:schemeClr>
                    </a:solidFill>
                  </a:tcPr>
                </a:tc>
              </a:tr>
              <a:tr h="370840">
                <a:tc>
                  <a:txBody>
                    <a:bodyPr/>
                    <a:lstStyle/>
                    <a:p>
                      <a:pPr lvl="0" algn="r"/>
                      <a:r>
                        <a:rPr lang="cs-CZ" sz="1600" dirty="0" smtClean="0">
                          <a:latin typeface="Calibri" panose="020F0502020204030204" pitchFamily="34" charset="0"/>
                        </a:rPr>
                        <a:t>Praha</a:t>
                      </a:r>
                      <a:endParaRPr lang="cs-CZ" sz="1600" dirty="0">
                        <a:latin typeface="Calibri" panose="020F0502020204030204" pitchFamily="34" charset="0"/>
                      </a:endParaRPr>
                    </a:p>
                  </a:txBody>
                  <a:tcPr marL="0" marR="54000" marT="0" marB="0" anchor="ctr">
                    <a:lnR w="12700" cap="flat" cmpd="sng" algn="ctr">
                      <a:solidFill>
                        <a:schemeClr val="tx1">
                          <a:lumMod val="65000"/>
                          <a:lumOff val="35000"/>
                        </a:schemeClr>
                      </a:solidFill>
                      <a:prstDash val="solid"/>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r" rtl="0" fontAlgn="ctr"/>
                      <a:r>
                        <a:rPr lang="cs-CZ" sz="1600" b="0" i="0" u="none" strike="noStrike" dirty="0">
                          <a:solidFill>
                            <a:srgbClr val="000000"/>
                          </a:solidFill>
                          <a:effectLst/>
                          <a:latin typeface="Calibri"/>
                        </a:rPr>
                        <a:t>875 189</a:t>
                      </a:r>
                    </a:p>
                  </a:txBody>
                  <a:tcPr marL="0" marR="108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r" rtl="0" fontAlgn="ctr"/>
                      <a:r>
                        <a:rPr lang="cs-CZ" sz="1600" b="0" i="0" u="none" strike="noStrike">
                          <a:solidFill>
                            <a:srgbClr val="000000"/>
                          </a:solidFill>
                          <a:effectLst/>
                          <a:latin typeface="Calibri"/>
                        </a:rPr>
                        <a:t>599 786</a:t>
                      </a:r>
                    </a:p>
                  </a:txBody>
                  <a:tcPr marL="0" marR="108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r" fontAlgn="b"/>
                      <a:r>
                        <a:rPr lang="cs-CZ" sz="1600" b="0" i="0" u="none" strike="noStrike" dirty="0">
                          <a:effectLst/>
                          <a:latin typeface="Calibri"/>
                        </a:rPr>
                        <a:t>275 403</a:t>
                      </a:r>
                    </a:p>
                  </a:txBody>
                  <a:tcPr marL="0" marR="108000" marT="0" marB="0" anchor="ctr">
                    <a:lnL w="12700" cap="flat" cmpd="sng" algn="ctr">
                      <a:solidFill>
                        <a:schemeClr val="tx1">
                          <a:lumMod val="65000"/>
                          <a:lumOff val="35000"/>
                        </a:schemeClr>
                      </a:solidFill>
                      <a:prstDash val="solid"/>
                      <a:round/>
                      <a:headEnd type="none" w="med" len="med"/>
                      <a:tailEnd type="none" w="med" len="med"/>
                    </a:lnL>
                    <a:lnB w="12700" cap="flat" cmpd="sng" algn="ctr">
                      <a:solidFill>
                        <a:schemeClr val="tx1"/>
                      </a:solidFill>
                      <a:prstDash val="sysDot"/>
                      <a:round/>
                      <a:headEnd type="none" w="med" len="med"/>
                      <a:tailEnd type="none" w="med" len="med"/>
                    </a:lnB>
                  </a:tcPr>
                </a:tc>
              </a:tr>
              <a:tr h="370840">
                <a:tc>
                  <a:txBody>
                    <a:bodyPr/>
                    <a:lstStyle/>
                    <a:p>
                      <a:pPr lvl="0" algn="r" fontAlgn="b"/>
                      <a:r>
                        <a:rPr lang="cs-CZ" sz="1600" b="0" i="0" u="none" strike="noStrike" dirty="0">
                          <a:solidFill>
                            <a:srgbClr val="000000"/>
                          </a:solidFill>
                          <a:effectLst/>
                          <a:latin typeface="Calibri"/>
                        </a:rPr>
                        <a:t>142</a:t>
                      </a:r>
                    </a:p>
                  </a:txBody>
                  <a:tcPr marL="0" marR="54000" marT="0" marB="0" anchor="b">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600" b="0" i="0" u="none" strike="noStrike" dirty="0">
                          <a:solidFill>
                            <a:srgbClr val="000000"/>
                          </a:solidFill>
                          <a:effectLst/>
                          <a:latin typeface="Calibri"/>
                        </a:rPr>
                        <a:t>45 288</a:t>
                      </a:r>
                    </a:p>
                  </a:txBody>
                  <a:tcPr marL="0" marR="108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600" b="0" i="0" u="none" strike="noStrike" dirty="0">
                          <a:solidFill>
                            <a:srgbClr val="000000"/>
                          </a:solidFill>
                          <a:effectLst/>
                          <a:latin typeface="Calibri"/>
                        </a:rPr>
                        <a:t>45 288</a:t>
                      </a:r>
                    </a:p>
                  </a:txBody>
                  <a:tcPr marL="0" marR="108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fontAlgn="b"/>
                      <a:r>
                        <a:rPr lang="cs-CZ" sz="1600" b="0" i="0" u="none" strike="noStrike" dirty="0">
                          <a:effectLst/>
                          <a:latin typeface="Calibri"/>
                        </a:rPr>
                        <a:t>0</a:t>
                      </a:r>
                    </a:p>
                  </a:txBody>
                  <a:tcPr marL="0" marR="108000" marT="0" marB="0" anchor="ctr">
                    <a:lnL w="12700" cap="flat" cmpd="sng" algn="ctr">
                      <a:solidFill>
                        <a:schemeClr val="tx1">
                          <a:lumMod val="65000"/>
                          <a:lumOff val="35000"/>
                        </a:schemeClr>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70840">
                <a:tc>
                  <a:txBody>
                    <a:bodyPr/>
                    <a:lstStyle/>
                    <a:p>
                      <a:pPr lvl="0" algn="r" fontAlgn="b"/>
                      <a:r>
                        <a:rPr lang="cs-CZ" sz="1600" b="0" i="0" u="none" strike="noStrike">
                          <a:solidFill>
                            <a:srgbClr val="000000"/>
                          </a:solidFill>
                          <a:effectLst/>
                          <a:latin typeface="Calibri"/>
                        </a:rPr>
                        <a:t>1 427</a:t>
                      </a:r>
                    </a:p>
                  </a:txBody>
                  <a:tcPr marL="0" marR="54000" marT="0" marB="0" anchor="b">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600" b="0" i="0" u="none" strike="noStrike" dirty="0">
                          <a:solidFill>
                            <a:srgbClr val="000000"/>
                          </a:solidFill>
                          <a:effectLst/>
                          <a:latin typeface="Calibri"/>
                        </a:rPr>
                        <a:t>1 274 031</a:t>
                      </a:r>
                    </a:p>
                  </a:txBody>
                  <a:tcPr marL="0" marR="108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600" b="0" i="0" u="none" strike="noStrike" dirty="0">
                          <a:solidFill>
                            <a:srgbClr val="000000"/>
                          </a:solidFill>
                          <a:effectLst/>
                          <a:latin typeface="Calibri"/>
                        </a:rPr>
                        <a:t>687 634</a:t>
                      </a:r>
                    </a:p>
                  </a:txBody>
                  <a:tcPr marL="0" marR="108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fontAlgn="b"/>
                      <a:r>
                        <a:rPr lang="cs-CZ" sz="1600" b="0" i="0" u="none" strike="noStrike" dirty="0">
                          <a:effectLst/>
                          <a:latin typeface="Calibri"/>
                        </a:rPr>
                        <a:t>586 397</a:t>
                      </a:r>
                    </a:p>
                  </a:txBody>
                  <a:tcPr marL="0" marR="108000" marT="0" marB="0" anchor="ctr">
                    <a:lnL w="12700" cap="flat" cmpd="sng" algn="ctr">
                      <a:solidFill>
                        <a:schemeClr val="tx1">
                          <a:lumMod val="65000"/>
                          <a:lumOff val="35000"/>
                        </a:schemeClr>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70840">
                <a:tc>
                  <a:txBody>
                    <a:bodyPr/>
                    <a:lstStyle/>
                    <a:p>
                      <a:pPr lvl="0" algn="r" fontAlgn="b"/>
                      <a:r>
                        <a:rPr lang="cs-CZ" sz="1600" b="0" i="0" u="none" strike="noStrike" dirty="0">
                          <a:solidFill>
                            <a:srgbClr val="FF0000"/>
                          </a:solidFill>
                          <a:effectLst/>
                          <a:latin typeface="Calibri"/>
                        </a:rPr>
                        <a:t>4 094</a:t>
                      </a:r>
                    </a:p>
                  </a:txBody>
                  <a:tcPr marL="0" marR="54000" marT="0" marB="0" anchor="ctr">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600" b="0" i="0" u="none" strike="noStrike" dirty="0">
                          <a:solidFill>
                            <a:srgbClr val="FF0000"/>
                          </a:solidFill>
                          <a:effectLst/>
                          <a:latin typeface="Calibri"/>
                        </a:rPr>
                        <a:t>515 589</a:t>
                      </a:r>
                    </a:p>
                  </a:txBody>
                  <a:tcPr marL="0" marR="108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600" b="0" i="0" u="none" strike="noStrike" dirty="0">
                          <a:solidFill>
                            <a:srgbClr val="FF0000"/>
                          </a:solidFill>
                          <a:effectLst/>
                          <a:latin typeface="Calibri"/>
                        </a:rPr>
                        <a:t>-684 768</a:t>
                      </a:r>
                    </a:p>
                  </a:txBody>
                  <a:tcPr marL="0" marR="108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fontAlgn="b"/>
                      <a:r>
                        <a:rPr lang="cs-CZ" sz="1600" b="0" i="0" u="none" strike="noStrike" dirty="0">
                          <a:solidFill>
                            <a:srgbClr val="FF0000"/>
                          </a:solidFill>
                          <a:effectLst/>
                          <a:latin typeface="Calibri"/>
                        </a:rPr>
                        <a:t>1 200 357</a:t>
                      </a:r>
                    </a:p>
                  </a:txBody>
                  <a:tcPr marL="0" marR="108000" marT="0" marB="0" anchor="ctr">
                    <a:lnL w="12700" cap="flat" cmpd="sng" algn="ctr">
                      <a:solidFill>
                        <a:schemeClr val="tx1">
                          <a:lumMod val="65000"/>
                          <a:lumOff val="35000"/>
                        </a:schemeClr>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70840">
                <a:tc>
                  <a:txBody>
                    <a:bodyPr/>
                    <a:lstStyle/>
                    <a:p>
                      <a:pPr lvl="0" algn="r" fontAlgn="b"/>
                      <a:r>
                        <a:rPr lang="cs-CZ" sz="1600" b="0" i="0" u="none" strike="noStrike" dirty="0">
                          <a:solidFill>
                            <a:srgbClr val="FF0000"/>
                          </a:solidFill>
                          <a:effectLst/>
                          <a:latin typeface="Calibri"/>
                        </a:rPr>
                        <a:t>587</a:t>
                      </a:r>
                    </a:p>
                  </a:txBody>
                  <a:tcPr marL="0" marR="54000" marT="0" marB="0" anchor="ctr">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algn="r" rtl="0" fontAlgn="ctr"/>
                      <a:r>
                        <a:rPr lang="cs-CZ" sz="1600" b="0" i="0" u="none" strike="noStrike">
                          <a:solidFill>
                            <a:srgbClr val="FF0000"/>
                          </a:solidFill>
                          <a:effectLst/>
                          <a:latin typeface="Calibri"/>
                        </a:rPr>
                        <a:t>0</a:t>
                      </a:r>
                    </a:p>
                  </a:txBody>
                  <a:tcPr marL="0" marR="108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algn="r" rtl="0" fontAlgn="ctr"/>
                      <a:r>
                        <a:rPr lang="cs-CZ" sz="1600" b="0" i="0" u="none" strike="noStrike" dirty="0">
                          <a:solidFill>
                            <a:srgbClr val="FF0000"/>
                          </a:solidFill>
                          <a:effectLst/>
                          <a:latin typeface="Calibri"/>
                        </a:rPr>
                        <a:t>-40 767</a:t>
                      </a:r>
                    </a:p>
                  </a:txBody>
                  <a:tcPr marL="0" marR="108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algn="r" fontAlgn="b"/>
                      <a:r>
                        <a:rPr lang="cs-CZ" sz="1600" b="0" i="0" u="none" strike="noStrike" dirty="0">
                          <a:solidFill>
                            <a:srgbClr val="FF0000"/>
                          </a:solidFill>
                          <a:effectLst/>
                          <a:latin typeface="Calibri"/>
                        </a:rPr>
                        <a:t>40 767</a:t>
                      </a:r>
                    </a:p>
                  </a:txBody>
                  <a:tcPr marL="0" marR="108000" marT="0" marB="0" anchor="ctr">
                    <a:lnL w="12700" cap="flat" cmpd="sng" algn="ctr">
                      <a:solidFill>
                        <a:schemeClr val="tx1">
                          <a:lumMod val="65000"/>
                          <a:lumOff val="35000"/>
                        </a:schemeClr>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tr>
              <a:tr h="370840">
                <a:tc>
                  <a:txBody>
                    <a:bodyPr/>
                    <a:lstStyle/>
                    <a:p>
                      <a:pPr algn="r" fontAlgn="b"/>
                      <a:r>
                        <a:rPr lang="cs-CZ" sz="1600" b="1" u="none" strike="noStrike" dirty="0">
                          <a:solidFill>
                            <a:schemeClr val="bg1"/>
                          </a:solidFill>
                          <a:effectLst/>
                          <a:latin typeface="Calibri" panose="020F0502020204030204" pitchFamily="34" charset="0"/>
                        </a:rPr>
                        <a:t>6 </a:t>
                      </a:r>
                      <a:r>
                        <a:rPr lang="cs-CZ" sz="1600" b="1" u="none" strike="noStrike" dirty="0" smtClean="0">
                          <a:solidFill>
                            <a:schemeClr val="bg1"/>
                          </a:solidFill>
                          <a:effectLst/>
                          <a:latin typeface="Calibri" panose="020F0502020204030204" pitchFamily="34" charset="0"/>
                        </a:rPr>
                        <a:t>251*</a:t>
                      </a:r>
                      <a:endParaRPr lang="cs-CZ" sz="1600" b="1" i="0" u="none" strike="noStrike" dirty="0">
                        <a:solidFill>
                          <a:schemeClr val="bg1"/>
                        </a:solidFill>
                        <a:effectLst/>
                        <a:latin typeface="Calibri" panose="020F0502020204030204" pitchFamily="34" charset="0"/>
                      </a:endParaRPr>
                    </a:p>
                  </a:txBody>
                  <a:tcPr marL="0" marR="54000" marT="0" marB="0" anchor="ctr">
                    <a:lnR w="12700" cap="flat" cmpd="sng" algn="ctr">
                      <a:solidFill>
                        <a:schemeClr val="tx1">
                          <a:lumMod val="65000"/>
                          <a:lumOff val="35000"/>
                        </a:schemeClr>
                      </a:solidFill>
                      <a:prstDash val="solid"/>
                      <a:round/>
                      <a:headEnd type="none" w="med" len="med"/>
                      <a:tailEnd type="none" w="med" len="med"/>
                    </a:lnR>
                    <a:solidFill>
                      <a:schemeClr val="tx1">
                        <a:lumMod val="50000"/>
                        <a:lumOff val="50000"/>
                      </a:schemeClr>
                    </a:solidFill>
                  </a:tcPr>
                </a:tc>
                <a:tc>
                  <a:txBody>
                    <a:bodyPr/>
                    <a:lstStyle/>
                    <a:p>
                      <a:pPr algn="r" rtl="0" fontAlgn="ctr"/>
                      <a:r>
                        <a:rPr lang="cs-CZ" sz="1600" b="1" i="0" u="none" strike="noStrike" dirty="0">
                          <a:solidFill>
                            <a:schemeClr val="bg1"/>
                          </a:solidFill>
                          <a:effectLst/>
                          <a:latin typeface="Calibri"/>
                        </a:rPr>
                        <a:t>2 710 097</a:t>
                      </a:r>
                    </a:p>
                  </a:txBody>
                  <a:tcPr marL="0" marR="90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solidFill>
                      <a:schemeClr val="tx1">
                        <a:lumMod val="50000"/>
                        <a:lumOff val="50000"/>
                      </a:schemeClr>
                    </a:solidFill>
                  </a:tcPr>
                </a:tc>
                <a:tc>
                  <a:txBody>
                    <a:bodyPr/>
                    <a:lstStyle/>
                    <a:p>
                      <a:pPr algn="r" rtl="0" fontAlgn="ctr"/>
                      <a:r>
                        <a:rPr lang="cs-CZ" sz="1600" b="1" i="0" u="none" strike="noStrike" dirty="0">
                          <a:solidFill>
                            <a:schemeClr val="bg1"/>
                          </a:solidFill>
                          <a:effectLst/>
                          <a:latin typeface="Calibri"/>
                        </a:rPr>
                        <a:t>607 174</a:t>
                      </a:r>
                    </a:p>
                  </a:txBody>
                  <a:tcPr marL="0" marR="90000" marT="0"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solidFill>
                      <a:schemeClr val="tx1">
                        <a:lumMod val="50000"/>
                        <a:lumOff val="5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cs-CZ" sz="1600" b="1" baseline="0" dirty="0" smtClean="0">
                        <a:solidFill>
                          <a:schemeClr val="bg1"/>
                        </a:solidFill>
                        <a:latin typeface="Calibri" panose="020F0502020204030204" pitchFamily="34" charset="0"/>
                      </a:endParaRPr>
                    </a:p>
                  </a:txBody>
                  <a:tcPr marL="0" marR="54000" marT="0" marB="0" anchor="ctr">
                    <a:lnL w="12700" cap="flat" cmpd="sng" algn="ctr">
                      <a:solidFill>
                        <a:schemeClr val="tx1">
                          <a:lumMod val="65000"/>
                          <a:lumOff val="35000"/>
                        </a:schemeClr>
                      </a:solidFill>
                      <a:prstDash val="solid"/>
                      <a:round/>
                      <a:headEnd type="none" w="med" len="med"/>
                      <a:tailEnd type="none" w="med" len="med"/>
                    </a:lnL>
                    <a:solidFill>
                      <a:schemeClr val="tx1">
                        <a:lumMod val="50000"/>
                        <a:lumOff val="50000"/>
                      </a:schemeClr>
                    </a:solidFill>
                  </a:tcPr>
                </a:tc>
              </a:tr>
            </a:tbl>
          </a:graphicData>
        </a:graphic>
      </p:graphicFrame>
      <p:sp>
        <p:nvSpPr>
          <p:cNvPr id="13" name="Obdélník 12"/>
          <p:cNvSpPr/>
          <p:nvPr/>
        </p:nvSpPr>
        <p:spPr>
          <a:xfrm>
            <a:off x="351863" y="4797152"/>
            <a:ext cx="8535292" cy="1754326"/>
          </a:xfrm>
          <a:prstGeom prst="rect">
            <a:avLst/>
          </a:prstGeom>
        </p:spPr>
        <p:txBody>
          <a:bodyPr wrap="square">
            <a:spAutoFit/>
          </a:bodyPr>
          <a:lstStyle/>
          <a:p>
            <a:r>
              <a:rPr lang="cs-CZ" sz="2000" b="1" u="sng" dirty="0">
                <a:solidFill>
                  <a:schemeClr val="accent2">
                    <a:lumMod val="50000"/>
                  </a:schemeClr>
                </a:solidFill>
                <a:latin typeface="Calibri" panose="020F0502020204030204" pitchFamily="34" charset="0"/>
              </a:rPr>
              <a:t>Závěr :</a:t>
            </a:r>
            <a:endParaRPr lang="cs-CZ" sz="2000" u="sng" dirty="0">
              <a:solidFill>
                <a:schemeClr val="accent2">
                  <a:lumMod val="50000"/>
                </a:schemeClr>
              </a:solidFill>
              <a:latin typeface="Calibri" panose="020F0502020204030204" pitchFamily="34" charset="0"/>
            </a:endParaRPr>
          </a:p>
          <a:p>
            <a:pPr marL="285750" indent="-285750">
              <a:buFont typeface="Arial" panose="020B0604020202020204" pitchFamily="34" charset="0"/>
              <a:buChar char="•"/>
            </a:pPr>
            <a:r>
              <a:rPr lang="cs-CZ" sz="1600" dirty="0" smtClean="0">
                <a:solidFill>
                  <a:schemeClr val="accent2">
                    <a:lumMod val="50000"/>
                  </a:schemeClr>
                </a:solidFill>
                <a:latin typeface="Calibri" panose="020F0502020204030204" pitchFamily="34" charset="0"/>
              </a:rPr>
              <a:t>1 570 </a:t>
            </a:r>
            <a:r>
              <a:rPr lang="cs-CZ" sz="1600" dirty="0">
                <a:solidFill>
                  <a:schemeClr val="accent2">
                    <a:lumMod val="50000"/>
                  </a:schemeClr>
                </a:solidFill>
                <a:latin typeface="Calibri" panose="020F0502020204030204" pitchFamily="34" charset="0"/>
              </a:rPr>
              <a:t>obcí mělo v roce </a:t>
            </a:r>
            <a:r>
              <a:rPr lang="cs-CZ" sz="1600" dirty="0" smtClean="0">
                <a:solidFill>
                  <a:schemeClr val="accent2">
                    <a:lumMod val="50000"/>
                  </a:schemeClr>
                </a:solidFill>
                <a:latin typeface="Calibri" panose="020F0502020204030204" pitchFamily="34" charset="0"/>
              </a:rPr>
              <a:t>2015 </a:t>
            </a:r>
            <a:r>
              <a:rPr lang="cs-CZ" sz="1600" dirty="0">
                <a:solidFill>
                  <a:schemeClr val="accent2">
                    <a:lumMod val="50000"/>
                  </a:schemeClr>
                </a:solidFill>
                <a:latin typeface="Calibri" panose="020F0502020204030204" pitchFamily="34" charset="0"/>
              </a:rPr>
              <a:t>nárok na </a:t>
            </a:r>
            <a:r>
              <a:rPr lang="cs-CZ" sz="1600" dirty="0" smtClean="0">
                <a:solidFill>
                  <a:schemeClr val="accent2">
                    <a:lumMod val="50000"/>
                  </a:schemeClr>
                </a:solidFill>
                <a:latin typeface="Calibri" panose="020F0502020204030204" pitchFamily="34" charset="0"/>
              </a:rPr>
              <a:t>1,3 mld. Kč.</a:t>
            </a:r>
            <a:endParaRPr lang="cs-CZ" sz="1600" dirty="0">
              <a:solidFill>
                <a:schemeClr val="accent2">
                  <a:lumMod val="50000"/>
                </a:schemeClr>
              </a:solidFill>
              <a:latin typeface="Calibri" panose="020F0502020204030204" pitchFamily="34" charset="0"/>
            </a:endParaRPr>
          </a:p>
          <a:p>
            <a:pPr marL="285750" indent="-285750">
              <a:buFont typeface="Arial" panose="020B0604020202020204" pitchFamily="34" charset="0"/>
              <a:buChar char="•"/>
            </a:pPr>
            <a:r>
              <a:rPr lang="cs-CZ" sz="1600" dirty="0" smtClean="0">
                <a:solidFill>
                  <a:schemeClr val="accent2">
                    <a:lumMod val="50000"/>
                  </a:schemeClr>
                </a:solidFill>
                <a:latin typeface="Calibri" panose="020F0502020204030204" pitchFamily="34" charset="0"/>
              </a:rPr>
              <a:t>4 681 obcím </a:t>
            </a:r>
            <a:r>
              <a:rPr lang="cs-CZ" sz="1600" dirty="0">
                <a:solidFill>
                  <a:schemeClr val="accent2">
                    <a:lumMod val="50000"/>
                  </a:schemeClr>
                </a:solidFill>
                <a:latin typeface="Calibri" panose="020F0502020204030204" pitchFamily="34" charset="0"/>
              </a:rPr>
              <a:t>nemělo </a:t>
            </a:r>
            <a:r>
              <a:rPr lang="cs-CZ" sz="1600" dirty="0" smtClean="0">
                <a:solidFill>
                  <a:schemeClr val="accent2">
                    <a:lumMod val="50000"/>
                  </a:schemeClr>
                </a:solidFill>
                <a:latin typeface="Calibri" panose="020F0502020204030204" pitchFamily="34" charset="0"/>
              </a:rPr>
              <a:t>být nic převedeno a zároveň jim bylo kompenzováno (z inkasa DPFO z přiznání + jiné daně)</a:t>
            </a:r>
            <a:r>
              <a:rPr lang="cs-CZ" sz="1600" dirty="0">
                <a:solidFill>
                  <a:schemeClr val="accent2">
                    <a:lumMod val="50000"/>
                  </a:schemeClr>
                </a:solidFill>
                <a:latin typeface="Calibri" panose="020F0502020204030204" pitchFamily="34" charset="0"/>
              </a:rPr>
              <a:t>  </a:t>
            </a:r>
            <a:r>
              <a:rPr lang="cs-CZ" sz="1600" dirty="0" smtClean="0">
                <a:solidFill>
                  <a:schemeClr val="accent2">
                    <a:lumMod val="50000"/>
                  </a:schemeClr>
                </a:solidFill>
                <a:latin typeface="Calibri" panose="020F0502020204030204" pitchFamily="34" charset="0"/>
              </a:rPr>
              <a:t>cca </a:t>
            </a:r>
            <a:r>
              <a:rPr lang="cs-CZ" sz="1600" dirty="0">
                <a:solidFill>
                  <a:schemeClr val="accent2">
                    <a:lumMod val="50000"/>
                  </a:schemeClr>
                </a:solidFill>
                <a:latin typeface="Calibri" panose="020F0502020204030204" pitchFamily="34" charset="0"/>
              </a:rPr>
              <a:t>7</a:t>
            </a:r>
            <a:r>
              <a:rPr lang="cs-CZ" sz="1600" dirty="0" smtClean="0">
                <a:solidFill>
                  <a:schemeClr val="accent2">
                    <a:lumMod val="50000"/>
                  </a:schemeClr>
                </a:solidFill>
                <a:latin typeface="Calibri" panose="020F0502020204030204" pitchFamily="34" charset="0"/>
              </a:rPr>
              <a:t>26 </a:t>
            </a:r>
            <a:r>
              <a:rPr lang="cs-CZ" sz="1600" dirty="0">
                <a:solidFill>
                  <a:schemeClr val="accent2">
                    <a:lumMod val="50000"/>
                  </a:schemeClr>
                </a:solidFill>
                <a:latin typeface="Calibri" panose="020F0502020204030204" pitchFamily="34" charset="0"/>
              </a:rPr>
              <a:t>mil. </a:t>
            </a:r>
            <a:r>
              <a:rPr lang="cs-CZ" sz="1600" dirty="0" smtClean="0">
                <a:solidFill>
                  <a:schemeClr val="accent2">
                    <a:lumMod val="50000"/>
                  </a:schemeClr>
                </a:solidFill>
                <a:latin typeface="Calibri" panose="020F0502020204030204" pitchFamily="34" charset="0"/>
              </a:rPr>
              <a:t>Kč, z toho</a:t>
            </a:r>
            <a:r>
              <a:rPr lang="cs-CZ" sz="1600" dirty="0">
                <a:solidFill>
                  <a:schemeClr val="accent2">
                    <a:lumMod val="50000"/>
                  </a:schemeClr>
                </a:solidFill>
                <a:latin typeface="Calibri" panose="020F0502020204030204" pitchFamily="34" charset="0"/>
              </a:rPr>
              <a:t> </a:t>
            </a:r>
            <a:r>
              <a:rPr lang="cs-CZ" sz="1600" dirty="0" smtClean="0">
                <a:solidFill>
                  <a:schemeClr val="accent2">
                    <a:lumMod val="50000"/>
                  </a:schemeClr>
                </a:solidFill>
                <a:latin typeface="Calibri" panose="020F0502020204030204" pitchFamily="34" charset="0"/>
              </a:rPr>
              <a:t>u</a:t>
            </a:r>
            <a:r>
              <a:rPr lang="cs-CZ" sz="1600" b="1" dirty="0" smtClean="0">
                <a:solidFill>
                  <a:schemeClr val="accent2">
                    <a:lumMod val="50000"/>
                  </a:schemeClr>
                </a:solidFill>
                <a:latin typeface="Calibri" panose="020F0502020204030204" pitchFamily="34" charset="0"/>
              </a:rPr>
              <a:t> 587 obcí došlo k paradoxní situaci, kdy jim sice nebyly převedeny žádné prostředky, ale ve výsledku byly přeplaceny</a:t>
            </a:r>
          </a:p>
          <a:p>
            <a:endParaRPr lang="cs-CZ" sz="1200" b="1" dirty="0" smtClean="0">
              <a:solidFill>
                <a:schemeClr val="accent2">
                  <a:lumMod val="50000"/>
                </a:schemeClr>
              </a:solidFill>
              <a:latin typeface="Calibri" panose="020F0502020204030204" pitchFamily="34" charset="0"/>
            </a:endParaRPr>
          </a:p>
          <a:p>
            <a:r>
              <a:rPr lang="cs-CZ" sz="1200" b="1" dirty="0" smtClean="0">
                <a:solidFill>
                  <a:schemeClr val="tx1">
                    <a:lumMod val="50000"/>
                    <a:lumOff val="50000"/>
                  </a:schemeClr>
                </a:solidFill>
                <a:latin typeface="Calibri" panose="020F0502020204030204" pitchFamily="34" charset="0"/>
              </a:rPr>
              <a:t>* Z důvodu zákona č. 15/2015 Sb. zahrnuty i tři bývalé vojenské újezdy</a:t>
            </a:r>
            <a:endParaRPr lang="cs-CZ" sz="1200" b="1" dirty="0">
              <a:solidFill>
                <a:schemeClr val="tx1">
                  <a:lumMod val="50000"/>
                  <a:lumOff val="50000"/>
                </a:schemeClr>
              </a:solidFill>
              <a:latin typeface="Calibri" panose="020F0502020204030204" pitchFamily="34" charset="0"/>
            </a:endParaRPr>
          </a:p>
        </p:txBody>
      </p:sp>
      <p:sp>
        <p:nvSpPr>
          <p:cNvPr id="12" name="TextovéPole 11"/>
          <p:cNvSpPr txBox="1"/>
          <p:nvPr/>
        </p:nvSpPr>
        <p:spPr>
          <a:xfrm>
            <a:off x="7740352" y="1407259"/>
            <a:ext cx="774571" cy="276999"/>
          </a:xfrm>
          <a:prstGeom prst="rect">
            <a:avLst/>
          </a:prstGeom>
          <a:noFill/>
        </p:spPr>
        <p:txBody>
          <a:bodyPr wrap="none" rtlCol="0">
            <a:spAutoFit/>
          </a:bodyPr>
          <a:lstStyle/>
          <a:p>
            <a:r>
              <a:rPr lang="cs-CZ" sz="1200" b="1" i="1" smtClean="0"/>
              <a:t>v tis. Kč</a:t>
            </a:r>
            <a:endParaRPr lang="cs-CZ" sz="1200" b="1" i="1" dirty="0"/>
          </a:p>
        </p:txBody>
      </p:sp>
    </p:spTree>
    <p:extLst>
      <p:ext uri="{BB962C8B-B14F-4D97-AF65-F5344CB8AC3E}">
        <p14:creationId xmlns:p14="http://schemas.microsoft.com/office/powerpoint/2010/main" val="10314044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Skupina 3"/>
          <p:cNvGrpSpPr/>
          <p:nvPr/>
        </p:nvGrpSpPr>
        <p:grpSpPr>
          <a:xfrm>
            <a:off x="0" y="979200"/>
            <a:ext cx="7235825" cy="36512"/>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5310" y="6539341"/>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Nadpis 2"/>
          <p:cNvSpPr txBox="1">
            <a:spLocks/>
          </p:cNvSpPr>
          <p:nvPr/>
        </p:nvSpPr>
        <p:spPr bwMode="auto">
          <a:xfrm>
            <a:off x="2555776" y="16856"/>
            <a:ext cx="6600180" cy="10080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9pPr>
          </a:lstStyle>
          <a:p>
            <a:pPr defTabSz="914400"/>
            <a:r>
              <a:rPr lang="cs-CZ" sz="2800" kern="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P</a:t>
            </a:r>
            <a:r>
              <a:rPr lang="cs-CZ" sz="2800" kern="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orovnání r. 2014 a 2015</a:t>
            </a:r>
            <a:endParaRPr lang="cs-CZ" sz="2800" kern="0" dirty="0">
              <a:solidFill>
                <a:srgbClr val="6633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9" name="TextovéPole 8"/>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43</a:t>
            </a:fld>
            <a:endParaRPr lang="en-GB" sz="1200" dirty="0"/>
          </a:p>
        </p:txBody>
      </p:sp>
      <p:graphicFrame>
        <p:nvGraphicFramePr>
          <p:cNvPr id="2" name="Tabulka 1"/>
          <p:cNvGraphicFramePr>
            <a:graphicFrameLocks noGrp="1"/>
          </p:cNvGraphicFramePr>
          <p:nvPr>
            <p:extLst>
              <p:ext uri="{D42A27DB-BD31-4B8C-83A1-F6EECF244321}">
                <p14:modId xmlns:p14="http://schemas.microsoft.com/office/powerpoint/2010/main" val="884424012"/>
              </p:ext>
            </p:extLst>
          </p:nvPr>
        </p:nvGraphicFramePr>
        <p:xfrm>
          <a:off x="251520" y="1988840"/>
          <a:ext cx="8280919" cy="2346960"/>
        </p:xfrm>
        <a:graphic>
          <a:graphicData uri="http://schemas.openxmlformats.org/drawingml/2006/table">
            <a:tbl>
              <a:tblPr/>
              <a:tblGrid>
                <a:gridCol w="2812389"/>
                <a:gridCol w="565452"/>
                <a:gridCol w="926302"/>
                <a:gridCol w="818420"/>
                <a:gridCol w="565452"/>
                <a:gridCol w="926302"/>
                <a:gridCol w="818420"/>
                <a:gridCol w="848182"/>
              </a:tblGrid>
              <a:tr h="125868">
                <a:tc>
                  <a:txBody>
                    <a:bodyPr/>
                    <a:lstStyle/>
                    <a:p>
                      <a:pPr algn="l" fontAlgn="b"/>
                      <a:r>
                        <a:rPr lang="cs-CZ" sz="1400" b="0" i="0" u="none" strike="noStrike" dirty="0">
                          <a:effectLst/>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fontAlgn="ctr"/>
                      <a:r>
                        <a:rPr lang="cs-CZ" sz="1400" b="1" i="0" u="none" strike="noStrike" dirty="0">
                          <a:effectLst/>
                          <a:latin typeface="Calibri"/>
                        </a:rPr>
                        <a:t>2014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c gridSpan="4">
                  <a:txBody>
                    <a:bodyPr/>
                    <a:lstStyle/>
                    <a:p>
                      <a:pPr algn="ctr" fontAlgn="ctr"/>
                      <a:r>
                        <a:rPr lang="cs-CZ" sz="1400" b="1" i="0" u="none" strike="noStrike">
                          <a:effectLst/>
                          <a:latin typeface="Calibri"/>
                        </a:rPr>
                        <a:t>2015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c hMerge="1">
                  <a:txBody>
                    <a:bodyPr/>
                    <a:lstStyle/>
                    <a:p>
                      <a:endParaRPr lang="cs-CZ"/>
                    </a:p>
                  </a:txBody>
                  <a:tcPr/>
                </a:tc>
              </a:tr>
              <a:tr h="257729">
                <a:tc>
                  <a:txBody>
                    <a:bodyPr/>
                    <a:lstStyle/>
                    <a:p>
                      <a:pPr algn="ctr" fontAlgn="ctr"/>
                      <a:r>
                        <a:rPr lang="cs-CZ" sz="1400" b="0" i="0" u="none" strike="noStrike">
                          <a:effectLst/>
                          <a:latin typeface="Calibri"/>
                        </a:rPr>
                        <a:t>Počet obcí</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cs-CZ" sz="1400" b="0" i="1" u="none" strike="noStrike">
                          <a:effectLst/>
                          <a:latin typeface="Calibri"/>
                        </a:rPr>
                        <a:t>Počet obcí</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cs-CZ" sz="1400" b="0" i="1" u="none" strike="noStrike">
                          <a:effectLst/>
                          <a:latin typeface="Calibri"/>
                        </a:rPr>
                        <a:t>Převedeno </a:t>
                      </a:r>
                      <a:br>
                        <a:rPr lang="cs-CZ" sz="1400" b="0" i="1" u="none" strike="noStrike">
                          <a:effectLst/>
                          <a:latin typeface="Calibri"/>
                        </a:rPr>
                      </a:br>
                      <a:r>
                        <a:rPr lang="cs-CZ" sz="1400" b="0" i="1" u="none" strike="noStrike">
                          <a:effectLst/>
                          <a:latin typeface="Calibri"/>
                        </a:rPr>
                        <a:t>obcím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cs-CZ" sz="1400" b="0" i="1" u="none" strike="noStrike">
                          <a:effectLst/>
                          <a:latin typeface="Calibri"/>
                        </a:rPr>
                        <a:t>Skutečný </a:t>
                      </a:r>
                      <a:br>
                        <a:rPr lang="cs-CZ" sz="1400" b="0" i="1" u="none" strike="noStrike">
                          <a:effectLst/>
                          <a:latin typeface="Calibri"/>
                        </a:rPr>
                      </a:br>
                      <a:r>
                        <a:rPr lang="cs-CZ" sz="1400" b="0" i="1" u="none" strike="noStrike">
                          <a:effectLst/>
                          <a:latin typeface="Calibri"/>
                        </a:rPr>
                        <a:t>nárok</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cs-CZ" sz="1400" b="0" i="1" u="none" strike="noStrike">
                          <a:effectLst/>
                          <a:latin typeface="Calibri"/>
                        </a:rPr>
                        <a:t>Počet obcí</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cs-CZ" sz="1400" b="0" i="1" u="none" strike="noStrike">
                          <a:effectLst/>
                          <a:latin typeface="Calibri"/>
                        </a:rPr>
                        <a:t>Převedeno </a:t>
                      </a:r>
                      <a:br>
                        <a:rPr lang="cs-CZ" sz="1400" b="0" i="1" u="none" strike="noStrike">
                          <a:effectLst/>
                          <a:latin typeface="Calibri"/>
                        </a:rPr>
                      </a:br>
                      <a:r>
                        <a:rPr lang="cs-CZ" sz="1400" b="0" i="1" u="none" strike="noStrike">
                          <a:effectLst/>
                          <a:latin typeface="Calibri"/>
                        </a:rPr>
                        <a:t>obcím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cs-CZ" sz="1400" b="0" i="1" u="none" strike="noStrike">
                          <a:effectLst/>
                          <a:latin typeface="Calibri"/>
                        </a:rPr>
                        <a:t>Skutečný </a:t>
                      </a:r>
                      <a:br>
                        <a:rPr lang="cs-CZ" sz="1400" b="0" i="1" u="none" strike="noStrike">
                          <a:effectLst/>
                          <a:latin typeface="Calibri"/>
                        </a:rPr>
                      </a:br>
                      <a:r>
                        <a:rPr lang="cs-CZ" sz="1400" b="0" i="1" u="none" strike="noStrike">
                          <a:effectLst/>
                          <a:latin typeface="Calibri"/>
                        </a:rPr>
                        <a:t>nárok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cs-CZ" sz="1400" b="0" i="1" u="none" strike="noStrike">
                          <a:effectLst/>
                          <a:latin typeface="Calibri"/>
                        </a:rPr>
                        <a:t>Rozdíl</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868">
                <a:tc>
                  <a:txBody>
                    <a:bodyPr/>
                    <a:lstStyle/>
                    <a:p>
                      <a:pPr algn="l" fontAlgn="b"/>
                      <a:r>
                        <a:rPr lang="cs-CZ" sz="1400" b="0" i="0" u="none" strike="noStrike">
                          <a:effectLst/>
                          <a:latin typeface="Calibri"/>
                        </a:rPr>
                        <a:t>Praha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687 804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689 629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875 189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599 786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275 403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125868">
                <a:tc>
                  <a:txBody>
                    <a:bodyPr/>
                    <a:lstStyle/>
                    <a:p>
                      <a:pPr algn="l" fontAlgn="b"/>
                      <a:r>
                        <a:rPr lang="cs-CZ" sz="1400" b="0" i="0" u="none" strike="noStrike">
                          <a:effectLst/>
                          <a:latin typeface="Calibri"/>
                        </a:rPr>
                        <a:t>Měly nárok</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126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28 215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28 218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142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45 288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45 288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25868">
                <a:tc>
                  <a:txBody>
                    <a:bodyPr/>
                    <a:lstStyle/>
                    <a:p>
                      <a:pPr algn="l" fontAlgn="b"/>
                      <a:r>
                        <a:rPr lang="cs-CZ" sz="1400" b="0" i="0" u="none" strike="noStrike">
                          <a:effectLst/>
                          <a:latin typeface="Calibri"/>
                        </a:rPr>
                        <a:t>Měly nárok, ale část kompenzována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1 329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935 432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579 173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1 427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1 274 031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687 634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586 397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25868">
                <a:tc>
                  <a:txBody>
                    <a:bodyPr/>
                    <a:lstStyle/>
                    <a:p>
                      <a:pPr algn="l" fontAlgn="b"/>
                      <a:r>
                        <a:rPr lang="cs-CZ" sz="1400" b="0" i="0" u="none" strike="noStrike">
                          <a:solidFill>
                            <a:srgbClr val="FF0000"/>
                          </a:solidFill>
                          <a:effectLst/>
                          <a:latin typeface="Calibri"/>
                        </a:rPr>
                        <a:t>Bylo převedeno, ale měly jen vracet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4 036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416 042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-730 866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4 094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515 589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-684 768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1 200 357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31861">
                <a:tc>
                  <a:txBody>
                    <a:bodyPr/>
                    <a:lstStyle/>
                    <a:p>
                      <a:pPr algn="l" fontAlgn="b"/>
                      <a:r>
                        <a:rPr lang="cs-CZ" sz="1400" b="0" i="0" u="none" strike="noStrike">
                          <a:solidFill>
                            <a:srgbClr val="FF0000"/>
                          </a:solidFill>
                          <a:effectLst/>
                          <a:latin typeface="Calibri"/>
                        </a:rPr>
                        <a:t>Nedostaly nic, jen kompenzováno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ctr"/>
                      <a:r>
                        <a:rPr lang="cs-CZ" sz="1400" b="0" i="0" u="none" strike="noStrike">
                          <a:solidFill>
                            <a:srgbClr val="FF0000"/>
                          </a:solidFill>
                          <a:effectLst/>
                          <a:latin typeface="Calibri"/>
                        </a:rPr>
                        <a:t>760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ctr"/>
                      <a:r>
                        <a:rPr lang="cs-CZ" sz="1400" b="0" i="0" u="none" strike="noStrike">
                          <a:solidFill>
                            <a:srgbClr val="FF0000"/>
                          </a:solidFill>
                          <a:effectLst/>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ctr"/>
                      <a:r>
                        <a:rPr lang="cs-CZ" sz="1400" b="0" i="0" u="none" strike="noStrike">
                          <a:solidFill>
                            <a:srgbClr val="FF0000"/>
                          </a:solidFill>
                          <a:effectLst/>
                          <a:latin typeface="Calibri"/>
                        </a:rPr>
                        <a:t>-59 147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ctr"/>
                      <a:r>
                        <a:rPr lang="cs-CZ" sz="1400" b="0" i="0" u="none" strike="noStrike">
                          <a:solidFill>
                            <a:srgbClr val="FF0000"/>
                          </a:solidFill>
                          <a:effectLst/>
                          <a:latin typeface="Calibri"/>
                        </a:rPr>
                        <a:t>587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ctr"/>
                      <a:r>
                        <a:rPr lang="cs-CZ" sz="1400" b="0" i="0" u="none" strike="noStrike">
                          <a:solidFill>
                            <a:srgbClr val="FF0000"/>
                          </a:solidFill>
                          <a:effectLst/>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ctr"/>
                      <a:r>
                        <a:rPr lang="cs-CZ" sz="1400" b="0" i="0" u="none" strike="noStrike">
                          <a:solidFill>
                            <a:srgbClr val="FF0000"/>
                          </a:solidFill>
                          <a:effectLst/>
                          <a:latin typeface="Calibri"/>
                        </a:rPr>
                        <a:t>-40 767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rtl="0" fontAlgn="ctr"/>
                      <a:r>
                        <a:rPr lang="cs-CZ" sz="1400" b="0" i="0" u="none" strike="noStrike">
                          <a:solidFill>
                            <a:srgbClr val="FF0000"/>
                          </a:solidFill>
                          <a:effectLst/>
                          <a:latin typeface="Calibri"/>
                        </a:rPr>
                        <a:t>40 767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tcPr>
                </a:tc>
              </a:tr>
              <a:tr h="131861">
                <a:tc>
                  <a:txBody>
                    <a:bodyPr/>
                    <a:lstStyle/>
                    <a:p>
                      <a:pPr algn="l" fontAlgn="b"/>
                      <a:r>
                        <a:rPr lang="cs-CZ" sz="1400" b="0" i="0" u="none" strike="noStrike">
                          <a:effectLst/>
                          <a:latin typeface="Calibri"/>
                        </a:rPr>
                        <a:t>Celkem mělo nárok</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1456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1 651 451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1 297 020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1570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2 194 508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1 332 709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-861 799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125868">
                <a:tc>
                  <a:txBody>
                    <a:bodyPr/>
                    <a:lstStyle/>
                    <a:p>
                      <a:pPr algn="l" fontAlgn="b"/>
                      <a:r>
                        <a:rPr lang="cs-CZ" sz="1400" b="0" i="0" u="none" strike="noStrike">
                          <a:solidFill>
                            <a:srgbClr val="FF0000"/>
                          </a:solidFill>
                          <a:effectLst/>
                          <a:latin typeface="Calibri"/>
                        </a:rPr>
                        <a:t>Celkem bez nároku</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4 796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416 042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-790 013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4 681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515 589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-725 535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cs-CZ" sz="1400" b="0" i="0" u="none" strike="noStrike">
                          <a:solidFill>
                            <a:srgbClr val="FF0000"/>
                          </a:solidFill>
                          <a:effectLst/>
                          <a:latin typeface="Calibri"/>
                        </a:rPr>
                        <a:t>-1 241 124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31861">
                <a:tc>
                  <a:txBody>
                    <a:bodyPr/>
                    <a:lstStyle/>
                    <a:p>
                      <a:pPr algn="l" fontAlgn="b"/>
                      <a:r>
                        <a:rPr lang="cs-CZ" sz="1400" b="0" i="0" u="none" strike="noStrike">
                          <a:effectLst/>
                          <a:latin typeface="Calibri"/>
                        </a:rPr>
                        <a:t>Celkem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cs-CZ" sz="1400" b="0" i="0" u="none" strike="noStrike" dirty="0">
                          <a:solidFill>
                            <a:srgbClr val="000000"/>
                          </a:solidFill>
                          <a:effectLst/>
                          <a:latin typeface="Calibri"/>
                        </a:rPr>
                        <a:t>6252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cs-CZ" sz="1400" b="0" i="0" u="none" strike="noStrike" dirty="0">
                          <a:solidFill>
                            <a:srgbClr val="000000"/>
                          </a:solidFill>
                          <a:effectLst/>
                          <a:latin typeface="Calibri"/>
                        </a:rPr>
                        <a:t>2 067 493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cs-CZ" sz="1400" b="0" i="0" u="none" strike="noStrike" dirty="0">
                          <a:solidFill>
                            <a:srgbClr val="000000"/>
                          </a:solidFill>
                          <a:effectLst/>
                          <a:latin typeface="Calibri"/>
                        </a:rPr>
                        <a:t>507 007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6251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2 710 097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607 174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cs-CZ" sz="1400" b="0" i="0" u="none" strike="noStrike" dirty="0">
                          <a:solidFill>
                            <a:srgbClr val="000000"/>
                          </a:solidFill>
                          <a:effectLst/>
                          <a:latin typeface="Calibri"/>
                        </a:rPr>
                        <a:t>-2 102 923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21126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Skupina 3"/>
          <p:cNvGrpSpPr/>
          <p:nvPr/>
        </p:nvGrpSpPr>
        <p:grpSpPr>
          <a:xfrm>
            <a:off x="0" y="979200"/>
            <a:ext cx="7235825" cy="36512"/>
            <a:chOff x="0" y="1916113"/>
            <a:chExt cx="7235825" cy="36512"/>
          </a:xfrm>
        </p:grpSpPr>
        <p:sp>
          <p:nvSpPr>
            <p:cNvPr id="5"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6"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8" name="Přímá spojnice 7"/>
          <p:cNvCxnSpPr/>
          <p:nvPr/>
        </p:nvCxnSpPr>
        <p:spPr bwMode="auto">
          <a:xfrm>
            <a:off x="-5310" y="6539341"/>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10" name="Nadpis 2"/>
          <p:cNvSpPr txBox="1">
            <a:spLocks/>
          </p:cNvSpPr>
          <p:nvPr/>
        </p:nvSpPr>
        <p:spPr bwMode="auto">
          <a:xfrm>
            <a:off x="2555776" y="16856"/>
            <a:ext cx="6600180" cy="10080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9pPr>
          </a:lstStyle>
          <a:p>
            <a:pPr defTabSz="914400"/>
            <a:r>
              <a:rPr lang="cs-CZ" sz="2400" kern="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Predikce 30% podílu obcí na PDFO    z přiznání</a:t>
            </a:r>
            <a:endParaRPr lang="cs-CZ" sz="2400" kern="0" dirty="0">
              <a:solidFill>
                <a:srgbClr val="6633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9" name="TextovéPole 8"/>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44</a:t>
            </a:fld>
            <a:endParaRPr lang="en-GB" sz="1200" dirty="0"/>
          </a:p>
        </p:txBody>
      </p:sp>
      <p:graphicFrame>
        <p:nvGraphicFramePr>
          <p:cNvPr id="12" name="Tabulka 11"/>
          <p:cNvGraphicFramePr>
            <a:graphicFrameLocks noGrp="1"/>
          </p:cNvGraphicFramePr>
          <p:nvPr>
            <p:extLst>
              <p:ext uri="{D42A27DB-BD31-4B8C-83A1-F6EECF244321}">
                <p14:modId xmlns:p14="http://schemas.microsoft.com/office/powerpoint/2010/main" val="1769568177"/>
              </p:ext>
            </p:extLst>
          </p:nvPr>
        </p:nvGraphicFramePr>
        <p:xfrm>
          <a:off x="1043608" y="1412776"/>
          <a:ext cx="6617640" cy="1266825"/>
        </p:xfrm>
        <a:graphic>
          <a:graphicData uri="http://schemas.openxmlformats.org/drawingml/2006/table">
            <a:tbl>
              <a:tblPr/>
              <a:tblGrid>
                <a:gridCol w="1541610"/>
                <a:gridCol w="1015206"/>
                <a:gridCol w="1015206"/>
                <a:gridCol w="1015206"/>
                <a:gridCol w="1015206"/>
                <a:gridCol w="1015206"/>
              </a:tblGrid>
              <a:tr h="200025">
                <a:tc gridSpan="6">
                  <a:txBody>
                    <a:bodyPr/>
                    <a:lstStyle/>
                    <a:p>
                      <a:pPr algn="l" fontAlgn="b"/>
                      <a:r>
                        <a:rPr lang="cs-CZ" sz="1600" b="0" i="0" u="none" strike="noStrike" dirty="0" smtClean="0">
                          <a:solidFill>
                            <a:srgbClr val="000000"/>
                          </a:solidFill>
                          <a:effectLst/>
                          <a:latin typeface="Calibri"/>
                        </a:rPr>
                        <a:t>Vývoj DPFO z přiznání (mld. Kč) </a:t>
                      </a:r>
                      <a:r>
                        <a:rPr lang="cs-CZ" sz="1600" b="0" i="0" u="none" strike="noStrike" baseline="0" dirty="0" smtClean="0">
                          <a:solidFill>
                            <a:srgbClr val="000000"/>
                          </a:solidFill>
                          <a:effectLst/>
                          <a:latin typeface="Calibri"/>
                        </a:rPr>
                        <a:t> - podíl 30% DPFO z přiznání</a:t>
                      </a:r>
                      <a:endParaRPr lang="cs-CZ" sz="1600" b="0" i="0" u="none" strike="noStrike" dirty="0">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hMerge="1">
                  <a:txBody>
                    <a:bodyPr/>
                    <a:lstStyle/>
                    <a:p>
                      <a:pPr algn="ctr" fontAlgn="b"/>
                      <a:endParaRPr lang="cs-CZ" sz="1200" b="0" i="0" u="none" strike="noStrike" dirty="0">
                        <a:solidFill>
                          <a:srgbClr val="000000"/>
                        </a:solidFill>
                        <a:effectLst/>
                        <a:latin typeface="Calibri"/>
                      </a:endParaRPr>
                    </a:p>
                  </a:txBody>
                  <a:tcPr marL="9525" marR="9525" marT="9525" marB="0" anchor="b">
                    <a:lnL>
                      <a:noFill/>
                    </a:lnL>
                    <a:lnR>
                      <a:noFill/>
                    </a:lnR>
                    <a:lnT>
                      <a:noFill/>
                    </a:lnT>
                    <a:lnB>
                      <a:noFill/>
                    </a:lnB>
                  </a:tcPr>
                </a:tc>
                <a:tc hMerge="1">
                  <a:txBody>
                    <a:bodyPr/>
                    <a:lstStyle/>
                    <a:p>
                      <a:endParaRPr lang="cs-CZ"/>
                    </a:p>
                  </a:txBody>
                  <a:tcPr/>
                </a:tc>
                <a:tc hMerge="1">
                  <a:txBody>
                    <a:bodyPr/>
                    <a:lstStyle/>
                    <a:p>
                      <a:pPr algn="ctr" fontAlgn="b"/>
                      <a:endParaRPr lang="cs-CZ" sz="1200" b="0" i="0" u="none" strike="noStrike" dirty="0">
                        <a:solidFill>
                          <a:srgbClr val="000000"/>
                        </a:solidFill>
                        <a:effectLst/>
                        <a:latin typeface="Calibri"/>
                      </a:endParaRPr>
                    </a:p>
                  </a:txBody>
                  <a:tcPr marL="9525" marR="9525" marT="9525" marB="0" anchor="b">
                    <a:lnL>
                      <a:noFill/>
                    </a:lnL>
                    <a:lnR>
                      <a:noFill/>
                    </a:lnR>
                    <a:lnT>
                      <a:noFill/>
                    </a:lnT>
                    <a:lnB>
                      <a:noFill/>
                    </a:lnB>
                  </a:tcPr>
                </a:tc>
                <a:tc hMerge="1">
                  <a:txBody>
                    <a:bodyPr/>
                    <a:lstStyle/>
                    <a:p>
                      <a:endParaRPr lang="cs-CZ"/>
                    </a:p>
                  </a:txBody>
                  <a:tcPr/>
                </a:tc>
                <a:tc hMerge="1">
                  <a:txBody>
                    <a:bodyPr/>
                    <a:lstStyle/>
                    <a:p>
                      <a:endParaRPr lang="cs-CZ"/>
                    </a:p>
                  </a:txBody>
                  <a:tcPr/>
                </a:tc>
              </a:tr>
              <a:tr h="200025">
                <a:tc rowSpan="2">
                  <a:txBody>
                    <a:bodyPr/>
                    <a:lstStyle/>
                    <a:p>
                      <a:pPr algn="l" fontAlgn="b"/>
                      <a:endParaRPr lang="cs-CZ" sz="1600" b="0" i="0" u="none" strike="noStrike" dirty="0">
                        <a:solidFill>
                          <a:srgbClr val="000000"/>
                        </a:solidFill>
                        <a:effectLst/>
                        <a:latin typeface="Calibri"/>
                      </a:endParaRPr>
                    </a:p>
                  </a:txBody>
                  <a:tcPr marL="9525" marR="9525" marT="9525" marB="0" anchor="b">
                    <a:lnL>
                      <a:noFill/>
                    </a:lnL>
                    <a:lnR w="1905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tcPr>
                </a:tc>
                <a:tc gridSpan="2">
                  <a:txBody>
                    <a:bodyPr/>
                    <a:lstStyle/>
                    <a:p>
                      <a:pPr algn="ctr" fontAlgn="b"/>
                      <a:r>
                        <a:rPr lang="cs-CZ" sz="1600" b="0" i="0" u="none" strike="noStrike" dirty="0" smtClean="0">
                          <a:solidFill>
                            <a:srgbClr val="000000"/>
                          </a:solidFill>
                          <a:effectLst/>
                          <a:latin typeface="Calibri"/>
                        </a:rPr>
                        <a:t>Skutečnost  </a:t>
                      </a:r>
                      <a:endParaRPr lang="cs-CZ" sz="1600" b="0" i="0" u="none" strike="noStrike" dirty="0">
                        <a:solidFill>
                          <a:srgbClr val="000000"/>
                        </a:solidFill>
                        <a:effectLst/>
                        <a:latin typeface="Calibri"/>
                      </a:endParaRPr>
                    </a:p>
                  </a:txBody>
                  <a:tcPr marL="9525" marR="9525" marT="9525" marB="0" anchor="b">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3175" cap="flat" cmpd="sng" algn="ctr">
                      <a:solidFill>
                        <a:schemeClr val="tx1"/>
                      </a:solidFill>
                      <a:prstDash val="sysDot"/>
                      <a:round/>
                      <a:headEnd type="none" w="med" len="med"/>
                      <a:tailEnd type="none" w="med" len="med"/>
                    </a:lnB>
                  </a:tcPr>
                </a:tc>
                <a:tc hMerge="1">
                  <a:txBody>
                    <a:bodyPr/>
                    <a:lstStyle/>
                    <a:p>
                      <a:endParaRPr lang="cs-CZ"/>
                    </a:p>
                  </a:txBody>
                  <a:tcPr/>
                </a:tc>
                <a:tc gridSpan="3">
                  <a:txBody>
                    <a:bodyPr/>
                    <a:lstStyle/>
                    <a:p>
                      <a:pPr algn="ctr" fontAlgn="b"/>
                      <a:r>
                        <a:rPr lang="cs-CZ" sz="1600" b="0" i="0" u="none" strike="noStrike" dirty="0">
                          <a:solidFill>
                            <a:srgbClr val="000000"/>
                          </a:solidFill>
                          <a:effectLst/>
                          <a:latin typeface="Calibri"/>
                        </a:rPr>
                        <a:t>Predikce</a:t>
                      </a:r>
                    </a:p>
                  </a:txBody>
                  <a:tcPr marL="9525" marR="9525" marT="9525"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3175" cap="flat" cmpd="sng" algn="ctr">
                      <a:solidFill>
                        <a:schemeClr val="tx1"/>
                      </a:solidFill>
                      <a:prstDash val="sysDot"/>
                      <a:round/>
                      <a:headEnd type="none" w="med" len="med"/>
                      <a:tailEnd type="none" w="med" len="med"/>
                    </a:lnB>
                  </a:tcPr>
                </a:tc>
                <a:tc hMerge="1">
                  <a:txBody>
                    <a:bodyPr/>
                    <a:lstStyle/>
                    <a:p>
                      <a:endParaRPr lang="cs-CZ"/>
                    </a:p>
                  </a:txBody>
                  <a:tcPr/>
                </a:tc>
                <a:tc hMerge="1">
                  <a:txBody>
                    <a:bodyPr/>
                    <a:lstStyle/>
                    <a:p>
                      <a:pPr algn="ctr" fontAlgn="b"/>
                      <a:endParaRPr lang="cs-CZ" sz="1400" b="0" i="0" u="none" strike="noStrike">
                        <a:solidFill>
                          <a:srgbClr val="000000"/>
                        </a:solidFill>
                        <a:effectLst/>
                        <a:latin typeface="Calibri"/>
                      </a:endParaRPr>
                    </a:p>
                  </a:txBody>
                  <a:tcPr marL="9525" marR="9525" marT="9525" marB="0" anchor="b">
                    <a:lnL w="635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r>
              <a:tr h="200025">
                <a:tc vMerge="1">
                  <a:txBody>
                    <a:bodyPr/>
                    <a:lstStyle/>
                    <a:p>
                      <a:pPr algn="l" fontAlgn="b"/>
                      <a:endParaRPr lang="cs-CZ" sz="14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b"/>
                      <a:r>
                        <a:rPr lang="cs-CZ" sz="1600" b="0" i="0" u="none" strike="noStrike" dirty="0">
                          <a:solidFill>
                            <a:srgbClr val="000000"/>
                          </a:solidFill>
                          <a:effectLst/>
                          <a:latin typeface="Calibri"/>
                        </a:rPr>
                        <a:t>2014</a:t>
                      </a:r>
                    </a:p>
                  </a:txBody>
                  <a:tcPr marL="9525" marR="9525" marT="9525" marB="0" anchor="b">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cs-CZ" sz="1600" b="0" i="0" u="none" strike="noStrike" dirty="0">
                          <a:solidFill>
                            <a:srgbClr val="000000"/>
                          </a:solidFill>
                          <a:effectLst/>
                          <a:latin typeface="Calibri"/>
                        </a:rPr>
                        <a:t>2015</a:t>
                      </a:r>
                    </a:p>
                  </a:txBody>
                  <a:tcPr marL="9525" marR="9525" marT="9525" marB="0" anchor="b">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cs-CZ" sz="1600" b="0" i="0" u="none" strike="noStrike" dirty="0">
                          <a:solidFill>
                            <a:srgbClr val="000000"/>
                          </a:solidFill>
                          <a:effectLst/>
                          <a:latin typeface="Calibri"/>
                        </a:rPr>
                        <a:t>2016</a:t>
                      </a:r>
                    </a:p>
                  </a:txBody>
                  <a:tcPr marL="9525" marR="9525" marT="9525" marB="0" anchor="b">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cs-CZ" sz="1600" b="0" i="0" u="none" strike="noStrike">
                          <a:solidFill>
                            <a:srgbClr val="000000"/>
                          </a:solidFill>
                          <a:effectLst/>
                          <a:latin typeface="Calibri"/>
                        </a:rPr>
                        <a:t>2017</a:t>
                      </a:r>
                    </a:p>
                  </a:txBody>
                  <a:tcPr marL="9525" marR="9525" marT="9525"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cs-CZ" sz="1600" b="0" i="0" u="none" strike="noStrike" dirty="0">
                          <a:solidFill>
                            <a:srgbClr val="000000"/>
                          </a:solidFill>
                          <a:effectLst/>
                          <a:latin typeface="Calibri"/>
                        </a:rPr>
                        <a:t>2018</a:t>
                      </a:r>
                    </a:p>
                  </a:txBody>
                  <a:tcPr marL="9525" marR="9525" marT="9525" marB="0" anchor="b">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tcPr>
                </a:tc>
              </a:tr>
              <a:tr h="200025">
                <a:tc>
                  <a:txBody>
                    <a:bodyPr/>
                    <a:lstStyle/>
                    <a:p>
                      <a:pPr algn="l" fontAlgn="b"/>
                      <a:r>
                        <a:rPr lang="cs-CZ" sz="1600" b="0" i="0" u="none" strike="noStrike" dirty="0">
                          <a:solidFill>
                            <a:srgbClr val="000000"/>
                          </a:solidFill>
                          <a:effectLst/>
                          <a:latin typeface="Calibri"/>
                        </a:rPr>
                        <a:t>Převod</a:t>
                      </a:r>
                    </a:p>
                  </a:txBody>
                  <a:tcPr marL="9525" marR="9525" marT="9525" marB="0" anchor="b">
                    <a:lnL>
                      <a:noFill/>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cs-CZ" sz="1600" b="0" i="0" u="none" strike="noStrike">
                          <a:solidFill>
                            <a:srgbClr val="000000"/>
                          </a:solidFill>
                          <a:effectLst/>
                          <a:latin typeface="Calibri"/>
                        </a:rPr>
                        <a:t>2,1</a:t>
                      </a:r>
                    </a:p>
                  </a:txBody>
                  <a:tcPr marL="9525" marR="9525" marT="9525" marB="0" anchor="b">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cs-CZ" sz="1600" b="0" i="0" u="none" strike="noStrike">
                          <a:solidFill>
                            <a:srgbClr val="000000"/>
                          </a:solidFill>
                          <a:effectLst/>
                          <a:latin typeface="Calibri"/>
                        </a:rPr>
                        <a:t>2,7</a:t>
                      </a:r>
                    </a:p>
                  </a:txBody>
                  <a:tcPr marL="9525" marR="9525" marT="9525" marB="0" anchor="b">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cs-CZ" sz="1600" b="0" i="0" u="none" strike="noStrike" dirty="0" smtClean="0">
                          <a:solidFill>
                            <a:srgbClr val="000000"/>
                          </a:solidFill>
                          <a:effectLst/>
                          <a:latin typeface="Calibri"/>
                        </a:rPr>
                        <a:t>1,98</a:t>
                      </a:r>
                      <a:endParaRPr lang="cs-CZ"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cs-CZ" sz="1600" b="0" i="0" u="none" strike="noStrike" dirty="0" smtClean="0">
                          <a:solidFill>
                            <a:srgbClr val="000000"/>
                          </a:solidFill>
                          <a:effectLst/>
                          <a:latin typeface="Calibri"/>
                        </a:rPr>
                        <a:t>1,92</a:t>
                      </a:r>
                      <a:endParaRPr lang="cs-CZ" sz="1600" b="0" i="0" u="none" strike="noStrike" dirty="0">
                        <a:solidFill>
                          <a:srgbClr val="000000"/>
                        </a:solidFill>
                        <a:effectLst/>
                        <a:latin typeface="Calibri"/>
                      </a:endParaRPr>
                    </a:p>
                  </a:txBody>
                  <a:tcPr marL="9525" marR="9525" marT="9525"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cs-CZ" sz="1600" b="0" i="0" u="none" strike="noStrike" dirty="0" smtClean="0">
                          <a:solidFill>
                            <a:srgbClr val="000000"/>
                          </a:solidFill>
                          <a:effectLst/>
                          <a:latin typeface="Calibri"/>
                        </a:rPr>
                        <a:t>2,97</a:t>
                      </a:r>
                      <a:endParaRPr lang="cs-CZ" sz="1600" b="0" i="0" u="none" strike="noStrike" dirty="0">
                        <a:solidFill>
                          <a:srgbClr val="000000"/>
                        </a:solidFill>
                        <a:effectLst/>
                        <a:latin typeface="Calibri"/>
                      </a:endParaRPr>
                    </a:p>
                  </a:txBody>
                  <a:tcPr marL="9525" marR="9525" marT="9525" marB="0" anchor="b">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tcPr>
                </a:tc>
              </a:tr>
              <a:tr h="200025">
                <a:tc>
                  <a:txBody>
                    <a:bodyPr/>
                    <a:lstStyle/>
                    <a:p>
                      <a:pPr algn="l" fontAlgn="b"/>
                      <a:r>
                        <a:rPr lang="cs-CZ" sz="1600" b="0" i="0" u="none" strike="noStrike" dirty="0">
                          <a:solidFill>
                            <a:srgbClr val="000000"/>
                          </a:solidFill>
                          <a:effectLst/>
                          <a:latin typeface="Calibri"/>
                        </a:rPr>
                        <a:t>Skutečný </a:t>
                      </a:r>
                      <a:r>
                        <a:rPr lang="cs-CZ" sz="1600" b="0" i="0" u="none" strike="noStrike" dirty="0" smtClean="0">
                          <a:solidFill>
                            <a:srgbClr val="000000"/>
                          </a:solidFill>
                          <a:effectLst/>
                          <a:latin typeface="Calibri"/>
                        </a:rPr>
                        <a:t>nárok</a:t>
                      </a:r>
                      <a:endParaRPr lang="cs-CZ" sz="1600" b="0" i="0" u="none" strike="noStrike" dirty="0">
                        <a:solidFill>
                          <a:srgbClr val="000000"/>
                        </a:solidFill>
                        <a:effectLst/>
                        <a:latin typeface="Calibri"/>
                      </a:endParaRPr>
                    </a:p>
                  </a:txBody>
                  <a:tcPr marL="9525" marR="9525" marT="9525" marB="0" anchor="b">
                    <a:lnL>
                      <a:noFill/>
                    </a:lnL>
                    <a:lnR w="190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a:noFill/>
                    </a:lnB>
                  </a:tcPr>
                </a:tc>
                <a:tc>
                  <a:txBody>
                    <a:bodyPr/>
                    <a:lstStyle/>
                    <a:p>
                      <a:pPr algn="ctr" fontAlgn="b"/>
                      <a:r>
                        <a:rPr lang="cs-CZ" sz="1600" b="0" i="0" u="none" strike="noStrike" dirty="0">
                          <a:solidFill>
                            <a:srgbClr val="000000"/>
                          </a:solidFill>
                          <a:effectLst/>
                          <a:latin typeface="Calibri"/>
                        </a:rPr>
                        <a:t>1,3</a:t>
                      </a:r>
                    </a:p>
                  </a:txBody>
                  <a:tcPr marL="9525" marR="9525" marT="9525" marB="0" anchor="b">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a:noFill/>
                    </a:lnB>
                  </a:tcPr>
                </a:tc>
                <a:tc>
                  <a:txBody>
                    <a:bodyPr/>
                    <a:lstStyle/>
                    <a:p>
                      <a:pPr algn="ctr" fontAlgn="b"/>
                      <a:r>
                        <a:rPr lang="cs-CZ" sz="1600" b="0" i="0" u="none" strike="noStrike" dirty="0">
                          <a:solidFill>
                            <a:srgbClr val="000000"/>
                          </a:solidFill>
                          <a:effectLst/>
                          <a:latin typeface="Calibri"/>
                        </a:rPr>
                        <a:t>1,33</a:t>
                      </a:r>
                    </a:p>
                  </a:txBody>
                  <a:tcPr marL="9525" marR="9525" marT="9525" marB="0" anchor="b">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a:noFill/>
                    </a:lnB>
                  </a:tcPr>
                </a:tc>
                <a:tc>
                  <a:txBody>
                    <a:bodyPr/>
                    <a:lstStyle/>
                    <a:p>
                      <a:pPr algn="ctr" fontAlgn="b"/>
                      <a:endParaRPr lang="cs-CZ" sz="16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a:noFill/>
                    </a:lnB>
                  </a:tcPr>
                </a:tc>
                <a:tc>
                  <a:txBody>
                    <a:bodyPr/>
                    <a:lstStyle/>
                    <a:p>
                      <a:pPr algn="ctr" fontAlgn="b"/>
                      <a:endParaRPr lang="cs-CZ" sz="1600" b="0" i="0" u="none" strike="noStrike">
                        <a:solidFill>
                          <a:srgbClr val="000000"/>
                        </a:solidFill>
                        <a:effectLst/>
                        <a:latin typeface="Calibri"/>
                      </a:endParaRPr>
                    </a:p>
                  </a:txBody>
                  <a:tcPr marL="9525" marR="9525" marT="9525"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a:noFill/>
                    </a:lnB>
                  </a:tcPr>
                </a:tc>
                <a:tc>
                  <a:txBody>
                    <a:bodyPr/>
                    <a:lstStyle/>
                    <a:p>
                      <a:pPr algn="ctr" fontAlgn="b"/>
                      <a:endParaRPr lang="cs-CZ" sz="1600" b="0" i="0" u="none" strike="noStrike" dirty="0">
                        <a:solidFill>
                          <a:srgbClr val="000000"/>
                        </a:solidFill>
                        <a:effectLst/>
                        <a:latin typeface="Calibri"/>
                      </a:endParaRPr>
                    </a:p>
                  </a:txBody>
                  <a:tcPr marL="9525" marR="9525" marT="9525" marB="0" anchor="b">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a:noFill/>
                    </a:lnB>
                  </a:tcPr>
                </a:tc>
              </a:tr>
            </a:tbl>
          </a:graphicData>
        </a:graphic>
      </p:graphicFrame>
      <p:sp>
        <p:nvSpPr>
          <p:cNvPr id="13" name="Zástupný symbol pro obsah 2"/>
          <p:cNvSpPr>
            <a:spLocks noGrp="1"/>
          </p:cNvSpPr>
          <p:nvPr>
            <p:ph idx="1"/>
          </p:nvPr>
        </p:nvSpPr>
        <p:spPr>
          <a:xfrm>
            <a:off x="539552" y="3487670"/>
            <a:ext cx="7961728" cy="2821650"/>
          </a:xfrm>
        </p:spPr>
        <p:txBody>
          <a:bodyPr/>
          <a:lstStyle/>
          <a:p>
            <a:pPr marL="0" indent="0">
              <a:buNone/>
              <a:tabLst>
                <a:tab pos="5021263" algn="dec"/>
              </a:tabLst>
            </a:pPr>
            <a:r>
              <a:rPr lang="cs-CZ" sz="2000" b="1" u="sng" dirty="0" smtClean="0">
                <a:latin typeface="Calibri" panose="020F0502020204030204" pitchFamily="34" charset="0"/>
              </a:rPr>
              <a:t>Důvody pro zrušení:</a:t>
            </a:r>
          </a:p>
          <a:p>
            <a:pPr>
              <a:buFontTx/>
              <a:buChar char="-"/>
              <a:tabLst>
                <a:tab pos="5021263" algn="dec"/>
              </a:tabLst>
            </a:pPr>
            <a:r>
              <a:rPr lang="cs-CZ" sz="2000" dirty="0" smtClean="0">
                <a:latin typeface="Calibri" panose="020F0502020204030204" pitchFamily="34" charset="0"/>
              </a:rPr>
              <a:t>nejistý objem výnosu;</a:t>
            </a:r>
          </a:p>
          <a:p>
            <a:pPr>
              <a:buFontTx/>
              <a:buChar char="-"/>
              <a:tabLst>
                <a:tab pos="5021263" algn="dec"/>
              </a:tabLst>
            </a:pPr>
            <a:r>
              <a:rPr lang="cs-CZ" sz="2000" dirty="0" smtClean="0">
                <a:latin typeface="Calibri" panose="020F0502020204030204" pitchFamily="34" charset="0"/>
              </a:rPr>
              <a:t>vliv daňové optimalizace;</a:t>
            </a:r>
          </a:p>
          <a:p>
            <a:pPr>
              <a:buFontTx/>
              <a:buChar char="-"/>
              <a:tabLst>
                <a:tab pos="5021263" algn="dec"/>
              </a:tabLst>
            </a:pPr>
            <a:r>
              <a:rPr lang="cs-CZ" sz="2000" dirty="0" smtClean="0">
                <a:latin typeface="Calibri" panose="020F0502020204030204" pitchFamily="34" charset="0"/>
              </a:rPr>
              <a:t>objem přeplatků na dani, zejména ze strany DPFO ze ZČ;</a:t>
            </a:r>
          </a:p>
          <a:p>
            <a:pPr>
              <a:buFontTx/>
              <a:buChar char="-"/>
              <a:tabLst>
                <a:tab pos="5021263" algn="dec"/>
              </a:tabLst>
            </a:pPr>
            <a:r>
              <a:rPr lang="cs-CZ" sz="2000" dirty="0" smtClean="0">
                <a:latin typeface="Calibri" panose="020F0502020204030204" pitchFamily="34" charset="0"/>
              </a:rPr>
              <a:t>výrazně </a:t>
            </a:r>
            <a:r>
              <a:rPr lang="cs-CZ" sz="2000" dirty="0">
                <a:latin typeface="Calibri" panose="020F0502020204030204" pitchFamily="34" charset="0"/>
              </a:rPr>
              <a:t>diferencovaný</a:t>
            </a:r>
            <a:r>
              <a:rPr lang="cs-CZ" sz="2000" dirty="0" smtClean="0">
                <a:latin typeface="Calibri" panose="020F0502020204030204" pitchFamily="34" charset="0"/>
              </a:rPr>
              <a:t> dopad na jednotlivé obce</a:t>
            </a:r>
          </a:p>
          <a:p>
            <a:pPr marL="0" indent="0">
              <a:buNone/>
              <a:tabLst>
                <a:tab pos="5021263" algn="dec"/>
              </a:tabLst>
            </a:pPr>
            <a:r>
              <a:rPr lang="cs-CZ" sz="2000" dirty="0">
                <a:latin typeface="Calibri" panose="020F0502020204030204" pitchFamily="34" charset="0"/>
              </a:rPr>
              <a:t>	</a:t>
            </a:r>
            <a:r>
              <a:rPr lang="cs-CZ" sz="2000" dirty="0" smtClean="0">
                <a:latin typeface="Calibri" panose="020F0502020204030204" pitchFamily="34" charset="0"/>
              </a:rPr>
              <a:t>– od vysokého výnosu po výrazné ztráty</a:t>
            </a:r>
          </a:p>
          <a:p>
            <a:pPr marL="0" indent="0">
              <a:buNone/>
              <a:tabLst>
                <a:tab pos="5021263" algn="dec"/>
              </a:tabLst>
            </a:pPr>
            <a:endParaRPr lang="cs-CZ" sz="2000" dirty="0">
              <a:latin typeface="Calibri" panose="020F0502020204030204" pitchFamily="34" charset="0"/>
            </a:endParaRPr>
          </a:p>
        </p:txBody>
      </p:sp>
    </p:spTree>
    <p:extLst>
      <p:ext uri="{BB962C8B-B14F-4D97-AF65-F5344CB8AC3E}">
        <p14:creationId xmlns:p14="http://schemas.microsoft.com/office/powerpoint/2010/main" val="3891133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71800" y="-99392"/>
            <a:ext cx="5903888" cy="1224136"/>
          </a:xfrm>
        </p:spPr>
        <p:txBody>
          <a:bodyPr/>
          <a:lstStyle/>
          <a:p>
            <a:pPr algn="l"/>
            <a:r>
              <a:rPr lang="cs-CZ" sz="3200" b="1" dirty="0" smtClean="0">
                <a:solidFill>
                  <a:srgbClr val="753805"/>
                </a:solidFill>
                <a:effectLst/>
                <a:latin typeface="Verdana" panose="020B0604030504040204" pitchFamily="34" charset="0"/>
                <a:ea typeface="Verdana" panose="020B0604030504040204" pitchFamily="34" charset="0"/>
                <a:cs typeface="Verdana" panose="020B0604030504040204" pitchFamily="34" charset="0"/>
              </a:rPr>
              <a:t>Krajské iniciativy novely RUD</a:t>
            </a:r>
            <a:endParaRPr lang="cs-CZ" sz="3200" b="1" dirty="0">
              <a:solidFill>
                <a:srgbClr val="753805"/>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a:xfrm>
            <a:off x="468313" y="1196751"/>
            <a:ext cx="8207375" cy="5467091"/>
          </a:xfrm>
        </p:spPr>
        <p:txBody>
          <a:bodyPr/>
          <a:lstStyle/>
          <a:p>
            <a:pPr marL="0" indent="0">
              <a:spcBef>
                <a:spcPct val="0"/>
              </a:spcBef>
              <a:buNone/>
            </a:pPr>
            <a:r>
              <a:rPr lang="cs-CZ" sz="2800" dirty="0" smtClean="0">
                <a:latin typeface="+mj-lt"/>
                <a:ea typeface="Verdana" panose="020B0604030504040204" pitchFamily="34" charset="0"/>
                <a:cs typeface="Verdana" panose="020B0604030504040204" pitchFamily="34" charset="0"/>
              </a:rPr>
              <a:t>ST 777 (Pardubický kraj)</a:t>
            </a:r>
          </a:p>
          <a:p>
            <a:pPr>
              <a:spcBef>
                <a:spcPct val="0"/>
              </a:spcBef>
            </a:pPr>
            <a:r>
              <a:rPr lang="cs-CZ" sz="2400" dirty="0" smtClean="0">
                <a:latin typeface="+mj-lt"/>
                <a:ea typeface="Verdana" panose="020B0604030504040204" pitchFamily="34" charset="0"/>
                <a:cs typeface="Verdana" panose="020B0604030504040204" pitchFamily="34" charset="0"/>
              </a:rPr>
              <a:t>podíl obcí na DPH z 21,4% </a:t>
            </a:r>
            <a:r>
              <a:rPr lang="cs-CZ" sz="2400" dirty="0" smtClean="0">
                <a:latin typeface="+mj-lt"/>
                <a:ea typeface="Verdana" panose="020B0604030504040204" pitchFamily="34" charset="0"/>
                <a:cs typeface="Arial"/>
              </a:rPr>
              <a:t>→ 23,58%</a:t>
            </a:r>
          </a:p>
          <a:p>
            <a:pPr>
              <a:spcBef>
                <a:spcPct val="0"/>
              </a:spcBef>
            </a:pPr>
            <a:r>
              <a:rPr lang="cs-CZ" sz="2400" dirty="0" smtClean="0">
                <a:latin typeface="+mj-lt"/>
                <a:ea typeface="Verdana" panose="020B0604030504040204" pitchFamily="34" charset="0"/>
                <a:cs typeface="Verdana" panose="020B0604030504040204" pitchFamily="34" charset="0"/>
              </a:rPr>
              <a:t>znovuzavedení 30% podílu obcí na DPFO z přiznání</a:t>
            </a:r>
          </a:p>
          <a:p>
            <a:pPr>
              <a:spcBef>
                <a:spcPct val="0"/>
              </a:spcBef>
            </a:pPr>
            <a:r>
              <a:rPr lang="cs-CZ" sz="2400" dirty="0" smtClean="0">
                <a:solidFill>
                  <a:srgbClr val="7030A0"/>
                </a:solidFill>
                <a:latin typeface="+mj-lt"/>
                <a:ea typeface="Verdana" panose="020B0604030504040204" pitchFamily="34" charset="0"/>
                <a:cs typeface="Verdana" panose="020B0604030504040204" pitchFamily="34" charset="0"/>
              </a:rPr>
              <a:t>dopady:</a:t>
            </a:r>
            <a:r>
              <a:rPr lang="cs-CZ" sz="2400" dirty="0" smtClean="0">
                <a:latin typeface="+mj-lt"/>
                <a:ea typeface="Verdana" panose="020B0604030504040204" pitchFamily="34" charset="0"/>
                <a:cs typeface="Verdana" panose="020B0604030504040204" pitchFamily="34" charset="0"/>
              </a:rPr>
              <a:t> 	</a:t>
            </a:r>
            <a:r>
              <a:rPr lang="cs-CZ" sz="2400" dirty="0" smtClean="0">
                <a:solidFill>
                  <a:srgbClr val="009900"/>
                </a:solidFill>
                <a:latin typeface="+mj-lt"/>
                <a:ea typeface="Verdana" panose="020B0604030504040204" pitchFamily="34" charset="0"/>
                <a:cs typeface="Verdana" panose="020B0604030504040204" pitchFamily="34" charset="0"/>
              </a:rPr>
              <a:t>obce		+ 9,6 mld. Kč (z toho 1,2 mld. 			</a:t>
            </a:r>
            <a:r>
              <a:rPr lang="cs-CZ" sz="2400" dirty="0">
                <a:solidFill>
                  <a:srgbClr val="009900"/>
                </a:solidFill>
                <a:latin typeface="+mj-lt"/>
                <a:ea typeface="Verdana" panose="020B0604030504040204" pitchFamily="34" charset="0"/>
                <a:cs typeface="Verdana" panose="020B0604030504040204" pitchFamily="34" charset="0"/>
              </a:rPr>
              <a:t>	</a:t>
            </a:r>
            <a:r>
              <a:rPr lang="cs-CZ" sz="2400" dirty="0" smtClean="0">
                <a:solidFill>
                  <a:srgbClr val="009900"/>
                </a:solidFill>
                <a:latin typeface="+mj-lt"/>
                <a:ea typeface="Verdana" panose="020B0604030504040204" pitchFamily="34" charset="0"/>
                <a:cs typeface="Verdana" panose="020B0604030504040204" pitchFamily="34" charset="0"/>
              </a:rPr>
              <a:t>		30% motivace)</a:t>
            </a:r>
          </a:p>
          <a:p>
            <a:pPr marL="0" indent="0">
              <a:spcBef>
                <a:spcPct val="0"/>
              </a:spcBef>
              <a:buNone/>
            </a:pPr>
            <a:r>
              <a:rPr lang="cs-CZ" sz="2400" dirty="0">
                <a:latin typeface="+mj-lt"/>
                <a:ea typeface="Verdana" panose="020B0604030504040204" pitchFamily="34" charset="0"/>
                <a:cs typeface="Verdana" panose="020B0604030504040204" pitchFamily="34" charset="0"/>
              </a:rPr>
              <a:t>	</a:t>
            </a:r>
            <a:r>
              <a:rPr lang="cs-CZ" sz="2400" dirty="0" smtClean="0">
                <a:latin typeface="+mj-lt"/>
                <a:ea typeface="Verdana" panose="020B0604030504040204" pitchFamily="34" charset="0"/>
                <a:cs typeface="Verdana" panose="020B0604030504040204" pitchFamily="34" charset="0"/>
              </a:rPr>
              <a:t>	</a:t>
            </a:r>
            <a:r>
              <a:rPr lang="cs-CZ" sz="2400" dirty="0" smtClean="0">
                <a:solidFill>
                  <a:srgbClr val="C00000"/>
                </a:solidFill>
                <a:latin typeface="+mj-lt"/>
                <a:ea typeface="Verdana" panose="020B0604030504040204" pitchFamily="34" charset="0"/>
                <a:cs typeface="Verdana" panose="020B0604030504040204" pitchFamily="34" charset="0"/>
              </a:rPr>
              <a:t>stát		 </a:t>
            </a:r>
            <a:r>
              <a:rPr lang="cs-CZ" sz="2400" dirty="0" smtClean="0">
                <a:solidFill>
                  <a:srgbClr val="C00000"/>
                </a:solidFill>
                <a:latin typeface="+mj-lt"/>
                <a:ea typeface="Verdana" panose="020B0604030504040204" pitchFamily="34" charset="0"/>
                <a:cs typeface="Arial"/>
              </a:rPr>
              <a:t>̶</a:t>
            </a:r>
            <a:r>
              <a:rPr lang="cs-CZ" sz="2400" dirty="0" smtClean="0">
                <a:solidFill>
                  <a:srgbClr val="C00000"/>
                </a:solidFill>
                <a:latin typeface="+mj-lt"/>
                <a:ea typeface="Verdana" panose="020B0604030504040204" pitchFamily="34" charset="0"/>
                <a:cs typeface="Verdana" panose="020B0604030504040204" pitchFamily="34" charset="0"/>
              </a:rPr>
              <a:t>  9,6 mld. Kč</a:t>
            </a:r>
          </a:p>
          <a:p>
            <a:pPr marL="0" indent="0">
              <a:spcBef>
                <a:spcPct val="0"/>
              </a:spcBef>
              <a:buNone/>
            </a:pPr>
            <a:r>
              <a:rPr lang="cs-CZ" sz="2400" dirty="0" smtClean="0">
                <a:solidFill>
                  <a:srgbClr val="C00000"/>
                </a:solidFill>
                <a:latin typeface="+mj-lt"/>
                <a:ea typeface="Verdana" panose="020B0604030504040204" pitchFamily="34" charset="0"/>
                <a:cs typeface="Verdana" panose="020B0604030504040204" pitchFamily="34" charset="0"/>
              </a:rPr>
              <a:t>		75 % obcí 	 </a:t>
            </a:r>
            <a:r>
              <a:rPr lang="cs-CZ" sz="2400" dirty="0" smtClean="0">
                <a:solidFill>
                  <a:srgbClr val="C00000"/>
                </a:solidFill>
                <a:latin typeface="+mj-lt"/>
                <a:ea typeface="Verdana" panose="020B0604030504040204" pitchFamily="34" charset="0"/>
                <a:cs typeface="Arial"/>
              </a:rPr>
              <a:t>̶  0,7 mld. Kč</a:t>
            </a:r>
            <a:endParaRPr lang="cs-CZ" sz="2400" dirty="0">
              <a:solidFill>
                <a:srgbClr val="C00000"/>
              </a:solidFill>
              <a:latin typeface="+mj-lt"/>
              <a:ea typeface="Verdana" panose="020B0604030504040204" pitchFamily="34" charset="0"/>
              <a:cs typeface="Verdana" panose="020B0604030504040204" pitchFamily="34" charset="0"/>
            </a:endParaRPr>
          </a:p>
          <a:p>
            <a:pPr marL="0" indent="0">
              <a:spcBef>
                <a:spcPct val="0"/>
              </a:spcBef>
              <a:buNone/>
            </a:pPr>
            <a:r>
              <a:rPr lang="cs-CZ" sz="2800" dirty="0" smtClean="0">
                <a:latin typeface="+mj-lt"/>
                <a:ea typeface="Verdana" panose="020B0604030504040204" pitchFamily="34" charset="0"/>
                <a:cs typeface="Verdana" panose="020B0604030504040204" pitchFamily="34" charset="0"/>
              </a:rPr>
              <a:t>ST 791 (Liberecký kraj)</a:t>
            </a:r>
          </a:p>
          <a:p>
            <a:pPr>
              <a:spcBef>
                <a:spcPct val="0"/>
              </a:spcBef>
            </a:pPr>
            <a:r>
              <a:rPr lang="cs-CZ" sz="2400" dirty="0">
                <a:latin typeface="+mj-lt"/>
                <a:ea typeface="Verdana" panose="020B0604030504040204" pitchFamily="34" charset="0"/>
                <a:cs typeface="Verdana" panose="020B0604030504040204" pitchFamily="34" charset="0"/>
              </a:rPr>
              <a:t>podíl obcí na DPH z 21,4% </a:t>
            </a:r>
            <a:r>
              <a:rPr lang="cs-CZ" sz="2400" dirty="0">
                <a:latin typeface="+mj-lt"/>
                <a:ea typeface="Verdana" panose="020B0604030504040204" pitchFamily="34" charset="0"/>
                <a:cs typeface="Arial"/>
              </a:rPr>
              <a:t>→ 23,58%</a:t>
            </a:r>
          </a:p>
          <a:p>
            <a:pPr>
              <a:spcBef>
                <a:spcPct val="0"/>
              </a:spcBef>
            </a:pPr>
            <a:r>
              <a:rPr lang="cs-CZ" sz="2400" dirty="0" smtClean="0">
                <a:solidFill>
                  <a:srgbClr val="7030A0"/>
                </a:solidFill>
                <a:latin typeface="+mj-lt"/>
                <a:ea typeface="Verdana" panose="020B0604030504040204" pitchFamily="34" charset="0"/>
                <a:cs typeface="Verdana" panose="020B0604030504040204" pitchFamily="34" charset="0"/>
              </a:rPr>
              <a:t>dopady</a:t>
            </a:r>
            <a:r>
              <a:rPr lang="cs-CZ" sz="2400" dirty="0">
                <a:solidFill>
                  <a:srgbClr val="7030A0"/>
                </a:solidFill>
                <a:latin typeface="+mj-lt"/>
                <a:ea typeface="Verdana" panose="020B0604030504040204" pitchFamily="34" charset="0"/>
                <a:cs typeface="Verdana" panose="020B0604030504040204" pitchFamily="34" charset="0"/>
              </a:rPr>
              <a:t>: </a:t>
            </a:r>
            <a:r>
              <a:rPr lang="cs-CZ" sz="2400" dirty="0">
                <a:latin typeface="+mj-lt"/>
                <a:ea typeface="Verdana" panose="020B0604030504040204" pitchFamily="34" charset="0"/>
                <a:cs typeface="Verdana" panose="020B0604030504040204" pitchFamily="34" charset="0"/>
              </a:rPr>
              <a:t>	</a:t>
            </a:r>
            <a:r>
              <a:rPr lang="cs-CZ" sz="2400" dirty="0">
                <a:solidFill>
                  <a:srgbClr val="009900"/>
                </a:solidFill>
                <a:latin typeface="+mj-lt"/>
                <a:ea typeface="Verdana" panose="020B0604030504040204" pitchFamily="34" charset="0"/>
                <a:cs typeface="Verdana" panose="020B0604030504040204" pitchFamily="34" charset="0"/>
              </a:rPr>
              <a:t>obce	+ </a:t>
            </a:r>
            <a:r>
              <a:rPr lang="cs-CZ" sz="2400" dirty="0" smtClean="0">
                <a:solidFill>
                  <a:srgbClr val="009900"/>
                </a:solidFill>
                <a:latin typeface="+mj-lt"/>
                <a:ea typeface="Verdana" panose="020B0604030504040204" pitchFamily="34" charset="0"/>
                <a:cs typeface="Verdana" panose="020B0604030504040204" pitchFamily="34" charset="0"/>
              </a:rPr>
              <a:t>8,5 </a:t>
            </a:r>
            <a:r>
              <a:rPr lang="cs-CZ" sz="2400" dirty="0">
                <a:solidFill>
                  <a:srgbClr val="009900"/>
                </a:solidFill>
                <a:latin typeface="+mj-lt"/>
                <a:ea typeface="Verdana" panose="020B0604030504040204" pitchFamily="34" charset="0"/>
                <a:cs typeface="Verdana" panose="020B0604030504040204" pitchFamily="34" charset="0"/>
              </a:rPr>
              <a:t>mld. </a:t>
            </a:r>
            <a:r>
              <a:rPr lang="cs-CZ" sz="2400" dirty="0" smtClean="0">
                <a:solidFill>
                  <a:srgbClr val="009900"/>
                </a:solidFill>
                <a:latin typeface="+mj-lt"/>
                <a:ea typeface="Verdana" panose="020B0604030504040204" pitchFamily="34" charset="0"/>
                <a:cs typeface="Verdana" panose="020B0604030504040204" pitchFamily="34" charset="0"/>
              </a:rPr>
              <a:t>Kč</a:t>
            </a:r>
            <a:endParaRPr lang="cs-CZ" sz="2400" dirty="0">
              <a:solidFill>
                <a:srgbClr val="009900"/>
              </a:solidFill>
              <a:latin typeface="+mj-lt"/>
              <a:ea typeface="Verdana" panose="020B0604030504040204" pitchFamily="34" charset="0"/>
              <a:cs typeface="Verdana" panose="020B0604030504040204" pitchFamily="34" charset="0"/>
            </a:endParaRPr>
          </a:p>
          <a:p>
            <a:pPr marL="0" indent="0">
              <a:spcBef>
                <a:spcPct val="0"/>
              </a:spcBef>
              <a:buNone/>
            </a:pPr>
            <a:r>
              <a:rPr lang="cs-CZ" sz="2400" dirty="0">
                <a:latin typeface="+mj-lt"/>
                <a:ea typeface="Verdana" panose="020B0604030504040204" pitchFamily="34" charset="0"/>
                <a:cs typeface="Verdana" panose="020B0604030504040204" pitchFamily="34" charset="0"/>
              </a:rPr>
              <a:t>		</a:t>
            </a:r>
            <a:r>
              <a:rPr lang="cs-CZ" sz="2400" dirty="0">
                <a:solidFill>
                  <a:srgbClr val="C00000"/>
                </a:solidFill>
                <a:latin typeface="+mj-lt"/>
                <a:ea typeface="Verdana" panose="020B0604030504040204" pitchFamily="34" charset="0"/>
                <a:cs typeface="Verdana" panose="020B0604030504040204" pitchFamily="34" charset="0"/>
              </a:rPr>
              <a:t>stát	 </a:t>
            </a:r>
            <a:r>
              <a:rPr lang="cs-CZ" sz="2400" dirty="0">
                <a:solidFill>
                  <a:srgbClr val="C00000"/>
                </a:solidFill>
                <a:latin typeface="+mj-lt"/>
                <a:ea typeface="Verdana" panose="020B0604030504040204" pitchFamily="34" charset="0"/>
                <a:cs typeface="Arial"/>
              </a:rPr>
              <a:t>̶</a:t>
            </a:r>
            <a:r>
              <a:rPr lang="cs-CZ" sz="2400" dirty="0">
                <a:solidFill>
                  <a:srgbClr val="C00000"/>
                </a:solidFill>
                <a:latin typeface="+mj-lt"/>
                <a:ea typeface="Verdana" panose="020B0604030504040204" pitchFamily="34" charset="0"/>
                <a:cs typeface="Verdana" panose="020B0604030504040204" pitchFamily="34" charset="0"/>
              </a:rPr>
              <a:t>  </a:t>
            </a:r>
            <a:r>
              <a:rPr lang="cs-CZ" sz="2400" dirty="0" smtClean="0">
                <a:solidFill>
                  <a:srgbClr val="C00000"/>
                </a:solidFill>
                <a:latin typeface="+mj-lt"/>
                <a:ea typeface="Verdana" panose="020B0604030504040204" pitchFamily="34" charset="0"/>
                <a:cs typeface="Verdana" panose="020B0604030504040204" pitchFamily="34" charset="0"/>
              </a:rPr>
              <a:t>8,5 </a:t>
            </a:r>
            <a:r>
              <a:rPr lang="cs-CZ" sz="2400" dirty="0">
                <a:solidFill>
                  <a:srgbClr val="C00000"/>
                </a:solidFill>
                <a:latin typeface="+mj-lt"/>
                <a:ea typeface="Verdana" panose="020B0604030504040204" pitchFamily="34" charset="0"/>
                <a:cs typeface="Verdana" panose="020B0604030504040204" pitchFamily="34" charset="0"/>
              </a:rPr>
              <a:t>mld. </a:t>
            </a:r>
            <a:r>
              <a:rPr lang="cs-CZ" sz="2400" dirty="0" smtClean="0">
                <a:solidFill>
                  <a:srgbClr val="C00000"/>
                </a:solidFill>
                <a:latin typeface="+mj-lt"/>
                <a:ea typeface="Verdana" panose="020B0604030504040204" pitchFamily="34" charset="0"/>
                <a:cs typeface="Verdana" panose="020B0604030504040204" pitchFamily="34" charset="0"/>
              </a:rPr>
              <a:t>Kč</a:t>
            </a:r>
          </a:p>
          <a:p>
            <a:pPr marL="0" indent="0">
              <a:spcBef>
                <a:spcPts val="1200"/>
              </a:spcBef>
              <a:buNone/>
            </a:pPr>
            <a:r>
              <a:rPr lang="cs-CZ" sz="2000" b="1" i="1" dirty="0" smtClean="0">
                <a:latin typeface="+mj-lt"/>
                <a:ea typeface="Verdana" panose="020B0604030504040204" pitchFamily="34" charset="0"/>
                <a:cs typeface="Verdana" panose="020B0604030504040204" pitchFamily="34" charset="0"/>
              </a:rPr>
              <a:t>Pozn.: </a:t>
            </a:r>
            <a:r>
              <a:rPr lang="cs-CZ" sz="2000" i="1" dirty="0" smtClean="0">
                <a:latin typeface="+mj-lt"/>
                <a:ea typeface="Verdana" panose="020B0604030504040204" pitchFamily="34" charset="0"/>
                <a:cs typeface="Verdana" panose="020B0604030504040204" pitchFamily="34" charset="0"/>
              </a:rPr>
              <a:t>dopady jsou počítány na základě aktualizované daňové predikci použité pro sestavení </a:t>
            </a:r>
            <a:endParaRPr lang="cs-CZ" sz="2800" i="1" dirty="0">
              <a:latin typeface="+mj-lt"/>
              <a:ea typeface="Verdana" panose="020B0604030504040204" pitchFamily="34" charset="0"/>
              <a:cs typeface="Calibri" panose="020F0502020204030204" pitchFamily="34" charset="0"/>
            </a:endParaRPr>
          </a:p>
          <a:p>
            <a:endParaRPr lang="cs-CZ" sz="3200" b="1" dirty="0">
              <a:latin typeface="+mj-lt"/>
              <a:ea typeface="Verdana" panose="020B0604030504040204" pitchFamily="34" charset="0"/>
              <a:cs typeface="Verdana" panose="020B0604030504040204" pitchFamily="34" charset="0"/>
            </a:endParaRPr>
          </a:p>
        </p:txBody>
      </p:sp>
      <p:grpSp>
        <p:nvGrpSpPr>
          <p:cNvPr id="4" name="Skupina 3"/>
          <p:cNvGrpSpPr/>
          <p:nvPr/>
        </p:nvGrpSpPr>
        <p:grpSpPr>
          <a:xfrm>
            <a:off x="0" y="980728"/>
            <a:ext cx="7235825" cy="36512"/>
            <a:chOff x="0" y="1916113"/>
            <a:chExt cx="7235825" cy="36512"/>
          </a:xfrm>
        </p:grpSpPr>
        <p:sp>
          <p:nvSpPr>
            <p:cNvPr id="7"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8"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45</a:t>
            </a:fld>
            <a:endParaRPr lang="en-GB" sz="1200" dirty="0"/>
          </a:p>
        </p:txBody>
      </p:sp>
    </p:spTree>
    <p:extLst>
      <p:ext uri="{BB962C8B-B14F-4D97-AF65-F5344CB8AC3E}">
        <p14:creationId xmlns:p14="http://schemas.microsoft.com/office/powerpoint/2010/main" val="1149628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71800" y="-99392"/>
            <a:ext cx="5903888" cy="1224136"/>
          </a:xfrm>
        </p:spPr>
        <p:txBody>
          <a:bodyPr/>
          <a:lstStyle/>
          <a:p>
            <a:pPr algn="l"/>
            <a:r>
              <a:rPr lang="cs-CZ" sz="3200" b="1" dirty="0" smtClean="0">
                <a:solidFill>
                  <a:srgbClr val="753805"/>
                </a:solidFill>
                <a:effectLst/>
                <a:latin typeface="Verdana" panose="020B0604030504040204" pitchFamily="34" charset="0"/>
                <a:ea typeface="Verdana" panose="020B0604030504040204" pitchFamily="34" charset="0"/>
                <a:cs typeface="Verdana" panose="020B0604030504040204" pitchFamily="34" charset="0"/>
              </a:rPr>
              <a:t>Poslanecká iniciativa novely RUD</a:t>
            </a:r>
            <a:endParaRPr lang="cs-CZ" sz="3200" b="1" dirty="0">
              <a:solidFill>
                <a:srgbClr val="753805"/>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a:xfrm>
            <a:off x="468313" y="1196752"/>
            <a:ext cx="8207375" cy="5256584"/>
          </a:xfrm>
        </p:spPr>
        <p:txBody>
          <a:bodyPr/>
          <a:lstStyle/>
          <a:p>
            <a:pPr marL="0" indent="0">
              <a:spcBef>
                <a:spcPct val="0"/>
              </a:spcBef>
              <a:buNone/>
            </a:pPr>
            <a:r>
              <a:rPr lang="cs-CZ" sz="2800" dirty="0" smtClean="0">
                <a:ea typeface="Verdana" panose="020B0604030504040204" pitchFamily="34" charset="0"/>
                <a:cs typeface="Verdana" panose="020B0604030504040204" pitchFamily="34" charset="0"/>
              </a:rPr>
              <a:t>ST </a:t>
            </a:r>
            <a:r>
              <a:rPr lang="cs-CZ" sz="2800" dirty="0">
                <a:ea typeface="Verdana" panose="020B0604030504040204" pitchFamily="34" charset="0"/>
                <a:cs typeface="Verdana" panose="020B0604030504040204" pitchFamily="34" charset="0"/>
              </a:rPr>
              <a:t>830 (p. Vilímec, Fiala, </a:t>
            </a:r>
            <a:r>
              <a:rPr lang="cs-CZ" sz="2800" dirty="0" err="1">
                <a:ea typeface="Verdana" panose="020B0604030504040204" pitchFamily="34" charset="0"/>
                <a:cs typeface="Verdana" panose="020B0604030504040204" pitchFamily="34" charset="0"/>
              </a:rPr>
              <a:t>Stanjura</a:t>
            </a:r>
            <a:r>
              <a:rPr lang="cs-CZ" sz="2800" dirty="0">
                <a:ea typeface="Verdana" panose="020B0604030504040204" pitchFamily="34" charset="0"/>
                <a:cs typeface="Verdana" panose="020B0604030504040204" pitchFamily="34" charset="0"/>
              </a:rPr>
              <a:t>, Bendl)</a:t>
            </a:r>
          </a:p>
          <a:p>
            <a:pPr>
              <a:spcBef>
                <a:spcPct val="0"/>
              </a:spcBef>
            </a:pPr>
            <a:r>
              <a:rPr lang="cs-CZ" sz="2400" dirty="0">
                <a:ea typeface="Verdana" panose="020B0604030504040204" pitchFamily="34" charset="0"/>
                <a:cs typeface="Verdana" panose="020B0604030504040204" pitchFamily="34" charset="0"/>
              </a:rPr>
              <a:t>znovuzavedení 30% podílu obcí na DPFO z přiznání od r. 2017</a:t>
            </a:r>
          </a:p>
          <a:p>
            <a:pPr>
              <a:spcBef>
                <a:spcPct val="0"/>
              </a:spcBef>
            </a:pPr>
            <a:r>
              <a:rPr lang="cs-CZ" sz="2400" dirty="0" smtClean="0">
                <a:ea typeface="Verdana" panose="020B0604030504040204" pitchFamily="34" charset="0"/>
                <a:cs typeface="Verdana" panose="020B0604030504040204" pitchFamily="34" charset="0"/>
              </a:rPr>
              <a:t>podíl obcí na DPH z 21,4% </a:t>
            </a:r>
            <a:r>
              <a:rPr lang="cs-CZ" sz="2400" dirty="0" smtClean="0">
                <a:ea typeface="Verdana" panose="020B0604030504040204" pitchFamily="34" charset="0"/>
                <a:cs typeface="Arial"/>
              </a:rPr>
              <a:t>→ 23,58% od r. 2018</a:t>
            </a:r>
          </a:p>
          <a:p>
            <a:pPr>
              <a:spcBef>
                <a:spcPct val="0"/>
              </a:spcBef>
            </a:pPr>
            <a:r>
              <a:rPr lang="cs-CZ" sz="2400" dirty="0" smtClean="0">
                <a:ea typeface="Verdana" panose="020B0604030504040204" pitchFamily="34" charset="0"/>
                <a:cs typeface="Verdana" panose="020B0604030504040204" pitchFamily="34" charset="0"/>
              </a:rPr>
              <a:t>navýšení váhy kritéria „počet dětí MŠ a žáků ZŠ“ ze 7% na 9% od r. 2018</a:t>
            </a:r>
          </a:p>
          <a:p>
            <a:pPr>
              <a:spcBef>
                <a:spcPct val="0"/>
              </a:spcBef>
            </a:pPr>
            <a:r>
              <a:rPr lang="cs-CZ" sz="2400" dirty="0" smtClean="0">
                <a:solidFill>
                  <a:srgbClr val="7030A0"/>
                </a:solidFill>
                <a:ea typeface="Verdana" panose="020B0604030504040204" pitchFamily="34" charset="0"/>
                <a:cs typeface="Verdana" panose="020B0604030504040204" pitchFamily="34" charset="0"/>
              </a:rPr>
              <a:t>dopady:</a:t>
            </a:r>
            <a:endParaRPr lang="cs-CZ" sz="2400" dirty="0" smtClean="0">
              <a:ea typeface="Verdana" panose="020B0604030504040204" pitchFamily="34" charset="0"/>
              <a:cs typeface="Verdana" panose="020B0604030504040204" pitchFamily="34" charset="0"/>
            </a:endParaRPr>
          </a:p>
          <a:p>
            <a:pPr marL="363538" indent="0">
              <a:spcBef>
                <a:spcPct val="0"/>
              </a:spcBef>
              <a:buNone/>
            </a:pPr>
            <a:r>
              <a:rPr lang="cs-CZ" sz="2400" i="1" dirty="0" smtClean="0">
                <a:ea typeface="Verdana" panose="020B0604030504040204" pitchFamily="34" charset="0"/>
                <a:cs typeface="Verdana" panose="020B0604030504040204" pitchFamily="34" charset="0"/>
              </a:rPr>
              <a:t>2017:</a:t>
            </a:r>
            <a:r>
              <a:rPr lang="cs-CZ" sz="2400" dirty="0" smtClean="0">
                <a:solidFill>
                  <a:srgbClr val="009900"/>
                </a:solidFill>
                <a:ea typeface="Verdana" panose="020B0604030504040204" pitchFamily="34" charset="0"/>
                <a:cs typeface="Verdana" panose="020B0604030504040204" pitchFamily="34" charset="0"/>
              </a:rPr>
              <a:t>	obce		+ 1,9 mld. Kč</a:t>
            </a:r>
          </a:p>
          <a:p>
            <a:pPr marL="0" indent="0">
              <a:spcBef>
                <a:spcPct val="0"/>
              </a:spcBef>
              <a:buNone/>
            </a:pPr>
            <a:r>
              <a:rPr lang="cs-CZ" sz="2400" dirty="0">
                <a:ea typeface="Verdana" panose="020B0604030504040204" pitchFamily="34" charset="0"/>
                <a:cs typeface="Verdana" panose="020B0604030504040204" pitchFamily="34" charset="0"/>
              </a:rPr>
              <a:t>	</a:t>
            </a:r>
            <a:r>
              <a:rPr lang="cs-CZ" sz="2400" dirty="0" smtClean="0">
                <a:ea typeface="Verdana" panose="020B0604030504040204" pitchFamily="34" charset="0"/>
                <a:cs typeface="Verdana" panose="020B0604030504040204" pitchFamily="34" charset="0"/>
              </a:rPr>
              <a:t>	</a:t>
            </a:r>
            <a:r>
              <a:rPr lang="cs-CZ" sz="2400" dirty="0" smtClean="0">
                <a:solidFill>
                  <a:srgbClr val="C00000"/>
                </a:solidFill>
                <a:ea typeface="Verdana" panose="020B0604030504040204" pitchFamily="34" charset="0"/>
                <a:cs typeface="Verdana" panose="020B0604030504040204" pitchFamily="34" charset="0"/>
              </a:rPr>
              <a:t>stát		 </a:t>
            </a:r>
            <a:r>
              <a:rPr lang="cs-CZ" sz="2400" dirty="0" smtClean="0">
                <a:solidFill>
                  <a:srgbClr val="C00000"/>
                </a:solidFill>
                <a:ea typeface="Verdana" panose="020B0604030504040204" pitchFamily="34" charset="0"/>
                <a:cs typeface="Arial"/>
              </a:rPr>
              <a:t>̶</a:t>
            </a:r>
            <a:r>
              <a:rPr lang="cs-CZ" sz="2400" dirty="0" smtClean="0">
                <a:solidFill>
                  <a:srgbClr val="C00000"/>
                </a:solidFill>
                <a:ea typeface="Verdana" panose="020B0604030504040204" pitchFamily="34" charset="0"/>
                <a:cs typeface="Verdana" panose="020B0604030504040204" pitchFamily="34" charset="0"/>
              </a:rPr>
              <a:t>  1,9 mld. Kč</a:t>
            </a:r>
          </a:p>
          <a:p>
            <a:pPr marL="0" indent="0">
              <a:spcBef>
                <a:spcPct val="0"/>
              </a:spcBef>
              <a:buNone/>
            </a:pPr>
            <a:r>
              <a:rPr lang="cs-CZ" sz="2400" dirty="0" smtClean="0">
                <a:solidFill>
                  <a:srgbClr val="C00000"/>
                </a:solidFill>
                <a:ea typeface="Verdana" panose="020B0604030504040204" pitchFamily="34" charset="0"/>
                <a:cs typeface="Verdana" panose="020B0604030504040204" pitchFamily="34" charset="0"/>
              </a:rPr>
              <a:t>		75 % obcí 	 </a:t>
            </a:r>
            <a:r>
              <a:rPr lang="cs-CZ" sz="2400" dirty="0" smtClean="0">
                <a:solidFill>
                  <a:srgbClr val="C00000"/>
                </a:solidFill>
                <a:ea typeface="Verdana" panose="020B0604030504040204" pitchFamily="34" charset="0"/>
                <a:cs typeface="Arial"/>
              </a:rPr>
              <a:t>̶  0,7  mld. Kč</a:t>
            </a:r>
          </a:p>
          <a:p>
            <a:pPr marL="363538" indent="0">
              <a:spcBef>
                <a:spcPct val="0"/>
              </a:spcBef>
              <a:buNone/>
            </a:pPr>
            <a:r>
              <a:rPr lang="cs-CZ" sz="2400" i="1" dirty="0" smtClean="0">
                <a:ea typeface="Verdana" panose="020B0604030504040204" pitchFamily="34" charset="0"/>
                <a:cs typeface="Verdana" panose="020B0604030504040204" pitchFamily="34" charset="0"/>
              </a:rPr>
              <a:t>2018:</a:t>
            </a:r>
            <a:r>
              <a:rPr lang="cs-CZ" sz="2400" dirty="0">
                <a:solidFill>
                  <a:srgbClr val="009900"/>
                </a:solidFill>
                <a:ea typeface="Verdana" panose="020B0604030504040204" pitchFamily="34" charset="0"/>
                <a:cs typeface="Verdana" panose="020B0604030504040204" pitchFamily="34" charset="0"/>
              </a:rPr>
              <a:t> </a:t>
            </a:r>
            <a:r>
              <a:rPr lang="cs-CZ" sz="2400" dirty="0" smtClean="0">
                <a:solidFill>
                  <a:srgbClr val="009900"/>
                </a:solidFill>
                <a:ea typeface="Verdana" panose="020B0604030504040204" pitchFamily="34" charset="0"/>
                <a:cs typeface="Verdana" panose="020B0604030504040204" pitchFamily="34" charset="0"/>
              </a:rPr>
              <a:t>	obce</a:t>
            </a:r>
            <a:r>
              <a:rPr lang="cs-CZ" sz="2400" dirty="0">
                <a:solidFill>
                  <a:srgbClr val="009900"/>
                </a:solidFill>
                <a:ea typeface="Verdana" panose="020B0604030504040204" pitchFamily="34" charset="0"/>
                <a:cs typeface="Verdana" panose="020B0604030504040204" pitchFamily="34" charset="0"/>
              </a:rPr>
              <a:t>	</a:t>
            </a:r>
            <a:r>
              <a:rPr lang="cs-CZ" sz="2400" dirty="0" smtClean="0">
                <a:solidFill>
                  <a:srgbClr val="009900"/>
                </a:solidFill>
                <a:ea typeface="Verdana" panose="020B0604030504040204" pitchFamily="34" charset="0"/>
                <a:cs typeface="Verdana" panose="020B0604030504040204" pitchFamily="34" charset="0"/>
              </a:rPr>
              <a:t>	+ 11,5 </a:t>
            </a:r>
            <a:r>
              <a:rPr lang="cs-CZ" sz="2400" dirty="0">
                <a:solidFill>
                  <a:srgbClr val="009900"/>
                </a:solidFill>
                <a:ea typeface="Verdana" panose="020B0604030504040204" pitchFamily="34" charset="0"/>
                <a:cs typeface="Verdana" panose="020B0604030504040204" pitchFamily="34" charset="0"/>
              </a:rPr>
              <a:t>mld. </a:t>
            </a:r>
            <a:r>
              <a:rPr lang="cs-CZ" sz="2400" dirty="0" smtClean="0">
                <a:solidFill>
                  <a:srgbClr val="009900"/>
                </a:solidFill>
                <a:ea typeface="Verdana" panose="020B0604030504040204" pitchFamily="34" charset="0"/>
                <a:cs typeface="Verdana" panose="020B0604030504040204" pitchFamily="34" charset="0"/>
              </a:rPr>
              <a:t>Kč </a:t>
            </a:r>
            <a:r>
              <a:rPr lang="cs-CZ" sz="2400" dirty="0">
                <a:solidFill>
                  <a:srgbClr val="009900"/>
                </a:solidFill>
                <a:ea typeface="Verdana" panose="020B0604030504040204" pitchFamily="34" charset="0"/>
                <a:cs typeface="Verdana" panose="020B0604030504040204" pitchFamily="34" charset="0"/>
              </a:rPr>
              <a:t>(z toho </a:t>
            </a:r>
            <a:r>
              <a:rPr lang="cs-CZ" sz="2400" dirty="0" smtClean="0">
                <a:solidFill>
                  <a:srgbClr val="009900"/>
                </a:solidFill>
                <a:ea typeface="Verdana" panose="020B0604030504040204" pitchFamily="34" charset="0"/>
                <a:cs typeface="Verdana" panose="020B0604030504040204" pitchFamily="34" charset="0"/>
              </a:rPr>
              <a:t>3 mld. 						   30</a:t>
            </a:r>
            <a:r>
              <a:rPr lang="cs-CZ" sz="2400" dirty="0">
                <a:solidFill>
                  <a:srgbClr val="009900"/>
                </a:solidFill>
                <a:ea typeface="Verdana" panose="020B0604030504040204" pitchFamily="34" charset="0"/>
                <a:cs typeface="Verdana" panose="020B0604030504040204" pitchFamily="34" charset="0"/>
              </a:rPr>
              <a:t>% motivace)</a:t>
            </a:r>
          </a:p>
          <a:p>
            <a:pPr marL="0" indent="0">
              <a:spcBef>
                <a:spcPct val="0"/>
              </a:spcBef>
              <a:buNone/>
            </a:pPr>
            <a:r>
              <a:rPr lang="cs-CZ" sz="2400" dirty="0">
                <a:ea typeface="Verdana" panose="020B0604030504040204" pitchFamily="34" charset="0"/>
                <a:cs typeface="Verdana" panose="020B0604030504040204" pitchFamily="34" charset="0"/>
              </a:rPr>
              <a:t>		</a:t>
            </a:r>
            <a:r>
              <a:rPr lang="cs-CZ" sz="2400" dirty="0" smtClean="0">
                <a:solidFill>
                  <a:srgbClr val="C00000"/>
                </a:solidFill>
                <a:ea typeface="Verdana" panose="020B0604030504040204" pitchFamily="34" charset="0"/>
                <a:cs typeface="Verdana" panose="020B0604030504040204" pitchFamily="34" charset="0"/>
              </a:rPr>
              <a:t>stát	</a:t>
            </a:r>
            <a:r>
              <a:rPr lang="cs-CZ" sz="2400" dirty="0">
                <a:solidFill>
                  <a:srgbClr val="C00000"/>
                </a:solidFill>
                <a:ea typeface="Verdana" panose="020B0604030504040204" pitchFamily="34" charset="0"/>
                <a:cs typeface="Verdana" panose="020B0604030504040204" pitchFamily="34" charset="0"/>
              </a:rPr>
              <a:t>	 </a:t>
            </a:r>
            <a:r>
              <a:rPr lang="cs-CZ" sz="2400" dirty="0">
                <a:solidFill>
                  <a:srgbClr val="C00000"/>
                </a:solidFill>
                <a:ea typeface="Verdana" panose="020B0604030504040204" pitchFamily="34" charset="0"/>
                <a:cs typeface="Arial"/>
              </a:rPr>
              <a:t>̶</a:t>
            </a:r>
            <a:r>
              <a:rPr lang="cs-CZ" sz="2400" dirty="0">
                <a:solidFill>
                  <a:srgbClr val="C00000"/>
                </a:solidFill>
                <a:ea typeface="Verdana" panose="020B0604030504040204" pitchFamily="34" charset="0"/>
                <a:cs typeface="Verdana" panose="020B0604030504040204" pitchFamily="34" charset="0"/>
              </a:rPr>
              <a:t>  </a:t>
            </a:r>
            <a:r>
              <a:rPr lang="cs-CZ" sz="2400" dirty="0" smtClean="0">
                <a:solidFill>
                  <a:srgbClr val="C00000"/>
                </a:solidFill>
                <a:ea typeface="Verdana" panose="020B0604030504040204" pitchFamily="34" charset="0"/>
                <a:cs typeface="Verdana" panose="020B0604030504040204" pitchFamily="34" charset="0"/>
              </a:rPr>
              <a:t>11,5 </a:t>
            </a:r>
            <a:r>
              <a:rPr lang="cs-CZ" sz="2400" dirty="0">
                <a:solidFill>
                  <a:srgbClr val="C00000"/>
                </a:solidFill>
                <a:ea typeface="Verdana" panose="020B0604030504040204" pitchFamily="34" charset="0"/>
                <a:cs typeface="Verdana" panose="020B0604030504040204" pitchFamily="34" charset="0"/>
              </a:rPr>
              <a:t>mld. Kč</a:t>
            </a:r>
          </a:p>
          <a:p>
            <a:pPr marL="0" indent="0">
              <a:spcBef>
                <a:spcPct val="0"/>
              </a:spcBef>
              <a:buNone/>
            </a:pPr>
            <a:r>
              <a:rPr lang="cs-CZ" sz="2400" dirty="0">
                <a:solidFill>
                  <a:srgbClr val="C00000"/>
                </a:solidFill>
                <a:ea typeface="Verdana" panose="020B0604030504040204" pitchFamily="34" charset="0"/>
                <a:cs typeface="Verdana" panose="020B0604030504040204" pitchFamily="34" charset="0"/>
              </a:rPr>
              <a:t>		75 % </a:t>
            </a:r>
            <a:r>
              <a:rPr lang="cs-CZ" sz="2400" dirty="0" smtClean="0">
                <a:solidFill>
                  <a:srgbClr val="C00000"/>
                </a:solidFill>
                <a:ea typeface="Verdana" panose="020B0604030504040204" pitchFamily="34" charset="0"/>
                <a:cs typeface="Verdana" panose="020B0604030504040204" pitchFamily="34" charset="0"/>
              </a:rPr>
              <a:t>obcí	 </a:t>
            </a:r>
            <a:r>
              <a:rPr lang="cs-CZ" sz="2400" dirty="0" smtClean="0">
                <a:solidFill>
                  <a:srgbClr val="C00000"/>
                </a:solidFill>
                <a:ea typeface="Verdana" panose="020B0604030504040204" pitchFamily="34" charset="0"/>
                <a:cs typeface="Arial"/>
              </a:rPr>
              <a:t>̶    1,0 mld. </a:t>
            </a:r>
            <a:r>
              <a:rPr lang="cs-CZ" sz="2400" dirty="0">
                <a:solidFill>
                  <a:srgbClr val="C00000"/>
                </a:solidFill>
                <a:ea typeface="Verdana" panose="020B0604030504040204" pitchFamily="34" charset="0"/>
                <a:cs typeface="Arial"/>
              </a:rPr>
              <a:t>Kč</a:t>
            </a:r>
            <a:endParaRPr lang="cs-CZ" sz="2400" dirty="0">
              <a:solidFill>
                <a:srgbClr val="C00000"/>
              </a:solidFill>
              <a:ea typeface="Verdana" panose="020B0604030504040204" pitchFamily="34" charset="0"/>
              <a:cs typeface="Verdana" panose="020B0604030504040204" pitchFamily="34" charset="0"/>
            </a:endParaRPr>
          </a:p>
        </p:txBody>
      </p:sp>
      <p:grpSp>
        <p:nvGrpSpPr>
          <p:cNvPr id="4" name="Skupina 3"/>
          <p:cNvGrpSpPr/>
          <p:nvPr/>
        </p:nvGrpSpPr>
        <p:grpSpPr>
          <a:xfrm>
            <a:off x="0" y="980728"/>
            <a:ext cx="7235825" cy="36512"/>
            <a:chOff x="0" y="1916113"/>
            <a:chExt cx="7235825" cy="36512"/>
          </a:xfrm>
        </p:grpSpPr>
        <p:sp>
          <p:nvSpPr>
            <p:cNvPr id="7"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8"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sp>
        <p:nvSpPr>
          <p:cNvPr id="10" name="TextovéPole 9"/>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46</a:t>
            </a:fld>
            <a:endParaRPr lang="en-GB" sz="1200" dirty="0"/>
          </a:p>
        </p:txBody>
      </p:sp>
    </p:spTree>
    <p:extLst>
      <p:ext uri="{BB962C8B-B14F-4D97-AF65-F5344CB8AC3E}">
        <p14:creationId xmlns:p14="http://schemas.microsoft.com/office/powerpoint/2010/main" val="708605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ovéPole 5"/>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5</a:t>
            </a:fld>
            <a:endParaRPr lang="en-GB" sz="1200" dirty="0"/>
          </a:p>
        </p:txBody>
      </p:sp>
      <p:grpSp>
        <p:nvGrpSpPr>
          <p:cNvPr id="7" name="Skupina 6"/>
          <p:cNvGrpSpPr/>
          <p:nvPr/>
        </p:nvGrpSpPr>
        <p:grpSpPr>
          <a:xfrm>
            <a:off x="0" y="979200"/>
            <a:ext cx="8316416" cy="45719"/>
            <a:chOff x="0" y="1916113"/>
            <a:chExt cx="7235825" cy="36512"/>
          </a:xfrm>
        </p:grpSpPr>
        <p:sp>
          <p:nvSpPr>
            <p:cNvPr id="8"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sp>
          <p:nvSpPr>
            <p:cNvPr id="9"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sp>
          <p:nvSpPr>
            <p:cNvPr id="10"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grpSp>
      <p:cxnSp>
        <p:nvCxnSpPr>
          <p:cNvPr id="11" name="Přímá spojnice 10"/>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graphicFrame>
        <p:nvGraphicFramePr>
          <p:cNvPr id="12" name="Tabulka 11"/>
          <p:cNvGraphicFramePr>
            <a:graphicFrameLocks noGrp="1"/>
          </p:cNvGraphicFramePr>
          <p:nvPr>
            <p:extLst>
              <p:ext uri="{D42A27DB-BD31-4B8C-83A1-F6EECF244321}">
                <p14:modId xmlns:p14="http://schemas.microsoft.com/office/powerpoint/2010/main" val="1935274953"/>
              </p:ext>
            </p:extLst>
          </p:nvPr>
        </p:nvGraphicFramePr>
        <p:xfrm>
          <a:off x="179446" y="1113345"/>
          <a:ext cx="8712967" cy="5371218"/>
        </p:xfrm>
        <a:graphic>
          <a:graphicData uri="http://schemas.openxmlformats.org/drawingml/2006/table">
            <a:tbl>
              <a:tblPr/>
              <a:tblGrid>
                <a:gridCol w="4583377"/>
                <a:gridCol w="1130043"/>
                <a:gridCol w="1338428"/>
                <a:gridCol w="916220"/>
                <a:gridCol w="744899"/>
              </a:tblGrid>
              <a:tr h="210712">
                <a:tc rowSpan="2">
                  <a:txBody>
                    <a:bodyPr/>
                    <a:lstStyle/>
                    <a:p>
                      <a:pPr algn="ctr" fontAlgn="b"/>
                      <a:r>
                        <a:rPr lang="cs-CZ" sz="1400" b="1" i="0" u="none" strike="noStrike" dirty="0" smtClean="0">
                          <a:solidFill>
                            <a:schemeClr val="bg1"/>
                          </a:solidFill>
                          <a:effectLst/>
                          <a:latin typeface="Calibri" panose="020F0502020204030204" pitchFamily="34" charset="0"/>
                          <a:cs typeface="Times New Roman" panose="02020603050405020304" pitchFamily="18" charset="0"/>
                        </a:rPr>
                        <a:t>Ukazatel</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gridSpan="2">
                  <a:txBody>
                    <a:bodyPr/>
                    <a:lstStyle/>
                    <a:p>
                      <a:pPr algn="ctr" fontAlgn="b"/>
                      <a:r>
                        <a:rPr lang="cs-CZ" sz="1400" b="1" i="0" u="none" strike="noStrike" dirty="0" smtClean="0">
                          <a:solidFill>
                            <a:schemeClr val="bg1"/>
                          </a:solidFill>
                          <a:effectLst/>
                          <a:latin typeface="Calibri" panose="020F0502020204030204" pitchFamily="34" charset="0"/>
                          <a:cs typeface="Times New Roman" panose="02020603050405020304" pitchFamily="18" charset="0"/>
                        </a:rPr>
                        <a:t>Období</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pPr algn="l" fontAlgn="b"/>
                      <a:endParaRPr lang="cs-CZ" sz="1000" b="1" i="0" u="none" strike="noStrike" dirty="0">
                        <a:effectLst/>
                        <a:latin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cs-CZ" sz="1400" b="1" i="0" u="none" strike="noStrike" dirty="0" smtClean="0">
                          <a:solidFill>
                            <a:schemeClr val="bg1"/>
                          </a:solidFill>
                          <a:effectLst/>
                          <a:latin typeface="Calibri" panose="020F0502020204030204" pitchFamily="34" charset="0"/>
                          <a:cs typeface="Times New Roman" panose="02020603050405020304" pitchFamily="18" charset="0"/>
                        </a:rPr>
                        <a:t>Meziroční</a:t>
                      </a:r>
                      <a:r>
                        <a:rPr lang="cs-CZ" sz="1400" b="1" i="0" u="none" strike="noStrike" baseline="0" dirty="0" smtClean="0">
                          <a:solidFill>
                            <a:schemeClr val="bg1"/>
                          </a:solidFill>
                          <a:effectLst/>
                          <a:latin typeface="Calibri" panose="020F0502020204030204" pitchFamily="34" charset="0"/>
                          <a:cs typeface="Times New Roman" panose="02020603050405020304" pitchFamily="18" charset="0"/>
                        </a:rPr>
                        <a:t> srovnání</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cs-CZ" sz="1000" b="1"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6338">
                <a:tc vMerge="1">
                  <a:txBody>
                    <a:bodyPr/>
                    <a:lstStyle/>
                    <a:p>
                      <a:pPr algn="l" fontAlgn="b"/>
                      <a:endParaRPr lang="cs-CZ" sz="1200" b="0" i="0" u="none" strike="noStrike" dirty="0">
                        <a:effectLst/>
                        <a:latin typeface="Times New Roman" panose="02020603050405020304" pitchFamily="18"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400" b="1" i="0" u="none" strike="noStrike" dirty="0" smtClean="0">
                          <a:solidFill>
                            <a:schemeClr val="bg1"/>
                          </a:solidFill>
                          <a:effectLst/>
                          <a:latin typeface="Calibri" panose="020F0502020204030204" pitchFamily="34" charset="0"/>
                          <a:cs typeface="Times New Roman" panose="02020603050405020304" pitchFamily="18" charset="0"/>
                        </a:rPr>
                        <a:t>10/2015</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pPr algn="ctr" fontAlgn="b"/>
                      <a:r>
                        <a:rPr lang="cs-CZ" sz="1400" b="1" i="0" u="none" strike="noStrike" dirty="0" smtClean="0">
                          <a:solidFill>
                            <a:schemeClr val="bg1"/>
                          </a:solidFill>
                          <a:effectLst/>
                          <a:latin typeface="Calibri" panose="020F0502020204030204" pitchFamily="34" charset="0"/>
                          <a:cs typeface="Times New Roman" panose="02020603050405020304" pitchFamily="18" charset="0"/>
                        </a:rPr>
                        <a:t>10/2016</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pPr algn="ctr" fontAlgn="b"/>
                      <a:r>
                        <a:rPr lang="cs-CZ" sz="1400" b="1" i="0" u="none" strike="noStrike" smtClean="0">
                          <a:solidFill>
                            <a:schemeClr val="bg1"/>
                          </a:solidFill>
                          <a:effectLst/>
                          <a:latin typeface="Calibri" panose="020F0502020204030204" pitchFamily="34" charset="0"/>
                          <a:cs typeface="Times New Roman" panose="02020603050405020304" pitchFamily="18" charset="0"/>
                        </a:rPr>
                        <a:t> tis. Kč</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pPr algn="ctr" fontAlgn="b"/>
                      <a:r>
                        <a:rPr lang="cs-CZ" sz="1400" b="1" i="0" u="none" strike="noStrike" dirty="0" smtClean="0">
                          <a:solidFill>
                            <a:schemeClr val="bg1"/>
                          </a:solidFill>
                          <a:effectLst/>
                          <a:latin typeface="Calibri" panose="020F0502020204030204" pitchFamily="34" charset="0"/>
                          <a:cs typeface="Times New Roman" panose="02020603050405020304" pitchFamily="18" charset="0"/>
                        </a:rPr>
                        <a:t>%</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r>
              <a:tr h="210712">
                <a:tc>
                  <a:txBody>
                    <a:bodyPr/>
                    <a:lstStyle/>
                    <a:p>
                      <a:pPr algn="l" fontAlgn="b"/>
                      <a:r>
                        <a:rPr lang="cs-CZ" sz="1400" b="1" i="0" u="none" strike="noStrike" dirty="0" smtClean="0">
                          <a:effectLst/>
                          <a:latin typeface="Calibri" panose="020F0502020204030204" pitchFamily="34" charset="0"/>
                          <a:cs typeface="Times New Roman" panose="02020603050405020304" pitchFamily="18" charset="0"/>
                        </a:rPr>
                        <a:t>Daňové </a:t>
                      </a:r>
                      <a:r>
                        <a:rPr lang="cs-CZ" sz="1400" b="1" i="0" u="none" strike="noStrike" dirty="0">
                          <a:effectLst/>
                          <a:latin typeface="Calibri" panose="020F0502020204030204" pitchFamily="34" charset="0"/>
                          <a:cs typeface="Times New Roman" panose="02020603050405020304" pitchFamily="18" charset="0"/>
                        </a:rPr>
                        <a:t>příjmy</a:t>
                      </a:r>
                    </a:p>
                  </a:txBody>
                  <a:tcPr marL="36002"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140 801 677</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153 918 409</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13 116 732</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109,32%</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0" i="0" u="none" strike="noStrike" dirty="0">
                          <a:effectLst/>
                          <a:latin typeface="Calibri" panose="020F0502020204030204" pitchFamily="34" charset="0"/>
                          <a:cs typeface="Times New Roman" panose="02020603050405020304" pitchFamily="18" charset="0"/>
                        </a:rPr>
                        <a:t>    z toho:</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Daně z příjmů fyzických osob</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31 017 119</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35 694 887</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4 677 767</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115,08%</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0" i="0" u="none" strike="noStrike" dirty="0">
                          <a:effectLst/>
                          <a:latin typeface="Calibri" panose="020F0502020204030204" pitchFamily="34" charset="0"/>
                          <a:cs typeface="Times New Roman" panose="02020603050405020304" pitchFamily="18" charset="0"/>
                        </a:rPr>
                        <a:t>    z toho:</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ze závislé činnosti a funkčních požitků</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25 731 130</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29 930 707</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4 199 577</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116,32%</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a:t>
                      </a:r>
                      <a:r>
                        <a:rPr lang="cs-CZ" sz="1400" b="0" i="1" u="none" strike="noStrike" dirty="0" smtClean="0">
                          <a:effectLst/>
                          <a:latin typeface="Calibri" panose="020F0502020204030204" pitchFamily="34" charset="0"/>
                          <a:cs typeface="Times New Roman" panose="02020603050405020304" pitchFamily="18" charset="0"/>
                        </a:rPr>
                        <a:t>z přiznání</a:t>
                      </a:r>
                      <a:endParaRPr lang="cs-CZ" sz="1400" b="0" i="1" u="none" strike="noStrike" dirty="0">
                        <a:effectLst/>
                        <a:latin typeface="Calibri" panose="020F0502020204030204" pitchFamily="34" charset="0"/>
                        <a:cs typeface="Times New Roman" panose="02020603050405020304" pitchFamily="18" charset="0"/>
                      </a:endParaRP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2 138 492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2 516 531</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378 040</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117,68%</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z kapitálových výnosů</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3 146 808</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3 247 447</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100 639</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103,20%</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Daně z příjmů právnických osob</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34 782 358</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38 468 183</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3 685 825</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110,60%</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0" i="0" u="none" strike="noStrike" dirty="0">
                          <a:effectLst/>
                          <a:latin typeface="Calibri" panose="020F0502020204030204" pitchFamily="34" charset="0"/>
                          <a:cs typeface="Times New Roman" panose="02020603050405020304" pitchFamily="18" charset="0"/>
                        </a:rPr>
                        <a:t>    z toho:</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r>
              <a:tr h="210712">
                <a:tc>
                  <a:txBody>
                    <a:bodyPr/>
                    <a:lstStyle/>
                    <a:p>
                      <a:pPr marL="0" algn="l" defTabSz="914400" rtl="0" eaLnBrk="1" fontAlgn="b" latinLnBrk="0" hangingPunct="1"/>
                      <a:r>
                        <a:rPr lang="cs-CZ" sz="1400" b="0" i="1" u="none" strike="noStrike" kern="1200" dirty="0">
                          <a:solidFill>
                            <a:schemeClr val="tx1"/>
                          </a:solidFill>
                          <a:effectLst/>
                          <a:latin typeface="Calibri" panose="020F0502020204030204" pitchFamily="34" charset="0"/>
                          <a:ea typeface="+mn-ea"/>
                          <a:cs typeface="Times New Roman" panose="02020603050405020304" pitchFamily="18" charset="0"/>
                        </a:rPr>
                        <a:t>    daň z příjmů právnických osob</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28 437 832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32 420 916</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3 983 084</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114,01%</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marL="0" algn="l" defTabSz="914400" rtl="0" eaLnBrk="1" fontAlgn="b" latinLnBrk="0" hangingPunct="1"/>
                      <a:r>
                        <a:rPr lang="pl-PL" sz="1400" b="0" i="1" u="none" strike="noStrike" kern="1200" dirty="0">
                          <a:solidFill>
                            <a:schemeClr val="tx1"/>
                          </a:solidFill>
                          <a:effectLst/>
                          <a:latin typeface="Calibri" panose="020F0502020204030204" pitchFamily="34" charset="0"/>
                          <a:ea typeface="+mn-ea"/>
                          <a:cs typeface="Times New Roman" panose="02020603050405020304" pitchFamily="18" charset="0"/>
                        </a:rPr>
                        <a:t>    daň z příjmů právnických osob za obce</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6 344 526</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6 047 267</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-297 259</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95,31%</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marL="0" algn="l" defTabSz="914400" rtl="0" eaLnBrk="1" fontAlgn="b" latinLnBrk="0" hangingPunct="1"/>
                      <a:r>
                        <a:rPr lang="pl-PL" sz="1400" b="0" i="1" u="none" strike="noStrike" kern="1200" dirty="0">
                          <a:solidFill>
                            <a:schemeClr val="tx1"/>
                          </a:solidFill>
                          <a:effectLst/>
                          <a:latin typeface="Calibri" panose="020F0502020204030204" pitchFamily="34" charset="0"/>
                          <a:ea typeface="+mn-ea"/>
                          <a:cs typeface="Times New Roman" panose="02020603050405020304" pitchFamily="18" charset="0"/>
                        </a:rPr>
                        <a:t>    daň z příjmů právnických osob za kraje</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Daň z přidané hodnoty</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54 183 861</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57 980 209</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3 796 348</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107,01%</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Daně a poplatky z vybraných </a:t>
                      </a:r>
                      <a:r>
                        <a:rPr lang="cs-CZ" sz="1400" b="1" i="0" u="none" strike="noStrike" dirty="0" smtClean="0">
                          <a:effectLst/>
                          <a:latin typeface="Calibri" panose="020F0502020204030204" pitchFamily="34" charset="0"/>
                          <a:cs typeface="Times New Roman" panose="02020603050405020304" pitchFamily="18" charset="0"/>
                        </a:rPr>
                        <a:t>činností </a:t>
                      </a:r>
                      <a:r>
                        <a:rPr lang="cs-CZ" sz="1400" b="1" i="0" u="none" strike="noStrike" dirty="0">
                          <a:effectLst/>
                          <a:latin typeface="Calibri" panose="020F0502020204030204" pitchFamily="34" charset="0"/>
                          <a:cs typeface="Times New Roman" panose="02020603050405020304" pitchFamily="18" charset="0"/>
                        </a:rPr>
                        <a:t>a služeb </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13 347 711</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14 165 813</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818 101</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106,13%</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0" i="0" u="none" strike="noStrike" dirty="0">
                          <a:effectLst/>
                          <a:latin typeface="Calibri" panose="020F0502020204030204" pitchFamily="34" charset="0"/>
                          <a:cs typeface="Times New Roman" panose="02020603050405020304" pitchFamily="18" charset="0"/>
                        </a:rPr>
                        <a:t>    z toho:</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poplatky a odvody v oblasti život</a:t>
                      </a:r>
                      <a:r>
                        <a:rPr lang="cs-CZ" sz="1400" b="0" i="1" u="none" strike="noStrike" dirty="0" smtClean="0">
                          <a:effectLst/>
                          <a:latin typeface="Calibri" panose="020F0502020204030204" pitchFamily="34" charset="0"/>
                          <a:cs typeface="Times New Roman" panose="02020603050405020304" pitchFamily="18" charset="0"/>
                        </a:rPr>
                        <a:t>. prostředí </a:t>
                      </a:r>
                      <a:endParaRPr lang="cs-CZ" sz="1400" b="0" i="1" u="none" strike="noStrike" dirty="0">
                        <a:effectLst/>
                        <a:latin typeface="Calibri" panose="020F0502020204030204" pitchFamily="34" charset="0"/>
                        <a:cs typeface="Times New Roman" panose="02020603050405020304" pitchFamily="18" charset="0"/>
                      </a:endParaRP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2 086 944</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2 252 732</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165 788</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107,94%</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místní poplatky z </a:t>
                      </a:r>
                      <a:r>
                        <a:rPr lang="cs-CZ" sz="1400" b="0" i="1" u="none" strike="noStrike" dirty="0" smtClean="0">
                          <a:effectLst/>
                          <a:latin typeface="Calibri" panose="020F0502020204030204" pitchFamily="34" charset="0"/>
                          <a:cs typeface="Times New Roman" panose="02020603050405020304" pitchFamily="18" charset="0"/>
                        </a:rPr>
                        <a:t>vybraných čin. a </a:t>
                      </a:r>
                      <a:r>
                        <a:rPr lang="cs-CZ" sz="1400" b="0" i="1" u="none" strike="noStrike" dirty="0">
                          <a:effectLst/>
                          <a:latin typeface="Calibri" panose="020F0502020204030204" pitchFamily="34" charset="0"/>
                          <a:cs typeface="Times New Roman" panose="02020603050405020304" pitchFamily="18" charset="0"/>
                        </a:rPr>
                        <a:t>služeb</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4 723 280</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4 782 227</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58 946</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101,25%</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ostatní odvody z vybraných čin. a služeb</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4 247 680</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4 750 386</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502 706</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111,83%</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správní poplatky</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2 289 806</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2 380 468</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90 662</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103,96%</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Daň z </a:t>
                      </a:r>
                      <a:r>
                        <a:rPr lang="cs-CZ" sz="1400" b="1" i="0" u="none" strike="noStrike" dirty="0" smtClean="0">
                          <a:effectLst/>
                          <a:latin typeface="Calibri" panose="020F0502020204030204" pitchFamily="34" charset="0"/>
                          <a:cs typeface="Times New Roman" panose="02020603050405020304" pitchFamily="18" charset="0"/>
                        </a:rPr>
                        <a:t> nemovitých věcí</a:t>
                      </a:r>
                      <a:endParaRPr lang="cs-CZ" sz="1400" b="1" i="0" u="none" strike="noStrike" dirty="0">
                        <a:effectLst/>
                        <a:latin typeface="Calibri" panose="020F0502020204030204" pitchFamily="34" charset="0"/>
                        <a:cs typeface="Times New Roman" panose="02020603050405020304" pitchFamily="18" charset="0"/>
                      </a:endParaRP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7 470 328</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7 609 100</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138 772</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101,86%</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Ostatní daňové příjmy</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195</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209</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14</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107,22%</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01844">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Stav na bankovních účtech</a:t>
                      </a:r>
                    </a:p>
                  </a:txBody>
                  <a:tcPr marL="36002"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98 585 930</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129 437 093</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30 851 164</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dirty="0">
                          <a:solidFill>
                            <a:srgbClr val="000000"/>
                          </a:solidFill>
                          <a:effectLst/>
                          <a:latin typeface="Calibri"/>
                        </a:rPr>
                        <a:t>131,29%</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
        <p:nvSpPr>
          <p:cNvPr id="14" name="Rectangle 2"/>
          <p:cNvSpPr txBox="1">
            <a:spLocks/>
          </p:cNvSpPr>
          <p:nvPr/>
        </p:nvSpPr>
        <p:spPr>
          <a:xfrm>
            <a:off x="2699792" y="1"/>
            <a:ext cx="6335812" cy="1124744"/>
          </a:xfrm>
          <a:prstGeom prst="rect">
            <a:avLst/>
          </a:prstGeom>
        </p:spPr>
        <p:txBody>
          <a:bodyPr/>
          <a:lstStyle>
            <a:lvl1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9pPr>
          </a:lstStyle>
          <a:p>
            <a:pPr algn="l" defTabSz="914400">
              <a:defRPr/>
            </a:pPr>
            <a:r>
              <a:rPr lang="cs-CZ" sz="2800" kern="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Daňové příjmy obcí: 10/2015 vs. 10/2016 </a:t>
            </a:r>
            <a:r>
              <a:rPr lang="cs-CZ" sz="2000" kern="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(skutečnost)</a:t>
            </a:r>
          </a:p>
        </p:txBody>
      </p:sp>
      <p:sp>
        <p:nvSpPr>
          <p:cNvPr id="2" name="Ovál 1"/>
          <p:cNvSpPr/>
          <p:nvPr/>
        </p:nvSpPr>
        <p:spPr bwMode="auto">
          <a:xfrm>
            <a:off x="8191500" y="1484784"/>
            <a:ext cx="700980" cy="401168"/>
          </a:xfrm>
          <a:prstGeom prst="ellipse">
            <a:avLst/>
          </a:prstGeom>
          <a:noFill/>
          <a:ln w="9525" cap="flat" cmpd="sng" algn="ctr">
            <a:solidFill>
              <a:srgbClr val="FF0000"/>
            </a:solidFill>
            <a:prstDash val="solid"/>
            <a:round/>
            <a:headEnd type="none" w="med" len="med"/>
            <a:tailEnd type="none" w="med" len="med"/>
          </a:ln>
          <a:effectLst/>
          <a:scene3d>
            <a:camera prst="legacyObliqueTopRight"/>
            <a:lightRig rig="legacyFlat3" dir="b"/>
          </a:scene3d>
          <a:sp3d extrusionH="76200" prstMaterial="legacyMatte">
            <a:bevelT w="0" h="0" prst="angle"/>
            <a:bevelB w="0" h="0" prst="angle"/>
            <a:extrusionClr>
              <a:srgbClr val="0070C0"/>
            </a:extrusion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endParaRPr>
          </a:p>
        </p:txBody>
      </p:sp>
      <p:sp>
        <p:nvSpPr>
          <p:cNvPr id="13" name="Ovál 12"/>
          <p:cNvSpPr/>
          <p:nvPr/>
        </p:nvSpPr>
        <p:spPr bwMode="auto">
          <a:xfrm>
            <a:off x="8191500" y="2487190"/>
            <a:ext cx="700980" cy="255265"/>
          </a:xfrm>
          <a:prstGeom prst="ellipse">
            <a:avLst/>
          </a:prstGeom>
          <a:noFill/>
          <a:ln w="9525" cap="flat" cmpd="sng" algn="ctr">
            <a:solidFill>
              <a:srgbClr val="FF0000"/>
            </a:solidFill>
            <a:prstDash val="solid"/>
            <a:round/>
            <a:headEnd type="none" w="med" len="med"/>
            <a:tailEnd type="none" w="med" len="med"/>
          </a:ln>
          <a:effectLst/>
          <a:scene3d>
            <a:camera prst="legacyObliqueTopRight"/>
            <a:lightRig rig="legacyFlat3" dir="b"/>
          </a:scene3d>
          <a:sp3d extrusionH="76200" prstMaterial="legacyMatte">
            <a:bevelT w="0" h="0" prst="angle"/>
            <a:bevelB w="0" h="0" prst="angle"/>
            <a:extrusionClr>
              <a:srgbClr val="0070C0"/>
            </a:extrusion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endParaRPr>
          </a:p>
        </p:txBody>
      </p:sp>
      <p:sp>
        <p:nvSpPr>
          <p:cNvPr id="15" name="Ovál 14"/>
          <p:cNvSpPr/>
          <p:nvPr/>
        </p:nvSpPr>
        <p:spPr bwMode="auto">
          <a:xfrm>
            <a:off x="8191500" y="3573016"/>
            <a:ext cx="700980" cy="255265"/>
          </a:xfrm>
          <a:prstGeom prst="ellipse">
            <a:avLst/>
          </a:prstGeom>
          <a:noFill/>
          <a:ln w="9525" cap="flat" cmpd="sng" algn="ctr">
            <a:solidFill>
              <a:srgbClr val="FF0000"/>
            </a:solidFill>
            <a:prstDash val="solid"/>
            <a:round/>
            <a:headEnd type="none" w="med" len="med"/>
            <a:tailEnd type="none" w="med" len="med"/>
          </a:ln>
          <a:effectLst/>
          <a:scene3d>
            <a:camera prst="legacyObliqueTopRight"/>
            <a:lightRig rig="legacyFlat3" dir="b"/>
          </a:scene3d>
          <a:sp3d extrusionH="76200" prstMaterial="legacyMatte">
            <a:bevelT w="0" h="0" prst="angle"/>
            <a:bevelB w="0" h="0" prst="angle"/>
            <a:extrusionClr>
              <a:srgbClr val="0070C0"/>
            </a:extrusion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770710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ovéPole 5"/>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6</a:t>
            </a:fld>
            <a:endParaRPr lang="en-GB" sz="1200" dirty="0"/>
          </a:p>
        </p:txBody>
      </p:sp>
      <p:grpSp>
        <p:nvGrpSpPr>
          <p:cNvPr id="7" name="Skupina 6"/>
          <p:cNvGrpSpPr/>
          <p:nvPr/>
        </p:nvGrpSpPr>
        <p:grpSpPr>
          <a:xfrm>
            <a:off x="0" y="979200"/>
            <a:ext cx="8316416" cy="45719"/>
            <a:chOff x="0" y="1916113"/>
            <a:chExt cx="7235825" cy="36512"/>
          </a:xfrm>
        </p:grpSpPr>
        <p:sp>
          <p:nvSpPr>
            <p:cNvPr id="8"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sp>
          <p:nvSpPr>
            <p:cNvPr id="9"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sp>
          <p:nvSpPr>
            <p:cNvPr id="10"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a:effectLst>
                  <a:outerShdw blurRad="38100" dist="38100" dir="2700000" algn="tl">
                    <a:srgbClr val="000000">
                      <a:alpha val="43137"/>
                    </a:srgbClr>
                  </a:outerShdw>
                </a:effectLst>
              </a:endParaRPr>
            </a:p>
          </p:txBody>
        </p:sp>
      </p:grpSp>
      <p:cxnSp>
        <p:nvCxnSpPr>
          <p:cNvPr id="11" name="Přímá spojnice 10"/>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graphicFrame>
        <p:nvGraphicFramePr>
          <p:cNvPr id="12" name="Tabulka 11"/>
          <p:cNvGraphicFramePr>
            <a:graphicFrameLocks noGrp="1"/>
          </p:cNvGraphicFramePr>
          <p:nvPr>
            <p:extLst>
              <p:ext uri="{D42A27DB-BD31-4B8C-83A1-F6EECF244321}">
                <p14:modId xmlns:p14="http://schemas.microsoft.com/office/powerpoint/2010/main" val="454694052"/>
              </p:ext>
            </p:extLst>
          </p:nvPr>
        </p:nvGraphicFramePr>
        <p:xfrm>
          <a:off x="179513" y="1124745"/>
          <a:ext cx="8712967" cy="5358240"/>
        </p:xfrm>
        <a:graphic>
          <a:graphicData uri="http://schemas.openxmlformats.org/drawingml/2006/table">
            <a:tbl>
              <a:tblPr/>
              <a:tblGrid>
                <a:gridCol w="4583377"/>
                <a:gridCol w="1130043"/>
                <a:gridCol w="1338428"/>
                <a:gridCol w="916220"/>
                <a:gridCol w="744899"/>
              </a:tblGrid>
              <a:tr h="210712">
                <a:tc rowSpan="2">
                  <a:txBody>
                    <a:bodyPr/>
                    <a:lstStyle/>
                    <a:p>
                      <a:pPr algn="ctr" fontAlgn="b"/>
                      <a:r>
                        <a:rPr lang="cs-CZ" sz="1400" b="1" i="0" u="none" strike="noStrike" dirty="0" smtClean="0">
                          <a:solidFill>
                            <a:schemeClr val="bg1"/>
                          </a:solidFill>
                          <a:effectLst/>
                          <a:latin typeface="Calibri" panose="020F0502020204030204" pitchFamily="34" charset="0"/>
                          <a:cs typeface="Times New Roman" panose="02020603050405020304" pitchFamily="18" charset="0"/>
                        </a:rPr>
                        <a:t>Ukazatel</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gridSpan="2">
                  <a:txBody>
                    <a:bodyPr/>
                    <a:lstStyle/>
                    <a:p>
                      <a:pPr algn="ctr" fontAlgn="b"/>
                      <a:r>
                        <a:rPr lang="cs-CZ" sz="1400" b="1" i="0" u="none" strike="noStrike" dirty="0" smtClean="0">
                          <a:solidFill>
                            <a:schemeClr val="bg1"/>
                          </a:solidFill>
                          <a:effectLst/>
                          <a:latin typeface="Calibri" panose="020F0502020204030204" pitchFamily="34" charset="0"/>
                          <a:cs typeface="Times New Roman" panose="02020603050405020304" pitchFamily="18" charset="0"/>
                        </a:rPr>
                        <a:t>Období</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pPr algn="l" fontAlgn="b"/>
                      <a:endParaRPr lang="cs-CZ" sz="1000" b="1" i="0" u="none" strike="noStrike" dirty="0">
                        <a:effectLst/>
                        <a:latin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cs-CZ" sz="1400" b="1" i="0" u="none" strike="noStrike" dirty="0" smtClean="0">
                          <a:solidFill>
                            <a:schemeClr val="bg1"/>
                          </a:solidFill>
                          <a:effectLst/>
                          <a:latin typeface="Calibri" panose="020F0502020204030204" pitchFamily="34" charset="0"/>
                          <a:cs typeface="Times New Roman" panose="02020603050405020304" pitchFamily="18" charset="0"/>
                        </a:rPr>
                        <a:t>Meziroční</a:t>
                      </a:r>
                      <a:r>
                        <a:rPr lang="cs-CZ" sz="1400" b="1" i="0" u="none" strike="noStrike" baseline="0" dirty="0" smtClean="0">
                          <a:solidFill>
                            <a:schemeClr val="bg1"/>
                          </a:solidFill>
                          <a:effectLst/>
                          <a:latin typeface="Calibri" panose="020F0502020204030204" pitchFamily="34" charset="0"/>
                          <a:cs typeface="Times New Roman" panose="02020603050405020304" pitchFamily="18" charset="0"/>
                        </a:rPr>
                        <a:t> srovnání</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cs-CZ" sz="1000" b="1"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712">
                <a:tc vMerge="1">
                  <a:txBody>
                    <a:bodyPr/>
                    <a:lstStyle/>
                    <a:p>
                      <a:pPr algn="l" fontAlgn="b"/>
                      <a:endParaRPr lang="cs-CZ" sz="1200" b="0" i="0" u="none" strike="noStrike" dirty="0">
                        <a:effectLst/>
                        <a:latin typeface="Times New Roman" panose="02020603050405020304" pitchFamily="18"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400" b="1" i="0" u="none" strike="noStrike" dirty="0" smtClean="0">
                          <a:solidFill>
                            <a:schemeClr val="bg1"/>
                          </a:solidFill>
                          <a:effectLst/>
                          <a:latin typeface="Calibri" panose="020F0502020204030204" pitchFamily="34" charset="0"/>
                          <a:cs typeface="Times New Roman" panose="02020603050405020304" pitchFamily="18" charset="0"/>
                        </a:rPr>
                        <a:t>10/2015</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pPr algn="ctr" fontAlgn="b"/>
                      <a:r>
                        <a:rPr lang="cs-CZ" sz="1400" b="1" i="0" u="none" strike="noStrike" dirty="0" smtClean="0">
                          <a:solidFill>
                            <a:schemeClr val="bg1"/>
                          </a:solidFill>
                          <a:effectLst/>
                          <a:latin typeface="Calibri" panose="020F0502020204030204" pitchFamily="34" charset="0"/>
                          <a:cs typeface="Times New Roman" panose="02020603050405020304" pitchFamily="18" charset="0"/>
                        </a:rPr>
                        <a:t>10/2016</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pPr algn="ctr" fontAlgn="b"/>
                      <a:r>
                        <a:rPr lang="cs-CZ" sz="1400" b="1" i="0" u="none" strike="noStrike" smtClean="0">
                          <a:solidFill>
                            <a:schemeClr val="bg1"/>
                          </a:solidFill>
                          <a:effectLst/>
                          <a:latin typeface="Calibri" panose="020F0502020204030204" pitchFamily="34" charset="0"/>
                          <a:cs typeface="Times New Roman" panose="02020603050405020304" pitchFamily="18" charset="0"/>
                        </a:rPr>
                        <a:t> tis. Kč</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pPr algn="ctr" fontAlgn="b"/>
                      <a:r>
                        <a:rPr lang="cs-CZ" sz="1400" b="1" i="0" u="none" strike="noStrike" dirty="0" smtClean="0">
                          <a:solidFill>
                            <a:schemeClr val="bg1"/>
                          </a:solidFill>
                          <a:effectLst/>
                          <a:latin typeface="Calibri" panose="020F0502020204030204" pitchFamily="34" charset="0"/>
                          <a:cs typeface="Times New Roman" panose="02020603050405020304" pitchFamily="18" charset="0"/>
                        </a:rPr>
                        <a:t>%</a:t>
                      </a:r>
                      <a:endParaRPr lang="cs-CZ" sz="1400" b="1" i="0" u="none" strike="noStrike" dirty="0">
                        <a:solidFill>
                          <a:schemeClr val="bg1"/>
                        </a:solidFill>
                        <a:effectLst/>
                        <a:latin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r>
              <a:tr h="210712">
                <a:tc>
                  <a:txBody>
                    <a:bodyPr/>
                    <a:lstStyle/>
                    <a:p>
                      <a:pPr algn="l" fontAlgn="b"/>
                      <a:r>
                        <a:rPr lang="cs-CZ" sz="1400" b="1" i="0" u="none" strike="noStrike" dirty="0" smtClean="0">
                          <a:effectLst/>
                          <a:latin typeface="Calibri" panose="020F0502020204030204" pitchFamily="34" charset="0"/>
                          <a:cs typeface="Times New Roman" panose="02020603050405020304" pitchFamily="18" charset="0"/>
                        </a:rPr>
                        <a:t>Daňové </a:t>
                      </a:r>
                      <a:r>
                        <a:rPr lang="cs-CZ" sz="1400" b="1" i="0" u="none" strike="noStrike" dirty="0">
                          <a:effectLst/>
                          <a:latin typeface="Calibri" panose="020F0502020204030204" pitchFamily="34" charset="0"/>
                          <a:cs typeface="Times New Roman" panose="02020603050405020304" pitchFamily="18" charset="0"/>
                        </a:rPr>
                        <a:t>příjmy</a:t>
                      </a:r>
                    </a:p>
                  </a:txBody>
                  <a:tcPr marL="36002"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40 896 169</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47 388 362</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6 492 192</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115,87%</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0" i="0" u="none" strike="noStrike" dirty="0">
                          <a:effectLst/>
                          <a:latin typeface="Calibri" panose="020F0502020204030204" pitchFamily="34" charset="0"/>
                          <a:cs typeface="Times New Roman" panose="02020603050405020304" pitchFamily="18" charset="0"/>
                        </a:rPr>
                        <a:t>    z toho:</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Daně z příjmů fyzických osob</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10 407 007</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11 791 168</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1 384 161</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113,30%</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0" i="0" u="none" strike="noStrike" dirty="0">
                          <a:effectLst/>
                          <a:latin typeface="Calibri" panose="020F0502020204030204" pitchFamily="34" charset="0"/>
                          <a:cs typeface="Times New Roman" panose="02020603050405020304" pitchFamily="18" charset="0"/>
                        </a:rPr>
                        <a:t>    z toho:</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ze závislé činnosti a funkčních požitků</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9 144 562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10 380 112</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1 235 551</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113,51%</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a:t>
                      </a:r>
                      <a:r>
                        <a:rPr lang="cs-CZ" sz="1400" b="0" i="1" u="none" strike="noStrike" dirty="0" smtClean="0">
                          <a:effectLst/>
                          <a:latin typeface="Calibri" panose="020F0502020204030204" pitchFamily="34" charset="0"/>
                          <a:cs typeface="Times New Roman" panose="02020603050405020304" pitchFamily="18" charset="0"/>
                        </a:rPr>
                        <a:t>z přiznání</a:t>
                      </a:r>
                      <a:endParaRPr lang="cs-CZ" sz="1400" b="0" i="1" u="none" strike="noStrike" dirty="0">
                        <a:effectLst/>
                        <a:latin typeface="Calibri" panose="020F0502020204030204" pitchFamily="34" charset="0"/>
                        <a:cs typeface="Times New Roman" panose="02020603050405020304" pitchFamily="18" charset="0"/>
                      </a:endParaRP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108 839</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227 599</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118 761</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209,12%</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z kapitálových výnosů</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1 153 607</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1 183 457</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29 849</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102,59%</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Daně z příjmů právnických osob</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10 679 767</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12 027 286</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1 347 519</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112,62%</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0" i="0" u="none" strike="noStrike" dirty="0">
                          <a:effectLst/>
                          <a:latin typeface="Calibri" panose="020F0502020204030204" pitchFamily="34" charset="0"/>
                          <a:cs typeface="Times New Roman" panose="02020603050405020304" pitchFamily="18" charset="0"/>
                        </a:rPr>
                        <a:t>    z toho:</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r>
              <a:tr h="210712">
                <a:tc>
                  <a:txBody>
                    <a:bodyPr/>
                    <a:lstStyle/>
                    <a:p>
                      <a:pPr marL="0" algn="l" defTabSz="914400" rtl="0" eaLnBrk="1" fontAlgn="b" latinLnBrk="0" hangingPunct="1"/>
                      <a:r>
                        <a:rPr lang="cs-CZ" sz="1400" b="0" i="1" u="none" strike="noStrike" kern="1200" dirty="0">
                          <a:solidFill>
                            <a:schemeClr val="tx1"/>
                          </a:solidFill>
                          <a:effectLst/>
                          <a:latin typeface="Calibri" panose="020F0502020204030204" pitchFamily="34" charset="0"/>
                          <a:ea typeface="+mn-ea"/>
                          <a:cs typeface="Times New Roman" panose="02020603050405020304" pitchFamily="18" charset="0"/>
                        </a:rPr>
                        <a:t>    daň z příjmů právnických osob</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10 332 653</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11 765 094</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1 432 441</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113,86%</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marL="0" algn="l" defTabSz="914400" rtl="0" eaLnBrk="1" fontAlgn="b" latinLnBrk="0" hangingPunct="1"/>
                      <a:r>
                        <a:rPr lang="pl-PL" sz="1400" b="0" i="1" u="none" strike="noStrike" kern="1200" dirty="0">
                          <a:solidFill>
                            <a:schemeClr val="tx1"/>
                          </a:solidFill>
                          <a:effectLst/>
                          <a:latin typeface="Calibri" panose="020F0502020204030204" pitchFamily="34" charset="0"/>
                          <a:ea typeface="+mn-ea"/>
                          <a:cs typeface="Times New Roman" panose="02020603050405020304" pitchFamily="18" charset="0"/>
                        </a:rPr>
                        <a:t>    daň z příjmů právnických osob za obce</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marL="0" algn="l" defTabSz="914400" rtl="0" eaLnBrk="1" fontAlgn="b" latinLnBrk="0" hangingPunct="1"/>
                      <a:r>
                        <a:rPr lang="pl-PL" sz="1400" b="0" i="1" u="none" strike="noStrike" kern="1200" dirty="0">
                          <a:solidFill>
                            <a:schemeClr val="tx1"/>
                          </a:solidFill>
                          <a:effectLst/>
                          <a:latin typeface="Calibri" panose="020F0502020204030204" pitchFamily="34" charset="0"/>
                          <a:ea typeface="+mn-ea"/>
                          <a:cs typeface="Times New Roman" panose="02020603050405020304" pitchFamily="18" charset="0"/>
                        </a:rPr>
                        <a:t>    daň z příjmů právnických osob za kraje</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347 114</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262 193</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-84 922</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75,53%</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Daň z přidané hodnoty</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19 790 417</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23 545 694</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3 755 278</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118,98%</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Daně a poplatky z vybraných </a:t>
                      </a:r>
                      <a:r>
                        <a:rPr lang="cs-CZ" sz="1400" b="1" i="0" u="none" strike="noStrike" dirty="0" smtClean="0">
                          <a:effectLst/>
                          <a:latin typeface="Calibri" panose="020F0502020204030204" pitchFamily="34" charset="0"/>
                          <a:cs typeface="Times New Roman" panose="02020603050405020304" pitchFamily="18" charset="0"/>
                        </a:rPr>
                        <a:t>činností </a:t>
                      </a:r>
                      <a:r>
                        <a:rPr lang="cs-CZ" sz="1400" b="1" i="0" u="none" strike="noStrike" dirty="0">
                          <a:effectLst/>
                          <a:latin typeface="Calibri" panose="020F0502020204030204" pitchFamily="34" charset="0"/>
                          <a:cs typeface="Times New Roman" panose="02020603050405020304" pitchFamily="18" charset="0"/>
                        </a:rPr>
                        <a:t>a služeb </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18 978</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24 213</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5 235</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127,58%</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0" i="0" u="none" strike="noStrike" dirty="0">
                          <a:effectLst/>
                          <a:latin typeface="Calibri" panose="020F0502020204030204" pitchFamily="34" charset="0"/>
                          <a:cs typeface="Times New Roman" panose="02020603050405020304" pitchFamily="18" charset="0"/>
                        </a:rPr>
                        <a:t>    z toho:</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r" rtl="0" fontAlgn="ctr"/>
                      <a:r>
                        <a:rPr lang="cs-CZ" sz="1400" b="0"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c>
                  <a:txBody>
                    <a:bodyPr/>
                    <a:lstStyle/>
                    <a:p>
                      <a:pPr algn="l"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noFill/>
                      <a:prstDash val="solid"/>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poplatky a odvody v oblasti život</a:t>
                      </a:r>
                      <a:r>
                        <a:rPr lang="cs-CZ" sz="1400" b="0" i="1" u="none" strike="noStrike" dirty="0" smtClean="0">
                          <a:effectLst/>
                          <a:latin typeface="Calibri" panose="020F0502020204030204" pitchFamily="34" charset="0"/>
                          <a:cs typeface="Times New Roman" panose="02020603050405020304" pitchFamily="18" charset="0"/>
                        </a:rPr>
                        <a:t>. prostředí </a:t>
                      </a:r>
                      <a:endParaRPr lang="cs-CZ" sz="1400" b="0" i="1" u="none" strike="noStrike" dirty="0">
                        <a:effectLst/>
                        <a:latin typeface="Calibri" panose="020F0502020204030204" pitchFamily="34" charset="0"/>
                        <a:cs typeface="Times New Roman" panose="02020603050405020304" pitchFamily="18" charset="0"/>
                      </a:endParaRP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endParaRPr lang="cs-CZ" sz="1400" b="0" i="0" u="none" strike="noStrike" dirty="0">
                        <a:solidFill>
                          <a:srgbClr val="000000"/>
                        </a:solidFill>
                        <a:effectLst/>
                        <a:latin typeface="Calibri"/>
                      </a:endParaRP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endParaRPr lang="cs-CZ" sz="1400" b="0" i="0" u="none" strike="noStrike" dirty="0">
                        <a:solidFill>
                          <a:srgbClr val="000000"/>
                        </a:solidFill>
                        <a:effectLst/>
                        <a:latin typeface="Calibri"/>
                      </a:endParaRP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endParaRPr lang="cs-CZ" sz="1400" b="0" i="0" u="none" strike="noStrike">
                        <a:solidFill>
                          <a:srgbClr val="000000"/>
                        </a:solidFill>
                        <a:effectLst/>
                        <a:latin typeface="Calibri"/>
                      </a:endParaRP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místní poplatky z </a:t>
                      </a:r>
                      <a:r>
                        <a:rPr lang="cs-CZ" sz="1400" b="0" i="1" u="none" strike="noStrike" dirty="0" smtClean="0">
                          <a:effectLst/>
                          <a:latin typeface="Calibri" panose="020F0502020204030204" pitchFamily="34" charset="0"/>
                          <a:cs typeface="Times New Roman" panose="02020603050405020304" pitchFamily="18" charset="0"/>
                        </a:rPr>
                        <a:t>vybraných čin. a </a:t>
                      </a:r>
                      <a:r>
                        <a:rPr lang="cs-CZ" sz="1400" b="0" i="1" u="none" strike="noStrike" dirty="0">
                          <a:effectLst/>
                          <a:latin typeface="Calibri" panose="020F0502020204030204" pitchFamily="34" charset="0"/>
                          <a:cs typeface="Times New Roman" panose="02020603050405020304" pitchFamily="18" charset="0"/>
                        </a:rPr>
                        <a:t>služeb</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endParaRPr lang="cs-CZ" sz="1400" b="0" i="0" u="none" strike="noStrike">
                        <a:solidFill>
                          <a:srgbClr val="000000"/>
                        </a:solidFill>
                        <a:effectLst/>
                        <a:latin typeface="Calibri"/>
                      </a:endParaRP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endParaRPr lang="cs-CZ" sz="1400" b="0" i="0" u="none" strike="noStrike" dirty="0">
                        <a:solidFill>
                          <a:srgbClr val="000000"/>
                        </a:solidFill>
                        <a:effectLst/>
                        <a:latin typeface="Calibri"/>
                      </a:endParaRP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endParaRPr lang="cs-CZ" sz="1400" b="0" i="0" u="none" strike="noStrike" dirty="0">
                        <a:solidFill>
                          <a:srgbClr val="000000"/>
                        </a:solidFill>
                        <a:effectLst/>
                        <a:latin typeface="Calibri"/>
                      </a:endParaRP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ostatní odvody z vybraných čin. a služeb</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373</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311</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-62</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83,31%</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0" i="1" u="none" strike="noStrike" dirty="0">
                          <a:effectLst/>
                          <a:latin typeface="Calibri" panose="020F0502020204030204" pitchFamily="34" charset="0"/>
                          <a:cs typeface="Times New Roman" panose="02020603050405020304" pitchFamily="18" charset="0"/>
                        </a:rPr>
                        <a:t>    správní poplatky</a:t>
                      </a:r>
                    </a:p>
                  </a:txBody>
                  <a:tcPr marL="216009"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18 605</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ctr"/>
                      <a:r>
                        <a:rPr lang="cs-CZ" sz="1400" b="0" i="0" u="none" strike="noStrike">
                          <a:solidFill>
                            <a:srgbClr val="000000"/>
                          </a:solidFill>
                          <a:effectLst/>
                          <a:latin typeface="Calibri"/>
                        </a:rPr>
                        <a:t>23 902</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5 297</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128,47%</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Daň z </a:t>
                      </a:r>
                      <a:r>
                        <a:rPr lang="cs-CZ" sz="1400" b="1" i="0" u="none" strike="noStrike" dirty="0" smtClean="0">
                          <a:effectLst/>
                          <a:latin typeface="Calibri" panose="020F0502020204030204" pitchFamily="34" charset="0"/>
                          <a:cs typeface="Times New Roman" panose="02020603050405020304" pitchFamily="18" charset="0"/>
                        </a:rPr>
                        <a:t> nemovitých věcí</a:t>
                      </a:r>
                      <a:endParaRPr lang="cs-CZ" sz="1400" b="1" i="0" u="none" strike="noStrike" dirty="0">
                        <a:effectLst/>
                        <a:latin typeface="Calibri" panose="020F0502020204030204" pitchFamily="34" charset="0"/>
                        <a:cs typeface="Times New Roman" panose="02020603050405020304" pitchFamily="18" charset="0"/>
                      </a:endParaRP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 </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 </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 </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10712">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    Ostatní daňové příjmy</a:t>
                      </a:r>
                    </a:p>
                  </a:txBody>
                  <a:tcPr marL="108005"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endParaRPr lang="cs-CZ" sz="1400" b="1" i="0" u="none" strike="noStrike" dirty="0">
                        <a:solidFill>
                          <a:srgbClr val="000000"/>
                        </a:solidFill>
                        <a:effectLst/>
                        <a:latin typeface="Calibri"/>
                      </a:endParaRP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ctr"/>
                      <a:endParaRPr lang="cs-CZ" sz="1400" b="1" i="0" u="none" strike="noStrike" dirty="0">
                        <a:solidFill>
                          <a:srgbClr val="000000"/>
                        </a:solidFill>
                        <a:effectLst/>
                        <a:latin typeface="Calibri"/>
                      </a:endParaRP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endParaRPr lang="cs-CZ" sz="1400" b="1" i="0" u="none" strike="noStrike" dirty="0">
                        <a:solidFill>
                          <a:srgbClr val="000000"/>
                        </a:solidFill>
                        <a:effectLst/>
                        <a:latin typeface="Calibri"/>
                      </a:endParaRP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 </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20000"/>
                        <a:lumOff val="80000"/>
                      </a:schemeClr>
                    </a:solidFill>
                  </a:tcPr>
                </a:tc>
              </a:tr>
              <a:tr h="201844">
                <a:tc>
                  <a:txBody>
                    <a:bodyPr/>
                    <a:lstStyle/>
                    <a:p>
                      <a:pPr algn="l" fontAlgn="b"/>
                      <a:r>
                        <a:rPr lang="cs-CZ" sz="1400" b="1" i="0" u="none" strike="noStrike" dirty="0">
                          <a:effectLst/>
                          <a:latin typeface="Calibri" panose="020F0502020204030204" pitchFamily="34" charset="0"/>
                          <a:cs typeface="Times New Roman" panose="02020603050405020304" pitchFamily="18" charset="0"/>
                        </a:rPr>
                        <a:t>Stav na bankovních účtech</a:t>
                      </a:r>
                    </a:p>
                  </a:txBody>
                  <a:tcPr marL="36002" marR="0" marT="0" marB="0" anchor="b">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30 232 912</a:t>
                      </a:r>
                    </a:p>
                  </a:txBody>
                  <a:tcPr marL="10800" marR="54000" marT="1080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0" fontAlgn="ctr"/>
                      <a:r>
                        <a:rPr lang="cs-CZ" sz="1400" b="1" i="0" u="none" strike="noStrike">
                          <a:solidFill>
                            <a:srgbClr val="000000"/>
                          </a:solidFill>
                          <a:effectLst/>
                          <a:latin typeface="Calibri"/>
                        </a:rPr>
                        <a:t>24 593 595</a:t>
                      </a:r>
                    </a:p>
                  </a:txBody>
                  <a:tcPr marL="10800" marR="54000" marT="10800" marB="0" anchor="ct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a:solidFill>
                            <a:srgbClr val="000000"/>
                          </a:solidFill>
                          <a:effectLst/>
                          <a:latin typeface="Calibri"/>
                        </a:rPr>
                        <a:t>-5 639 317</a:t>
                      </a:r>
                    </a:p>
                  </a:txBody>
                  <a:tcPr marL="10800" marR="54000" marT="10800" marB="0" anchor="b">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0" fontAlgn="b"/>
                      <a:r>
                        <a:rPr lang="cs-CZ" sz="1400" b="1" i="0" u="none" strike="noStrike" dirty="0">
                          <a:solidFill>
                            <a:srgbClr val="000000"/>
                          </a:solidFill>
                          <a:effectLst/>
                          <a:latin typeface="Calibri"/>
                        </a:rPr>
                        <a:t>81,35%</a:t>
                      </a:r>
                    </a:p>
                  </a:txBody>
                  <a:tcPr marL="10800" marR="54000" marT="10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
        <p:nvSpPr>
          <p:cNvPr id="14" name="Rectangle 2"/>
          <p:cNvSpPr txBox="1">
            <a:spLocks/>
          </p:cNvSpPr>
          <p:nvPr/>
        </p:nvSpPr>
        <p:spPr>
          <a:xfrm>
            <a:off x="2699792" y="1"/>
            <a:ext cx="6335812" cy="1124744"/>
          </a:xfrm>
          <a:prstGeom prst="rect">
            <a:avLst/>
          </a:prstGeom>
        </p:spPr>
        <p:txBody>
          <a:bodyPr/>
          <a:lstStyle>
            <a:lvl1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9pPr>
          </a:lstStyle>
          <a:p>
            <a:pPr algn="l" defTabSz="914400">
              <a:defRPr/>
            </a:pPr>
            <a:r>
              <a:rPr lang="cs-CZ" sz="2800" kern="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Daňové příjmy krajů: 10/2015 </a:t>
            </a:r>
            <a:r>
              <a:rPr lang="cs-CZ" sz="2800" kern="0" dirty="0">
                <a:solidFill>
                  <a:srgbClr val="663300"/>
                </a:solidFill>
                <a:effectLst/>
                <a:latin typeface="Verdana" panose="020B0604030504040204" pitchFamily="34" charset="0"/>
                <a:ea typeface="Verdana" panose="020B0604030504040204" pitchFamily="34" charset="0"/>
                <a:cs typeface="Verdana" panose="020B0604030504040204" pitchFamily="34" charset="0"/>
              </a:rPr>
              <a:t>vs. </a:t>
            </a:r>
            <a:r>
              <a:rPr lang="cs-CZ" sz="2800" kern="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10/2016 </a:t>
            </a:r>
            <a:r>
              <a:rPr lang="cs-CZ" sz="2000" kern="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(skutečnost)</a:t>
            </a:r>
          </a:p>
        </p:txBody>
      </p:sp>
      <p:sp>
        <p:nvSpPr>
          <p:cNvPr id="13" name="Ovál 12"/>
          <p:cNvSpPr/>
          <p:nvPr/>
        </p:nvSpPr>
        <p:spPr bwMode="auto">
          <a:xfrm>
            <a:off x="8191500" y="1517652"/>
            <a:ext cx="700980" cy="304800"/>
          </a:xfrm>
          <a:prstGeom prst="ellipse">
            <a:avLst/>
          </a:prstGeom>
          <a:noFill/>
          <a:ln w="9525" cap="flat" cmpd="sng" algn="ctr">
            <a:solidFill>
              <a:srgbClr val="FF0000"/>
            </a:solidFill>
            <a:prstDash val="solid"/>
            <a:round/>
            <a:headEnd type="none" w="med" len="med"/>
            <a:tailEnd type="none" w="med" len="med"/>
          </a:ln>
          <a:effectLst/>
          <a:scene3d>
            <a:camera prst="legacyObliqueTopRight"/>
            <a:lightRig rig="legacyFlat3" dir="b"/>
          </a:scene3d>
          <a:sp3d extrusionH="76200" prstMaterial="legacyMatte">
            <a:bevelT w="0" h="0" prst="angle"/>
            <a:bevelB w="0" h="0" prst="angle"/>
            <a:extrusionClr>
              <a:srgbClr val="0070C0"/>
            </a:extrusion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endParaRPr>
          </a:p>
        </p:txBody>
      </p:sp>
      <p:sp>
        <p:nvSpPr>
          <p:cNvPr id="15" name="Ovál 14"/>
          <p:cNvSpPr/>
          <p:nvPr/>
        </p:nvSpPr>
        <p:spPr bwMode="auto">
          <a:xfrm flipV="1">
            <a:off x="8191500" y="2348880"/>
            <a:ext cx="700980" cy="353962"/>
          </a:xfrm>
          <a:prstGeom prst="ellipse">
            <a:avLst/>
          </a:prstGeom>
          <a:noFill/>
          <a:ln w="9525" cap="flat" cmpd="sng" algn="ctr">
            <a:solidFill>
              <a:srgbClr val="FF0000"/>
            </a:solidFill>
            <a:prstDash val="solid"/>
            <a:round/>
            <a:headEnd type="none" w="med" len="med"/>
            <a:tailEnd type="none" w="med" len="med"/>
          </a:ln>
          <a:effectLst/>
          <a:scene3d>
            <a:camera prst="legacyObliqueTopRight"/>
            <a:lightRig rig="legacyFlat3" dir="b"/>
          </a:scene3d>
          <a:sp3d extrusionH="76200" prstMaterial="legacyMatte">
            <a:bevelT w="0" h="0" prst="angle"/>
            <a:bevelB w="0" h="0" prst="angle"/>
            <a:extrusionClr>
              <a:srgbClr val="0070C0"/>
            </a:extrusion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endParaRPr>
          </a:p>
        </p:txBody>
      </p:sp>
      <p:sp>
        <p:nvSpPr>
          <p:cNvPr id="16" name="Ovál 15"/>
          <p:cNvSpPr/>
          <p:nvPr/>
        </p:nvSpPr>
        <p:spPr bwMode="auto">
          <a:xfrm>
            <a:off x="8191500" y="3545520"/>
            <a:ext cx="700980" cy="360040"/>
          </a:xfrm>
          <a:prstGeom prst="ellipse">
            <a:avLst/>
          </a:prstGeom>
          <a:noFill/>
          <a:ln w="9525" cap="flat" cmpd="sng" algn="ctr">
            <a:solidFill>
              <a:srgbClr val="FF0000"/>
            </a:solidFill>
            <a:prstDash val="solid"/>
            <a:round/>
            <a:headEnd type="none" w="med" len="med"/>
            <a:tailEnd type="none" w="med" len="med"/>
          </a:ln>
          <a:effectLst/>
          <a:scene3d>
            <a:camera prst="legacyObliqueTopRight"/>
            <a:lightRig rig="legacyFlat3" dir="b"/>
          </a:scene3d>
          <a:sp3d extrusionH="76200" prstMaterial="legacyMatte">
            <a:bevelT w="0" h="0" prst="angle"/>
            <a:bevelB w="0" h="0" prst="angle"/>
            <a:extrusionClr>
              <a:srgbClr val="0070C0"/>
            </a:extrusion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365299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Přímá spojnice 7"/>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sp>
        <p:nvSpPr>
          <p:cNvPr id="9" name="Rectangle 2"/>
          <p:cNvSpPr txBox="1">
            <a:spLocks noChangeArrowheads="1"/>
          </p:cNvSpPr>
          <p:nvPr/>
        </p:nvSpPr>
        <p:spPr bwMode="auto">
          <a:xfrm>
            <a:off x="2555774" y="0"/>
            <a:ext cx="6336000" cy="97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600" b="1">
                <a:solidFill>
                  <a:schemeClr val="bg2"/>
                </a:solidFill>
                <a:effectLst>
                  <a:outerShdw blurRad="38100" dist="38100" dir="2700000" algn="tl">
                    <a:srgbClr val="C0C0C0"/>
                  </a:outerShdw>
                </a:effectLst>
                <a:latin typeface="Arial" charset="0"/>
              </a:defRPr>
            </a:lvl9pPr>
          </a:lstStyle>
          <a:p>
            <a:pPr algn="l" defTabSz="914400">
              <a:defRPr/>
            </a:pPr>
            <a:r>
              <a:rPr lang="cs-CZ" sz="2800" kern="1200" dirty="0" smtClean="0">
                <a:solidFill>
                  <a:srgbClr val="663300"/>
                </a:solidFill>
                <a:effectLst/>
                <a:latin typeface="Verdana" panose="020B0604030504040204" pitchFamily="34" charset="0"/>
                <a:ea typeface="Verdana" panose="020B0604030504040204" pitchFamily="34" charset="0"/>
                <a:cs typeface="Verdana" panose="020B0604030504040204" pitchFamily="34" charset="0"/>
              </a:rPr>
              <a:t>Vývoj celostátního inkasa DPH, DPFO, DPPO</a:t>
            </a:r>
            <a:endParaRPr lang="cs-CZ" sz="2400" kern="1200" dirty="0">
              <a:solidFill>
                <a:srgbClr val="663300"/>
              </a:solidFill>
              <a:effectLst/>
              <a:latin typeface="Verdana" panose="020B0604030504040204" pitchFamily="34" charset="0"/>
              <a:ea typeface="Verdana" panose="020B0604030504040204" pitchFamily="34" charset="0"/>
              <a:cs typeface="Verdana" panose="020B0604030504040204" pitchFamily="34" charset="0"/>
            </a:endParaRPr>
          </a:p>
        </p:txBody>
      </p:sp>
      <p:grpSp>
        <p:nvGrpSpPr>
          <p:cNvPr id="10" name="Skupina 9"/>
          <p:cNvGrpSpPr/>
          <p:nvPr/>
        </p:nvGrpSpPr>
        <p:grpSpPr>
          <a:xfrm>
            <a:off x="0" y="979200"/>
            <a:ext cx="8316416" cy="45719"/>
            <a:chOff x="0" y="1916113"/>
            <a:chExt cx="7235825" cy="36512"/>
          </a:xfrm>
        </p:grpSpPr>
        <p:sp>
          <p:nvSpPr>
            <p:cNvPr id="11"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12"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13"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sp>
        <p:nvSpPr>
          <p:cNvPr id="14" name="TextovéPole 13"/>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7</a:t>
            </a:fld>
            <a:endParaRPr lang="en-GB" sz="1200" dirty="0"/>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024918"/>
            <a:ext cx="8450135" cy="550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1735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8</a:t>
            </a:fld>
            <a:endParaRPr lang="en-GB" sz="1200" dirty="0"/>
          </a:p>
        </p:txBody>
      </p:sp>
      <p:sp>
        <p:nvSpPr>
          <p:cNvPr id="5" name="Rectangle 2"/>
          <p:cNvSpPr txBox="1">
            <a:spLocks/>
          </p:cNvSpPr>
          <p:nvPr/>
        </p:nvSpPr>
        <p:spPr bwMode="auto">
          <a:xfrm>
            <a:off x="2555776" y="0"/>
            <a:ext cx="6336000" cy="97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defRPr/>
            </a:pPr>
            <a:r>
              <a:rPr lang="cs-CZ" sz="2800" b="1" kern="0" dirty="0" smtClean="0">
                <a:solidFill>
                  <a:srgbClr val="663300"/>
                </a:solidFill>
                <a:latin typeface="Verdana" panose="020B0604030504040204" pitchFamily="34" charset="0"/>
                <a:ea typeface="Verdana" panose="020B0604030504040204" pitchFamily="34" charset="0"/>
                <a:cs typeface="Verdana" panose="020B0604030504040204" pitchFamily="34" charset="0"/>
              </a:rPr>
              <a:t>Vybrané DP obcí: skutečnost 2015 a predikce 2016</a:t>
            </a:r>
            <a:endParaRPr lang="cs-CZ" sz="2000" b="1" i="1" kern="0" dirty="0">
              <a:solidFill>
                <a:srgbClr val="66330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10" name="Skupina 9"/>
          <p:cNvGrpSpPr/>
          <p:nvPr/>
        </p:nvGrpSpPr>
        <p:grpSpPr>
          <a:xfrm>
            <a:off x="26110" y="980728"/>
            <a:ext cx="7235825" cy="36512"/>
            <a:chOff x="0" y="1916113"/>
            <a:chExt cx="7235825" cy="36512"/>
          </a:xfrm>
        </p:grpSpPr>
        <p:sp>
          <p:nvSpPr>
            <p:cNvPr id="11"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12"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13"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14" name="Přímá spojnice 13"/>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graphicFrame>
        <p:nvGraphicFramePr>
          <p:cNvPr id="7" name="Tabulka 6"/>
          <p:cNvGraphicFramePr>
            <a:graphicFrameLocks noGrp="1"/>
          </p:cNvGraphicFramePr>
          <p:nvPr>
            <p:extLst>
              <p:ext uri="{D42A27DB-BD31-4B8C-83A1-F6EECF244321}">
                <p14:modId xmlns:p14="http://schemas.microsoft.com/office/powerpoint/2010/main" val="477187659"/>
              </p:ext>
            </p:extLst>
          </p:nvPr>
        </p:nvGraphicFramePr>
        <p:xfrm>
          <a:off x="420688" y="1628800"/>
          <a:ext cx="8281817" cy="4104455"/>
        </p:xfrm>
        <a:graphic>
          <a:graphicData uri="http://schemas.openxmlformats.org/drawingml/2006/table">
            <a:tbl>
              <a:tblPr>
                <a:tableStyleId>{2D5ABB26-0587-4C30-8999-92F81FD0307C}</a:tableStyleId>
              </a:tblPr>
              <a:tblGrid>
                <a:gridCol w="3876214"/>
                <a:gridCol w="1164832"/>
                <a:gridCol w="1080257"/>
                <a:gridCol w="1080257"/>
                <a:gridCol w="1080257"/>
              </a:tblGrid>
              <a:tr h="636791">
                <a:tc>
                  <a:txBody>
                    <a:bodyPr/>
                    <a:lstStyle/>
                    <a:p>
                      <a:pPr algn="ctr" fontAlgn="ctr"/>
                      <a:r>
                        <a:rPr lang="cs-CZ" sz="1600" b="1" i="1" u="none" strike="noStrike" dirty="0" smtClean="0">
                          <a:effectLst/>
                          <a:latin typeface="Calibri" panose="020F0502020204030204" pitchFamily="34" charset="0"/>
                        </a:rPr>
                        <a:t>mld. Kč</a:t>
                      </a:r>
                      <a:endParaRPr lang="cs-CZ" sz="1600" b="1" i="1"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Skutečnost</a:t>
                      </a:r>
                      <a:br>
                        <a:rPr lang="cs-CZ" sz="1600" b="1" i="0" u="none" strike="noStrike" dirty="0" smtClean="0">
                          <a:effectLst/>
                          <a:latin typeface="Calibri" panose="020F0502020204030204" pitchFamily="34" charset="0"/>
                        </a:rPr>
                      </a:br>
                      <a:r>
                        <a:rPr lang="cs-CZ" sz="1600" b="1" i="0" u="none" strike="noStrike" dirty="0" smtClean="0">
                          <a:effectLst/>
                          <a:latin typeface="Calibri" panose="020F0502020204030204" pitchFamily="34" charset="0"/>
                        </a:rPr>
                        <a:t>2015</a:t>
                      </a:r>
                      <a:endParaRPr lang="cs-CZ" sz="16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OS 2016</a:t>
                      </a:r>
                      <a:endParaRPr lang="cs-CZ" sz="16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Rozdíl </a:t>
                      </a:r>
                      <a:br>
                        <a:rPr lang="cs-CZ" sz="1600" b="1" i="0" u="none" strike="noStrike" dirty="0" smtClean="0">
                          <a:effectLst/>
                          <a:latin typeface="Calibri" panose="020F0502020204030204" pitchFamily="34" charset="0"/>
                        </a:rPr>
                      </a:br>
                      <a:r>
                        <a:rPr lang="cs-CZ" sz="1600" b="1" i="0" u="none" strike="noStrike" dirty="0" smtClean="0">
                          <a:effectLst/>
                          <a:latin typeface="Calibri" panose="020F0502020204030204" pitchFamily="34" charset="0"/>
                        </a:rPr>
                        <a:t>2016-2015</a:t>
                      </a:r>
                      <a:endParaRPr lang="cs-CZ" sz="16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Index</a:t>
                      </a:r>
                    </a:p>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2016/2015</a:t>
                      </a:r>
                      <a:endParaRPr lang="cs-CZ" sz="16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r>
              <a:tr h="337350">
                <a:tc>
                  <a:txBody>
                    <a:bodyPr/>
                    <a:lstStyle/>
                    <a:p>
                      <a:pPr algn="ctr" fontAlgn="ctr"/>
                      <a:r>
                        <a:rPr lang="cs-CZ" sz="1400" b="1" u="none" strike="noStrike" dirty="0">
                          <a:effectLst/>
                          <a:latin typeface="Calibri" panose="020F0502020204030204" pitchFamily="34" charset="0"/>
                        </a:rPr>
                        <a:t>Daňový </a:t>
                      </a:r>
                      <a:r>
                        <a:rPr lang="cs-CZ" sz="1400" b="1" u="none" strike="noStrike" dirty="0" smtClean="0">
                          <a:effectLst/>
                          <a:latin typeface="Calibri" panose="020F0502020204030204" pitchFamily="34" charset="0"/>
                        </a:rPr>
                        <a:t>příjem</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317958">
                <a:tc>
                  <a:txBody>
                    <a:bodyPr/>
                    <a:lstStyle/>
                    <a:p>
                      <a:pPr algn="l" fontAlgn="b"/>
                      <a:r>
                        <a:rPr lang="cs-CZ" sz="1400" b="1" u="none" strike="noStrike" dirty="0">
                          <a:effectLst/>
                          <a:latin typeface="Calibri" panose="020F0502020204030204" pitchFamily="34" charset="0"/>
                        </a:rPr>
                        <a:t> Daň z přidané hodnoty </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68,8</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73,4</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4,6</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106,69%</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17958">
                <a:tc>
                  <a:txBody>
                    <a:bodyPr/>
                    <a:lstStyle/>
                    <a:p>
                      <a:pPr algn="l" fontAlgn="b"/>
                      <a:r>
                        <a:rPr lang="cs-CZ" sz="1400" b="1" u="none" strike="noStrike" dirty="0">
                          <a:effectLst/>
                          <a:latin typeface="Calibri" panose="020F0502020204030204" pitchFamily="34" charset="0"/>
                        </a:rPr>
                        <a:t> Daň z příjmů právnických osob celkem</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41,2</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45,2</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4,0</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109,71%</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r>
              <a:tr h="317958">
                <a:tc>
                  <a:txBody>
                    <a:bodyPr/>
                    <a:lstStyle/>
                    <a:p>
                      <a:pPr marL="177800" lvl="1" indent="0" algn="l" fontAlgn="b"/>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 příjmů právnických osob</a:t>
                      </a:r>
                      <a:endParaRPr lang="cs-CZ" sz="1400" b="0" i="1"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34,8</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38,8</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4,0</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111,49%</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85791">
                <a:tc>
                  <a:txBody>
                    <a:bodyPr/>
                    <a:lstStyle/>
                    <a:p>
                      <a:pPr marL="180975" lvl="1" indent="-4763" algn="l" defTabSz="914400" rtl="0" eaLnBrk="1" fontAlgn="b" latinLnBrk="0" hangingPunct="1"/>
                      <a:r>
                        <a:rPr lang="cs-CZ" sz="1400" i="1" u="none" strike="noStrike" kern="1200" dirty="0" smtClean="0">
                          <a:solidFill>
                            <a:schemeClr val="tx1"/>
                          </a:solidFill>
                          <a:effectLst/>
                          <a:latin typeface="Calibri" panose="020F0502020204030204" pitchFamily="34" charset="0"/>
                          <a:ea typeface="+mn-ea"/>
                          <a:cs typeface="+mn-cs"/>
                        </a:rPr>
                        <a:t>Daň </a:t>
                      </a:r>
                      <a:r>
                        <a:rPr lang="cs-CZ" sz="1400" i="1" u="none" strike="noStrike" kern="1200" dirty="0">
                          <a:solidFill>
                            <a:schemeClr val="tx1"/>
                          </a:solidFill>
                          <a:effectLst/>
                          <a:latin typeface="Calibri" panose="020F0502020204030204" pitchFamily="34" charset="0"/>
                          <a:ea typeface="+mn-ea"/>
                          <a:cs typeface="+mn-cs"/>
                        </a:rPr>
                        <a:t>z příjmů právnických osob </a:t>
                      </a:r>
                      <a:r>
                        <a:rPr lang="cs-CZ" sz="1400" i="1" u="none" strike="noStrike" kern="1200" dirty="0" smtClean="0">
                          <a:solidFill>
                            <a:schemeClr val="tx1"/>
                          </a:solidFill>
                          <a:effectLst/>
                          <a:latin typeface="Calibri" panose="020F0502020204030204" pitchFamily="34" charset="0"/>
                          <a:ea typeface="+mn-ea"/>
                          <a:cs typeface="+mn-cs"/>
                        </a:rPr>
                        <a:t>placená </a:t>
                      </a:r>
                      <a:r>
                        <a:rPr lang="cs-CZ" sz="1400" i="1" u="none" strike="noStrike" kern="1200" dirty="0">
                          <a:solidFill>
                            <a:schemeClr val="tx1"/>
                          </a:solidFill>
                          <a:effectLst/>
                          <a:latin typeface="Calibri" panose="020F0502020204030204" pitchFamily="34" charset="0"/>
                          <a:ea typeface="+mn-ea"/>
                          <a:cs typeface="+mn-cs"/>
                        </a:rPr>
                        <a:t>obcemi</a:t>
                      </a: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6,4</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cs-CZ" sz="1400" b="0" i="0" u="none" strike="noStrike">
                          <a:solidFill>
                            <a:srgbClr val="000000"/>
                          </a:solidFill>
                          <a:effectLst/>
                          <a:latin typeface="Calibri"/>
                        </a:rPr>
                        <a:t>6,4</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cs-CZ" sz="1400" b="0" i="0" u="none" strike="noStrike">
                          <a:solidFill>
                            <a:srgbClr val="000000"/>
                          </a:solidFill>
                          <a:effectLst/>
                          <a:latin typeface="Calibri"/>
                        </a:rPr>
                        <a:t>0,0</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cs-CZ" sz="1400" b="0" i="0" u="none" strike="noStrike">
                          <a:solidFill>
                            <a:srgbClr val="000000"/>
                          </a:solidFill>
                          <a:effectLst/>
                          <a:latin typeface="Calibri"/>
                        </a:rPr>
                        <a:t>100,00%</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r>
              <a:tr h="317958">
                <a:tc>
                  <a:txBody>
                    <a:bodyPr/>
                    <a:lstStyle/>
                    <a:p>
                      <a:pPr algn="l" fontAlgn="b"/>
                      <a:r>
                        <a:rPr lang="cs-CZ" sz="1400" b="1" u="none" strike="noStrike" dirty="0">
                          <a:effectLst/>
                          <a:latin typeface="Calibri" panose="020F0502020204030204" pitchFamily="34" charset="0"/>
                        </a:rPr>
                        <a:t> Daň z příjmů fyzických osob celkem</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38,9</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44,4</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5,5</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114,14%</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r>
              <a:tr h="330036">
                <a:tc>
                  <a:txBody>
                    <a:bodyPr/>
                    <a:lstStyle/>
                    <a:p>
                      <a:pPr marL="177800" indent="0" algn="l" fontAlgn="b"/>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 </a:t>
                      </a:r>
                      <a:r>
                        <a:rPr lang="cs-CZ" sz="1400" i="1" u="none" strike="noStrike" kern="1200" dirty="0">
                          <a:solidFill>
                            <a:schemeClr val="tx1"/>
                          </a:solidFill>
                          <a:effectLst/>
                          <a:latin typeface="Calibri" panose="020F0502020204030204" pitchFamily="34" charset="0"/>
                          <a:ea typeface="+mn-ea"/>
                          <a:cs typeface="+mn-cs"/>
                        </a:rPr>
                        <a:t>příjmů</a:t>
                      </a:r>
                      <a:r>
                        <a:rPr lang="cs-CZ" sz="1400" i="1" u="none" strike="noStrike" dirty="0">
                          <a:effectLst/>
                          <a:latin typeface="Calibri" panose="020F0502020204030204" pitchFamily="34" charset="0"/>
                        </a:rPr>
                        <a:t> fyzických osob - zvláštní sazba</a:t>
                      </a:r>
                      <a:endParaRPr lang="cs-CZ" sz="1400" b="0" i="1"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3,7</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3,8</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0,1</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102,70%</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7958">
                <a:tc>
                  <a:txBody>
                    <a:bodyPr/>
                    <a:lstStyle/>
                    <a:p>
                      <a:pPr marL="177800" indent="0" algn="l" fontAlgn="b"/>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 </a:t>
                      </a:r>
                      <a:r>
                        <a:rPr lang="cs-CZ" sz="1400" i="1" u="none" strike="noStrike" kern="1200" dirty="0">
                          <a:solidFill>
                            <a:schemeClr val="tx1"/>
                          </a:solidFill>
                          <a:effectLst/>
                          <a:latin typeface="Calibri" panose="020F0502020204030204" pitchFamily="34" charset="0"/>
                          <a:ea typeface="+mn-ea"/>
                          <a:cs typeface="+mn-cs"/>
                        </a:rPr>
                        <a:t>přiznání</a:t>
                      </a:r>
                      <a:r>
                        <a:rPr lang="cs-CZ" sz="1400" i="1" u="none" strike="noStrike" dirty="0">
                          <a:effectLst/>
                          <a:latin typeface="Calibri" panose="020F0502020204030204" pitchFamily="34" charset="0"/>
                        </a:rPr>
                        <a:t> celkem </a:t>
                      </a:r>
                      <a:endParaRPr lang="cs-CZ" sz="1400" b="0" i="1"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rtl="0" fontAlgn="b"/>
                      <a:r>
                        <a:rPr lang="cs-CZ" sz="1400" b="0" i="0" u="none" strike="noStrike">
                          <a:solidFill>
                            <a:srgbClr val="000000"/>
                          </a:solidFill>
                          <a:effectLst/>
                          <a:latin typeface="Calibri"/>
                        </a:rPr>
                        <a:t>3,2</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rtl="0" fontAlgn="b"/>
                      <a:r>
                        <a:rPr lang="cs-CZ" sz="1400" b="0" i="0" u="none" strike="noStrike" dirty="0">
                          <a:solidFill>
                            <a:srgbClr val="000000"/>
                          </a:solidFill>
                          <a:effectLst/>
                          <a:latin typeface="Calibri"/>
                        </a:rPr>
                        <a:t>2,9</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rtl="0" fontAlgn="b"/>
                      <a:r>
                        <a:rPr lang="cs-CZ" sz="1400" b="0" i="0" u="none" strike="noStrike">
                          <a:solidFill>
                            <a:srgbClr val="000000"/>
                          </a:solidFill>
                          <a:effectLst/>
                          <a:latin typeface="Calibri"/>
                        </a:rPr>
                        <a:t>-0,3</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rtl="0" fontAlgn="b"/>
                      <a:r>
                        <a:rPr lang="cs-CZ" sz="1400" b="0" i="0" u="none" strike="noStrike">
                          <a:solidFill>
                            <a:srgbClr val="000000"/>
                          </a:solidFill>
                          <a:effectLst/>
                          <a:latin typeface="Calibri"/>
                        </a:rPr>
                        <a:t>90,63%</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r>
              <a:tr h="317958">
                <a:tc>
                  <a:txBody>
                    <a:bodyPr/>
                    <a:lstStyle/>
                    <a:p>
                      <a:pPr marL="177800" indent="0" algn="l" fontAlgn="b"/>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ze </a:t>
                      </a:r>
                      <a:r>
                        <a:rPr lang="cs-CZ" sz="1400" i="1" u="none" strike="noStrike" kern="1200" dirty="0">
                          <a:solidFill>
                            <a:schemeClr val="tx1"/>
                          </a:solidFill>
                          <a:effectLst/>
                          <a:latin typeface="Calibri" panose="020F0502020204030204" pitchFamily="34" charset="0"/>
                          <a:ea typeface="+mn-ea"/>
                          <a:cs typeface="+mn-cs"/>
                        </a:rPr>
                        <a:t>závislé</a:t>
                      </a:r>
                      <a:r>
                        <a:rPr lang="cs-CZ" sz="1400" i="1" u="none" strike="noStrike" dirty="0">
                          <a:effectLst/>
                          <a:latin typeface="Calibri" panose="020F0502020204030204" pitchFamily="34" charset="0"/>
                        </a:rPr>
                        <a:t> činnosti celkem</a:t>
                      </a:r>
                      <a:endParaRPr lang="cs-CZ" sz="1400" b="0" i="1"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b"/>
                      <a:r>
                        <a:rPr lang="cs-CZ" sz="1400" b="0" i="0" u="none" strike="noStrike">
                          <a:solidFill>
                            <a:srgbClr val="000000"/>
                          </a:solidFill>
                          <a:effectLst/>
                          <a:latin typeface="Calibri"/>
                        </a:rPr>
                        <a:t>32</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b"/>
                      <a:r>
                        <a:rPr lang="cs-CZ" sz="1400" b="0" i="0" u="none" strike="noStrike" dirty="0">
                          <a:solidFill>
                            <a:srgbClr val="000000"/>
                          </a:solidFill>
                          <a:effectLst/>
                          <a:latin typeface="Calibri"/>
                        </a:rPr>
                        <a:t>37,7</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b"/>
                      <a:r>
                        <a:rPr lang="cs-CZ" sz="1400" b="0" i="0" u="none" strike="noStrike" dirty="0">
                          <a:solidFill>
                            <a:srgbClr val="000000"/>
                          </a:solidFill>
                          <a:effectLst/>
                          <a:latin typeface="Calibri"/>
                        </a:rPr>
                        <a:t>5,7</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b"/>
                      <a:r>
                        <a:rPr lang="cs-CZ" sz="1400" b="0" i="0" u="none" strike="noStrike">
                          <a:solidFill>
                            <a:srgbClr val="000000"/>
                          </a:solidFill>
                          <a:effectLst/>
                          <a:latin typeface="Calibri"/>
                        </a:rPr>
                        <a:t>117,81%</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r h="317958">
                <a:tc>
                  <a:txBody>
                    <a:bodyPr/>
                    <a:lstStyle/>
                    <a:p>
                      <a:pPr algn="l" fontAlgn="b"/>
                      <a:r>
                        <a:rPr lang="cs-CZ" sz="1400" b="1" u="none" strike="noStrike" dirty="0">
                          <a:effectLst/>
                          <a:latin typeface="Calibri" panose="020F0502020204030204" pitchFamily="34" charset="0"/>
                        </a:rPr>
                        <a:t> Daň z nemovitých věcí</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10,3</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10,4</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0,1</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100,97%</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r>
              <a:tr h="288781">
                <a:tc>
                  <a:txBody>
                    <a:bodyPr/>
                    <a:lstStyle/>
                    <a:p>
                      <a:pPr algn="l" fontAlgn="b"/>
                      <a:r>
                        <a:rPr lang="cs-CZ" sz="1400" b="1" u="none" strike="noStrike" dirty="0">
                          <a:effectLst/>
                          <a:latin typeface="Calibri" panose="020F0502020204030204" pitchFamily="34" charset="0"/>
                        </a:rPr>
                        <a:t> DAŇOVÉ PŘÍJMY </a:t>
                      </a:r>
                      <a:r>
                        <a:rPr lang="cs-CZ" sz="1400" b="1" u="none" strike="noStrike" dirty="0" smtClean="0">
                          <a:effectLst/>
                          <a:latin typeface="Calibri" panose="020F0502020204030204" pitchFamily="34" charset="0"/>
                        </a:rPr>
                        <a:t>CELKEM</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a:solidFill>
                            <a:srgbClr val="000000"/>
                          </a:solidFill>
                          <a:effectLst/>
                          <a:latin typeface="Calibri"/>
                        </a:rPr>
                        <a:t>159,2</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a:solidFill>
                            <a:srgbClr val="000000"/>
                          </a:solidFill>
                          <a:effectLst/>
                          <a:latin typeface="Calibri"/>
                        </a:rPr>
                        <a:t>173,4</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a:solidFill>
                            <a:srgbClr val="000000"/>
                          </a:solidFill>
                          <a:effectLst/>
                          <a:latin typeface="Calibri"/>
                        </a:rPr>
                        <a:t>14,2</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dirty="0">
                          <a:solidFill>
                            <a:srgbClr val="000000"/>
                          </a:solidFill>
                          <a:effectLst/>
                          <a:latin typeface="Calibri"/>
                        </a:rPr>
                        <a:t>108,92%</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r>
            </a:tbl>
          </a:graphicData>
        </a:graphic>
      </p:graphicFrame>
      <p:sp>
        <p:nvSpPr>
          <p:cNvPr id="8" name="TextovéPole 7"/>
          <p:cNvSpPr txBox="1"/>
          <p:nvPr/>
        </p:nvSpPr>
        <p:spPr>
          <a:xfrm>
            <a:off x="395536" y="5867980"/>
            <a:ext cx="8280920" cy="461665"/>
          </a:xfrm>
          <a:prstGeom prst="rect">
            <a:avLst/>
          </a:prstGeom>
          <a:noFill/>
        </p:spPr>
        <p:txBody>
          <a:bodyPr wrap="square" rtlCol="0">
            <a:spAutoFit/>
          </a:bodyPr>
          <a:lstStyle/>
          <a:p>
            <a:r>
              <a:rPr lang="cs-CZ" sz="1200" dirty="0" smtClean="0"/>
              <a:t>Poznámka</a:t>
            </a:r>
            <a:r>
              <a:rPr lang="cs-CZ" sz="1200" dirty="0"/>
              <a:t>: </a:t>
            </a:r>
            <a:r>
              <a:rPr lang="cs-CZ" sz="1200" dirty="0" smtClean="0"/>
              <a:t>v údajích jsou zahrnuty i daňové </a:t>
            </a:r>
            <a:r>
              <a:rPr lang="cs-CZ" sz="1200" dirty="0"/>
              <a:t>příjmy hlavního města Prahy podle § 3 odst. 2 zákona č. 243/2000 Sb</a:t>
            </a:r>
            <a:r>
              <a:rPr lang="cs-CZ" sz="1200" dirty="0" smtClean="0"/>
              <a:t>., které hlavní město získává jako kraj.  </a:t>
            </a:r>
            <a:endParaRPr lang="cs-CZ" sz="1200" dirty="0"/>
          </a:p>
        </p:txBody>
      </p:sp>
    </p:spTree>
    <p:extLst>
      <p:ext uri="{BB962C8B-B14F-4D97-AF65-F5344CB8AC3E}">
        <p14:creationId xmlns:p14="http://schemas.microsoft.com/office/powerpoint/2010/main" val="2699043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8676456" y="6525344"/>
            <a:ext cx="432048" cy="276999"/>
          </a:xfrm>
          <a:prstGeom prst="rect">
            <a:avLst/>
          </a:prstGeom>
          <a:noFill/>
        </p:spPr>
        <p:txBody>
          <a:bodyPr wrap="square" rtlCol="0">
            <a:spAutoFit/>
          </a:bodyPr>
          <a:lstStyle/>
          <a:p>
            <a:pPr algn="r"/>
            <a:fld id="{B4EDEA57-35D9-406E-BD72-EDE80C376B47}" type="slidenum">
              <a:rPr lang="cs-CZ" sz="1200" smtClean="0"/>
              <a:t>9</a:t>
            </a:fld>
            <a:endParaRPr lang="en-GB" sz="1200" dirty="0"/>
          </a:p>
        </p:txBody>
      </p:sp>
      <p:sp>
        <p:nvSpPr>
          <p:cNvPr id="5" name="Rectangle 2"/>
          <p:cNvSpPr txBox="1">
            <a:spLocks/>
          </p:cNvSpPr>
          <p:nvPr/>
        </p:nvSpPr>
        <p:spPr bwMode="auto">
          <a:xfrm>
            <a:off x="2555776" y="0"/>
            <a:ext cx="6336000" cy="97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defRPr/>
            </a:pPr>
            <a:r>
              <a:rPr lang="cs-CZ" sz="2800" b="1" kern="0" dirty="0" smtClean="0">
                <a:solidFill>
                  <a:srgbClr val="663300"/>
                </a:solidFill>
                <a:latin typeface="Verdana" panose="020B0604030504040204" pitchFamily="34" charset="0"/>
                <a:ea typeface="Verdana" panose="020B0604030504040204" pitchFamily="34" charset="0"/>
                <a:cs typeface="Verdana" panose="020B0604030504040204" pitchFamily="34" charset="0"/>
              </a:rPr>
              <a:t>Vybrané DP krajů: skutečnost 2015 a OS 2016</a:t>
            </a:r>
            <a:endParaRPr lang="cs-CZ" sz="2000" b="1" i="1" kern="0" dirty="0">
              <a:solidFill>
                <a:srgbClr val="66330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10" name="Skupina 9"/>
          <p:cNvGrpSpPr/>
          <p:nvPr/>
        </p:nvGrpSpPr>
        <p:grpSpPr>
          <a:xfrm>
            <a:off x="26110" y="980728"/>
            <a:ext cx="7235825" cy="36512"/>
            <a:chOff x="0" y="1916113"/>
            <a:chExt cx="7235825" cy="36512"/>
          </a:xfrm>
        </p:grpSpPr>
        <p:sp>
          <p:nvSpPr>
            <p:cNvPr id="11" name="Rectangle 2"/>
            <p:cNvSpPr>
              <a:spLocks noChangeArrowheads="1"/>
            </p:cNvSpPr>
            <p:nvPr/>
          </p:nvSpPr>
          <p:spPr bwMode="auto">
            <a:xfrm flipV="1">
              <a:off x="0" y="1916113"/>
              <a:ext cx="3419475" cy="36512"/>
            </a:xfrm>
            <a:prstGeom prst="rect">
              <a:avLst/>
            </a:prstGeom>
            <a:solidFill>
              <a:srgbClr val="FF9900"/>
            </a:solidFill>
            <a:ln w="9525">
              <a:solidFill>
                <a:srgbClr val="FF99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12" name="Rectangle 3"/>
            <p:cNvSpPr>
              <a:spLocks noChangeArrowheads="1"/>
            </p:cNvSpPr>
            <p:nvPr/>
          </p:nvSpPr>
          <p:spPr bwMode="auto">
            <a:xfrm flipV="1">
              <a:off x="3419475" y="1916113"/>
              <a:ext cx="2232025" cy="36512"/>
            </a:xfrm>
            <a:prstGeom prst="rect">
              <a:avLst/>
            </a:prstGeom>
            <a:solidFill>
              <a:srgbClr val="6699CC"/>
            </a:solidFill>
            <a:ln w="9525">
              <a:solidFill>
                <a:srgbClr val="6699CC"/>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sp>
          <p:nvSpPr>
            <p:cNvPr id="13" name="Rectangle 4"/>
            <p:cNvSpPr>
              <a:spLocks noChangeArrowheads="1"/>
            </p:cNvSpPr>
            <p:nvPr/>
          </p:nvSpPr>
          <p:spPr bwMode="auto">
            <a:xfrm flipV="1">
              <a:off x="5651500" y="1916113"/>
              <a:ext cx="1584325" cy="36512"/>
            </a:xfrm>
            <a:prstGeom prst="rect">
              <a:avLst/>
            </a:prstGeom>
            <a:solidFill>
              <a:srgbClr val="FF3300"/>
            </a:solidFill>
            <a:ln w="9525">
              <a:solidFill>
                <a:srgbClr val="FF3300"/>
              </a:solidFill>
              <a:miter lim="800000"/>
              <a:headEnd/>
              <a:tailEnd/>
            </a:ln>
            <a:effectLst/>
          </p:spPr>
          <p:txBody>
            <a:bodyPr wrap="none" anchor="ctr"/>
            <a:lstStyle/>
            <a:p>
              <a:pPr>
                <a:defRPr/>
              </a:pPr>
              <a:endParaRPr lang="cs-CZ" dirty="0">
                <a:effectLst>
                  <a:outerShdw blurRad="38100" dist="38100" dir="2700000" algn="tl">
                    <a:srgbClr val="000000">
                      <a:alpha val="43137"/>
                    </a:srgbClr>
                  </a:outerShdw>
                </a:effectLst>
              </a:endParaRPr>
            </a:p>
          </p:txBody>
        </p:sp>
      </p:grpSp>
      <p:cxnSp>
        <p:nvCxnSpPr>
          <p:cNvPr id="14" name="Přímá spojnice 13"/>
          <p:cNvCxnSpPr/>
          <p:nvPr/>
        </p:nvCxnSpPr>
        <p:spPr bwMode="auto">
          <a:xfrm>
            <a:off x="0" y="6531673"/>
            <a:ext cx="9081593" cy="0"/>
          </a:xfrm>
          <a:prstGeom prst="line">
            <a:avLst/>
          </a:prstGeom>
          <a:gradFill rotWithShape="0">
            <a:gsLst>
              <a:gs pos="0">
                <a:srgbClr val="FFCC99"/>
              </a:gs>
              <a:gs pos="100000">
                <a:srgbClr val="FFCC99">
                  <a:gamma/>
                  <a:shade val="46275"/>
                  <a:invGamma/>
                </a:srgbClr>
              </a:gs>
            </a:gsLst>
            <a:lin ang="5400000" scaled="1"/>
          </a:gradFill>
          <a:ln w="25400" cap="flat" cmpd="sng" algn="ctr">
            <a:solidFill>
              <a:srgbClr val="FF9900"/>
            </a:solidFill>
            <a:prstDash val="solid"/>
            <a:round/>
            <a:headEnd type="none" w="med" len="med"/>
            <a:tailEnd type="none" w="med" len="med"/>
          </a:ln>
          <a:effectLst/>
          <a:scene3d>
            <a:camera prst="legacyObliqueTopRight"/>
            <a:lightRig rig="legacyFlat3" dir="b"/>
          </a:scene3d>
          <a:sp3d prstMaterial="legacyMatte">
            <a:extrusionClr>
              <a:srgbClr val="FFCC99"/>
            </a:extrusionClr>
          </a:sp3d>
        </p:spPr>
      </p:cxnSp>
      <p:graphicFrame>
        <p:nvGraphicFramePr>
          <p:cNvPr id="7" name="Tabulka 6"/>
          <p:cNvGraphicFramePr>
            <a:graphicFrameLocks noGrp="1"/>
          </p:cNvGraphicFramePr>
          <p:nvPr>
            <p:extLst>
              <p:ext uri="{D42A27DB-BD31-4B8C-83A1-F6EECF244321}">
                <p14:modId xmlns:p14="http://schemas.microsoft.com/office/powerpoint/2010/main" val="562006384"/>
              </p:ext>
            </p:extLst>
          </p:nvPr>
        </p:nvGraphicFramePr>
        <p:xfrm>
          <a:off x="420688" y="1628800"/>
          <a:ext cx="8281817" cy="4104455"/>
        </p:xfrm>
        <a:graphic>
          <a:graphicData uri="http://schemas.openxmlformats.org/drawingml/2006/table">
            <a:tbl>
              <a:tblPr>
                <a:tableStyleId>{2D5ABB26-0587-4C30-8999-92F81FD0307C}</a:tableStyleId>
              </a:tblPr>
              <a:tblGrid>
                <a:gridCol w="3876214"/>
                <a:gridCol w="1164832"/>
                <a:gridCol w="1080257"/>
                <a:gridCol w="1080257"/>
                <a:gridCol w="1080257"/>
              </a:tblGrid>
              <a:tr h="636791">
                <a:tc>
                  <a:txBody>
                    <a:bodyPr/>
                    <a:lstStyle/>
                    <a:p>
                      <a:pPr algn="ctr" fontAlgn="ctr"/>
                      <a:r>
                        <a:rPr lang="cs-CZ" sz="1600" b="1" i="1" u="none" strike="noStrike" dirty="0" smtClean="0">
                          <a:effectLst/>
                          <a:latin typeface="Calibri" panose="020F0502020204030204" pitchFamily="34" charset="0"/>
                        </a:rPr>
                        <a:t>mld. Kč</a:t>
                      </a:r>
                      <a:endParaRPr lang="cs-CZ" sz="1600" b="1" i="1"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Skutečnost</a:t>
                      </a:r>
                      <a:br>
                        <a:rPr lang="cs-CZ" sz="1600" b="1" i="0" u="none" strike="noStrike" dirty="0" smtClean="0">
                          <a:effectLst/>
                          <a:latin typeface="Calibri" panose="020F0502020204030204" pitchFamily="34" charset="0"/>
                        </a:rPr>
                      </a:br>
                      <a:r>
                        <a:rPr lang="cs-CZ" sz="1600" b="1" i="0" u="none" strike="noStrike" dirty="0" smtClean="0">
                          <a:effectLst/>
                          <a:latin typeface="Calibri" panose="020F0502020204030204" pitchFamily="34" charset="0"/>
                        </a:rPr>
                        <a:t>2015</a:t>
                      </a:r>
                      <a:endParaRPr lang="cs-CZ" sz="16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OS 2016</a:t>
                      </a:r>
                      <a:endParaRPr lang="cs-CZ" sz="16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Rozdíl </a:t>
                      </a:r>
                      <a:br>
                        <a:rPr lang="cs-CZ" sz="1600" b="1" i="0" u="none" strike="noStrike" dirty="0" smtClean="0">
                          <a:effectLst/>
                          <a:latin typeface="Calibri" panose="020F0502020204030204" pitchFamily="34" charset="0"/>
                        </a:rPr>
                      </a:br>
                      <a:r>
                        <a:rPr lang="cs-CZ" sz="1600" b="1" i="0" u="none" strike="noStrike" dirty="0" smtClean="0">
                          <a:effectLst/>
                          <a:latin typeface="Calibri" panose="020F0502020204030204" pitchFamily="34" charset="0"/>
                        </a:rPr>
                        <a:t>2016-2015</a:t>
                      </a:r>
                      <a:endParaRPr lang="cs-CZ" sz="16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Index</a:t>
                      </a:r>
                    </a:p>
                    <a:p>
                      <a:pPr marL="0" marR="0" indent="0" algn="ctr" defTabSz="914400" rtl="0" eaLnBrk="1" fontAlgn="ctr" latinLnBrk="0" hangingPunct="1">
                        <a:lnSpc>
                          <a:spcPct val="100000"/>
                        </a:lnSpc>
                        <a:spcBef>
                          <a:spcPts val="0"/>
                        </a:spcBef>
                        <a:spcAft>
                          <a:spcPts val="0"/>
                        </a:spcAft>
                        <a:buClrTx/>
                        <a:buSzTx/>
                        <a:buFontTx/>
                        <a:buNone/>
                        <a:tabLst/>
                        <a:defRPr/>
                      </a:pPr>
                      <a:r>
                        <a:rPr lang="cs-CZ" sz="1600" b="1" i="0" u="none" strike="noStrike" dirty="0" smtClean="0">
                          <a:effectLst/>
                          <a:latin typeface="Calibri" panose="020F0502020204030204" pitchFamily="34" charset="0"/>
                        </a:rPr>
                        <a:t>2016/2015</a:t>
                      </a:r>
                      <a:endParaRPr lang="cs-CZ" sz="1600" b="1" i="0" u="none" strike="noStrike" dirty="0">
                        <a:effectLst/>
                        <a:latin typeface="Calibri" panose="020F0502020204030204" pitchFamily="34" charset="0"/>
                      </a:endParaRPr>
                    </a:p>
                  </a:txBody>
                  <a:tcPr marL="8945" marR="8945" marT="894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tr>
              <a:tr h="337350">
                <a:tc>
                  <a:txBody>
                    <a:bodyPr/>
                    <a:lstStyle/>
                    <a:p>
                      <a:pPr algn="ctr" fontAlgn="ctr"/>
                      <a:r>
                        <a:rPr lang="cs-CZ" sz="1400" b="1" u="none" strike="noStrike" dirty="0">
                          <a:effectLst/>
                          <a:latin typeface="Calibri" panose="020F0502020204030204" pitchFamily="34" charset="0"/>
                        </a:rPr>
                        <a:t>Daňový </a:t>
                      </a:r>
                      <a:r>
                        <a:rPr lang="cs-CZ" sz="1400" b="1" u="none" strike="noStrike" dirty="0" smtClean="0">
                          <a:effectLst/>
                          <a:latin typeface="Calibri" panose="020F0502020204030204" pitchFamily="34" charset="0"/>
                        </a:rPr>
                        <a:t>příjem</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cs-CZ" sz="1400" b="1" i="0" u="none" strike="noStrike" dirty="0">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317958">
                <a:tc>
                  <a:txBody>
                    <a:bodyPr/>
                    <a:lstStyle/>
                    <a:p>
                      <a:pPr algn="l" fontAlgn="b"/>
                      <a:r>
                        <a:rPr lang="cs-CZ" sz="1400" b="1" u="none" strike="noStrike" dirty="0">
                          <a:effectLst/>
                          <a:latin typeface="Calibri" panose="020F0502020204030204" pitchFamily="34" charset="0"/>
                        </a:rPr>
                        <a:t> Daň z přidané hodnoty </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25,1</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31,0</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5,9</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123,5%</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17958">
                <a:tc>
                  <a:txBody>
                    <a:bodyPr/>
                    <a:lstStyle/>
                    <a:p>
                      <a:pPr algn="l" fontAlgn="b"/>
                      <a:r>
                        <a:rPr lang="cs-CZ" sz="1400" b="1" u="none" strike="noStrike" dirty="0">
                          <a:effectLst/>
                          <a:latin typeface="Calibri" panose="020F0502020204030204" pitchFamily="34" charset="0"/>
                        </a:rPr>
                        <a:t> Daň z příjmů právnických osob celkem</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13,0</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14,8</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1,8</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113,8%</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r>
              <a:tr h="317958">
                <a:tc>
                  <a:txBody>
                    <a:bodyPr/>
                    <a:lstStyle/>
                    <a:p>
                      <a:pPr marL="177800" lvl="1" indent="0" algn="l" fontAlgn="b"/>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 příjmů právnických osob</a:t>
                      </a:r>
                      <a:endParaRPr lang="cs-CZ" sz="1400" b="0" i="1"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12,6</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14,5</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1,9</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115,1%</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85791">
                <a:tc>
                  <a:txBody>
                    <a:bodyPr/>
                    <a:lstStyle/>
                    <a:p>
                      <a:pPr marL="180975" lvl="1" indent="-4763" algn="l" defTabSz="914400" rtl="0" eaLnBrk="1" fontAlgn="b" latinLnBrk="0" hangingPunct="1"/>
                      <a:r>
                        <a:rPr lang="cs-CZ" sz="1400" i="1" u="none" strike="noStrike" kern="1200" dirty="0" smtClean="0">
                          <a:solidFill>
                            <a:schemeClr val="tx1"/>
                          </a:solidFill>
                          <a:effectLst/>
                          <a:latin typeface="Calibri" panose="020F0502020204030204" pitchFamily="34" charset="0"/>
                          <a:ea typeface="+mn-ea"/>
                          <a:cs typeface="+mn-cs"/>
                        </a:rPr>
                        <a:t>Daň </a:t>
                      </a:r>
                      <a:r>
                        <a:rPr lang="cs-CZ" sz="1400" i="1" u="none" strike="noStrike" kern="1200" dirty="0">
                          <a:solidFill>
                            <a:schemeClr val="tx1"/>
                          </a:solidFill>
                          <a:effectLst/>
                          <a:latin typeface="Calibri" panose="020F0502020204030204" pitchFamily="34" charset="0"/>
                          <a:ea typeface="+mn-ea"/>
                          <a:cs typeface="+mn-cs"/>
                        </a:rPr>
                        <a:t>z příjmů právnických osob </a:t>
                      </a:r>
                      <a:r>
                        <a:rPr lang="cs-CZ" sz="1400" i="1" u="none" strike="noStrike" kern="1200" dirty="0" smtClean="0">
                          <a:solidFill>
                            <a:schemeClr val="tx1"/>
                          </a:solidFill>
                          <a:effectLst/>
                          <a:latin typeface="Calibri" panose="020F0502020204030204" pitchFamily="34" charset="0"/>
                          <a:ea typeface="+mn-ea"/>
                          <a:cs typeface="+mn-cs"/>
                        </a:rPr>
                        <a:t>placená </a:t>
                      </a:r>
                      <a:r>
                        <a:rPr lang="cs-CZ" sz="1400" i="1" u="none" strike="noStrike" kern="1200" dirty="0">
                          <a:solidFill>
                            <a:schemeClr val="tx1"/>
                          </a:solidFill>
                          <a:effectLst/>
                          <a:latin typeface="Calibri" panose="020F0502020204030204" pitchFamily="34" charset="0"/>
                          <a:ea typeface="+mn-ea"/>
                          <a:cs typeface="+mn-cs"/>
                        </a:rPr>
                        <a:t>obcemi</a:t>
                      </a: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cs-CZ" sz="1400" b="0" i="0" u="none" strike="noStrike">
                          <a:solidFill>
                            <a:srgbClr val="000000"/>
                          </a:solidFill>
                          <a:effectLst/>
                          <a:latin typeface="Calibri"/>
                        </a:rPr>
                        <a:t>0,4</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0,3</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cs-CZ" sz="1400" b="0" i="0" u="none" strike="noStrike" dirty="0">
                          <a:solidFill>
                            <a:srgbClr val="000000"/>
                          </a:solidFill>
                          <a:effectLst/>
                          <a:latin typeface="Calibri"/>
                        </a:rPr>
                        <a:t>-0,1</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cs-CZ" sz="1400" b="0" i="0" u="none" strike="noStrike">
                          <a:solidFill>
                            <a:srgbClr val="000000"/>
                          </a:solidFill>
                          <a:effectLst/>
                          <a:latin typeface="Calibri"/>
                        </a:rPr>
                        <a:t>75,0%</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r>
              <a:tr h="317958">
                <a:tc>
                  <a:txBody>
                    <a:bodyPr/>
                    <a:lstStyle/>
                    <a:p>
                      <a:pPr algn="l" fontAlgn="b"/>
                      <a:r>
                        <a:rPr lang="cs-CZ" sz="1400" b="1" u="none" strike="noStrike" dirty="0">
                          <a:effectLst/>
                          <a:latin typeface="Calibri" panose="020F0502020204030204" pitchFamily="34" charset="0"/>
                        </a:rPr>
                        <a:t> Daň z příjmů fyzických osob celkem</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12,9</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15,1</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2,2</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117,1%</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r>
              <a:tr h="330036">
                <a:tc>
                  <a:txBody>
                    <a:bodyPr/>
                    <a:lstStyle/>
                    <a:p>
                      <a:pPr marL="177800" indent="0" algn="l" fontAlgn="b"/>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 </a:t>
                      </a:r>
                      <a:r>
                        <a:rPr lang="cs-CZ" sz="1400" i="1" u="none" strike="noStrike" kern="1200" dirty="0">
                          <a:solidFill>
                            <a:schemeClr val="tx1"/>
                          </a:solidFill>
                          <a:effectLst/>
                          <a:latin typeface="Calibri" panose="020F0502020204030204" pitchFamily="34" charset="0"/>
                          <a:ea typeface="+mn-ea"/>
                          <a:cs typeface="+mn-cs"/>
                        </a:rPr>
                        <a:t>příjmů</a:t>
                      </a:r>
                      <a:r>
                        <a:rPr lang="cs-CZ" sz="1400" i="1" u="none" strike="noStrike" dirty="0">
                          <a:effectLst/>
                          <a:latin typeface="Calibri" panose="020F0502020204030204" pitchFamily="34" charset="0"/>
                        </a:rPr>
                        <a:t> fyzických osob - zvláštní sazba</a:t>
                      </a:r>
                      <a:endParaRPr lang="cs-CZ" sz="1400" b="0" i="1"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1,4</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1,4</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dirty="0" smtClean="0">
                          <a:solidFill>
                            <a:srgbClr val="000000"/>
                          </a:solidFill>
                          <a:effectLst/>
                          <a:latin typeface="Calibri"/>
                        </a:rPr>
                        <a:t>0,0</a:t>
                      </a:r>
                      <a:endParaRPr lang="cs-CZ" sz="1400" b="0" i="0" u="none" strike="noStrike" dirty="0">
                        <a:solidFill>
                          <a:srgbClr val="000000"/>
                        </a:solidFill>
                        <a:effectLst/>
                        <a:latin typeface="Calibri"/>
                      </a:endParaRP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rtl="0" fontAlgn="b"/>
                      <a:r>
                        <a:rPr lang="cs-CZ" sz="1400" b="0" i="0" u="none" strike="noStrike">
                          <a:solidFill>
                            <a:srgbClr val="000000"/>
                          </a:solidFill>
                          <a:effectLst/>
                          <a:latin typeface="Calibri"/>
                        </a:rPr>
                        <a:t>100,0%</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7958">
                <a:tc>
                  <a:txBody>
                    <a:bodyPr/>
                    <a:lstStyle/>
                    <a:p>
                      <a:pPr marL="177800" indent="0" algn="l" fontAlgn="b"/>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 </a:t>
                      </a:r>
                      <a:r>
                        <a:rPr lang="cs-CZ" sz="1400" i="1" u="none" strike="noStrike" kern="1200" dirty="0">
                          <a:solidFill>
                            <a:schemeClr val="tx1"/>
                          </a:solidFill>
                          <a:effectLst/>
                          <a:latin typeface="Calibri" panose="020F0502020204030204" pitchFamily="34" charset="0"/>
                          <a:ea typeface="+mn-ea"/>
                          <a:cs typeface="+mn-cs"/>
                        </a:rPr>
                        <a:t>přiznání</a:t>
                      </a:r>
                      <a:r>
                        <a:rPr lang="cs-CZ" sz="1400" i="1" u="none" strike="noStrike" dirty="0">
                          <a:effectLst/>
                          <a:latin typeface="Calibri" panose="020F0502020204030204" pitchFamily="34" charset="0"/>
                        </a:rPr>
                        <a:t> celkem </a:t>
                      </a:r>
                      <a:endParaRPr lang="cs-CZ" sz="1400" b="0" i="1"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rtl="0" fontAlgn="b"/>
                      <a:r>
                        <a:rPr lang="cs-CZ" sz="1400" b="0" i="0" u="none" strike="noStrike">
                          <a:solidFill>
                            <a:srgbClr val="000000"/>
                          </a:solidFill>
                          <a:effectLst/>
                          <a:latin typeface="Calibri"/>
                        </a:rPr>
                        <a:t>0,2</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rtl="0" fontAlgn="b"/>
                      <a:r>
                        <a:rPr lang="cs-CZ" sz="1400" b="0" i="0" u="none" strike="noStrike">
                          <a:solidFill>
                            <a:srgbClr val="000000"/>
                          </a:solidFill>
                          <a:effectLst/>
                          <a:latin typeface="Calibri"/>
                        </a:rPr>
                        <a:t>0,4</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rtl="0" fontAlgn="b"/>
                      <a:r>
                        <a:rPr lang="cs-CZ" sz="1400" b="0" i="0" u="none" strike="noStrike" dirty="0">
                          <a:solidFill>
                            <a:srgbClr val="000000"/>
                          </a:solidFill>
                          <a:effectLst/>
                          <a:latin typeface="Calibri"/>
                        </a:rPr>
                        <a:t>0,2</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rtl="0" fontAlgn="b"/>
                      <a:r>
                        <a:rPr lang="cs-CZ" sz="1400" b="0" i="0" u="none" strike="noStrike">
                          <a:solidFill>
                            <a:srgbClr val="000000"/>
                          </a:solidFill>
                          <a:effectLst/>
                          <a:latin typeface="Calibri"/>
                        </a:rPr>
                        <a:t>200,0%</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r>
              <a:tr h="317958">
                <a:tc>
                  <a:txBody>
                    <a:bodyPr/>
                    <a:lstStyle/>
                    <a:p>
                      <a:pPr marL="177800" indent="0" algn="l" fontAlgn="b"/>
                      <a:r>
                        <a:rPr lang="cs-CZ" sz="1400" i="1" u="none" strike="noStrike" dirty="0" smtClean="0">
                          <a:effectLst/>
                          <a:latin typeface="Calibri" panose="020F0502020204030204" pitchFamily="34" charset="0"/>
                        </a:rPr>
                        <a:t>Daň </a:t>
                      </a:r>
                      <a:r>
                        <a:rPr lang="cs-CZ" sz="1400" i="1" u="none" strike="noStrike" dirty="0">
                          <a:effectLst/>
                          <a:latin typeface="Calibri" panose="020F0502020204030204" pitchFamily="34" charset="0"/>
                        </a:rPr>
                        <a:t>ze </a:t>
                      </a:r>
                      <a:r>
                        <a:rPr lang="cs-CZ" sz="1400" i="1" u="none" strike="noStrike" kern="1200" dirty="0">
                          <a:solidFill>
                            <a:schemeClr val="tx1"/>
                          </a:solidFill>
                          <a:effectLst/>
                          <a:latin typeface="Calibri" panose="020F0502020204030204" pitchFamily="34" charset="0"/>
                          <a:ea typeface="+mn-ea"/>
                          <a:cs typeface="+mn-cs"/>
                        </a:rPr>
                        <a:t>závislé</a:t>
                      </a:r>
                      <a:r>
                        <a:rPr lang="cs-CZ" sz="1400" i="1" u="none" strike="noStrike" dirty="0">
                          <a:effectLst/>
                          <a:latin typeface="Calibri" panose="020F0502020204030204" pitchFamily="34" charset="0"/>
                        </a:rPr>
                        <a:t> činnosti celkem</a:t>
                      </a:r>
                      <a:endParaRPr lang="cs-CZ" sz="1400" b="0" i="1"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b"/>
                      <a:r>
                        <a:rPr lang="cs-CZ" sz="1400" b="0" i="0" u="none" strike="noStrike">
                          <a:solidFill>
                            <a:srgbClr val="000000"/>
                          </a:solidFill>
                          <a:effectLst/>
                          <a:latin typeface="Calibri"/>
                        </a:rPr>
                        <a:t>11,3</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b"/>
                      <a:r>
                        <a:rPr lang="cs-CZ" sz="1400" b="0" i="0" u="none" strike="noStrike">
                          <a:solidFill>
                            <a:srgbClr val="000000"/>
                          </a:solidFill>
                          <a:effectLst/>
                          <a:latin typeface="Calibri"/>
                        </a:rPr>
                        <a:t>13,3</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b"/>
                      <a:r>
                        <a:rPr lang="cs-CZ" sz="1400" b="0" i="0" u="none" strike="noStrike" dirty="0" smtClean="0">
                          <a:solidFill>
                            <a:srgbClr val="000000"/>
                          </a:solidFill>
                          <a:effectLst/>
                          <a:latin typeface="Calibri"/>
                        </a:rPr>
                        <a:t>2,0</a:t>
                      </a:r>
                      <a:endParaRPr lang="cs-CZ" sz="1400" b="0" i="0" u="none" strike="noStrike" dirty="0">
                        <a:solidFill>
                          <a:srgbClr val="000000"/>
                        </a:solidFill>
                        <a:effectLst/>
                        <a:latin typeface="Calibri"/>
                      </a:endParaRP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b"/>
                      <a:r>
                        <a:rPr lang="cs-CZ" sz="1400" b="0" i="0" u="none" strike="noStrike" dirty="0">
                          <a:solidFill>
                            <a:srgbClr val="000000"/>
                          </a:solidFill>
                          <a:effectLst/>
                          <a:latin typeface="Calibri"/>
                        </a:rPr>
                        <a:t>117,7%</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r h="317958">
                <a:tc>
                  <a:txBody>
                    <a:bodyPr/>
                    <a:lstStyle/>
                    <a:p>
                      <a:pPr algn="l" fontAlgn="b"/>
                      <a:r>
                        <a:rPr lang="cs-CZ" sz="1400" b="1" u="none" strike="noStrike" dirty="0">
                          <a:effectLst/>
                          <a:latin typeface="Calibri" panose="020F0502020204030204" pitchFamily="34" charset="0"/>
                        </a:rPr>
                        <a:t> Daň z nemovitých věcí</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 </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 </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a:solidFill>
                            <a:srgbClr val="000000"/>
                          </a:solidFill>
                          <a:effectLst/>
                          <a:latin typeface="Calibri"/>
                        </a:rPr>
                        <a:t>0</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rtl="0" fontAlgn="b"/>
                      <a:r>
                        <a:rPr lang="cs-CZ" sz="1400" b="1" i="0" u="none" strike="noStrike" dirty="0">
                          <a:solidFill>
                            <a:srgbClr val="000000"/>
                          </a:solidFill>
                          <a:effectLst/>
                          <a:latin typeface="Calibri"/>
                        </a:rPr>
                        <a:t> </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r>
              <a:tr h="288781">
                <a:tc>
                  <a:txBody>
                    <a:bodyPr/>
                    <a:lstStyle/>
                    <a:p>
                      <a:pPr algn="l" fontAlgn="b"/>
                      <a:r>
                        <a:rPr lang="cs-CZ" sz="1400" b="1" u="none" strike="noStrike" dirty="0">
                          <a:effectLst/>
                          <a:latin typeface="Calibri" panose="020F0502020204030204" pitchFamily="34" charset="0"/>
                        </a:rPr>
                        <a:t> DAŇOVÉ PŘÍJMY </a:t>
                      </a:r>
                      <a:r>
                        <a:rPr lang="cs-CZ" sz="1400" b="1" u="none" strike="noStrike" dirty="0" smtClean="0">
                          <a:effectLst/>
                          <a:latin typeface="Calibri" panose="020F0502020204030204" pitchFamily="34" charset="0"/>
                        </a:rPr>
                        <a:t>CELKEM</a:t>
                      </a:r>
                      <a:endParaRPr lang="cs-CZ" sz="1400" b="1" i="0" u="none" strike="noStrike" dirty="0">
                        <a:effectLst/>
                        <a:latin typeface="Calibri" panose="020F0502020204030204" pitchFamily="34" charset="0"/>
                      </a:endParaRPr>
                    </a:p>
                  </a:txBody>
                  <a:tcPr marL="8945" marR="8945" marT="894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a:solidFill>
                            <a:srgbClr val="000000"/>
                          </a:solidFill>
                          <a:effectLst/>
                          <a:latin typeface="Calibri"/>
                        </a:rPr>
                        <a:t>51,0</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a:solidFill>
                            <a:srgbClr val="000000"/>
                          </a:solidFill>
                          <a:effectLst/>
                          <a:latin typeface="Calibri"/>
                        </a:rPr>
                        <a:t>60,9</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a:solidFill>
                            <a:srgbClr val="000000"/>
                          </a:solidFill>
                          <a:effectLst/>
                          <a:latin typeface="Calibri"/>
                        </a:rPr>
                        <a:t>9,9</a:t>
                      </a:r>
                    </a:p>
                  </a:txBody>
                  <a:tcPr marL="9525" marR="857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algn="r" rtl="0" fontAlgn="b"/>
                      <a:r>
                        <a:rPr lang="cs-CZ" sz="1400" b="1" i="0" u="none" strike="noStrike" dirty="0">
                          <a:solidFill>
                            <a:srgbClr val="000000"/>
                          </a:solidFill>
                          <a:effectLst/>
                          <a:latin typeface="Calibri"/>
                        </a:rPr>
                        <a:t>119,4%</a:t>
                      </a:r>
                    </a:p>
                  </a:txBody>
                  <a:tcPr marL="9525" marR="857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r>
            </a:tbl>
          </a:graphicData>
        </a:graphic>
      </p:graphicFrame>
      <p:sp>
        <p:nvSpPr>
          <p:cNvPr id="8" name="TextovéPole 7"/>
          <p:cNvSpPr txBox="1"/>
          <p:nvPr/>
        </p:nvSpPr>
        <p:spPr>
          <a:xfrm>
            <a:off x="395536" y="5867980"/>
            <a:ext cx="8280920" cy="461665"/>
          </a:xfrm>
          <a:prstGeom prst="rect">
            <a:avLst/>
          </a:prstGeom>
          <a:noFill/>
        </p:spPr>
        <p:txBody>
          <a:bodyPr wrap="square" rtlCol="0">
            <a:spAutoFit/>
          </a:bodyPr>
          <a:lstStyle/>
          <a:p>
            <a:r>
              <a:rPr lang="cs-CZ" sz="1200" dirty="0" smtClean="0"/>
              <a:t>Poznámka</a:t>
            </a:r>
            <a:r>
              <a:rPr lang="cs-CZ" sz="1200" dirty="0"/>
              <a:t>: </a:t>
            </a:r>
            <a:r>
              <a:rPr lang="cs-CZ" sz="1200" dirty="0" smtClean="0"/>
              <a:t>v údajích jsou zahrnuty i daňové </a:t>
            </a:r>
            <a:r>
              <a:rPr lang="cs-CZ" sz="1200" dirty="0"/>
              <a:t>příjmy hlavního města Prahy podle § 3 odst. 2 zákona č. 243/2000 Sb</a:t>
            </a:r>
            <a:r>
              <a:rPr lang="cs-CZ" sz="1200" dirty="0" smtClean="0"/>
              <a:t>., které hlavní město získává jako kraj.  </a:t>
            </a:r>
            <a:endParaRPr lang="cs-CZ" sz="1200" dirty="0"/>
          </a:p>
        </p:txBody>
      </p:sp>
    </p:spTree>
    <p:extLst>
      <p:ext uri="{BB962C8B-B14F-4D97-AF65-F5344CB8AC3E}">
        <p14:creationId xmlns:p14="http://schemas.microsoft.com/office/powerpoint/2010/main" val="2446397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MF">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e-Doc">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alpha val="60000"/>
          </a:srgbClr>
        </a:solidFill>
        <a:ln w="9525" cap="flat" cmpd="sng" algn="ctr">
          <a:noFill/>
          <a:prstDash val="solid"/>
          <a:round/>
          <a:headEnd type="none" w="med" len="med"/>
          <a:tailEnd type="none" w="med" len="med"/>
        </a:ln>
        <a:effectLst/>
        <a:scene3d>
          <a:camera prst="legacyObliqueTopRight"/>
          <a:lightRig rig="legacyFlat3" dir="b"/>
        </a:scene3d>
        <a:sp3d extrusionH="76200" prstMaterial="legacyMatte">
          <a:bevelT w="0" h="0" prst="angle"/>
          <a:bevelB w="0" h="0" prst="angle"/>
          <a:extrusionClr>
            <a:srgbClr val="0070C0"/>
          </a:extrusionClr>
        </a:sp3d>
      </a:spPr>
      <a:bodyPr vert="horz" wrap="non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gradFill rotWithShape="0">
          <a:gsLst>
            <a:gs pos="0">
              <a:srgbClr val="FFCC99"/>
            </a:gs>
            <a:gs pos="100000">
              <a:srgbClr val="FFCC99">
                <a:gamma/>
                <a:shade val="46275"/>
                <a:invGamma/>
              </a:srgbClr>
            </a:gs>
          </a:gsLst>
          <a:lin ang="5400000" scaled="1"/>
        </a:gradFill>
        <a:ln w="9525" cap="flat" cmpd="sng" algn="ctr">
          <a:noFill/>
          <a:prstDash val="solid"/>
          <a:round/>
          <a:headEnd type="none" w="med" len="med"/>
          <a:tailEnd type="none" w="med" len="med"/>
        </a:ln>
        <a:effectLst/>
        <a:scene3d>
          <a:camera prst="legacyObliqueTopRight"/>
          <a:lightRig rig="legacyFlat3" dir="b"/>
        </a:scene3d>
        <a:sp3d extrusionH="887400" prstMaterial="legacyMatte">
          <a:bevelT w="13500" h="13500" prst="angle"/>
          <a:bevelB w="13500" h="13500" prst="angle"/>
          <a:extrusionClr>
            <a:srgbClr val="FFCC99"/>
          </a:extrusionClr>
        </a:sp3d>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cs-CZ"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charset="0"/>
          </a:defRPr>
        </a:defPPr>
      </a:lstStyle>
    </a:lnDef>
  </a:objectDefaults>
  <a:extraClrSchemeLst>
    <a:extraClrScheme>
      <a:clrScheme name="1_e-Doc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e-Doc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e-Doc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e-Doc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e-Do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e-Do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e-Do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23250</TotalTime>
  <Words>4454</Words>
  <Application>Microsoft Office PowerPoint</Application>
  <PresentationFormat>Předvádění na obrazovce (4:3)</PresentationFormat>
  <Paragraphs>1381</Paragraphs>
  <Slides>46</Slides>
  <Notes>43</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46</vt:i4>
      </vt:variant>
    </vt:vector>
  </HeadingPairs>
  <TitlesOfParts>
    <vt:vector size="56" baseType="lpstr">
      <vt:lpstr>Aharoni</vt:lpstr>
      <vt:lpstr>Arial</vt:lpstr>
      <vt:lpstr>Arial Black</vt:lpstr>
      <vt:lpstr>Calibri</vt:lpstr>
      <vt:lpstr>Corbel</vt:lpstr>
      <vt:lpstr>Tahoma</vt:lpstr>
      <vt:lpstr>Times New Roman</vt:lpstr>
      <vt:lpstr>Verdana</vt:lpstr>
      <vt:lpstr>Wingdings</vt:lpstr>
      <vt:lpstr>1_MF</vt:lpstr>
      <vt:lpstr>Pracovní komise k RUD</vt:lpstr>
      <vt:lpstr>Obsah prezentace</vt:lpstr>
      <vt:lpstr>Prezentace aplikace PowerPoint</vt:lpstr>
      <vt:lpstr>Příjmy a výdaje obcí a krajů  v roce  2015-2017</vt:lpstr>
      <vt:lpstr>Prezentace aplikace PowerPoint</vt:lpstr>
      <vt:lpstr>Prezentace aplikace PowerPoint</vt:lpstr>
      <vt:lpstr>Prezentace aplikace PowerPoint</vt:lpstr>
      <vt:lpstr>Prezentace aplikace PowerPoint</vt:lpstr>
      <vt:lpstr>Prezentace aplikace PowerPoint</vt:lpstr>
      <vt:lpstr>Srovnání vybraných daňových příjmů</vt:lpstr>
      <vt:lpstr>Prezentace aplikace PowerPoint</vt:lpstr>
      <vt:lpstr>Závěry pracovní skupiny ze dne 31. března 2016</vt:lpstr>
      <vt:lpstr>Plnění úkolu č. 1: Finanční vztahy SR k rozpočtům ÚSC v roce 2016 a 2017 (v tis. Kč) </vt:lpstr>
      <vt:lpstr>Financování veřejného opatrovnictví 2017</vt:lpstr>
      <vt:lpstr>Financování veřejného opatrovnictví 2017</vt:lpstr>
      <vt:lpstr>Zrušení podílu obcí na dani z hazardu, paralelní navýšení RUD obcí + navýšení váhy kritéria počtu žáků ze 7% na 9%</vt:lpstr>
      <vt:lpstr>Východiska</vt:lpstr>
      <vt:lpstr>Schéma daně z hazardu z. č. 187/2016 Sb. (stav od roku 2017)</vt:lpstr>
      <vt:lpstr>Obce s nejvyšším výnosem  z hazardu</vt:lpstr>
      <vt:lpstr>Výnos obcí z daně z hazardu  v letech 2017 až 2019</vt:lpstr>
      <vt:lpstr>Návrh I </vt:lpstr>
      <vt:lpstr>Návrh II</vt:lpstr>
      <vt:lpstr>Finanční dopady na vybrané obce ve variantě II </vt:lpstr>
      <vt:lpstr>Rozpočtové určení daní krajů </vt:lpstr>
      <vt:lpstr>Modelové zastoupení jednotlivých odvětví v RUD krajů (novela 2005)</vt:lpstr>
      <vt:lpstr>Modelové zastoupení jednotlivých odvětví v RUD krajů (novela 2005)</vt:lpstr>
      <vt:lpstr>Vybraná kritéria použitá při konstrukci stávajících podílů</vt:lpstr>
      <vt:lpstr>RUD krajů </vt:lpstr>
      <vt:lpstr>Prezentace aplikace PowerPoint</vt:lpstr>
      <vt:lpstr>Podíl RUD obcí a krajů jen na DPH</vt:lpstr>
      <vt:lpstr>Motivační složka v rámci RUD</vt:lpstr>
      <vt:lpstr>Návrh SMO: navýšení motivační složky na zaměstnance ze stávajících 1,5% na 6%</vt:lpstr>
      <vt:lpstr>Dopad - tabulka</vt:lpstr>
      <vt:lpstr>Návrh SMO: 30% podíl obcí na DPFO z přiznání dle počtu podnikatelů</vt:lpstr>
      <vt:lpstr>Prezentace aplikace PowerPoint</vt:lpstr>
      <vt:lpstr>Nové legislativně technické zpracování zákona o RUD</vt:lpstr>
      <vt:lpstr>Co preferuje MF</vt:lpstr>
      <vt:lpstr>Prezentace aplikace PowerPoint</vt:lpstr>
      <vt:lpstr>Prezentace aplikace PowerPoint</vt:lpstr>
      <vt:lpstr>Zákon č. 391/2015 Sb. - novela RUD od r. 2017</vt:lpstr>
      <vt:lpstr>Prezentace aplikace PowerPoint</vt:lpstr>
      <vt:lpstr>Převod podílu 30% DPFO z přiznání obcím v roce 2015</vt:lpstr>
      <vt:lpstr>Prezentace aplikace PowerPoint</vt:lpstr>
      <vt:lpstr>Prezentace aplikace PowerPoint</vt:lpstr>
      <vt:lpstr>Krajské iniciativy novely RUD</vt:lpstr>
      <vt:lpstr>Poslanecká iniciativa novely RUD</vt:lpstr>
    </vt:vector>
  </TitlesOfParts>
  <Company>Ministerstvo financí</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Miroslav.Matej@mfcr.cz</dc:creator>
  <cp:lastModifiedBy>Chládková Jana</cp:lastModifiedBy>
  <cp:revision>1038</cp:revision>
  <cp:lastPrinted>2016-11-25T08:37:08Z</cp:lastPrinted>
  <dcterms:created xsi:type="dcterms:W3CDTF">2014-03-12T10:22:23Z</dcterms:created>
  <dcterms:modified xsi:type="dcterms:W3CDTF">2016-11-30T15:49:11Z</dcterms:modified>
</cp:coreProperties>
</file>