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0" r:id="rId5"/>
    <p:sldMasterId id="2147483659" r:id="rId6"/>
    <p:sldMasterId id="2147483655" r:id="rId7"/>
  </p:sldMasterIdLst>
  <p:notesMasterIdLst>
    <p:notesMasterId r:id="rId21"/>
  </p:notesMasterIdLst>
  <p:handoutMasterIdLst>
    <p:handoutMasterId r:id="rId22"/>
  </p:handoutMasterIdLst>
  <p:sldIdLst>
    <p:sldId id="256" r:id="rId8"/>
    <p:sldId id="264" r:id="rId9"/>
    <p:sldId id="286" r:id="rId10"/>
    <p:sldId id="306" r:id="rId11"/>
    <p:sldId id="305" r:id="rId12"/>
    <p:sldId id="291" r:id="rId13"/>
    <p:sldId id="304" r:id="rId14"/>
    <p:sldId id="303" r:id="rId15"/>
    <p:sldId id="295" r:id="rId16"/>
    <p:sldId id="302" r:id="rId17"/>
    <p:sldId id="299" r:id="rId18"/>
    <p:sldId id="300" r:id="rId19"/>
    <p:sldId id="301" r:id="rId20"/>
  </p:sldIdLst>
  <p:sldSz cx="9144000" cy="6858000" type="screen4x3"/>
  <p:notesSz cx="7010400" cy="92964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9"/>
    <a:srgbClr val="EE7D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le chiaro 2 - Color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Stile con tema 2 - Colore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24" autoAdjust="0"/>
  </p:normalViewPr>
  <p:slideViewPr>
    <p:cSldViewPr snapToGrid="0" snapToObjects="1">
      <p:cViewPr varScale="1">
        <p:scale>
          <a:sx n="99" d="100"/>
          <a:sy n="99" d="100"/>
        </p:scale>
        <p:origin x="24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&#283;ra%20Kamen&#237;&#269;kov&#225;\Desktop\konference%20Venkov_&#345;&#237;jen%202016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&#283;ra%20Kamen&#237;&#269;kov&#225;\Desktop\Obce%202015_novin&#225;&#345;i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Sdílené daně v Kč na </a:t>
            </a:r>
            <a:r>
              <a:rPr lang="cs-CZ"/>
              <a:t>o</a:t>
            </a:r>
            <a:r>
              <a:rPr lang="en-US"/>
              <a:t>byvatele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'podle kat.obcí'!$C$6331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2381619821297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9.0212011011832124E-3"/>
                  <c:y val="-6.2015503875968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212011011832124E-3"/>
                  <c:y val="-1.8604651162790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82544132141992E-2"/>
                  <c:y val="-1.2403100775193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2629681541656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19050"/>
            </c:spPr>
            <c:trendlineType val="poly"/>
            <c:order val="5"/>
            <c:dispRSqr val="0"/>
            <c:dispEq val="0"/>
          </c:trendline>
          <c:cat>
            <c:strRef>
              <c:f>'podle kat.obcí'!$B$6332:$B$6336</c:f>
              <c:strCache>
                <c:ptCount val="5"/>
                <c:pt idx="0">
                  <c:v>1 - 199</c:v>
                </c:pt>
                <c:pt idx="1">
                  <c:v>200 - 499</c:v>
                </c:pt>
                <c:pt idx="2">
                  <c:v>500 - 999</c:v>
                </c:pt>
                <c:pt idx="3">
                  <c:v>1 000 - 4 999</c:v>
                </c:pt>
                <c:pt idx="4">
                  <c:v>5 000 a více</c:v>
                </c:pt>
              </c:strCache>
            </c:strRef>
          </c:cat>
          <c:val>
            <c:numRef>
              <c:f>'podle kat.obcí'!$C$6332:$C$6336</c:f>
              <c:numCache>
                <c:formatCode>#,##0</c:formatCode>
                <c:ptCount val="5"/>
                <c:pt idx="0">
                  <c:v>7799.4633277953044</c:v>
                </c:pt>
                <c:pt idx="1">
                  <c:v>7033.0515453085136</c:v>
                </c:pt>
                <c:pt idx="2">
                  <c:v>6777.9103836767854</c:v>
                </c:pt>
                <c:pt idx="3">
                  <c:v>6605.8571364677491</c:v>
                </c:pt>
                <c:pt idx="4">
                  <c:v>8130.177302658195</c:v>
                </c:pt>
              </c:numCache>
            </c:numRef>
          </c:val>
        </c:ser>
        <c:ser>
          <c:idx val="1"/>
          <c:order val="1"/>
          <c:tx>
            <c:strRef>
              <c:f>'podle kat.obcí'!$G$6331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spPr>
              <a:ln w="19050"/>
            </c:spPr>
            <c:trendlineType val="poly"/>
            <c:order val="6"/>
            <c:dispRSqr val="0"/>
            <c:dispEq val="0"/>
          </c:trendline>
          <c:cat>
            <c:strRef>
              <c:f>'podle kat.obcí'!$B$6332:$B$6336</c:f>
              <c:strCache>
                <c:ptCount val="5"/>
                <c:pt idx="0">
                  <c:v>1 - 199</c:v>
                </c:pt>
                <c:pt idx="1">
                  <c:v>200 - 499</c:v>
                </c:pt>
                <c:pt idx="2">
                  <c:v>500 - 999</c:v>
                </c:pt>
                <c:pt idx="3">
                  <c:v>1 000 - 4 999</c:v>
                </c:pt>
                <c:pt idx="4">
                  <c:v>5 000 a více</c:v>
                </c:pt>
              </c:strCache>
            </c:strRef>
          </c:cat>
          <c:val>
            <c:numRef>
              <c:f>'podle kat.obcí'!$G$6332:$G$6336</c:f>
              <c:numCache>
                <c:formatCode>#,##0</c:formatCode>
                <c:ptCount val="5"/>
                <c:pt idx="0">
                  <c:v>10242.609999777867</c:v>
                </c:pt>
                <c:pt idx="1">
                  <c:v>9728.4096843623356</c:v>
                </c:pt>
                <c:pt idx="2">
                  <c:v>9773.4578575725773</c:v>
                </c:pt>
                <c:pt idx="3">
                  <c:v>9868.4098047528005</c:v>
                </c:pt>
                <c:pt idx="4">
                  <c:v>10205.052081513049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041784"/>
        <c:axId val="197037080"/>
      </c:barChart>
      <c:catAx>
        <c:axId val="197041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7037080"/>
        <c:crosses val="autoZero"/>
        <c:auto val="1"/>
        <c:lblAlgn val="ctr"/>
        <c:lblOffset val="100"/>
        <c:noMultiLvlLbl val="0"/>
      </c:catAx>
      <c:valAx>
        <c:axId val="1970370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7041784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  <c:txPr>
        <a:bodyPr/>
        <a:lstStyle/>
        <a:p>
          <a:pPr>
            <a:defRPr sz="1100"/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cs-CZ" sz="1800"/>
              <a:t>Rok </a:t>
            </a:r>
            <a:r>
              <a:rPr lang="en-US" sz="1800"/>
              <a:t>2015</a:t>
            </a:r>
            <a:r>
              <a:rPr lang="cs-CZ" sz="1800"/>
              <a:t> (mld. Kč)</a:t>
            </a:r>
            <a:endParaRPr lang="en-US" sz="18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'podle kat.obcí'!$D$6356</c:f>
              <c:strCache>
                <c:ptCount val="1"/>
                <c:pt idx="0">
                  <c:v>příjmy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'podle kat.obcí'!$C$6357:$C$6361</c:f>
              <c:strCache>
                <c:ptCount val="5"/>
                <c:pt idx="0">
                  <c:v>1 - 199</c:v>
                </c:pt>
                <c:pt idx="1">
                  <c:v>200 - 499</c:v>
                </c:pt>
                <c:pt idx="2">
                  <c:v>500 - 999</c:v>
                </c:pt>
                <c:pt idx="3">
                  <c:v>1 000 - 4 999</c:v>
                </c:pt>
                <c:pt idx="4">
                  <c:v>více než 5 000</c:v>
                </c:pt>
              </c:strCache>
            </c:strRef>
          </c:cat>
          <c:val>
            <c:numRef>
              <c:f>'podle kat.obcí'!$D$6357:$D$6361</c:f>
              <c:numCache>
                <c:formatCode>#,##0.0</c:formatCode>
                <c:ptCount val="5"/>
                <c:pt idx="0">
                  <c:v>4.1817067429999986</c:v>
                </c:pt>
                <c:pt idx="1">
                  <c:v>14.814059565000031</c:v>
                </c:pt>
                <c:pt idx="2">
                  <c:v>21.594080232999996</c:v>
                </c:pt>
                <c:pt idx="3">
                  <c:v>48.111819879000038</c:v>
                </c:pt>
                <c:pt idx="4">
                  <c:v>119.921340113</c:v>
                </c:pt>
              </c:numCache>
            </c:numRef>
          </c:val>
        </c:ser>
        <c:ser>
          <c:idx val="1"/>
          <c:order val="1"/>
          <c:tx>
            <c:strRef>
              <c:f>'podle kat.obcí'!$E$6356</c:f>
              <c:strCache>
                <c:ptCount val="1"/>
                <c:pt idx="0">
                  <c:v>finanční majetek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'podle kat.obcí'!$C$6357:$C$6361</c:f>
              <c:strCache>
                <c:ptCount val="5"/>
                <c:pt idx="0">
                  <c:v>1 - 199</c:v>
                </c:pt>
                <c:pt idx="1">
                  <c:v>200 - 499</c:v>
                </c:pt>
                <c:pt idx="2">
                  <c:v>500 - 999</c:v>
                </c:pt>
                <c:pt idx="3">
                  <c:v>1 000 - 4 999</c:v>
                </c:pt>
                <c:pt idx="4">
                  <c:v>více než 5 000</c:v>
                </c:pt>
              </c:strCache>
            </c:strRef>
          </c:cat>
          <c:val>
            <c:numRef>
              <c:f>'podle kat.obcí'!$E$6357:$E$6361</c:f>
              <c:numCache>
                <c:formatCode>#,##0.0</c:formatCode>
                <c:ptCount val="5"/>
                <c:pt idx="0">
                  <c:v>3.8247139999999997</c:v>
                </c:pt>
                <c:pt idx="1">
                  <c:v>9.6949060000000014</c:v>
                </c:pt>
                <c:pt idx="2">
                  <c:v>11.057136</c:v>
                </c:pt>
                <c:pt idx="3">
                  <c:v>19.303830999999999</c:v>
                </c:pt>
                <c:pt idx="4">
                  <c:v>42.926338000000001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037472"/>
        <c:axId val="197042176"/>
      </c:barChart>
      <c:catAx>
        <c:axId val="1970374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97042176"/>
        <c:crosses val="autoZero"/>
        <c:auto val="1"/>
        <c:lblAlgn val="ctr"/>
        <c:lblOffset val="100"/>
        <c:noMultiLvlLbl val="0"/>
      </c:catAx>
      <c:valAx>
        <c:axId val="197042176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1970374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cs-CZ"/>
        </a:p>
      </c:txPr>
    </c:legend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cs-CZ" sz="2000" dirty="0"/>
              <a:t>Stav na účtech, obce a PO </a:t>
            </a:r>
            <a:r>
              <a:rPr lang="cs-CZ" sz="2000" dirty="0" smtClean="0"/>
              <a:t>– roční změna </a:t>
            </a:r>
            <a:endParaRPr lang="en-US" sz="200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fin.majetek!$C$6386</c:f>
              <c:strCache>
                <c:ptCount val="1"/>
                <c:pt idx="0">
                  <c:v>roční změna</c:v>
                </c:pt>
              </c:strCache>
            </c:strRef>
          </c:tx>
          <c:cat>
            <c:strRef>
              <c:f>fin.majetek!$E$6384:$O$6384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strCache>
            </c:strRef>
          </c:cat>
          <c:val>
            <c:numRef>
              <c:f>fin.majetek!$E$6386:$O$6386</c:f>
              <c:numCache>
                <c:formatCode>0%</c:formatCode>
                <c:ptCount val="11"/>
                <c:pt idx="0">
                  <c:v>0.18390804597701127</c:v>
                </c:pt>
                <c:pt idx="1">
                  <c:v>6.1488673139158623E-2</c:v>
                </c:pt>
                <c:pt idx="2">
                  <c:v>0.10670731707317072</c:v>
                </c:pt>
                <c:pt idx="3">
                  <c:v>0.20661157024793386</c:v>
                </c:pt>
                <c:pt idx="4">
                  <c:v>-0.20547945205479456</c:v>
                </c:pt>
                <c:pt idx="5">
                  <c:v>4.1666666666666741E-2</c:v>
                </c:pt>
                <c:pt idx="6">
                  <c:v>-1.7931034482758568E-2</c:v>
                </c:pt>
                <c:pt idx="7">
                  <c:v>0.22612359550561778</c:v>
                </c:pt>
                <c:pt idx="8">
                  <c:v>0.12829324169530354</c:v>
                </c:pt>
                <c:pt idx="9">
                  <c:v>9.5431472081218383E-2</c:v>
                </c:pt>
                <c:pt idx="10">
                  <c:v>7.7849860982390995E-2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040608"/>
        <c:axId val="197043352"/>
      </c:lineChart>
      <c:catAx>
        <c:axId val="197040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cs-CZ"/>
          </a:p>
        </c:txPr>
        <c:crossAx val="197043352"/>
        <c:crosses val="autoZero"/>
        <c:auto val="1"/>
        <c:lblAlgn val="ctr"/>
        <c:lblOffset val="100"/>
        <c:noMultiLvlLbl val="0"/>
      </c:catAx>
      <c:valAx>
        <c:axId val="19704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shade val="95000"/>
                  <a:satMod val="105000"/>
                </a:schemeClr>
              </a:solidFill>
              <a:prstDash val="solid"/>
            </a:ln>
            <a:effectLst/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9704060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cs-CZ" sz="2400"/>
              <a:t>KD finanční majetek v Kč na obyvatele </a:t>
            </a:r>
            <a:r>
              <a:rPr lang="en-US" sz="2400"/>
              <a:t>2015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'podle kat.obcí'!$H$6373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'podle kat.obcí'!$C$6374:$C$6378</c:f>
              <c:strCache>
                <c:ptCount val="5"/>
                <c:pt idx="0">
                  <c:v>1 - 199</c:v>
                </c:pt>
                <c:pt idx="1">
                  <c:v>200 - 499</c:v>
                </c:pt>
                <c:pt idx="2">
                  <c:v>500 - 999</c:v>
                </c:pt>
                <c:pt idx="3">
                  <c:v>1 000 - 4 999</c:v>
                </c:pt>
                <c:pt idx="4">
                  <c:v>více než 5 000</c:v>
                </c:pt>
              </c:strCache>
            </c:strRef>
          </c:cat>
          <c:val>
            <c:numRef>
              <c:f>'podle kat.obcí'!$H$6374:$H$6378</c:f>
              <c:numCache>
                <c:formatCode>#,##0</c:formatCode>
                <c:ptCount val="5"/>
                <c:pt idx="0">
                  <c:v>21240.858805757951</c:v>
                </c:pt>
                <c:pt idx="1">
                  <c:v>14809.454924286978</c:v>
                </c:pt>
                <c:pt idx="2">
                  <c:v>11508.954537222271</c:v>
                </c:pt>
                <c:pt idx="3">
                  <c:v>8410.5480454149165</c:v>
                </c:pt>
                <c:pt idx="4">
                  <c:v>8280.4222006004529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7039432"/>
        <c:axId val="197038256"/>
      </c:barChart>
      <c:catAx>
        <c:axId val="197039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cs-CZ"/>
          </a:p>
        </c:txPr>
        <c:crossAx val="197038256"/>
        <c:crosses val="autoZero"/>
        <c:auto val="1"/>
        <c:lblAlgn val="ctr"/>
        <c:lblOffset val="100"/>
        <c:noMultiLvlLbl val="0"/>
      </c:catAx>
      <c:valAx>
        <c:axId val="1970382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7039432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cs-CZ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492C746-D025-3048-A2A0-1CEF34044A7F}" type="datetimeFigureOut">
              <a:rPr lang="it-IT" smtClean="0"/>
              <a:pPr/>
              <a:t>24/10/2016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84BE91C-0114-814B-B4E7-3D06DD754805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954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21FF845-F841-2E40-B4DA-ECB4E13EA310}" type="datetimeFigureOut">
              <a:rPr lang="it-IT" smtClean="0"/>
              <a:pPr/>
              <a:t>24/10/2016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DAD2D25-6184-9849-8208-D9763C64A4A8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353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48818" y="459033"/>
            <a:ext cx="3737982" cy="1470025"/>
          </a:xfrm>
        </p:spPr>
        <p:txBody>
          <a:bodyPr>
            <a:noAutofit/>
          </a:bodyPr>
          <a:lstStyle>
            <a:lvl1pPr algn="r">
              <a:defRPr sz="2400">
                <a:solidFill>
                  <a:schemeClr val="accent6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48818" y="2129616"/>
            <a:ext cx="3737982" cy="1752600"/>
          </a:xfrm>
        </p:spPr>
        <p:txBody>
          <a:bodyPr>
            <a:noAutofit/>
          </a:bodyPr>
          <a:lstStyle>
            <a:lvl1pPr marL="0" indent="0" algn="r">
              <a:buNone/>
              <a:defRPr sz="1600">
                <a:solidFill>
                  <a:schemeClr val="accent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6" y="5826628"/>
            <a:ext cx="2554803" cy="741600"/>
          </a:xfrm>
          <a:prstGeom prst="rect">
            <a:avLst/>
          </a:prstGeom>
        </p:spPr>
      </p:pic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86393" y="607731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1"/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©2015 • Name Surname • day/month/year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75018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©2015 •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r>
              <a:rPr lang="it-IT" dirty="0" smtClean="0"/>
              <a:t> • </a:t>
            </a:r>
            <a:r>
              <a:rPr lang="it-IT" dirty="0" err="1" smtClean="0"/>
              <a:t>day</a:t>
            </a:r>
            <a:r>
              <a:rPr lang="it-IT" dirty="0" smtClean="0"/>
              <a:t>/</a:t>
            </a:r>
            <a:r>
              <a:rPr lang="it-IT" dirty="0" err="1" smtClean="0"/>
              <a:t>month</a:t>
            </a:r>
            <a:r>
              <a:rPr lang="it-IT" dirty="0" smtClean="0"/>
              <a:t>/</a:t>
            </a:r>
            <a:r>
              <a:rPr lang="it-IT" dirty="0" err="1" smtClean="0"/>
              <a:t>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0" y="1600201"/>
            <a:ext cx="4572000" cy="40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it-IT" dirty="0" smtClean="0"/>
              <a:t>Inserisci oggetto grafico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6135027"/>
            <a:ext cx="16591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 userDrawn="1"/>
        </p:nvSpPr>
        <p:spPr>
          <a:xfrm>
            <a:off x="5102100" y="2386662"/>
            <a:ext cx="3523283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it-IT" sz="2700" dirty="0" err="1" smtClean="0">
                <a:solidFill>
                  <a:srgbClr val="FFFFFF"/>
                </a:solidFill>
                <a:latin typeface="Verdana"/>
                <a:cs typeface="Verdana"/>
              </a:rPr>
              <a:t>Thank</a:t>
            </a:r>
            <a:r>
              <a:rPr lang="it-IT" sz="270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2700" dirty="0" err="1" smtClean="0">
                <a:solidFill>
                  <a:srgbClr val="FFFFFF"/>
                </a:solidFill>
                <a:latin typeface="Verdana"/>
                <a:cs typeface="Verdana"/>
              </a:rPr>
              <a:t>you</a:t>
            </a:r>
            <a:endParaRPr lang="it-IT" sz="2700" dirty="0" smtClean="0">
              <a:solidFill>
                <a:srgbClr val="FFFFFF"/>
              </a:solidFill>
              <a:latin typeface="Verdana"/>
              <a:cs typeface="Verdana"/>
            </a:endParaRPr>
          </a:p>
          <a:p>
            <a:r>
              <a:rPr lang="it-IT" sz="2700" dirty="0" smtClean="0">
                <a:solidFill>
                  <a:srgbClr val="FFFFFF"/>
                </a:solidFill>
                <a:latin typeface="Verdana"/>
                <a:cs typeface="Verdana"/>
              </a:rPr>
              <a:t>for </a:t>
            </a:r>
            <a:r>
              <a:rPr lang="it-IT" sz="2700" dirty="0" err="1" smtClean="0">
                <a:solidFill>
                  <a:srgbClr val="FFFFFF"/>
                </a:solidFill>
                <a:latin typeface="Verdana"/>
                <a:cs typeface="Verdana"/>
              </a:rPr>
              <a:t>your</a:t>
            </a:r>
            <a:r>
              <a:rPr lang="it-IT" sz="2700" baseline="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it-IT" sz="2700" baseline="0" dirty="0" err="1" smtClean="0">
                <a:solidFill>
                  <a:srgbClr val="FFFFFF"/>
                </a:solidFill>
                <a:latin typeface="Verdana"/>
                <a:cs typeface="Verdana"/>
              </a:rPr>
              <a:t>attention</a:t>
            </a:r>
            <a:endParaRPr lang="it-IT" sz="27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5" name="Immagin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476" y="5826628"/>
            <a:ext cx="2554803" cy="7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32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6135027"/>
            <a:ext cx="1659168" cy="540000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©2015 •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r>
              <a:rPr lang="it-IT" dirty="0" smtClean="0"/>
              <a:t> • </a:t>
            </a:r>
            <a:r>
              <a:rPr lang="it-IT" dirty="0" err="1" smtClean="0"/>
              <a:t>day</a:t>
            </a:r>
            <a:r>
              <a:rPr lang="it-IT" dirty="0" smtClean="0"/>
              <a:t>/</a:t>
            </a:r>
            <a:r>
              <a:rPr lang="it-IT" dirty="0" err="1" smtClean="0"/>
              <a:t>month</a:t>
            </a:r>
            <a:r>
              <a:rPr lang="it-IT" dirty="0" smtClean="0"/>
              <a:t>/</a:t>
            </a:r>
            <a:r>
              <a:rPr lang="it-IT" dirty="0" err="1" smtClean="0"/>
              <a:t>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30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©2015 •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r>
              <a:rPr lang="it-IT" dirty="0" smtClean="0"/>
              <a:t> • </a:t>
            </a:r>
            <a:r>
              <a:rPr lang="it-IT" dirty="0" err="1" smtClean="0"/>
              <a:t>day</a:t>
            </a:r>
            <a:r>
              <a:rPr lang="it-IT" dirty="0" smtClean="0"/>
              <a:t>/</a:t>
            </a:r>
            <a:r>
              <a:rPr lang="it-IT" dirty="0" err="1" smtClean="0"/>
              <a:t>month</a:t>
            </a:r>
            <a:r>
              <a:rPr lang="it-IT" dirty="0" smtClean="0"/>
              <a:t>/</a:t>
            </a:r>
            <a:r>
              <a:rPr lang="it-IT" dirty="0" err="1" smtClean="0"/>
              <a:t>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pic>
        <p:nvPicPr>
          <p:cNvPr id="8" name="Segnaposto contenuto 8" descr="immagine_segnapos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4572000" y="1600201"/>
            <a:ext cx="4572000" cy="4032000"/>
          </a:xfrm>
          <a:prstGeom prst="rect">
            <a:avLst/>
          </a:prstGeom>
        </p:spPr>
      </p:pic>
      <p:sp>
        <p:nvSpPr>
          <p:cNvPr id="9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6135027"/>
            <a:ext cx="16591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732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©2015 •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r>
              <a:rPr lang="it-IT" dirty="0" smtClean="0"/>
              <a:t> • </a:t>
            </a:r>
            <a:r>
              <a:rPr lang="it-IT" dirty="0" err="1" smtClean="0"/>
              <a:t>day</a:t>
            </a:r>
            <a:r>
              <a:rPr lang="it-IT" dirty="0" smtClean="0"/>
              <a:t>/</a:t>
            </a:r>
            <a:r>
              <a:rPr lang="it-IT" dirty="0" err="1" smtClean="0"/>
              <a:t>month</a:t>
            </a:r>
            <a:r>
              <a:rPr lang="it-IT" dirty="0" smtClean="0"/>
              <a:t>/</a:t>
            </a:r>
            <a:r>
              <a:rPr lang="it-IT" dirty="0" err="1" smtClean="0"/>
              <a:t>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6135027"/>
            <a:ext cx="16591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89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©2015 •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r>
              <a:rPr lang="it-IT" dirty="0" smtClean="0"/>
              <a:t> • </a:t>
            </a:r>
            <a:r>
              <a:rPr lang="it-IT" dirty="0" err="1" smtClean="0"/>
              <a:t>day</a:t>
            </a:r>
            <a:r>
              <a:rPr lang="it-IT" dirty="0" smtClean="0"/>
              <a:t>/</a:t>
            </a:r>
            <a:r>
              <a:rPr lang="it-IT" dirty="0" err="1" smtClean="0"/>
              <a:t>month</a:t>
            </a:r>
            <a:r>
              <a:rPr lang="it-IT" dirty="0" smtClean="0"/>
              <a:t>/</a:t>
            </a:r>
            <a:r>
              <a:rPr lang="it-IT" dirty="0" err="1" smtClean="0"/>
              <a:t>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0" y="1600201"/>
            <a:ext cx="4572000" cy="40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it-IT" dirty="0" smtClean="0"/>
              <a:t>Inserisci oggetto grafico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6135027"/>
            <a:ext cx="16591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9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body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©2015 •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r>
              <a:rPr lang="it-IT" dirty="0" smtClean="0"/>
              <a:t> • </a:t>
            </a:r>
            <a:r>
              <a:rPr lang="it-IT" dirty="0" err="1" smtClean="0"/>
              <a:t>day</a:t>
            </a:r>
            <a:r>
              <a:rPr lang="it-IT" dirty="0" smtClean="0"/>
              <a:t>/</a:t>
            </a:r>
            <a:r>
              <a:rPr lang="it-IT" dirty="0" err="1" smtClean="0"/>
              <a:t>month</a:t>
            </a:r>
            <a:r>
              <a:rPr lang="it-IT" dirty="0" smtClean="0"/>
              <a:t>/</a:t>
            </a:r>
            <a:r>
              <a:rPr lang="it-IT" dirty="0" err="1" smtClean="0"/>
              <a:t>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4572000" y="1600201"/>
            <a:ext cx="4572000" cy="403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/>
              <a:buNone/>
              <a:defRPr sz="12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</a:lstStyle>
          <a:p>
            <a:pPr lvl="0"/>
            <a:r>
              <a:rPr lang="it-IT" dirty="0" smtClean="0"/>
              <a:t>Inserisci oggetto grafico</a:t>
            </a:r>
          </a:p>
        </p:txBody>
      </p:sp>
      <p:sp>
        <p:nvSpPr>
          <p:cNvPr id="8" name="Segnaposto testo 6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6135027"/>
            <a:ext cx="16591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55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©2015 •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r>
              <a:rPr lang="it-IT" dirty="0" smtClean="0"/>
              <a:t> • </a:t>
            </a:r>
            <a:r>
              <a:rPr lang="it-IT" dirty="0" err="1" smtClean="0"/>
              <a:t>day</a:t>
            </a:r>
            <a:r>
              <a:rPr lang="it-IT" dirty="0" smtClean="0"/>
              <a:t>/</a:t>
            </a:r>
            <a:r>
              <a:rPr lang="it-IT" dirty="0" err="1" smtClean="0"/>
              <a:t>month</a:t>
            </a:r>
            <a:r>
              <a:rPr lang="it-IT" dirty="0" smtClean="0"/>
              <a:t>/</a:t>
            </a:r>
            <a:r>
              <a:rPr lang="it-IT" dirty="0" err="1" smtClean="0"/>
              <a:t>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6135027"/>
            <a:ext cx="16591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83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©2015 •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r>
              <a:rPr lang="it-IT" dirty="0" smtClean="0"/>
              <a:t> • </a:t>
            </a:r>
            <a:r>
              <a:rPr lang="it-IT" dirty="0" err="1" smtClean="0"/>
              <a:t>day</a:t>
            </a:r>
            <a:r>
              <a:rPr lang="it-IT" dirty="0" smtClean="0"/>
              <a:t>/</a:t>
            </a:r>
            <a:r>
              <a:rPr lang="it-IT" dirty="0" err="1" smtClean="0"/>
              <a:t>month</a:t>
            </a:r>
            <a:r>
              <a:rPr lang="it-IT" dirty="0" smtClean="0"/>
              <a:t>/</a:t>
            </a:r>
            <a:r>
              <a:rPr lang="it-IT" dirty="0" err="1" smtClean="0"/>
              <a:t>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pic>
        <p:nvPicPr>
          <p:cNvPr id="8" name="Segnaposto contenuto 8" descr="immagine_segnapost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4572000" y="1600201"/>
            <a:ext cx="4572000" cy="4032000"/>
          </a:xfrm>
          <a:prstGeom prst="rect">
            <a:avLst/>
          </a:prstGeom>
        </p:spPr>
      </p:pic>
      <p:sp>
        <p:nvSpPr>
          <p:cNvPr id="9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6135027"/>
            <a:ext cx="16591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88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0000"/>
          </a:xfrm>
          <a:prstGeom prst="rect">
            <a:avLst/>
          </a:prstGeom>
        </p:spPr>
        <p:txBody>
          <a:bodyPr/>
          <a:lstStyle>
            <a:lvl1pPr algn="l">
              <a:defRPr sz="2300" b="1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90495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it-IT" dirty="0" smtClean="0"/>
              <a:t>©2015 • </a:t>
            </a:r>
            <a:r>
              <a:rPr lang="it-IT" dirty="0" err="1" smtClean="0"/>
              <a:t>Name</a:t>
            </a:r>
            <a:r>
              <a:rPr lang="it-IT" dirty="0" smtClean="0"/>
              <a:t> </a:t>
            </a:r>
            <a:r>
              <a:rPr lang="it-IT" dirty="0" err="1" smtClean="0"/>
              <a:t>Surname</a:t>
            </a:r>
            <a:r>
              <a:rPr lang="it-IT" dirty="0" smtClean="0"/>
              <a:t> • </a:t>
            </a:r>
            <a:r>
              <a:rPr lang="it-IT" dirty="0" err="1" smtClean="0"/>
              <a:t>day</a:t>
            </a:r>
            <a:r>
              <a:rPr lang="it-IT" dirty="0" smtClean="0"/>
              <a:t>/</a:t>
            </a:r>
            <a:r>
              <a:rPr lang="it-IT" dirty="0" err="1" smtClean="0"/>
              <a:t>month</a:t>
            </a:r>
            <a:r>
              <a:rPr lang="it-IT" dirty="0" smtClean="0"/>
              <a:t>/</a:t>
            </a:r>
            <a:r>
              <a:rPr lang="it-IT" dirty="0" err="1" smtClean="0"/>
              <a:t>year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43329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A9C35900-AB54-B548-BC7B-89E2AACD9446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3725208" cy="3924300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latin typeface="Verdana"/>
                <a:cs typeface="Verdana"/>
              </a:defRPr>
            </a:lvl1pPr>
            <a:lvl2pPr>
              <a:defRPr sz="1600">
                <a:latin typeface="Verdana"/>
                <a:cs typeface="Verdana"/>
              </a:defRPr>
            </a:lvl2pPr>
            <a:lvl3pPr>
              <a:defRPr sz="1400">
                <a:latin typeface="Verdana"/>
                <a:cs typeface="Verdana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 dirty="0" smtClean="0"/>
              <a:t>Fare clic per modificare gli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975" y="6135027"/>
            <a:ext cx="1659168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02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©2015 • Name Surname • day/month/year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B1429B8-A5F0-F148-8829-C248D39AB092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09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22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2" r:id="rId3"/>
    <p:sldLayoutId id="2147483658" r:id="rId4"/>
    <p:sldLayoutId id="2147483665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7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it-IT" smtClean="0"/>
              <a:t>©2015 • Name Surname • day/month/year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7B1429B8-A5F0-F148-8829-C248D39AB092}" type="slidenum">
              <a:rPr lang="it-IT" smtClean="0"/>
              <a:pPr/>
              <a:t>‹#›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4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948818" y="685800"/>
            <a:ext cx="3737982" cy="2209799"/>
          </a:xfrm>
        </p:spPr>
        <p:txBody>
          <a:bodyPr/>
          <a:lstStyle/>
          <a:p>
            <a:pPr algn="ctr"/>
            <a:r>
              <a:rPr lang="cs-CZ" dirty="0"/>
              <a:t>Rozpočtové určení daní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948818" y="3438525"/>
            <a:ext cx="3737982" cy="1162050"/>
          </a:xfrm>
        </p:spPr>
        <p:txBody>
          <a:bodyPr/>
          <a:lstStyle/>
          <a:p>
            <a:pPr algn="ctr"/>
            <a:r>
              <a:rPr lang="cs-CZ" dirty="0" smtClean="0"/>
              <a:t>Národní konference VENKOV 2016</a:t>
            </a:r>
          </a:p>
          <a:p>
            <a:pPr algn="ctr"/>
            <a:r>
              <a:rPr lang="cs-CZ" dirty="0" smtClean="0"/>
              <a:t>Litoměřice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/>
              <a:t>20. – 21. října 2016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850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Krátkodobý finanční majetek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prstClr val="white"/>
                </a:solidFill>
              </a:rPr>
              <a:t>©2015 • </a:t>
            </a:r>
            <a:r>
              <a:rPr lang="cs-CZ" dirty="0">
                <a:solidFill>
                  <a:prstClr val="white"/>
                </a:solidFill>
              </a:rPr>
              <a:t>Věra Kameníčková</a:t>
            </a:r>
            <a:r>
              <a:rPr lang="it-IT" dirty="0">
                <a:solidFill>
                  <a:prstClr val="white"/>
                </a:solidFill>
              </a:rPr>
              <a:t>• </a:t>
            </a:r>
            <a:r>
              <a:rPr lang="cs-CZ" dirty="0">
                <a:solidFill>
                  <a:prstClr val="white"/>
                </a:solidFill>
              </a:rPr>
              <a:t>20</a:t>
            </a:r>
            <a:r>
              <a:rPr lang="it-IT" dirty="0">
                <a:solidFill>
                  <a:prstClr val="white"/>
                </a:solidFill>
              </a:rPr>
              <a:t>/</a:t>
            </a:r>
            <a:r>
              <a:rPr lang="cs-CZ" dirty="0">
                <a:solidFill>
                  <a:prstClr val="white"/>
                </a:solidFill>
              </a:rPr>
              <a:t>10</a:t>
            </a:r>
            <a:r>
              <a:rPr lang="it-IT" dirty="0">
                <a:solidFill>
                  <a:prstClr val="white"/>
                </a:solidFill>
              </a:rPr>
              <a:t>/</a:t>
            </a:r>
            <a:r>
              <a:rPr lang="cs-CZ" dirty="0">
                <a:solidFill>
                  <a:prstClr val="white"/>
                </a:solidFill>
              </a:rPr>
              <a:t>2016</a:t>
            </a:r>
            <a:endParaRPr lang="it-IT" dirty="0">
              <a:solidFill>
                <a:prstClr val="white"/>
              </a:solidFill>
            </a:endParaRPr>
          </a:p>
          <a:p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>
                <a:solidFill>
                  <a:prstClr val="white"/>
                </a:solidFill>
              </a:rPr>
              <a:pPr/>
              <a:t>10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57200" y="1238250"/>
            <a:ext cx="7962900" cy="4581525"/>
          </a:xfrm>
        </p:spPr>
        <p:txBody>
          <a:bodyPr/>
          <a:lstStyle/>
          <a:p>
            <a:pPr marL="0" lvl="0" indent="0">
              <a:buNone/>
            </a:pPr>
            <a:r>
              <a:rPr lang="cs-CZ" b="1" dirty="0"/>
              <a:t>řešení:</a:t>
            </a:r>
            <a:endParaRPr lang="cs-CZ" dirty="0"/>
          </a:p>
          <a:p>
            <a:pPr marL="0" lvl="0" indent="0">
              <a:buNone/>
            </a:pPr>
            <a:r>
              <a:rPr lang="cs-CZ" b="1" dirty="0" smtClean="0"/>
              <a:t> </a:t>
            </a:r>
            <a:endParaRPr lang="cs-CZ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dobře propočítat výši nezbytné rezervy (nepředvídatelné výdaje, výkyv v některých příjmech</a:t>
            </a:r>
            <a:r>
              <a:rPr lang="cs-CZ" dirty="0" smtClean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snížit příjmy (místní poplatky, daň z nemovitosti, poplatky za </a:t>
            </a:r>
            <a:r>
              <a:rPr lang="cs-CZ" dirty="0" smtClean="0"/>
              <a:t>služby, atd.)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cs-CZ" dirty="0"/>
              <a:t>hledat možnost, jak dočasně volné prostředky lépe zhodnotit, </a:t>
            </a:r>
            <a:r>
              <a:rPr lang="cs-CZ" dirty="0" smtClean="0"/>
              <a:t>než jako vklad </a:t>
            </a:r>
            <a:r>
              <a:rPr lang="cs-CZ" dirty="0"/>
              <a:t>v bance (využití nástrojů finančního trhu pod vedením odborného správce při respektování pravidla </a:t>
            </a:r>
            <a:r>
              <a:rPr lang="cs-CZ" dirty="0" smtClean="0"/>
              <a:t>diversifikace)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půjčky jiné obci</a:t>
            </a:r>
            <a:endParaRPr lang="cs-CZ" dirty="0"/>
          </a:p>
          <a:p>
            <a:pPr lvl="0"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30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Daň z nemovitosti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©2015 • </a:t>
            </a:r>
            <a:r>
              <a:rPr lang="cs-CZ" dirty="0"/>
              <a:t>Věra Kameníčková</a:t>
            </a:r>
            <a:r>
              <a:rPr lang="it-IT" dirty="0"/>
              <a:t>• </a:t>
            </a:r>
            <a:r>
              <a:rPr lang="cs-CZ" dirty="0"/>
              <a:t>20</a:t>
            </a:r>
            <a:r>
              <a:rPr lang="it-IT" dirty="0"/>
              <a:t>/</a:t>
            </a:r>
            <a:r>
              <a:rPr lang="cs-CZ" dirty="0"/>
              <a:t>10</a:t>
            </a:r>
            <a:r>
              <a:rPr lang="it-IT" dirty="0"/>
              <a:t>/</a:t>
            </a:r>
            <a:r>
              <a:rPr lang="cs-CZ" dirty="0"/>
              <a:t>2016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57200" y="1247775"/>
            <a:ext cx="7962900" cy="427672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cs-CZ" dirty="0" smtClean="0"/>
              <a:t>v roce 2015 se ve 13 obcí podílela daň z nemovitosti na daňových příjmech 50 % a více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 smtClean="0"/>
              <a:t>čtyři z nich patří do Moravskoslezského kraje, tři do Ústeckého kraje a dvě do kraje Vysočina 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cs-CZ" dirty="0" smtClean="0"/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 smtClean="0"/>
              <a:t>počet obyvatel od 200 do 1 900</a:t>
            </a:r>
          </a:p>
          <a:p>
            <a:pPr marL="0" lvl="0" indent="0">
              <a:buNone/>
            </a:pPr>
            <a:r>
              <a:rPr lang="cs-CZ" dirty="0" smtClean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cs-CZ" dirty="0" smtClean="0"/>
              <a:t> důvod:</a:t>
            </a:r>
          </a:p>
          <a:p>
            <a:pPr lvl="1"/>
            <a:r>
              <a:rPr lang="cs-CZ" dirty="0"/>
              <a:t>velký průmyslový či obdobný objekt (elektrárna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rekreační oblast </a:t>
            </a:r>
          </a:p>
          <a:p>
            <a:pPr lvl="1"/>
            <a:r>
              <a:rPr lang="cs-CZ" dirty="0"/>
              <a:t>průmyslová zóna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528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Nedaňové příjmy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©2015 • </a:t>
            </a:r>
            <a:r>
              <a:rPr lang="cs-CZ" dirty="0"/>
              <a:t>Věra Kameníčková</a:t>
            </a:r>
            <a:r>
              <a:rPr lang="it-IT" dirty="0"/>
              <a:t>• </a:t>
            </a:r>
            <a:r>
              <a:rPr lang="cs-CZ" dirty="0"/>
              <a:t>20</a:t>
            </a:r>
            <a:r>
              <a:rPr lang="it-IT" dirty="0"/>
              <a:t>/</a:t>
            </a:r>
            <a:r>
              <a:rPr lang="cs-CZ" dirty="0"/>
              <a:t>10</a:t>
            </a:r>
            <a:r>
              <a:rPr lang="it-IT" dirty="0"/>
              <a:t>/</a:t>
            </a:r>
            <a:r>
              <a:rPr lang="cs-CZ" dirty="0"/>
              <a:t>2016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57200" y="1247775"/>
            <a:ext cx="7962900" cy="4276725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 roce 2015 se ve 14 obcí podílely nedaňové příjmy na celkových příjmech od 56 % do 77 %</a:t>
            </a:r>
          </a:p>
          <a:p>
            <a:pPr marL="0" lvl="0" indent="0">
              <a:buNone/>
            </a:pPr>
            <a:endParaRPr lang="cs-CZ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 smtClean="0"/>
              <a:t>pět z nich patří do Plzeňského kraje, tři do kraje Vysočina, dvě do Ústeckého kraje   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 smtClean="0"/>
              <a:t>počet obyvatel od 50 do 5 500</a:t>
            </a:r>
          </a:p>
          <a:p>
            <a:pPr lvl="0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0">
              <a:buFont typeface="Wingdings" panose="05000000000000000000" pitchFamily="2" charset="2"/>
              <a:buChar char="Ø"/>
            </a:pPr>
            <a:r>
              <a:rPr lang="cs-CZ" dirty="0"/>
              <a:t>d</a:t>
            </a:r>
            <a:r>
              <a:rPr lang="cs-CZ" dirty="0" smtClean="0"/>
              <a:t>ůvod: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pronájem majetku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příjmy z vlastní </a:t>
            </a:r>
            <a:r>
              <a:rPr lang="cs-CZ" dirty="0" smtClean="0"/>
              <a:t>činnosti – z poskytování služeb a výrobků</a:t>
            </a:r>
            <a:endParaRPr 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příjmy z využívání práv k přírodním zdrojům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dary</a:t>
            </a:r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9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©2015 • </a:t>
            </a:r>
            <a:r>
              <a:rPr lang="cs-CZ" dirty="0" smtClean="0"/>
              <a:t>Věra Kameníčková</a:t>
            </a:r>
            <a:r>
              <a:rPr lang="it-IT" dirty="0" smtClean="0"/>
              <a:t>• </a:t>
            </a:r>
            <a:r>
              <a:rPr lang="cs-CZ" dirty="0" smtClean="0"/>
              <a:t>20</a:t>
            </a:r>
            <a:r>
              <a:rPr lang="it-IT" dirty="0" smtClean="0"/>
              <a:t>/</a:t>
            </a:r>
            <a:r>
              <a:rPr lang="cs-CZ" dirty="0" smtClean="0"/>
              <a:t>10</a:t>
            </a:r>
            <a:r>
              <a:rPr lang="it-IT" dirty="0" smtClean="0"/>
              <a:t>/</a:t>
            </a:r>
            <a:r>
              <a:rPr lang="cs-CZ" dirty="0" smtClean="0"/>
              <a:t>2016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13</a:t>
            </a:fld>
            <a:endParaRPr lang="it-IT"/>
          </a:p>
        </p:txBody>
      </p:sp>
      <p:pic>
        <p:nvPicPr>
          <p:cNvPr id="9" name="Segnaposto contenuto 8" descr="immagine_segnaposto.jp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>
          <a:xfrm>
            <a:off x="4572000" y="1276351"/>
            <a:ext cx="4572000" cy="4032000"/>
          </a:xfrm>
        </p:spPr>
      </p:pic>
      <p:sp>
        <p:nvSpPr>
          <p:cNvPr id="2" name="Segnaposto testo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dirty="0" smtClean="0"/>
              <a:t>Děkuji za pozornost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592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©2015 • </a:t>
            </a:r>
            <a:r>
              <a:rPr lang="cs-CZ" dirty="0" smtClean="0"/>
              <a:t>Věra Kameníčková</a:t>
            </a:r>
            <a:r>
              <a:rPr lang="it-IT" dirty="0" smtClean="0"/>
              <a:t>• </a:t>
            </a:r>
            <a:r>
              <a:rPr lang="cs-CZ" dirty="0" smtClean="0"/>
              <a:t>20</a:t>
            </a:r>
            <a:r>
              <a:rPr lang="it-IT" dirty="0" smtClean="0"/>
              <a:t>/</a:t>
            </a:r>
            <a:r>
              <a:rPr lang="cs-CZ" dirty="0" smtClean="0"/>
              <a:t>10</a:t>
            </a:r>
            <a:r>
              <a:rPr lang="it-IT" dirty="0" smtClean="0"/>
              <a:t>/</a:t>
            </a:r>
            <a:r>
              <a:rPr lang="cs-CZ" dirty="0" smtClean="0"/>
              <a:t>2016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2</a:t>
            </a:fld>
            <a:endParaRPr lang="it-IT"/>
          </a:p>
        </p:txBody>
      </p:sp>
      <p:pic>
        <p:nvPicPr>
          <p:cNvPr id="9" name="Segnaposto contenuto 8" descr="immagine_segnaposto.jpg"/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/>
      </p:pic>
      <p:sp>
        <p:nvSpPr>
          <p:cNvPr id="2" name="Segnaposto testo 1"/>
          <p:cNvSpPr>
            <a:spLocks noGrp="1"/>
          </p:cNvSpPr>
          <p:nvPr>
            <p:ph type="body" sz="quarter" idx="14"/>
          </p:nvPr>
        </p:nvSpPr>
        <p:spPr>
          <a:xfrm>
            <a:off x="457199" y="1704975"/>
            <a:ext cx="3895725" cy="3819524"/>
          </a:xfrm>
        </p:spPr>
        <p:txBody>
          <a:bodyPr/>
          <a:lstStyle/>
          <a:p>
            <a:r>
              <a:rPr lang="cs-CZ" dirty="0" smtClean="0"/>
              <a:t>Historie</a:t>
            </a:r>
          </a:p>
          <a:p>
            <a:endParaRPr lang="cs-CZ" dirty="0" smtClean="0"/>
          </a:p>
          <a:p>
            <a:r>
              <a:rPr lang="cs-CZ" dirty="0" smtClean="0"/>
              <a:t>Vývoj v letech 2011 až 2015</a:t>
            </a:r>
          </a:p>
          <a:p>
            <a:endParaRPr lang="cs-CZ" dirty="0" smtClean="0"/>
          </a:p>
          <a:p>
            <a:r>
              <a:rPr lang="cs-CZ" dirty="0" smtClean="0"/>
              <a:t>Rok 2016 a 2017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Finanční majetek a příjmy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Obce nezávislé na sdílených daních 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2602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©2015 • </a:t>
            </a:r>
            <a:r>
              <a:rPr lang="cs-CZ" dirty="0"/>
              <a:t>Věra Kameníčková</a:t>
            </a:r>
            <a:r>
              <a:rPr lang="it-IT" dirty="0"/>
              <a:t>• </a:t>
            </a:r>
            <a:r>
              <a:rPr lang="cs-CZ" dirty="0"/>
              <a:t>20</a:t>
            </a:r>
            <a:r>
              <a:rPr lang="it-IT" dirty="0"/>
              <a:t>/</a:t>
            </a:r>
            <a:r>
              <a:rPr lang="cs-CZ" dirty="0"/>
              <a:t>10</a:t>
            </a:r>
            <a:r>
              <a:rPr lang="it-IT" dirty="0"/>
              <a:t>/</a:t>
            </a:r>
            <a:r>
              <a:rPr lang="cs-CZ" dirty="0"/>
              <a:t>2016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57200" y="1247775"/>
            <a:ext cx="7962900" cy="4276725"/>
          </a:xfrm>
        </p:spPr>
        <p:txBody>
          <a:bodyPr/>
          <a:lstStyle/>
          <a:p>
            <a:pPr lvl="0"/>
            <a:r>
              <a:rPr lang="cs-CZ" dirty="0"/>
              <a:t>1990 až 1992: daňové příjmy hrály </a:t>
            </a:r>
            <a:r>
              <a:rPr lang="cs-CZ" dirty="0" smtClean="0"/>
              <a:t>v rozpočtech obcí jen </a:t>
            </a:r>
            <a:r>
              <a:rPr lang="cs-CZ" dirty="0"/>
              <a:t>malou </a:t>
            </a:r>
            <a:r>
              <a:rPr lang="cs-CZ" dirty="0" smtClean="0"/>
              <a:t>roli, rozhodující byly účelové dotace </a:t>
            </a:r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/>
              <a:t>1993: nová daňová </a:t>
            </a:r>
            <a:r>
              <a:rPr lang="cs-CZ" dirty="0" smtClean="0"/>
              <a:t>soustava</a:t>
            </a:r>
          </a:p>
          <a:p>
            <a:pPr lvl="0"/>
            <a:r>
              <a:rPr lang="cs-CZ" dirty="0" smtClean="0">
                <a:solidFill>
                  <a:srgbClr val="FF0000"/>
                </a:solidFill>
              </a:rPr>
              <a:t>sdílené daně obcí</a:t>
            </a:r>
            <a:r>
              <a:rPr lang="cs-CZ" dirty="0" smtClean="0"/>
              <a:t>: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DPFO </a:t>
            </a:r>
            <a:r>
              <a:rPr lang="cs-CZ" dirty="0"/>
              <a:t>ze závislé činnosti – </a:t>
            </a:r>
            <a:r>
              <a:rPr lang="cs-CZ" dirty="0" smtClean="0"/>
              <a:t>výnos </a:t>
            </a:r>
            <a:r>
              <a:rPr lang="cs-CZ" dirty="0"/>
              <a:t>v rámci </a:t>
            </a:r>
            <a:r>
              <a:rPr lang="cs-CZ" dirty="0" smtClean="0"/>
              <a:t>okresu se dělil mezi obce a okresní úřad</a:t>
            </a:r>
          </a:p>
          <a:p>
            <a:pPr lvl="0"/>
            <a:r>
              <a:rPr lang="cs-CZ" dirty="0" smtClean="0">
                <a:solidFill>
                  <a:srgbClr val="FF0000"/>
                </a:solidFill>
              </a:rPr>
              <a:t>ostatní daně obcí</a:t>
            </a:r>
            <a:r>
              <a:rPr lang="cs-CZ" dirty="0" smtClean="0"/>
              <a:t>:</a:t>
            </a:r>
            <a:endParaRPr 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DPFO </a:t>
            </a:r>
            <a:r>
              <a:rPr lang="cs-CZ" dirty="0"/>
              <a:t>z </a:t>
            </a:r>
            <a:r>
              <a:rPr lang="cs-CZ" dirty="0" smtClean="0"/>
              <a:t>podnikání - celý </a:t>
            </a:r>
            <a:r>
              <a:rPr lang="cs-CZ" dirty="0"/>
              <a:t>výnos </a:t>
            </a:r>
            <a:r>
              <a:rPr lang="cs-CZ" dirty="0" smtClean="0"/>
              <a:t>přidělený obci podle </a:t>
            </a:r>
            <a:r>
              <a:rPr lang="cs-CZ" dirty="0"/>
              <a:t>místa trvalého </a:t>
            </a:r>
            <a:r>
              <a:rPr lang="cs-CZ" dirty="0" smtClean="0"/>
              <a:t>bydliště podnikatele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daň z nemovitosti – jako v současnosti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 smtClean="0"/>
              <a:t>DPPO </a:t>
            </a:r>
            <a:r>
              <a:rPr lang="cs-CZ" dirty="0"/>
              <a:t>za </a:t>
            </a:r>
            <a:r>
              <a:rPr lang="cs-CZ" dirty="0" smtClean="0"/>
              <a:t>obce – jako v současnosti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83334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©2015 • </a:t>
            </a:r>
            <a:r>
              <a:rPr lang="cs-CZ" dirty="0"/>
              <a:t>Věra Kameníčková</a:t>
            </a:r>
            <a:r>
              <a:rPr lang="it-IT" dirty="0"/>
              <a:t>• </a:t>
            </a:r>
            <a:r>
              <a:rPr lang="cs-CZ" dirty="0"/>
              <a:t>20</a:t>
            </a:r>
            <a:r>
              <a:rPr lang="it-IT" dirty="0"/>
              <a:t>/</a:t>
            </a:r>
            <a:r>
              <a:rPr lang="cs-CZ" dirty="0"/>
              <a:t>10</a:t>
            </a:r>
            <a:r>
              <a:rPr lang="it-IT" dirty="0"/>
              <a:t>/</a:t>
            </a:r>
            <a:r>
              <a:rPr lang="cs-CZ" dirty="0"/>
              <a:t>2016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57200" y="1247775"/>
            <a:ext cx="7962900" cy="4276725"/>
          </a:xfrm>
        </p:spPr>
        <p:txBody>
          <a:bodyPr/>
          <a:lstStyle/>
          <a:p>
            <a:r>
              <a:rPr lang="cs-CZ" dirty="0" smtClean="0"/>
              <a:t>problémy: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narůstající rozdíly mezi obcemi v různých okresech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rozevírání nůžek mezi státním rozpočtem a rozpočtem obcí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přetahování obyvatel, plátcovy pokladny a podnikatelů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0"/>
            <a:r>
              <a:rPr lang="cs-CZ" dirty="0"/>
              <a:t>1996: snížení podílu obcí na okresním výnosu DPFO ze závislé činnosti, nově </a:t>
            </a:r>
            <a:r>
              <a:rPr lang="cs-CZ" dirty="0" smtClean="0"/>
              <a:t>dostaly podíl </a:t>
            </a:r>
            <a:r>
              <a:rPr lang="cs-CZ" dirty="0"/>
              <a:t>na DPPO  </a:t>
            </a:r>
            <a:endParaRPr lang="cs-CZ" dirty="0" smtClean="0"/>
          </a:p>
          <a:p>
            <a:pPr marL="0" lvl="0" indent="0">
              <a:buNone/>
            </a:pPr>
            <a:endParaRPr lang="cs-CZ" dirty="0"/>
          </a:p>
          <a:p>
            <a:pPr lvl="0"/>
            <a:r>
              <a:rPr lang="cs-CZ" dirty="0"/>
              <a:t>2001: zvláštní zákon o rozpočtovém </a:t>
            </a:r>
            <a:r>
              <a:rPr lang="cs-CZ" dirty="0" smtClean="0"/>
              <a:t>určení </a:t>
            </a:r>
            <a:r>
              <a:rPr lang="cs-CZ" dirty="0"/>
              <a:t>daní, </a:t>
            </a:r>
            <a:r>
              <a:rPr lang="cs-CZ" dirty="0" smtClean="0"/>
              <a:t>do sdílených daní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sdílí se celostátní výnos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koeficient postupných přechodů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íce kritérií pro podíl jednotlivé obce</a:t>
            </a:r>
            <a:endParaRPr lang="cs-CZ" dirty="0"/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13293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mezi rokem 2011 až 2015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©2015 • </a:t>
            </a:r>
            <a:r>
              <a:rPr lang="cs-CZ" dirty="0"/>
              <a:t>Věra Kameníčková</a:t>
            </a:r>
            <a:r>
              <a:rPr lang="it-IT" dirty="0"/>
              <a:t>• </a:t>
            </a:r>
            <a:r>
              <a:rPr lang="cs-CZ" dirty="0"/>
              <a:t>20</a:t>
            </a:r>
            <a:r>
              <a:rPr lang="it-IT" dirty="0"/>
              <a:t>/</a:t>
            </a:r>
            <a:r>
              <a:rPr lang="cs-CZ" dirty="0"/>
              <a:t>10</a:t>
            </a:r>
            <a:r>
              <a:rPr lang="it-IT" dirty="0"/>
              <a:t>/</a:t>
            </a:r>
            <a:r>
              <a:rPr lang="cs-CZ" dirty="0"/>
              <a:t>2016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5</a:t>
            </a:fld>
            <a:endParaRPr lang="it-IT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629713"/>
              </p:ext>
            </p:extLst>
          </p:nvPr>
        </p:nvGraphicFramePr>
        <p:xfrm>
          <a:off x="1028701" y="1104900"/>
          <a:ext cx="7038974" cy="4095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7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Rok 2016 a 2017</a:t>
            </a:r>
            <a:r>
              <a:rPr lang="cs-CZ" dirty="0"/>
              <a:t/>
            </a:r>
            <a:br>
              <a:rPr lang="cs-CZ" dirty="0"/>
            </a:b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©2015 • </a:t>
            </a:r>
            <a:r>
              <a:rPr lang="cs-CZ" dirty="0"/>
              <a:t>Věra Kameníčková</a:t>
            </a:r>
            <a:r>
              <a:rPr lang="it-IT" dirty="0"/>
              <a:t>• </a:t>
            </a:r>
            <a:r>
              <a:rPr lang="cs-CZ" dirty="0"/>
              <a:t>20</a:t>
            </a:r>
            <a:r>
              <a:rPr lang="it-IT" dirty="0"/>
              <a:t>/</a:t>
            </a:r>
            <a:r>
              <a:rPr lang="cs-CZ" dirty="0"/>
              <a:t>10</a:t>
            </a:r>
            <a:r>
              <a:rPr lang="it-IT" dirty="0"/>
              <a:t>/</a:t>
            </a:r>
            <a:r>
              <a:rPr lang="cs-CZ" dirty="0"/>
              <a:t>2016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57200" y="1114425"/>
            <a:ext cx="7962900" cy="4410076"/>
          </a:xfrm>
        </p:spPr>
        <p:txBody>
          <a:bodyPr/>
          <a:lstStyle/>
          <a:p>
            <a:pPr lvl="0"/>
            <a:r>
              <a:rPr lang="cs-CZ" dirty="0" smtClean="0"/>
              <a:t>zvýšení </a:t>
            </a:r>
            <a:r>
              <a:rPr lang="cs-CZ" dirty="0"/>
              <a:t>podílu obcí na DPH z 20,83 % na </a:t>
            </a:r>
            <a:r>
              <a:rPr lang="cs-CZ" dirty="0" smtClean="0"/>
              <a:t>21,40 %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zrušení tzv. motivační složky, která měla odrážet vazbu mezi obcí a fyzickými osobami podnikateli s trvalým bydlištěm na jejím území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30 % z daně fyzických osob podávajících daňové přiznání získá obec podle trvalého bydliště plátce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/>
              <a:t>více než polovinu daňových přiznání podávají zaměstnanci (souběh </a:t>
            </a:r>
            <a:r>
              <a:rPr lang="cs-CZ" sz="1800" dirty="0" smtClean="0"/>
              <a:t>zaměstnání, dary </a:t>
            </a:r>
            <a:r>
              <a:rPr lang="cs-CZ" sz="1800" dirty="0"/>
              <a:t>a další odčitatelné položky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it-IT" dirty="0" smtClean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52828"/>
              </p:ext>
            </p:extLst>
          </p:nvPr>
        </p:nvGraphicFramePr>
        <p:xfrm>
          <a:off x="981075" y="4256104"/>
          <a:ext cx="6610351" cy="12683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6000"/>
                <a:gridCol w="1381125"/>
                <a:gridCol w="1370637"/>
                <a:gridCol w="1572589"/>
              </a:tblGrid>
              <a:tr h="6142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8 měsíců mld. Kč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2014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2015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2016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14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sdílené daně 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382.7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394.0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422.2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34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>
                          <a:effectLst/>
                        </a:rPr>
                        <a:t>roční změna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effectLst/>
                        </a:rPr>
                        <a:t> </a:t>
                      </a:r>
                      <a:endParaRPr lang="cs-CZ" sz="16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3%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effectLst/>
                        </a:rPr>
                        <a:t>7%</a:t>
                      </a:r>
                      <a:endParaRPr lang="cs-CZ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335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majetek a příjmy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©2015 • </a:t>
            </a:r>
            <a:r>
              <a:rPr lang="cs-CZ" dirty="0"/>
              <a:t>Věra Kameníčková</a:t>
            </a:r>
            <a:r>
              <a:rPr lang="it-IT" dirty="0"/>
              <a:t>• </a:t>
            </a:r>
            <a:r>
              <a:rPr lang="cs-CZ" dirty="0"/>
              <a:t>20</a:t>
            </a:r>
            <a:r>
              <a:rPr lang="it-IT" dirty="0"/>
              <a:t>/</a:t>
            </a:r>
            <a:r>
              <a:rPr lang="cs-CZ" dirty="0"/>
              <a:t>10</a:t>
            </a:r>
            <a:r>
              <a:rPr lang="it-IT" dirty="0"/>
              <a:t>/</a:t>
            </a:r>
            <a:r>
              <a:rPr lang="cs-CZ" dirty="0"/>
              <a:t>2016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7</a:t>
            </a:fld>
            <a:endParaRPr lang="it-IT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1045855127"/>
              </p:ext>
            </p:extLst>
          </p:nvPr>
        </p:nvGraphicFramePr>
        <p:xfrm>
          <a:off x="890494" y="933450"/>
          <a:ext cx="7605805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bdélník 1"/>
          <p:cNvSpPr/>
          <p:nvPr/>
        </p:nvSpPr>
        <p:spPr>
          <a:xfrm>
            <a:off x="890495" y="4762500"/>
            <a:ext cx="75296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600" dirty="0">
                <a:solidFill>
                  <a:srgbClr val="003B79"/>
                </a:solidFill>
                <a:cs typeface="Verdana"/>
              </a:rPr>
              <a:t>krátkodobý finanční majetek </a:t>
            </a:r>
            <a:r>
              <a:rPr lang="cs-CZ" sz="1600" dirty="0" smtClean="0">
                <a:solidFill>
                  <a:srgbClr val="003B79"/>
                </a:solidFill>
                <a:cs typeface="Verdana"/>
              </a:rPr>
              <a:t>- peníze </a:t>
            </a:r>
            <a:r>
              <a:rPr lang="cs-CZ" sz="1600" dirty="0">
                <a:solidFill>
                  <a:srgbClr val="003B79"/>
                </a:solidFill>
                <a:cs typeface="Verdana"/>
              </a:rPr>
              <a:t>na bankovních </a:t>
            </a:r>
            <a:r>
              <a:rPr lang="cs-CZ" sz="1600" dirty="0" smtClean="0">
                <a:solidFill>
                  <a:srgbClr val="003B79"/>
                </a:solidFill>
                <a:cs typeface="Verdana"/>
              </a:rPr>
              <a:t>účtech </a:t>
            </a:r>
          </a:p>
          <a:p>
            <a:pPr marL="285750" lvl="0" indent="-285750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600" dirty="0" smtClean="0">
                <a:solidFill>
                  <a:srgbClr val="003B79"/>
                </a:solidFill>
                <a:cs typeface="Verdana"/>
              </a:rPr>
              <a:t>užitek - jen </a:t>
            </a:r>
            <a:r>
              <a:rPr lang="cs-CZ" sz="1600" dirty="0">
                <a:solidFill>
                  <a:srgbClr val="003B79"/>
                </a:solidFill>
                <a:cs typeface="Verdana"/>
              </a:rPr>
              <a:t>banky (nízké úroky z vkladů</a:t>
            </a:r>
            <a:r>
              <a:rPr lang="cs-CZ" sz="1600" dirty="0" smtClean="0">
                <a:solidFill>
                  <a:srgbClr val="003B79"/>
                </a:solidFill>
                <a:cs typeface="Verdana"/>
              </a:rPr>
              <a:t>)</a:t>
            </a:r>
          </a:p>
          <a:p>
            <a:pPr marL="285750" indent="-285750" algn="just">
              <a:spcBef>
                <a:spcPct val="2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cs-CZ" sz="1600" dirty="0"/>
              <a:t>pro tři kategorie menších obcí platí: </a:t>
            </a:r>
            <a:r>
              <a:rPr lang="cs-CZ" sz="1600" dirty="0">
                <a:solidFill>
                  <a:srgbClr val="FF0000"/>
                </a:solidFill>
              </a:rPr>
              <a:t>sdílené daně </a:t>
            </a:r>
            <a:r>
              <a:rPr lang="en-US" sz="1600" dirty="0">
                <a:solidFill>
                  <a:srgbClr val="FF0000"/>
                </a:solidFill>
              </a:rPr>
              <a:t>&lt;</a:t>
            </a:r>
            <a:r>
              <a:rPr lang="cs-CZ" sz="1600" dirty="0">
                <a:solidFill>
                  <a:srgbClr val="FF0000"/>
                </a:solidFill>
              </a:rPr>
              <a:t> peníze na účtech</a:t>
            </a:r>
          </a:p>
          <a:p>
            <a:pPr lvl="0" algn="just">
              <a:spcBef>
                <a:spcPct val="20000"/>
              </a:spcBef>
              <a:buClr>
                <a:srgbClr val="EC7D11"/>
              </a:buClr>
            </a:pPr>
            <a:endParaRPr lang="cs-CZ" sz="1600" u="sng" dirty="0">
              <a:solidFill>
                <a:srgbClr val="FF0000"/>
              </a:solidFill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948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Krátkodobý finanční majetek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©2015 • </a:t>
            </a:r>
            <a:r>
              <a:rPr lang="cs-CZ" dirty="0"/>
              <a:t>Věra Kameníčková</a:t>
            </a:r>
            <a:r>
              <a:rPr lang="it-IT" dirty="0"/>
              <a:t>• </a:t>
            </a:r>
            <a:r>
              <a:rPr lang="cs-CZ" dirty="0"/>
              <a:t>20</a:t>
            </a:r>
            <a:r>
              <a:rPr lang="it-IT" dirty="0"/>
              <a:t>/</a:t>
            </a:r>
            <a:r>
              <a:rPr lang="cs-CZ" dirty="0"/>
              <a:t>10</a:t>
            </a:r>
            <a:r>
              <a:rPr lang="it-IT" dirty="0"/>
              <a:t>/</a:t>
            </a:r>
            <a:r>
              <a:rPr lang="cs-CZ" dirty="0"/>
              <a:t>2016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182872"/>
              </p:ext>
            </p:extLst>
          </p:nvPr>
        </p:nvGraphicFramePr>
        <p:xfrm>
          <a:off x="323851" y="967038"/>
          <a:ext cx="8362949" cy="39433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33988"/>
            <a:ext cx="79629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6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Krátkodobý finanční majetek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©2015 • </a:t>
            </a:r>
            <a:r>
              <a:rPr lang="cs-CZ" dirty="0"/>
              <a:t>Věra Kameníčková</a:t>
            </a:r>
            <a:r>
              <a:rPr lang="it-IT" dirty="0"/>
              <a:t>• </a:t>
            </a:r>
            <a:r>
              <a:rPr lang="cs-CZ" dirty="0"/>
              <a:t>20</a:t>
            </a:r>
            <a:r>
              <a:rPr lang="it-IT" dirty="0"/>
              <a:t>/</a:t>
            </a:r>
            <a:r>
              <a:rPr lang="cs-CZ" dirty="0"/>
              <a:t>10</a:t>
            </a:r>
            <a:r>
              <a:rPr lang="it-IT" dirty="0"/>
              <a:t>/</a:t>
            </a:r>
            <a:r>
              <a:rPr lang="cs-CZ" dirty="0"/>
              <a:t>2016</a:t>
            </a:r>
            <a:endParaRPr lang="it-IT" dirty="0"/>
          </a:p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35900-AB54-B548-BC7B-89E2AACD9446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4"/>
          </p:nvPr>
        </p:nvSpPr>
        <p:spPr>
          <a:xfrm>
            <a:off x="457200" y="1247775"/>
            <a:ext cx="7962900" cy="4276725"/>
          </a:xfrm>
        </p:spPr>
        <p:txBody>
          <a:bodyPr/>
          <a:lstStyle/>
          <a:p>
            <a:pPr marL="0" lvl="0" indent="0">
              <a:buNone/>
            </a:pPr>
            <a:endParaRPr lang="cs-CZ" dirty="0"/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092691667"/>
              </p:ext>
            </p:extLst>
          </p:nvPr>
        </p:nvGraphicFramePr>
        <p:xfrm>
          <a:off x="457200" y="1247775"/>
          <a:ext cx="7962901" cy="4200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555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IF Czech_Presentation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ernal background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Verdana"/>
            <a:cs typeface="Verdana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White internal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Crif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Final">
  <a:themeElements>
    <a:clrScheme name="Crif2015">
      <a:dk1>
        <a:srgbClr val="003B79"/>
      </a:dk1>
      <a:lt1>
        <a:sysClr val="window" lastClr="FFFFFF"/>
      </a:lt1>
      <a:dk2>
        <a:srgbClr val="EC7D11"/>
      </a:dk2>
      <a:lt2>
        <a:srgbClr val="EEECE1"/>
      </a:lt2>
      <a:accent1>
        <a:srgbClr val="003B79"/>
      </a:accent1>
      <a:accent2>
        <a:srgbClr val="EE7D11"/>
      </a:accent2>
      <a:accent3>
        <a:srgbClr val="B0CFED"/>
      </a:accent3>
      <a:accent4>
        <a:srgbClr val="D9E021"/>
      </a:accent4>
      <a:accent5>
        <a:srgbClr val="DDDDDD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Corporate Template" ma:contentTypeID="0x010100DDD941F20E3D574FBAA22D56040123AD01005DAFB352DE18A844AD02F31B8DF789AF" ma:contentTypeVersion="28" ma:contentTypeDescription="" ma:contentTypeScope="" ma:versionID="38fbb9d9bf296a6723412c3b0440db2a">
  <xsd:schema xmlns:xsd="http://www.w3.org/2001/XMLSchema" xmlns:xs="http://www.w3.org/2001/XMLSchema" xmlns:p="http://schemas.microsoft.com/office/2006/metadata/properties" xmlns:ns2="31a9821f-a3c3-4b7a-b65a-6038c000beae" xmlns:ns3="41b5ca3c-ba29-412d-bcc5-38227231e36f" targetNamespace="http://schemas.microsoft.com/office/2006/metadata/properties" ma:root="true" ma:fieldsID="2b47c727a63d43eb67ab8369acc6b596" ns2:_="" ns3:_="">
    <xsd:import namespace="31a9821f-a3c3-4b7a-b65a-6038c000beae"/>
    <xsd:import namespace="41b5ca3c-ba29-412d-bcc5-38227231e36f"/>
    <xsd:element name="properties">
      <xsd:complexType>
        <xsd:sequence>
          <xsd:element name="documentManagement">
            <xsd:complexType>
              <xsd:all>
                <xsd:element ref="ns2:CR_Description" minOccurs="0"/>
                <xsd:element ref="ns2:CR_CompaniesTaxHTField0" minOccurs="0"/>
                <xsd:element ref="ns2:CR_ClassificationTaxHTField0" minOccurs="0"/>
                <xsd:element ref="ns2:CR_LanguagesTaxHTField0" minOccurs="0"/>
                <xsd:element ref="ns3:TaxCatchAll" minOccurs="0"/>
                <xsd:element ref="ns2:CR_TypeCorporateBookTaxHTField0" minOccurs="0"/>
                <xsd:element ref="ns3:TaxCatchAllLabel" minOccurs="0"/>
                <xsd:element ref="ns2:CR_InEvidenza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a9821f-a3c3-4b7a-b65a-6038c000beae" elementFormDefault="qualified">
    <xsd:import namespace="http://schemas.microsoft.com/office/2006/documentManagement/types"/>
    <xsd:import namespace="http://schemas.microsoft.com/office/infopath/2007/PartnerControls"/>
    <xsd:element name="CR_Description" ma:index="2" nillable="true" ma:displayName="Description" ma:internalName="CR_Description">
      <xsd:simpleType>
        <xsd:restriction base="dms:Unknown"/>
      </xsd:simpleType>
    </xsd:element>
    <xsd:element name="CR_CompaniesTaxHTField0" ma:index="8" ma:taxonomy="true" ma:internalName="CR_CompaniesTaxHTField0" ma:taxonomyFieldName="CR_Companies" ma:displayName="Companies" ma:readOnly="false" ma:default="" ma:fieldId="{595eb9b0-168b-42a6-b759-02fde38b847a}" ma:taxonomyMulti="true" ma:sspId="b8dc9f9c-cac6-4d46-bcdb-2b31b11f0812" ma:termSetId="e001b687-8b4a-43d3-aeea-26b8c8ccc3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ClassificationTaxHTField0" ma:index="13" nillable="true" ma:taxonomy="true" ma:internalName="CR_ClassificationTaxHTField0" ma:taxonomyFieldName="CR_Classification" ma:displayName="Classification" ma:default="" ma:fieldId="{48eb696d-8a3a-40d4-93b0-0c9adcd75fc9}" ma:sspId="b8dc9f9c-cac6-4d46-bcdb-2b31b11f0812" ma:termSetId="e8d9696b-9fe7-4317-b228-197f3680c80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LanguagesTaxHTField0" ma:index="15" nillable="true" ma:taxonomy="true" ma:internalName="CR_LanguagesTaxHTField0" ma:taxonomyFieldName="CR_Languages" ma:displayName="Languages" ma:default="" ma:fieldId="{48acf108-4c13-48cb-ae18-074f1c761dab}" ma:taxonomyMulti="true" ma:sspId="b8dc9f9c-cac6-4d46-bcdb-2b31b11f0812" ma:termSetId="b24bdcae-2c93-4f25-81b7-e5b3feb6be7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TypeCorporateBookTaxHTField0" ma:index="17" nillable="true" ma:taxonomy="true" ma:internalName="CR_TypeCorporateBookTaxHTField0" ma:taxonomyFieldName="CR_TypeCorporateBook" ma:displayName="Type of Corporate Template" ma:indexed="true" ma:readOnly="false" ma:default="" ma:fieldId="{75764478-7725-4e18-a1e1-3627c678ae5f}" ma:sspId="b8dc9f9c-cac6-4d46-bcdb-2b31b11f0812" ma:termSetId="6fec2584-d04f-4573-876a-d545d7f1d2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R_InEvidenza" ma:index="19" ma:displayName="Highlight" ma:default="No" ma:format="Dropdown" ma:internalName="CR_InEvidenza" ma:readOnly="false">
      <xsd:simpleType>
        <xsd:restriction base="dms:Choice">
          <xsd:enumeration value="Yes"/>
          <xsd:enumeration value="No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b5ca3c-ba29-412d-bcc5-38227231e36f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6b5ee184-d9de-47a9-9eab-273aa415af96}" ma:internalName="TaxCatchAll" ma:showField="CatchAllData" ma:web="31a9821f-a3c3-4b7a-b65a-6038c000b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6b5ee184-d9de-47a9-9eab-273aa415af96}" ma:internalName="TaxCatchAllLabel" ma:readOnly="true" ma:showField="CatchAllDataLabel" ma:web="31a9821f-a3c3-4b7a-b65a-6038c000be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R_Companies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CRIF Czech Credit Bureau</TermName>
          <TermId xmlns="http://schemas.microsoft.com/office/infopath/2007/PartnerControls">2c6d6e10-2ab9-4c35-bd02-77106ec4552d</TermId>
        </TermInfo>
      </Terms>
    </CR_CompaniesTaxHTField0>
    <CR_Languages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Inglese</TermName>
          <TermId xmlns="http://schemas.microsoft.com/office/infopath/2007/PartnerControls">02c764d1-d967-4f05-bbde-3be988529066</TermId>
        </TermInfo>
      </Terms>
    </CR_LanguagesTaxHTField0>
    <CR_Classification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Uso Esterno</TermName>
          <TermId xmlns="http://schemas.microsoft.com/office/infopath/2007/PartnerControls">ee9b5244-00f7-40f9-b593-8eb8add8a8b9</TermId>
        </TermInfo>
      </Terms>
    </CR_ClassificationTaxHTField0>
    <CR_Description xmlns="31a9821f-a3c3-4b7a-b65a-6038c000beae">1033,&lt;p&gt;​PowerPoint model for presentations&lt;/p&gt;|;|1040,&lt;p&gt;​Modello PowerPoint per creare una presentazione&lt;/p&gt;|;|</CR_Description>
    <TaxCatchAll xmlns="41b5ca3c-ba29-412d-bcc5-38227231e36f">
      <Value>6</Value>
      <Value>15</Value>
      <Value>155</Value>
      <Value>41</Value>
    </TaxCatchAll>
    <CR_InEvidenza xmlns="31a9821f-a3c3-4b7a-b65a-6038c000beae">No</CR_InEvidenza>
    <CR_TypeCorporateBookTaxHTField0 xmlns="31a9821f-a3c3-4b7a-b65a-6038c000bea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65a0e03d-4f49-465e-80ca-0996671a2500</TermId>
        </TermInfo>
      </Terms>
    </CR_TypeCorporateBookTaxHTField0>
  </documentManagement>
</p:properties>
</file>

<file path=customXml/itemProps1.xml><?xml version="1.0" encoding="utf-8"?>
<ds:datastoreItem xmlns:ds="http://schemas.openxmlformats.org/officeDocument/2006/customXml" ds:itemID="{39E79D7B-A0D9-4133-8422-FE70736E5A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E72E37-288C-4EE7-B94B-F95149FAAB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a9821f-a3c3-4b7a-b65a-6038c000beae"/>
    <ds:schemaRef ds:uri="41b5ca3c-ba29-412d-bcc5-38227231e3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F8F542-85C4-4EB6-826C-FB9111919F28}">
  <ds:schemaRefs>
    <ds:schemaRef ds:uri="http://purl.org/dc/terms/"/>
    <ds:schemaRef ds:uri="31a9821f-a3c3-4b7a-b65a-6038c000bea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1b5ca3c-ba29-412d-bcc5-38227231e36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CRIF Czech_Presentation</Template>
  <TotalTime>222</TotalTime>
  <Words>528</Words>
  <Application>Microsoft Office PowerPoint</Application>
  <PresentationFormat>Předvádění na obrazovce 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CRIF Czech_Presentation</vt:lpstr>
      <vt:lpstr>Internal background</vt:lpstr>
      <vt:lpstr>White internal</vt:lpstr>
      <vt:lpstr>Final</vt:lpstr>
      <vt:lpstr>Rozpočtové určení daní </vt:lpstr>
      <vt:lpstr>Obsah</vt:lpstr>
      <vt:lpstr>Historie</vt:lpstr>
      <vt:lpstr>Historie</vt:lpstr>
      <vt:lpstr>Změna mezi rokem 2011 až 2015</vt:lpstr>
      <vt:lpstr>Rok 2016 a 2017 </vt:lpstr>
      <vt:lpstr>Finanční majetek a příjmy</vt:lpstr>
      <vt:lpstr>Krátkodobý finanční majetek</vt:lpstr>
      <vt:lpstr>Krátkodobý finanční majetek</vt:lpstr>
      <vt:lpstr>Krátkodobý finanční majetek</vt:lpstr>
      <vt:lpstr>Daň z nemovitosti</vt:lpstr>
      <vt:lpstr>Nedaňové příjmy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Kameníčková Věra</dc:creator>
  <cp:lastModifiedBy>Chládková Jana</cp:lastModifiedBy>
  <cp:revision>25</cp:revision>
  <cp:lastPrinted>2016-10-19T08:19:06Z</cp:lastPrinted>
  <dcterms:created xsi:type="dcterms:W3CDTF">2016-06-08T07:35:49Z</dcterms:created>
  <dcterms:modified xsi:type="dcterms:W3CDTF">2016-10-24T11:13:26Z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_TypeCorporateBook">
    <vt:lpwstr>155;#Presentation|65a0e03d-4f49-465e-80ca-0996671a2500</vt:lpwstr>
  </property>
  <property fmtid="{D5CDD505-2E9C-101B-9397-08002B2CF9AE}" pid="3" name="ContentTypeId">
    <vt:lpwstr>0x010100DDD941F20E3D574FBAA22D56040123AD01005DAFB352DE18A844AD02F31B8DF789AF</vt:lpwstr>
  </property>
  <property fmtid="{D5CDD505-2E9C-101B-9397-08002B2CF9AE}" pid="4" name="CR_Languages">
    <vt:lpwstr>15;#Inglese|02c764d1-d967-4f05-bbde-3be988529066</vt:lpwstr>
  </property>
  <property fmtid="{D5CDD505-2E9C-101B-9397-08002B2CF9AE}" pid="5" name="CR_Classification">
    <vt:lpwstr>6;#Uso Esterno|ee9b5244-00f7-40f9-b593-8eb8add8a8b9</vt:lpwstr>
  </property>
  <property fmtid="{D5CDD505-2E9C-101B-9397-08002B2CF9AE}" pid="6" name="CR_Companies">
    <vt:lpwstr>41;#CRIF Czech Credit Bureau|2c6d6e10-2ab9-4c35-bd02-77106ec4552d</vt:lpwstr>
  </property>
</Properties>
</file>