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  <p:sldMasterId id="2147483768" r:id="rId2"/>
    <p:sldMasterId id="2147483780" r:id="rId3"/>
    <p:sldMasterId id="2147483792" r:id="rId4"/>
  </p:sldMasterIdLst>
  <p:notesMasterIdLst>
    <p:notesMasterId r:id="rId19"/>
  </p:notesMasterIdLst>
  <p:handoutMasterIdLst>
    <p:handoutMasterId r:id="rId20"/>
  </p:handoutMasterIdLst>
  <p:sldIdLst>
    <p:sldId id="256" r:id="rId5"/>
    <p:sldId id="477" r:id="rId6"/>
    <p:sldId id="473" r:id="rId7"/>
    <p:sldId id="474" r:id="rId8"/>
    <p:sldId id="476" r:id="rId9"/>
    <p:sldId id="464" r:id="rId10"/>
    <p:sldId id="465" r:id="rId11"/>
    <p:sldId id="466" r:id="rId12"/>
    <p:sldId id="462" r:id="rId13"/>
    <p:sldId id="446" r:id="rId14"/>
    <p:sldId id="451" r:id="rId15"/>
    <p:sldId id="475" r:id="rId16"/>
    <p:sldId id="431" r:id="rId17"/>
    <p:sldId id="461" r:id="rId1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00"/>
    <a:srgbClr val="315C89"/>
    <a:srgbClr val="BAC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61" autoAdjust="0"/>
    <p:restoredTop sz="94660"/>
  </p:normalViewPr>
  <p:slideViewPr>
    <p:cSldViewPr>
      <p:cViewPr>
        <p:scale>
          <a:sx n="90" d="100"/>
          <a:sy n="90" d="100"/>
        </p:scale>
        <p:origin x="-153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3FF25-BEE8-4176-8A82-ED4012F50A66}" type="datetimeFigureOut">
              <a:rPr lang="cs-CZ" smtClean="0"/>
              <a:pPr/>
              <a:t>19.11.2015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A936A-73B8-4DE2-8506-B35867383B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766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77FEFA-DB68-42F0-8166-7D97D9928804}" type="datetimeFigureOut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BD50E2E-5E70-4B29-8024-BAFDB07E1B4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4905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D50E2E-5E70-4B29-8024-BAFDB07E1B49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F7825-F8DB-4847-82AC-645A0AD759F4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500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F7825-F8DB-4847-82AC-645A0AD759F4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500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99D75F-1A37-4D3D-B967-9DF99BE6A28A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1200" dirty="0" smtClean="0"/>
              <a:t>Nadhled </a:t>
            </a:r>
          </a:p>
          <a:p>
            <a:endParaRPr lang="cs-CZ" sz="1200" dirty="0" smtClean="0"/>
          </a:p>
          <a:p>
            <a:r>
              <a:rPr lang="cs-CZ" sz="1200" dirty="0" smtClean="0"/>
              <a:t>Praktické zkušenosti </a:t>
            </a:r>
          </a:p>
          <a:p>
            <a:endParaRPr lang="cs-CZ" sz="1200" dirty="0" smtClean="0"/>
          </a:p>
          <a:p>
            <a:r>
              <a:rPr lang="cs-CZ" sz="1200" dirty="0" smtClean="0"/>
              <a:t>Spolupráci  s dalšími subjekty v rámci České republiky  i Evropy</a:t>
            </a:r>
          </a:p>
          <a:p>
            <a:endParaRPr lang="cs-CZ" sz="1200" dirty="0" smtClean="0"/>
          </a:p>
          <a:p>
            <a:r>
              <a:rPr lang="cs-CZ" sz="1200" dirty="0" smtClean="0"/>
              <a:t>Projektové řízení - konzultované s auditory </a:t>
            </a:r>
          </a:p>
          <a:p>
            <a:endParaRPr lang="cs-CZ" sz="1200" dirty="0" smtClean="0"/>
          </a:p>
          <a:p>
            <a:r>
              <a:rPr lang="cs-CZ" sz="1200" dirty="0" smtClean="0"/>
              <a:t>Právní poradenství  ve spolupráci s několika právními kancelářemi - ve vztahu k obraně dotace… Konzultace vašich kroků ve vztahu k poskytovateli dotace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40881D-1FA8-4676-862E-F706D0539C81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40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F7825-F8DB-4847-82AC-645A0AD759F4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00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F7825-F8DB-4847-82AC-645A0AD759F4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00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F7825-F8DB-4847-82AC-645A0AD759F4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00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F7825-F8DB-4847-82AC-645A0AD759F4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00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F7825-F8DB-4847-82AC-645A0AD759F4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00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F7825-F8DB-4847-82AC-645A0AD759F4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00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F7825-F8DB-4847-82AC-645A0AD759F4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500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5B96B-1D5E-4466-8699-CAC6334AC495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1AA33-D491-4B5D-AB96-9EFCF78F065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C7601-14D5-4763-8EDE-C5C133D43404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EA74-99BF-431B-9D3A-8CF55D950C3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3CBD6-22FC-445A-AF7E-7EC2650BB8B6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0D125-E835-4024-8521-C0BF7C1890A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9124EF-B370-4A43-AECD-C80D29A7726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35B079-0831-4D7E-B06C-A2D90EC597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44140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9E2AA5-FFFF-443B-BC3D-4AC6359BD6F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97B39-0393-41D3-BFB2-BB7BBDD10C6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90724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943B9-A620-4C99-B43F-9BD5A30E6C3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11B26-AC3B-4234-A99C-C2CDA306624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9080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9023D7-3FDF-4073-8BDF-41A1AB3A483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A9D3-ECE4-455A-A9CA-D86C6810C40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73759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A5D724-4BE7-4F14-81B5-55491E66974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D0CA7-6CEC-44EC-962E-8AF4A370EAA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92613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48F7EB-C72C-415B-9685-D5D83B3DF26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C638C-C2C4-4430-A01A-C115308F664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45849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9767D-3DAE-46D0-B47D-9691F445DF0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08CCB-CEE1-43F6-A0A3-8CB452CE7D6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68412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A2BDE1-8F36-428A-9B3E-9C9716C1D38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12DD5-AB5D-4BF7-B89F-40E9B9FD23C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81090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D5BC7-51D1-4099-A6DF-306F2BB485DD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D75FD-00C4-488E-9FDE-65E373F08D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C322F4-300F-4D85-994D-FCB57854044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BA5131-B13E-42A5-82BE-1C4D9642C5F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5618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6AE80-42AB-4BD2-8C85-CD71B618202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C4CE6-2428-4B46-B6FA-0EF95F2F19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44340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364586-3530-43FB-8023-45D8D2E3614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22789-32F1-4ABA-9F31-31D353159C7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347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9124EF-B370-4A43-AECD-C80D29A7726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35B079-0831-4D7E-B06C-A2D90EC597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8464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9E2AA5-FFFF-443B-BC3D-4AC6359BD6F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97B39-0393-41D3-BFB2-BB7BBDD10C6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00256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943B9-A620-4C99-B43F-9BD5A30E6C3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11B26-AC3B-4234-A99C-C2CDA306624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7371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9023D7-3FDF-4073-8BDF-41A1AB3A483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A9D3-ECE4-455A-A9CA-D86C6810C40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03188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A5D724-4BE7-4F14-81B5-55491E66974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D0CA7-6CEC-44EC-962E-8AF4A370EAA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5561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48F7EB-C72C-415B-9685-D5D83B3DF26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C638C-C2C4-4430-A01A-C115308F664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123909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9767D-3DAE-46D0-B47D-9691F445DF0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08CCB-CEE1-43F6-A0A3-8CB452CE7D6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96004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62C41-71CB-4D2F-9E43-E3AD5D1F4460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7D8D6-D852-4E0E-A4D5-BE50E39A8E8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A2BDE1-8F36-428A-9B3E-9C9716C1D38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12DD5-AB5D-4BF7-B89F-40E9B9FD23C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87611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C322F4-300F-4D85-994D-FCB57854044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BA5131-B13E-42A5-82BE-1C4D9642C5F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38844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6AE80-42AB-4BD2-8C85-CD71B618202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C4CE6-2428-4B46-B6FA-0EF95F2F19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500926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364586-3530-43FB-8023-45D8D2E3614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22789-32F1-4ABA-9F31-31D353159C7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100170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9124EF-B370-4A43-AECD-C80D29A7726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35B079-0831-4D7E-B06C-A2D90EC5972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59204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9E2AA5-FFFF-443B-BC3D-4AC6359BD6F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97B39-0393-41D3-BFB2-BB7BBDD10C6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02845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943B9-A620-4C99-B43F-9BD5A30E6C3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11B26-AC3B-4234-A99C-C2CDA306624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703219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9023D7-3FDF-4073-8BDF-41A1AB3A483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A9D3-ECE4-455A-A9CA-D86C6810C40B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5345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A5D724-4BE7-4F14-81B5-55491E66974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D0CA7-6CEC-44EC-962E-8AF4A370EAA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49742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48F7EB-C72C-415B-9685-D5D83B3DF26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C638C-C2C4-4430-A01A-C115308F664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17595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E35C-9BB8-4838-A3F3-53548F9AD9B4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9D401-DFEF-43E4-B5D9-710C19123C8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9767D-3DAE-46D0-B47D-9691F445DF0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08CCB-CEE1-43F6-A0A3-8CB452CE7D6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0015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A2BDE1-8F36-428A-9B3E-9C9716C1D38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12DD5-AB5D-4BF7-B89F-40E9B9FD23C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3855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C322F4-300F-4D85-994D-FCB57854044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BA5131-B13E-42A5-82BE-1C4D9642C5F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491375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6AE80-42AB-4BD2-8C85-CD71B618202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C4CE6-2428-4B46-B6FA-0EF95F2F19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971525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364586-3530-43FB-8023-45D8D2E3614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22789-32F1-4ABA-9F31-31D353159C7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3586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B0F5F-984C-4F71-8564-5B42F4CB640F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A1FAB-AF1D-48A8-A844-32554A7FE03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806EA-CB63-4052-A0B0-860532C223AC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7DD59-CF00-4359-98A2-4AFAD024F76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7EEAE-DB97-49F1-A536-1CBB236ABEF4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AEA90-6CE6-4017-9003-127001D3BC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5F116-25B7-4A51-A141-305E38E8F2BA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EA1F3-36F9-42FA-A966-F4CDE5413C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2F40-E9C8-447A-AF57-FDB66106CB03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D6F9D-E1E6-4872-A7F2-83D88544BB3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FEE7A5-9C3F-4C36-84F1-5BD7D1370B1B}" type="datetime1">
              <a:rPr lang="cs-CZ"/>
              <a:pPr>
                <a:defRPr/>
              </a:pPr>
              <a:t>19.11.2015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dirty="0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D40B96-1E57-4FFC-BDBB-A1D904ED662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heel spokes="2"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A5B13C1-43CC-4D7E-A199-B1393BD0DDA6}" type="datetime1">
              <a:rPr lang="cs-CZ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A93A96-9DAB-4ADD-A8B6-6B9B70F625B1}" type="slidenum">
              <a:rPr lang="cs-CZ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3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heel spokes="2"/>
  </p:transition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A5B13C1-43CC-4D7E-A199-B1393BD0DDA6}" type="datetime1">
              <a:rPr lang="cs-CZ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A93A96-9DAB-4ADD-A8B6-6B9B70F625B1}" type="slidenum">
              <a:rPr lang="cs-CZ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8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wheel spokes="2"/>
  </p:transition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A5B13C1-43CC-4D7E-A199-B1393BD0DDA6}" type="datetime1">
              <a:rPr lang="cs-CZ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pPr>
                <a:defRPr/>
              </a:pPr>
              <a:t>19.11.2015</a:t>
            </a:fld>
            <a:endParaRPr lang="cs-CZ" dirty="0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t>Asistenční centrum, a.s.</a:t>
            </a:r>
            <a:endParaRPr lang="cs-CZ" dirty="0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A93A96-9DAB-4ADD-A8B6-6B9B70F625B1}" type="slidenum">
              <a:rPr lang="cs-CZ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8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wheel spokes="2"/>
  </p:transition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stencnicentrum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250825" y="1785938"/>
            <a:ext cx="8629650" cy="21431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252413" y="2071688"/>
            <a:ext cx="8628062" cy="144462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252413" y="2071688"/>
            <a:ext cx="4302125" cy="142875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251520" y="2348880"/>
            <a:ext cx="8628062" cy="42862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252413" y="6143625"/>
            <a:ext cx="8628062" cy="442913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126000" rIns="54000" bIns="0"/>
          <a:lstStyle/>
          <a:p>
            <a:pPr algn="ctr">
              <a:spcAft>
                <a:spcPts val="1000"/>
              </a:spcAft>
            </a:pPr>
            <a:r>
              <a:rPr lang="cs-CZ" sz="1400" b="1" dirty="0">
                <a:solidFill>
                  <a:srgbClr val="FFFFFF"/>
                </a:solidFill>
              </a:rPr>
              <a:t>DOTACE                       PROJEKTY                       STUDIE                        SEMINÁŘE</a:t>
            </a:r>
            <a:endParaRPr lang="cs-CZ" sz="1400" dirty="0"/>
          </a:p>
        </p:txBody>
      </p:sp>
      <p:sp>
        <p:nvSpPr>
          <p:cNvPr id="2056" name="TextovéPole 11"/>
          <p:cNvSpPr txBox="1">
            <a:spLocks noChangeArrowheads="1"/>
          </p:cNvSpPr>
          <p:nvPr/>
        </p:nvSpPr>
        <p:spPr bwMode="auto">
          <a:xfrm>
            <a:off x="252413" y="5773738"/>
            <a:ext cx="86280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252413" y="5886450"/>
            <a:ext cx="8628062" cy="1587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250825" y="2276475"/>
            <a:ext cx="8607425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3200" b="1" dirty="0" smtClean="0">
                <a:solidFill>
                  <a:schemeClr val="tx2"/>
                </a:solidFill>
                <a:latin typeface="Calibri" pitchFamily="34" charset="0"/>
              </a:rPr>
              <a:t>Obrana dotace</a:t>
            </a:r>
          </a:p>
          <a:p>
            <a:pPr algn="ctr"/>
            <a:endParaRPr lang="cs-CZ" sz="12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cs-CZ" sz="3200" b="1" dirty="0" smtClean="0">
                <a:solidFill>
                  <a:schemeClr val="tx2"/>
                </a:solidFill>
                <a:latin typeface="Calibri" pitchFamily="34" charset="0"/>
              </a:rPr>
              <a:t>„Jak nepřijít o dotaci“</a:t>
            </a:r>
            <a:endParaRPr lang="cs-CZ" sz="32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cs-CZ" sz="10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</a:p>
          <a:p>
            <a:pPr algn="ctr"/>
            <a:endParaRPr lang="cs-CZ" sz="1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cs-CZ" sz="1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>
              <a:tabLst>
                <a:tab pos="6997700" algn="l"/>
              </a:tabLst>
            </a:pPr>
            <a:r>
              <a:rPr lang="cs-CZ" b="1" i="1" dirty="0" smtClean="0">
                <a:solidFill>
                  <a:schemeClr val="tx2"/>
                </a:solidFill>
                <a:latin typeface="Calibri" pitchFamily="34" charset="0"/>
              </a:rPr>
              <a:t>20. 11. 2015</a:t>
            </a:r>
          </a:p>
          <a:p>
            <a:pPr algn="ctr">
              <a:tabLst>
                <a:tab pos="6997700" algn="l"/>
              </a:tabLst>
            </a:pPr>
            <a:r>
              <a:rPr lang="cs-CZ" b="1" i="1" dirty="0" smtClean="0">
                <a:solidFill>
                  <a:schemeClr val="tx2"/>
                </a:solidFill>
                <a:latin typeface="Calibri" pitchFamily="34" charset="0"/>
              </a:rPr>
              <a:t>Brno</a:t>
            </a:r>
          </a:p>
          <a:p>
            <a:endParaRPr lang="cs-CZ" sz="4000" b="1" dirty="0">
              <a:solidFill>
                <a:srgbClr val="10253F"/>
              </a:solidFill>
            </a:endParaRPr>
          </a:p>
          <a:p>
            <a:endParaRPr lang="cs-CZ" sz="1400" dirty="0">
              <a:solidFill>
                <a:schemeClr val="tx2"/>
              </a:solidFill>
            </a:endParaRPr>
          </a:p>
          <a:p>
            <a:endParaRPr lang="cs-CZ" sz="1400" dirty="0">
              <a:solidFill>
                <a:schemeClr val="tx2"/>
              </a:solidFill>
            </a:endParaRPr>
          </a:p>
          <a:p>
            <a:r>
              <a:rPr lang="cs-CZ" sz="1600" b="1" dirty="0">
                <a:solidFill>
                  <a:schemeClr val="tx2"/>
                </a:solidFill>
                <a:cs typeface="Arial" charset="0"/>
              </a:rPr>
              <a:t>				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52412" y="166688"/>
            <a:ext cx="8605837" cy="1547812"/>
          </a:xfrm>
          <a:prstGeom prst="rect">
            <a:avLst/>
          </a:prstGeom>
          <a:solidFill>
            <a:srgbClr val="315C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cs-CZ" dirty="0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349250"/>
            <a:ext cx="2730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7714" y="728106"/>
            <a:ext cx="8229600" cy="5152097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endParaRPr lang="cs-CZ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27714" y="513793"/>
            <a:ext cx="8229600" cy="1042999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  <a:defRPr/>
            </a:pPr>
            <a:r>
              <a:rPr lang="cs-CZ" sz="2400" b="1" dirty="0" smtClean="0">
                <a:solidFill>
                  <a:srgbClr val="315C89"/>
                </a:solidFill>
                <a:latin typeface="+mn-lt"/>
                <a:cs typeface="Arial" charset="0"/>
              </a:rPr>
              <a:t>Jak probíhá kontrola ?</a:t>
            </a:r>
          </a:p>
          <a:p>
            <a:pPr algn="ctr">
              <a:buFontTx/>
              <a:buNone/>
              <a:defRPr/>
            </a:pPr>
            <a:r>
              <a:rPr lang="cs-CZ" sz="2400" b="1" dirty="0" smtClean="0">
                <a:solidFill>
                  <a:srgbClr val="315C89"/>
                </a:solidFill>
                <a:latin typeface="+mn-lt"/>
                <a:cs typeface="Arial" charset="0"/>
              </a:rPr>
              <a:t>Co se děje při zjištění nesrovnalosti?</a:t>
            </a:r>
            <a:endParaRPr lang="cs-CZ" sz="2400" b="1" dirty="0">
              <a:solidFill>
                <a:srgbClr val="315C89"/>
              </a:solidFill>
              <a:latin typeface="+mn-lt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63632" y="1598163"/>
            <a:ext cx="862965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2000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Náročná na čas lidské zdroje, vznikají další náklady spojené s již  ukončeným projektem.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altLang="cs-CZ" sz="2000" dirty="0" smtClean="0">
              <a:solidFill>
                <a:prstClr val="black"/>
              </a:solidFill>
              <a:latin typeface="+mn-lt"/>
              <a:cs typeface="Arial" charset="0"/>
              <a:sym typeface="Wingdings" panose="05000000000000000000" pitchFamily="2" charset="2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2000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 Postup po zjištění nesrovnalostí.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altLang="cs-CZ" sz="2000" dirty="0" smtClean="0">
              <a:solidFill>
                <a:prstClr val="black"/>
              </a:solidFill>
              <a:latin typeface="+mn-lt"/>
              <a:cs typeface="Arial" charset="0"/>
              <a:sym typeface="Wingdings" panose="05000000000000000000" pitchFamily="2" charset="2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2000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 Nesprávné vyžadování retroaktivity práva.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altLang="cs-CZ" sz="2000" dirty="0" smtClean="0">
              <a:solidFill>
                <a:prstClr val="black"/>
              </a:solidFill>
              <a:latin typeface="+mn-lt"/>
              <a:cs typeface="Arial" charset="0"/>
              <a:sym typeface="Wingdings" panose="05000000000000000000" pitchFamily="2" charset="2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2000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 Právní odpovědnost příjemce dotace.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altLang="cs-CZ" sz="2000" dirty="0" smtClean="0">
              <a:solidFill>
                <a:prstClr val="black"/>
              </a:solidFill>
              <a:latin typeface="+mn-lt"/>
              <a:cs typeface="Arial" charset="0"/>
              <a:sym typeface="Wingdings" panose="05000000000000000000" pitchFamily="2" charset="2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2000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 Právní odpovědnost poskytovatele dotace.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368397" y="6323012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68397" y="6465887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cs-CZ" sz="1100" b="1" dirty="0">
                <a:solidFill>
                  <a:schemeClr val="bg1"/>
                </a:solidFill>
              </a:rPr>
              <a:t>www.asistencnicentrum.cz</a:t>
            </a:r>
            <a:r>
              <a:rPr lang="cs-CZ" sz="1100" i="1" dirty="0">
                <a:solidFill>
                  <a:schemeClr val="bg1"/>
                </a:solidFill>
              </a:rPr>
              <a:t>   </a:t>
            </a:r>
          </a:p>
        </p:txBody>
      </p:sp>
      <p:sp>
        <p:nvSpPr>
          <p:cNvPr id="22" name="Zástupný symbol pro číslo snímku 9"/>
          <p:cNvSpPr>
            <a:spLocks noGrp="1"/>
          </p:cNvSpPr>
          <p:nvPr/>
        </p:nvSpPr>
        <p:spPr bwMode="auto">
          <a:xfrm>
            <a:off x="6707284" y="6392862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271962" y="115285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73550" y="310547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73550" y="310547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BE4FC6-7926-4FEA-8814-B1F15D23EE3A}" type="slidenum">
              <a:rPr lang="cs-CZ" smtClean="0">
                <a:solidFill>
                  <a:schemeClr val="bg1"/>
                </a:solidFill>
                <a:latin typeface="Arial" pitchFamily="34" charset="0"/>
              </a:rPr>
              <a:pPr/>
              <a:t>11</a:t>
            </a:fld>
            <a:endParaRPr lang="cs-CZ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7714" y="728106"/>
            <a:ext cx="8229600" cy="5152097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endParaRPr lang="cs-CZ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404550"/>
            <a:ext cx="8229600" cy="428625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  <a:defRPr/>
            </a:pPr>
            <a:r>
              <a:rPr lang="cs-CZ" sz="2400" b="1" dirty="0" smtClean="0">
                <a:solidFill>
                  <a:srgbClr val="315C89"/>
                </a:solidFill>
                <a:latin typeface="+mn-lt"/>
                <a:cs typeface="Arial" charset="0"/>
              </a:rPr>
              <a:t>Judikatura národní soudů</a:t>
            </a:r>
            <a:endParaRPr lang="cs-CZ" sz="2400" b="1" dirty="0">
              <a:solidFill>
                <a:srgbClr val="315C89"/>
              </a:solidFill>
              <a:latin typeface="+mn-lt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7689" y="1340768"/>
            <a:ext cx="862965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2000" b="1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5 Afs 90/2012 v pochybnostech  ve prospěch.</a:t>
            </a: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altLang="cs-CZ" sz="2000" b="1" dirty="0" smtClean="0">
              <a:solidFill>
                <a:prstClr val="black"/>
              </a:solidFill>
              <a:latin typeface="+mn-lt"/>
              <a:cs typeface="Arial" charset="0"/>
              <a:sym typeface="Wingdings" panose="05000000000000000000" pitchFamily="2" charset="2"/>
            </a:endParaRP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2000" b="1" dirty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8 ANS </a:t>
            </a:r>
            <a:r>
              <a:rPr lang="cs-CZ" altLang="cs-CZ" sz="2000" b="1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4/2013 – krácení dotace bez uvedení důvodu, krácení dotace správním rozhodnutím.</a:t>
            </a:r>
          </a:p>
          <a:p>
            <a:pPr marL="0" lvl="1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</a:pPr>
            <a:endParaRPr lang="cs-CZ" altLang="cs-CZ" sz="2000" b="1" dirty="0" smtClean="0">
              <a:solidFill>
                <a:prstClr val="black"/>
              </a:solidFill>
              <a:latin typeface="+mn-lt"/>
              <a:cs typeface="Arial" charset="0"/>
              <a:sym typeface="Wingdings" panose="05000000000000000000" pitchFamily="2" charset="2"/>
            </a:endParaRP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2000" b="1" dirty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1 Afs </a:t>
            </a:r>
            <a:r>
              <a:rPr lang="cs-CZ" altLang="cs-CZ" sz="2000" b="1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100/2009 – princip legitimního </a:t>
            </a:r>
            <a:r>
              <a:rPr lang="cs-CZ" altLang="cs-CZ" sz="2000" b="1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očekávání, </a:t>
            </a:r>
            <a:r>
              <a:rPr lang="cs-CZ" altLang="cs-CZ" sz="2000" b="1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smysl a podstata přidělení dotace.</a:t>
            </a:r>
          </a:p>
          <a:p>
            <a:pPr marL="0" lvl="1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</a:pPr>
            <a:endParaRPr lang="cs-CZ" altLang="cs-CZ" sz="2000" b="1" dirty="0" smtClean="0">
              <a:solidFill>
                <a:prstClr val="black"/>
              </a:solidFill>
              <a:latin typeface="+mn-lt"/>
              <a:cs typeface="Arial" charset="0"/>
              <a:sym typeface="Wingdings" panose="05000000000000000000" pitchFamily="2" charset="2"/>
            </a:endParaRP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2000" b="1" dirty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1 Afs </a:t>
            </a:r>
            <a:r>
              <a:rPr lang="cs-CZ" altLang="cs-CZ" sz="2000" b="1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77/2010 – porušení pravidel poskytovatelem dotace,  nelze klást k tíži  příjemce.</a:t>
            </a:r>
            <a:endParaRPr lang="cs-CZ" altLang="cs-CZ" sz="2000" dirty="0" smtClean="0">
              <a:solidFill>
                <a:prstClr val="black"/>
              </a:solidFill>
              <a:latin typeface="+mn-lt"/>
              <a:cs typeface="Arial" charset="0"/>
            </a:endParaRPr>
          </a:p>
          <a:p>
            <a:pPr marL="0" lvl="2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</a:pPr>
            <a:endParaRPr lang="cs-CZ" altLang="cs-CZ" dirty="0" smtClean="0">
              <a:solidFill>
                <a:srgbClr val="000000"/>
              </a:solidFill>
              <a:latin typeface="+mn-lt"/>
              <a:cs typeface="Arial" charset="0"/>
            </a:endParaRPr>
          </a:p>
          <a:p>
            <a:pPr marL="730250" lvl="2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itchFamily="2" charset="2"/>
              <a:buChar char="§"/>
            </a:pPr>
            <a:endParaRPr lang="cs-CZ" altLang="cs-CZ" dirty="0" smtClean="0">
              <a:solidFill>
                <a:srgbClr val="000000"/>
              </a:solidFill>
              <a:latin typeface="+mn-lt"/>
              <a:cs typeface="Arial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368397" y="6323012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368397" y="6465887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cs-CZ" sz="1100" b="1" dirty="0">
                <a:solidFill>
                  <a:schemeClr val="bg1"/>
                </a:solidFill>
              </a:rPr>
              <a:t>www.asistencnicentrum.cz</a:t>
            </a:r>
            <a:r>
              <a:rPr lang="cs-CZ" sz="1100" i="1" dirty="0">
                <a:solidFill>
                  <a:schemeClr val="bg1"/>
                </a:solidFill>
              </a:rPr>
              <a:t>   </a:t>
            </a:r>
          </a:p>
        </p:txBody>
      </p:sp>
      <p:sp>
        <p:nvSpPr>
          <p:cNvPr id="20" name="Zástupný symbol pro číslo snímku 9"/>
          <p:cNvSpPr>
            <a:spLocks noGrp="1"/>
          </p:cNvSpPr>
          <p:nvPr/>
        </p:nvSpPr>
        <p:spPr bwMode="auto">
          <a:xfrm>
            <a:off x="6707284" y="6392862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2934" y="5697537"/>
            <a:ext cx="15224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271962" y="115285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73550" y="310547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273550" y="310547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214313" y="6286500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075" name="Text Box 9"/>
          <p:cNvSpPr txBox="1">
            <a:spLocks noChangeArrowheads="1"/>
          </p:cNvSpPr>
          <p:nvPr/>
        </p:nvSpPr>
        <p:spPr bwMode="auto">
          <a:xfrm>
            <a:off x="214313" y="6429375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/>
          <a:p>
            <a:pPr>
              <a:spcAft>
                <a:spcPts val="1000"/>
              </a:spcAft>
            </a:pPr>
            <a:r>
              <a:rPr lang="cs-CZ" sz="1100" b="1" dirty="0">
                <a:solidFill>
                  <a:prstClr val="white"/>
                </a:solidFill>
              </a:rPr>
              <a:t>www.asistencnicentrum.cz</a:t>
            </a:r>
            <a:r>
              <a:rPr lang="cs-CZ" sz="1100" i="1" dirty="0">
                <a:solidFill>
                  <a:prstClr val="white"/>
                </a:solidFill>
              </a:rPr>
              <a:t>  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50825" y="284163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52413" y="479425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52413" y="479425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dirty="0" smtClean="0">
              <a:solidFill>
                <a:prstClr val="white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57200" y="71437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lvl="1" indent="-27305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sz="2100" b="1" dirty="0" smtClean="0">
                <a:solidFill>
                  <a:srgbClr val="315C89"/>
                </a:solidFill>
                <a:latin typeface="Arial" pitchFamily="34" charset="0"/>
                <a:cs typeface="Arial" pitchFamily="34" charset="0"/>
              </a:rPr>
              <a:t>Nabízená služba: Obrana dotace</a:t>
            </a:r>
            <a:endParaRPr lang="cs-CZ" sz="2100" b="1" dirty="0">
              <a:solidFill>
                <a:srgbClr val="315C8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107282"/>
            <a:ext cx="8229600" cy="4760120"/>
          </a:xfrm>
          <a:prstGeom prst="rect">
            <a:avLst/>
          </a:prstGeom>
        </p:spPr>
        <p:txBody>
          <a:bodyPr/>
          <a:lstStyle/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Služba je založena  na odborné dotační a právní podpoře příjemci dotace.</a:t>
            </a:r>
          </a:p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endParaRPr lang="cs-CZ" sz="2000" b="1" dirty="0" smtClean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r>
              <a:rPr lang="cs-CZ" sz="2000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Pokud nastane skutečnost při které je dotace ohrožena: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Kontrola projektu /udržitelnost projektu.</a:t>
            </a:r>
            <a:endParaRPr lang="cs-CZ" sz="2000" dirty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Částečné sankce.</a:t>
            </a:r>
            <a:endParaRPr lang="cs-CZ" sz="2000" dirty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Vracení dotace.</a:t>
            </a:r>
          </a:p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r>
              <a:rPr lang="cs-CZ" sz="2000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Činnosti: 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Zpracování argumentace a obhájení před poskytovatelem dotace.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Zpracování argumentace a zastupování před soudem. 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Spolupráce s advokátní kanceláří </a:t>
            </a:r>
          </a:p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			</a:t>
            </a:r>
            <a:endParaRPr lang="cs-CZ" sz="20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endParaRPr lang="cs-CZ" sz="2000" dirty="0" smtClean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endParaRPr lang="cs-CZ" sz="2000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  <p:pic>
        <p:nvPicPr>
          <p:cNvPr id="308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5661025"/>
            <a:ext cx="15224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986464"/>
            <a:ext cx="2959122" cy="1077241"/>
          </a:xfrm>
          <a:prstGeom prst="rect">
            <a:avLst/>
          </a:prstGeom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252203" y="5129622"/>
            <a:ext cx="5417294" cy="934083"/>
          </a:xfrm>
          <a:prstGeom prst="rect">
            <a:avLst/>
          </a:prstGeom>
        </p:spPr>
        <p:txBody>
          <a:bodyPr/>
          <a:lstStyle/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r>
              <a:rPr lang="cs-CZ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Advokátní </a:t>
            </a:r>
            <a:r>
              <a:rPr lang="cs-CZ" b="1" dirty="0">
                <a:solidFill>
                  <a:prstClr val="black"/>
                </a:solidFill>
                <a:latin typeface="Calibri"/>
                <a:cs typeface="Arial" pitchFamily="34" charset="0"/>
              </a:rPr>
              <a:t>kancelář Zrůstek, Lůdl a partneři v.o.s</a:t>
            </a:r>
            <a:r>
              <a:rPr lang="cs-CZ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. </a:t>
            </a:r>
          </a:p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r>
              <a:rPr lang="cs-CZ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www.akpzl.cz, </a:t>
            </a:r>
            <a:r>
              <a:rPr lang="cs-CZ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lukas.hornacek@akpzl.cz</a:t>
            </a:r>
          </a:p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endParaRPr lang="cs-CZ" sz="20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endParaRPr lang="cs-CZ" sz="2000" dirty="0" smtClean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defRPr/>
            </a:pPr>
            <a:endParaRPr lang="cs-CZ" sz="2000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79743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/>
          <p:cNvSpPr>
            <a:spLocks noChangeArrowheads="1"/>
          </p:cNvSpPr>
          <p:nvPr/>
        </p:nvSpPr>
        <p:spPr bwMode="auto">
          <a:xfrm>
            <a:off x="214313" y="6286500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214313" y="6429375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/>
          <a:p>
            <a:pPr>
              <a:spcAft>
                <a:spcPts val="1000"/>
              </a:spcAft>
            </a:pPr>
            <a:r>
              <a:rPr lang="cs-CZ" sz="1100" b="1" dirty="0">
                <a:solidFill>
                  <a:schemeClr val="bg1"/>
                </a:solidFill>
              </a:rPr>
              <a:t>www.asistencnicentrum.cz</a:t>
            </a:r>
            <a:r>
              <a:rPr lang="cs-CZ" sz="1100" i="1" dirty="0">
                <a:solidFill>
                  <a:schemeClr val="bg1"/>
                </a:solidFill>
              </a:rPr>
              <a:t>  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50825" y="284163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2413" y="332656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52413" y="479425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57200" y="714376"/>
            <a:ext cx="8229600" cy="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lvl="1" indent="-27305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sz="2100" b="1" dirty="0">
                <a:solidFill>
                  <a:srgbClr val="315C89"/>
                </a:solidFill>
                <a:latin typeface="Arial" pitchFamily="34" charset="0"/>
                <a:cs typeface="Arial" pitchFamily="34" charset="0"/>
              </a:rPr>
              <a:t>Asistenční centrum, a.s.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41439" y="1435076"/>
            <a:ext cx="8115300" cy="4238600"/>
          </a:xfrm>
          <a:prstGeom prst="rect">
            <a:avLst/>
          </a:prstGeom>
        </p:spPr>
        <p:txBody>
          <a:bodyPr/>
          <a:lstStyle/>
          <a:p>
            <a:pPr marL="0" lvl="1" algn="just">
              <a:spcBef>
                <a:spcPts val="0"/>
              </a:spcBef>
              <a:buClr>
                <a:srgbClr val="003366"/>
              </a:buClr>
              <a:buSzPct val="100000"/>
              <a:defRPr/>
            </a:pPr>
            <a:r>
              <a:rPr lang="cs-CZ" sz="1600" b="1" dirty="0" smtClean="0">
                <a:latin typeface="+mn-lt"/>
                <a:cs typeface="Arial" panose="020B0604020202020204" pitchFamily="34" charset="0"/>
              </a:rPr>
              <a:t>Komplexní služby v </a:t>
            </a:r>
            <a:r>
              <a:rPr lang="cs-CZ" sz="1600" b="1" dirty="0">
                <a:latin typeface="+mn-lt"/>
                <a:cs typeface="Arial" panose="020B0604020202020204" pitchFamily="34" charset="0"/>
              </a:rPr>
              <a:t>oblasti dotačního poradenství </a:t>
            </a:r>
            <a:r>
              <a:rPr lang="cs-CZ" sz="1600" b="1" dirty="0" smtClean="0">
                <a:latin typeface="+mn-lt"/>
                <a:cs typeface="Arial" panose="020B0604020202020204" pitchFamily="34" charset="0"/>
              </a:rPr>
              <a:t>:</a:t>
            </a:r>
          </a:p>
          <a:p>
            <a:pPr marL="273050" lvl="1" indent="-273050" algn="just">
              <a:spcBef>
                <a:spcPts val="0"/>
              </a:spcBef>
              <a:buClr>
                <a:srgbClr val="003366"/>
              </a:buClr>
              <a:buSzPct val="100000"/>
              <a:buFont typeface="Wingdings" pitchFamily="2" charset="2"/>
              <a:buChar char="§"/>
              <a:defRPr/>
            </a:pPr>
            <a:endParaRPr lang="cs-CZ" sz="1600" b="1" dirty="0">
              <a:latin typeface="+mn-lt"/>
              <a:cs typeface="Arial" panose="020B0604020202020204" pitchFamily="34" charset="0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600" dirty="0" smtClean="0">
                <a:latin typeface="+mn-lt"/>
                <a:cs typeface="Arial" panose="020B0604020202020204" pitchFamily="34" charset="0"/>
              </a:rPr>
              <a:t>Audit záměrů a výběr vhodného dotačního programu.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sz="900" dirty="0" smtClean="0">
              <a:latin typeface="+mn-lt"/>
              <a:cs typeface="Arial" panose="020B0604020202020204" pitchFamily="34" charset="0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600" dirty="0" smtClean="0">
                <a:latin typeface="+mn-lt"/>
                <a:cs typeface="Arial" panose="020B0604020202020204" pitchFamily="34" charset="0"/>
              </a:rPr>
              <a:t>Zpracování </a:t>
            </a:r>
            <a:r>
              <a:rPr lang="cs-CZ" sz="1600" dirty="0">
                <a:latin typeface="+mn-lt"/>
                <a:cs typeface="Arial" panose="020B0604020202020204" pitchFamily="34" charset="0"/>
              </a:rPr>
              <a:t>projektů a projektových žádostí o finanční </a:t>
            </a:r>
            <a:r>
              <a:rPr lang="cs-CZ" sz="1600" dirty="0" smtClean="0">
                <a:latin typeface="+mn-lt"/>
                <a:cs typeface="Arial" panose="020B0604020202020204" pitchFamily="34" charset="0"/>
              </a:rPr>
              <a:t>podporu (1500 projektů v objemu 11, 1 mld., úspěšnost 80 %).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sz="900" dirty="0" smtClean="0">
              <a:latin typeface="+mn-lt"/>
              <a:cs typeface="Arial" panose="020B0604020202020204" pitchFamily="34" charset="0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600" dirty="0" smtClean="0">
                <a:latin typeface="+mn-lt"/>
                <a:cs typeface="Arial" panose="020B0604020202020204" pitchFamily="34" charset="0"/>
              </a:rPr>
              <a:t>Kompletní </a:t>
            </a:r>
            <a:r>
              <a:rPr lang="cs-CZ" sz="1600" dirty="0">
                <a:latin typeface="+mn-lt"/>
                <a:cs typeface="Arial" panose="020B0604020202020204" pitchFamily="34" charset="0"/>
              </a:rPr>
              <a:t>řízení </a:t>
            </a:r>
            <a:r>
              <a:rPr lang="cs-CZ" sz="1600" dirty="0" smtClean="0">
                <a:latin typeface="+mn-lt"/>
                <a:cs typeface="Arial" panose="020B0604020202020204" pitchFamily="34" charset="0"/>
              </a:rPr>
              <a:t>a administrace projektů.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sz="1000" dirty="0" smtClean="0">
              <a:latin typeface="+mn-lt"/>
              <a:cs typeface="Arial" panose="020B0604020202020204" pitchFamily="34" charset="0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600" dirty="0" smtClean="0">
                <a:latin typeface="+mn-lt"/>
                <a:cs typeface="Arial" panose="020B0604020202020204" pitchFamily="34" charset="0"/>
              </a:rPr>
              <a:t>Ekonomické, finanční a právní poradenství.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sz="800" dirty="0" smtClean="0">
              <a:latin typeface="+mn-lt"/>
              <a:cs typeface="Arial" panose="020B0604020202020204" pitchFamily="34" charset="0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600" dirty="0" smtClean="0">
                <a:latin typeface="+mn-lt"/>
                <a:cs typeface="Arial" panose="020B0604020202020204" pitchFamily="34" charset="0"/>
              </a:rPr>
              <a:t>Výběrová řízení.</a:t>
            </a: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sz="700" dirty="0" smtClean="0">
              <a:latin typeface="+mn-lt"/>
              <a:cs typeface="Arial" panose="020B0604020202020204" pitchFamily="34" charset="0"/>
            </a:endParaRPr>
          </a:p>
          <a:p>
            <a:pPr marL="523875" lvl="2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600" dirty="0" smtClean="0">
                <a:latin typeface="+mn-lt"/>
                <a:cs typeface="Arial" panose="020B0604020202020204" pitchFamily="34" charset="0"/>
              </a:rPr>
              <a:t>Obrana dotace.</a:t>
            </a:r>
          </a:p>
          <a:p>
            <a:pPr algn="just">
              <a:lnSpc>
                <a:spcPct val="80000"/>
              </a:lnSpc>
              <a:buClr>
                <a:schemeClr val="accent1">
                  <a:lumMod val="50000"/>
                </a:schemeClr>
              </a:buClr>
              <a:defRPr/>
            </a:pPr>
            <a:endParaRPr lang="cs-CZ" sz="1400" i="1" dirty="0" smtClean="0">
              <a:latin typeface="+mn-lt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Clr>
                <a:schemeClr val="accent1">
                  <a:lumMod val="50000"/>
                </a:schemeClr>
              </a:buClr>
              <a:defRPr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just">
              <a:lnSpc>
                <a:spcPct val="8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just">
              <a:lnSpc>
                <a:spcPct val="8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-273050" algn="just">
              <a:spcBef>
                <a:spcPts val="0"/>
              </a:spcBef>
              <a:buClr>
                <a:srgbClr val="003366"/>
              </a:buClr>
              <a:buSzPct val="100000"/>
              <a:buFont typeface="Wingdings" pitchFamily="2" charset="2"/>
              <a:buChar char="§"/>
              <a:defRPr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2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5661025"/>
            <a:ext cx="15224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/>
          <p:cNvSpPr>
            <a:spLocks noChangeArrowheads="1"/>
          </p:cNvSpPr>
          <p:nvPr/>
        </p:nvSpPr>
        <p:spPr bwMode="auto">
          <a:xfrm>
            <a:off x="214313" y="6286500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1267" name="Text Box 9"/>
          <p:cNvSpPr txBox="1">
            <a:spLocks noChangeArrowheads="1"/>
          </p:cNvSpPr>
          <p:nvPr/>
        </p:nvSpPr>
        <p:spPr bwMode="auto">
          <a:xfrm>
            <a:off x="214313" y="6429375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/>
          <a:p>
            <a:pPr>
              <a:spcAft>
                <a:spcPts val="1000"/>
              </a:spcAft>
            </a:pPr>
            <a:r>
              <a:rPr lang="cs-CZ" sz="1100" b="1" dirty="0">
                <a:solidFill>
                  <a:prstClr val="white"/>
                </a:solidFill>
              </a:rPr>
              <a:t>www.asistencnicentrum.cz  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50825" y="284163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52413" y="479425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52413" y="479425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0728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4AC10C-F41F-4A71-AF67-09972633A951}" type="slidenum">
              <a:rPr lang="cs-CZ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dirty="0" smtClean="0">
              <a:solidFill>
                <a:prstClr val="white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85750" y="714375"/>
            <a:ext cx="8229600" cy="606425"/>
          </a:xfrm>
          <a:prstGeom prst="rect">
            <a:avLst/>
          </a:prstGeom>
          <a:noFill/>
          <a:ln/>
        </p:spPr>
        <p:txBody>
          <a:bodyPr tIns="0" bIns="0"/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rgbClr val="4F81BD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Kontaktní údaje:</a:t>
            </a:r>
            <a:endParaRPr lang="cs-CZ" sz="2800" b="1" dirty="0">
              <a:solidFill>
                <a:srgbClr val="4F81BD">
                  <a:lumMod val="50000"/>
                </a:srgbClr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77002" y="1772816"/>
            <a:ext cx="4104456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000" b="1" dirty="0" smtClean="0">
                <a:solidFill>
                  <a:schemeClr val="tx2"/>
                </a:solidFill>
                <a:latin typeface="Calibri"/>
              </a:rPr>
              <a:t>Mgr. Helena Malíková</a:t>
            </a:r>
          </a:p>
          <a:p>
            <a:pPr lvl="0">
              <a:defRPr/>
            </a:pPr>
            <a:r>
              <a:rPr lang="cs-CZ" b="1" dirty="0" smtClean="0">
                <a:solidFill>
                  <a:schemeClr val="tx2"/>
                </a:solidFill>
                <a:latin typeface="Calibri"/>
              </a:rPr>
              <a:t>Místopředsedkyně představenstva</a:t>
            </a:r>
          </a:p>
          <a:p>
            <a:pPr>
              <a:defRPr/>
            </a:pPr>
            <a:endParaRPr lang="cs-CZ" sz="1600" b="1" dirty="0">
              <a:solidFill>
                <a:schemeClr val="tx2"/>
              </a:solidFill>
              <a:latin typeface="Calibri"/>
            </a:endParaRPr>
          </a:p>
          <a:p>
            <a:pPr>
              <a:defRPr/>
            </a:pPr>
            <a:r>
              <a:rPr lang="cs-CZ" sz="2000" b="1" dirty="0">
                <a:solidFill>
                  <a:schemeClr val="tx2"/>
                </a:solidFill>
                <a:latin typeface="Calibri"/>
              </a:rPr>
              <a:t>Asistenční centrum, a.s</a:t>
            </a:r>
            <a:r>
              <a:rPr lang="cs-CZ" sz="2000" b="1" dirty="0" smtClean="0">
                <a:solidFill>
                  <a:schemeClr val="tx2"/>
                </a:solidFill>
                <a:latin typeface="Calibri"/>
              </a:rPr>
              <a:t>.</a:t>
            </a:r>
          </a:p>
          <a:p>
            <a:pPr>
              <a:defRPr/>
            </a:pPr>
            <a:r>
              <a:rPr lang="cs-CZ" sz="2000" b="1" dirty="0" smtClean="0">
                <a:solidFill>
                  <a:schemeClr val="tx2"/>
                </a:solidFill>
                <a:latin typeface="Calibri"/>
              </a:rPr>
              <a:t>Sportovní 3302</a:t>
            </a:r>
          </a:p>
          <a:p>
            <a:pPr>
              <a:defRPr/>
            </a:pPr>
            <a:r>
              <a:rPr lang="cs-CZ" sz="2000" b="1" dirty="0" smtClean="0">
                <a:solidFill>
                  <a:schemeClr val="tx2"/>
                </a:solidFill>
                <a:latin typeface="Calibri"/>
              </a:rPr>
              <a:t>Most</a:t>
            </a:r>
          </a:p>
          <a:p>
            <a:pPr>
              <a:defRPr/>
            </a:pPr>
            <a:r>
              <a:rPr lang="cs-CZ" sz="2000" b="1" dirty="0">
                <a:solidFill>
                  <a:schemeClr val="tx2"/>
                </a:solidFill>
                <a:latin typeface="Calibri"/>
                <a:hlinkClick r:id="rId3"/>
              </a:rPr>
              <a:t>www.asistencnicentrum.cz</a:t>
            </a:r>
            <a:endParaRPr lang="cs-CZ" sz="2000" b="1" dirty="0">
              <a:solidFill>
                <a:schemeClr val="tx2"/>
              </a:solidFill>
              <a:latin typeface="Calibri"/>
            </a:endParaRPr>
          </a:p>
          <a:p>
            <a:pPr>
              <a:defRPr/>
            </a:pPr>
            <a:r>
              <a:rPr lang="cs-CZ" sz="1600" b="1" dirty="0" smtClean="0">
                <a:solidFill>
                  <a:schemeClr val="tx2"/>
                </a:solidFill>
                <a:latin typeface="Calibri"/>
              </a:rPr>
              <a:t>Mobil: </a:t>
            </a:r>
            <a:r>
              <a:rPr lang="cs-CZ" sz="1600" b="1" dirty="0" smtClean="0">
                <a:solidFill>
                  <a:schemeClr val="tx2"/>
                </a:solidFill>
                <a:latin typeface="+mn-lt"/>
              </a:rPr>
              <a:t>+420 777 748 223</a:t>
            </a:r>
          </a:p>
          <a:p>
            <a:pPr>
              <a:defRPr/>
            </a:pPr>
            <a:r>
              <a:rPr lang="cs-CZ" sz="1600" b="1" dirty="0" smtClean="0">
                <a:solidFill>
                  <a:schemeClr val="tx2"/>
                </a:solidFill>
                <a:latin typeface="Calibri"/>
              </a:rPr>
              <a:t>E-mail: malikova@asistencnicentrum.cz</a:t>
            </a:r>
          </a:p>
          <a:p>
            <a:pPr>
              <a:defRPr/>
            </a:pPr>
            <a:endParaRPr lang="cs-CZ" sz="1600" b="1" dirty="0" smtClean="0">
              <a:latin typeface="Calibri"/>
            </a:endParaRPr>
          </a:p>
          <a:p>
            <a:pPr>
              <a:defRPr/>
            </a:pPr>
            <a:r>
              <a:rPr lang="cs-CZ" sz="1600" b="1" dirty="0" smtClean="0">
                <a:latin typeface="Calibri"/>
              </a:rPr>
              <a:t>IČ </a:t>
            </a:r>
            <a:r>
              <a:rPr lang="cs-CZ" sz="1600" b="1" dirty="0">
                <a:latin typeface="Calibri"/>
              </a:rPr>
              <a:t>63144883</a:t>
            </a:r>
          </a:p>
          <a:p>
            <a:pPr>
              <a:defRPr/>
            </a:pPr>
            <a:r>
              <a:rPr lang="cs-CZ" sz="1600" b="1" dirty="0">
                <a:latin typeface="Calibri"/>
              </a:rPr>
              <a:t>DIČ CZ63144883</a:t>
            </a:r>
          </a:p>
          <a:p>
            <a:pPr>
              <a:defRPr/>
            </a:pPr>
            <a:endParaRPr lang="cs-CZ" sz="1600" b="1" dirty="0">
              <a:latin typeface="Calibri"/>
            </a:endParaRPr>
          </a:p>
          <a:p>
            <a:pPr>
              <a:defRPr/>
            </a:pPr>
            <a:r>
              <a:rPr lang="cs-CZ" sz="1600" b="1" dirty="0">
                <a:latin typeface="Calibri"/>
              </a:rPr>
              <a:t>Společnost je zapsána v Obchodním rejstříku u Kraj. Soudu v Ústí n. Labem oddíl B, vložka 714</a:t>
            </a:r>
            <a:endParaRPr lang="cs-CZ" sz="1600" dirty="0">
              <a:latin typeface="Calibri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404353" y="4077072"/>
            <a:ext cx="435768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defRPr/>
            </a:pPr>
            <a:endParaRPr lang="cs-CZ" sz="1600" b="1" dirty="0" smtClean="0">
              <a:solidFill>
                <a:srgbClr val="4F81BD">
                  <a:lumMod val="50000"/>
                </a:srgbClr>
              </a:solidFill>
              <a:latin typeface="Calibri"/>
            </a:endParaRPr>
          </a:p>
          <a:p>
            <a:pPr>
              <a:defRPr/>
            </a:pPr>
            <a:endParaRPr lang="cs-CZ" sz="16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  <a:p>
            <a:pPr>
              <a:defRPr/>
            </a:pPr>
            <a:r>
              <a:rPr lang="cs-CZ" sz="1600" b="1" dirty="0" smtClean="0">
                <a:latin typeface="Calibri"/>
              </a:rPr>
              <a:t>Regionální </a:t>
            </a:r>
            <a:r>
              <a:rPr lang="cs-CZ" sz="1600" b="1" dirty="0">
                <a:latin typeface="Calibri"/>
              </a:rPr>
              <a:t>kanceláře:</a:t>
            </a:r>
          </a:p>
          <a:p>
            <a:pPr algn="just">
              <a:defRPr/>
            </a:pPr>
            <a:endParaRPr lang="cs-CZ" sz="1600" b="1" dirty="0" smtClean="0">
              <a:latin typeface="Calibri"/>
            </a:endParaRPr>
          </a:p>
          <a:p>
            <a:pPr algn="just">
              <a:defRPr/>
            </a:pPr>
            <a:endParaRPr lang="cs-CZ" sz="1600" b="1" dirty="0" smtClean="0">
              <a:latin typeface="Calibri"/>
            </a:endParaRPr>
          </a:p>
          <a:p>
            <a:pPr algn="just">
              <a:defRPr/>
            </a:pPr>
            <a:r>
              <a:rPr lang="cs-CZ" sz="1600" b="1" dirty="0" smtClean="0">
                <a:latin typeface="Calibri"/>
              </a:rPr>
              <a:t>Most</a:t>
            </a:r>
            <a:r>
              <a:rPr lang="cs-CZ" sz="1600" b="1" dirty="0">
                <a:latin typeface="Calibri"/>
              </a:rPr>
              <a:t>, Liberec, Praha, Plzeň</a:t>
            </a:r>
            <a:r>
              <a:rPr lang="cs-CZ" sz="1600" b="1" dirty="0" smtClean="0">
                <a:latin typeface="Calibri"/>
              </a:rPr>
              <a:t>, Cheb, </a:t>
            </a:r>
            <a:r>
              <a:rPr lang="cs-CZ" sz="1600" b="1" dirty="0">
                <a:latin typeface="Calibri"/>
              </a:rPr>
              <a:t>Hradec Králové, </a:t>
            </a:r>
            <a:r>
              <a:rPr lang="cs-CZ" sz="1600" b="1" dirty="0" smtClean="0">
                <a:latin typeface="Calibri"/>
              </a:rPr>
              <a:t>Brno, Olomouc, Ostrava </a:t>
            </a:r>
            <a:r>
              <a:rPr lang="cs-CZ" sz="1600" b="1" dirty="0">
                <a:latin typeface="Calibri"/>
              </a:rPr>
              <a:t>a Hodonín</a:t>
            </a:r>
          </a:p>
          <a:p>
            <a:pPr>
              <a:defRPr/>
            </a:pPr>
            <a:endParaRPr lang="cs-CZ" sz="1600" b="1" dirty="0">
              <a:solidFill>
                <a:srgbClr val="4F81BD">
                  <a:lumMod val="50000"/>
                </a:srgbClr>
              </a:solidFill>
            </a:endParaRPr>
          </a:p>
        </p:txBody>
      </p:sp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4521" y="609905"/>
            <a:ext cx="2411879" cy="91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ázek 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1627318"/>
            <a:ext cx="40290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6483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214313" y="6286500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075" name="Text Box 9"/>
          <p:cNvSpPr txBox="1">
            <a:spLocks noChangeArrowheads="1"/>
          </p:cNvSpPr>
          <p:nvPr/>
        </p:nvSpPr>
        <p:spPr bwMode="auto">
          <a:xfrm>
            <a:off x="214313" y="6429375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/>
          <a:p>
            <a:pPr>
              <a:spcAft>
                <a:spcPts val="1000"/>
              </a:spcAft>
            </a:pPr>
            <a:r>
              <a:rPr lang="cs-CZ" sz="1100" b="1" dirty="0">
                <a:solidFill>
                  <a:prstClr val="white"/>
                </a:solidFill>
              </a:rPr>
              <a:t>www.asistencnicentrum.cz</a:t>
            </a:r>
            <a:r>
              <a:rPr lang="cs-CZ" sz="1100" i="1" dirty="0">
                <a:solidFill>
                  <a:prstClr val="white"/>
                </a:solidFill>
              </a:rPr>
              <a:t>  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50825" y="284163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52413" y="479425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52413" y="479425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dirty="0" smtClean="0">
              <a:solidFill>
                <a:prstClr val="white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201738" y="725461"/>
            <a:ext cx="761062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800" b="1" dirty="0" smtClean="0">
                <a:solidFill>
                  <a:srgbClr val="4F81BD">
                    <a:lumMod val="50000"/>
                  </a:srgbClr>
                </a:solidFill>
              </a:rPr>
              <a:t> </a:t>
            </a:r>
            <a:r>
              <a:rPr lang="cs-CZ" sz="2400" b="1" dirty="0">
                <a:solidFill>
                  <a:srgbClr val="315C89"/>
                </a:solidFill>
                <a:latin typeface="Calibri"/>
                <a:cs typeface="Arial" charset="0"/>
              </a:rPr>
              <a:t>Změna ve strategickém plánování a územní </a:t>
            </a:r>
            <a:r>
              <a:rPr lang="cs-CZ" sz="24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dimenze</a:t>
            </a:r>
            <a:endParaRPr lang="cs-CZ" sz="2400" b="1" dirty="0">
              <a:solidFill>
                <a:srgbClr val="315C89"/>
              </a:solidFill>
              <a:latin typeface="Calibri"/>
              <a:cs typeface="Arial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500189"/>
            <a:ext cx="8229600" cy="4367212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prstClr val="black"/>
              </a:solidFill>
            </a:endParaRPr>
          </a:p>
          <a:p>
            <a:pPr marL="457200" lvl="3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</a:pPr>
            <a:endParaRPr lang="cs-CZ" altLang="cs-CZ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308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2870" y="5675312"/>
            <a:ext cx="15224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bdélník 12"/>
          <p:cNvSpPr/>
          <p:nvPr/>
        </p:nvSpPr>
        <p:spPr>
          <a:xfrm>
            <a:off x="638793" y="2996952"/>
            <a:ext cx="817784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KAP = Krajský akční plán rozvoje vzdělávání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05062" y="1504923"/>
            <a:ext cx="501611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NSK = Národní stálá konference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709229" y="2492896"/>
            <a:ext cx="683177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RSK = regionální stálá konference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17432" y="3974025"/>
            <a:ext cx="590899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CLLD = komunitně vedený místní rozvoj</a:t>
            </a:r>
            <a:endParaRPr lang="cs-CZ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394612" y="4509120"/>
            <a:ext cx="711325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ITI = Integrované teriToriální investice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4518194" y="5517232"/>
            <a:ext cx="19157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r>
              <a:rPr lang="cs-CZ" sz="16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další strategie</a:t>
            </a:r>
            <a:endParaRPr lang="cs-CZ" sz="16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755232" y="3483740"/>
            <a:ext cx="42710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RAP = REGIONÁLNÍ akční plán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49532" y="1964512"/>
            <a:ext cx="835921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RIS3 </a:t>
            </a:r>
            <a:r>
              <a:rPr lang="cs-CZ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strategie = národní výzkumná a inovační strategie</a:t>
            </a:r>
            <a:endParaRPr lang="cs-CZ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1413905" y="5005281"/>
            <a:ext cx="588994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IPRU = integrovaný plán rozvoje území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69966" y="3492372"/>
            <a:ext cx="443775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MAP = Místní akční plán  (MAS)</a:t>
            </a:r>
          </a:p>
        </p:txBody>
      </p:sp>
    </p:spTree>
    <p:extLst>
      <p:ext uri="{BB962C8B-B14F-4D97-AF65-F5344CB8AC3E}">
        <p14:creationId xmlns:p14="http://schemas.microsoft.com/office/powerpoint/2010/main" val="47951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7714" y="728106"/>
            <a:ext cx="8229600" cy="5152097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endParaRPr lang="cs-CZ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75962" y="668138"/>
            <a:ext cx="8229600" cy="1104678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cs-CZ" sz="24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Jak nepřijít o dotaci?</a:t>
            </a:r>
          </a:p>
          <a:p>
            <a:pPr>
              <a:spcAft>
                <a:spcPts val="1200"/>
              </a:spcAft>
              <a:defRPr/>
            </a:pPr>
            <a:r>
              <a:rPr lang="cs-CZ" sz="22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Základem je připravit kvalitní projekt.</a:t>
            </a:r>
            <a:endParaRPr lang="cs-CZ" sz="2200" b="1" dirty="0">
              <a:solidFill>
                <a:srgbClr val="315C89"/>
              </a:solidFill>
              <a:latin typeface="Calibri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71962" y="1988840"/>
            <a:ext cx="862965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Cílem  </a:t>
            </a:r>
            <a:r>
              <a:rPr lang="cs-CZ" sz="2000" b="1" dirty="0">
                <a:solidFill>
                  <a:srgbClr val="315C89"/>
                </a:solidFill>
                <a:latin typeface="Calibri"/>
                <a:cs typeface="Arial" charset="0"/>
              </a:rPr>
              <a:t>EU dotací je vytvoření hodnoty pro celou Českou </a:t>
            </a:r>
            <a:r>
              <a:rPr lang="cs-CZ" sz="20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republiky</a:t>
            </a:r>
          </a:p>
          <a:p>
            <a:pPr marL="355600" lvl="3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</a:pPr>
            <a:r>
              <a:rPr lang="cs-CZ" sz="2000" b="1" dirty="0">
                <a:solidFill>
                  <a:srgbClr val="315C89"/>
                </a:solidFill>
                <a:latin typeface="Calibri"/>
                <a:cs typeface="Arial" charset="0"/>
              </a:rPr>
              <a:t>	</a:t>
            </a:r>
            <a:r>
              <a:rPr lang="cs-CZ" sz="20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pozn. CLLD plánování (nové  přístupy x nové problémy x nezbytná      	podpora příjemcům dotací).</a:t>
            </a:r>
          </a:p>
          <a:p>
            <a:pPr marL="355600" lvl="3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</a:pPr>
            <a:endParaRPr lang="cs-CZ" sz="2000" b="1" dirty="0">
              <a:solidFill>
                <a:srgbClr val="315C89"/>
              </a:solidFill>
              <a:latin typeface="Calibri"/>
              <a:cs typeface="Arial" charset="0"/>
            </a:endParaRPr>
          </a:p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Konkrétní nastavení se odvíjejí </a:t>
            </a:r>
            <a:r>
              <a:rPr lang="cs-CZ" sz="2000" dirty="0">
                <a:solidFill>
                  <a:prstClr val="black"/>
                </a:solidFill>
                <a:latin typeface="Calibri"/>
                <a:cs typeface="Arial" charset="0"/>
              </a:rPr>
              <a:t>od </a:t>
            </a: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definovaných pravidel zvoleného </a:t>
            </a:r>
            <a:r>
              <a:rPr lang="cs-CZ" sz="2000" dirty="0">
                <a:solidFill>
                  <a:prstClr val="black"/>
                </a:solidFill>
                <a:latin typeface="Calibri"/>
                <a:cs typeface="Arial" charset="0"/>
              </a:rPr>
              <a:t>dotačního </a:t>
            </a: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programu.</a:t>
            </a:r>
          </a:p>
          <a:p>
            <a:pPr marL="355600" lvl="3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</a:pPr>
            <a:endParaRPr lang="cs-CZ" sz="20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Přínos </a:t>
            </a:r>
            <a:r>
              <a:rPr lang="cs-CZ" sz="2000" dirty="0">
                <a:solidFill>
                  <a:prstClr val="black"/>
                </a:solidFill>
                <a:latin typeface="Calibri"/>
                <a:cs typeface="Arial" charset="0"/>
              </a:rPr>
              <a:t>v podobě zvýšení obratu, nové inovace, případně zvýšení zaměstnanosti a vzdělanosti v </a:t>
            </a: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regionu.</a:t>
            </a:r>
            <a:endParaRPr lang="cs-CZ" sz="20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sz="20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Zkoumání různé </a:t>
            </a:r>
            <a:r>
              <a:rPr lang="cs-CZ" sz="2000" dirty="0">
                <a:solidFill>
                  <a:prstClr val="black"/>
                </a:solidFill>
                <a:latin typeface="Calibri"/>
                <a:cs typeface="Arial" charset="0"/>
              </a:rPr>
              <a:t>cesty v řešení i systémových problémů ve vzdělávání,  a v činnostech veřejné </a:t>
            </a: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správy.</a:t>
            </a:r>
          </a:p>
          <a:p>
            <a:pPr marL="355600" lvl="3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</a:pPr>
            <a:r>
              <a:rPr lang="cs-CZ" sz="2000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   </a:t>
            </a:r>
          </a:p>
          <a:p>
            <a:pPr marL="355600" lvl="3" algn="ctr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</a:pPr>
            <a:r>
              <a:rPr lang="cs-CZ" sz="20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Pozitivní změny = celospolečenský přínos dotací</a:t>
            </a:r>
            <a:endParaRPr lang="cs-CZ" sz="2000" b="1" dirty="0">
              <a:solidFill>
                <a:srgbClr val="315C89"/>
              </a:solidFill>
              <a:latin typeface="Calibri"/>
              <a:cs typeface="Arial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71962" y="115285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73550" y="310547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273550" y="310547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368397" y="6323012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68397" y="6465887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cs-CZ" sz="1100" b="1" dirty="0">
                <a:solidFill>
                  <a:prstClr val="white"/>
                </a:solidFill>
              </a:rPr>
              <a:t>www.asistencnicentrum.cz</a:t>
            </a:r>
            <a:r>
              <a:rPr lang="cs-CZ" sz="1100" i="1" dirty="0">
                <a:solidFill>
                  <a:prstClr val="white"/>
                </a:solidFill>
              </a:rPr>
              <a:t>   </a:t>
            </a:r>
          </a:p>
        </p:txBody>
      </p:sp>
      <p:sp>
        <p:nvSpPr>
          <p:cNvPr id="26" name="Zástupný symbol pro číslo snímku 9"/>
          <p:cNvSpPr>
            <a:spLocks noGrp="1"/>
          </p:cNvSpPr>
          <p:nvPr/>
        </p:nvSpPr>
        <p:spPr bwMode="auto">
          <a:xfrm>
            <a:off x="6707284" y="6392862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20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7714" y="728106"/>
            <a:ext cx="8229600" cy="5152097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endParaRPr lang="cs-CZ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11529" y="548680"/>
            <a:ext cx="8229600" cy="1224136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cs-CZ" sz="2400" b="1" dirty="0">
                <a:solidFill>
                  <a:srgbClr val="315C89"/>
                </a:solidFill>
                <a:latin typeface="Calibri"/>
                <a:cs typeface="Arial" charset="0"/>
              </a:rPr>
              <a:t>Jak nepřijít o dotaci?</a:t>
            </a:r>
          </a:p>
          <a:p>
            <a:pPr>
              <a:spcAft>
                <a:spcPts val="1200"/>
              </a:spcAft>
              <a:defRPr/>
            </a:pPr>
            <a:r>
              <a:rPr lang="pl-PL" sz="2200" b="1" dirty="0">
                <a:solidFill>
                  <a:srgbClr val="315C89"/>
                </a:solidFill>
                <a:latin typeface="Calibri"/>
                <a:cs typeface="Arial" charset="0"/>
              </a:rPr>
              <a:t>P</a:t>
            </a:r>
            <a:r>
              <a:rPr lang="pl-PL" sz="22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ředkladatel projektu musí zvážit </a:t>
            </a:r>
            <a:r>
              <a:rPr lang="pl-PL" sz="2200" b="1" dirty="0">
                <a:solidFill>
                  <a:srgbClr val="315C89"/>
                </a:solidFill>
                <a:latin typeface="Calibri"/>
                <a:cs typeface="Arial" charset="0"/>
              </a:rPr>
              <a:t>řadu otázek </a:t>
            </a:r>
            <a:endParaRPr lang="pl-PL" sz="2200" b="1" dirty="0" smtClean="0">
              <a:solidFill>
                <a:srgbClr val="315C89"/>
              </a:solidFill>
              <a:latin typeface="Calibri"/>
              <a:cs typeface="Arial" charset="0"/>
            </a:endParaRPr>
          </a:p>
          <a:p>
            <a:pPr>
              <a:spcAft>
                <a:spcPts val="1200"/>
              </a:spcAft>
              <a:defRPr/>
            </a:pPr>
            <a:endParaRPr lang="pl-PL" sz="2400" b="1" dirty="0" smtClean="0">
              <a:solidFill>
                <a:srgbClr val="315C89"/>
              </a:solidFill>
              <a:latin typeface="Calibri"/>
              <a:cs typeface="Arial" charset="0"/>
            </a:endParaRPr>
          </a:p>
          <a:p>
            <a:pPr>
              <a:spcAft>
                <a:spcPts val="1200"/>
              </a:spcAft>
              <a:defRPr/>
            </a:pPr>
            <a:endParaRPr lang="cs-CZ" sz="2400" b="1" dirty="0" smtClean="0">
              <a:solidFill>
                <a:srgbClr val="315C89"/>
              </a:solidFill>
              <a:latin typeface="Calibri"/>
              <a:cs typeface="Arial" charset="0"/>
            </a:endParaRPr>
          </a:p>
          <a:p>
            <a:pPr>
              <a:spcAft>
                <a:spcPts val="1200"/>
              </a:spcAft>
              <a:defRPr/>
            </a:pPr>
            <a:endParaRPr lang="cs-CZ" sz="2400" b="1" dirty="0">
              <a:solidFill>
                <a:srgbClr val="315C89"/>
              </a:solidFill>
              <a:latin typeface="Calibri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40403" y="1772816"/>
            <a:ext cx="797185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Finanční </a:t>
            </a:r>
            <a:r>
              <a:rPr lang="cs-CZ" sz="2000" dirty="0">
                <a:solidFill>
                  <a:prstClr val="black"/>
                </a:solidFill>
                <a:latin typeface="Calibri"/>
                <a:cs typeface="Arial" charset="0"/>
              </a:rPr>
              <a:t>kapacity </a:t>
            </a: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- potřeba </a:t>
            </a:r>
            <a:r>
              <a:rPr lang="cs-CZ" sz="2000" dirty="0">
                <a:solidFill>
                  <a:prstClr val="black"/>
                </a:solidFill>
                <a:latin typeface="Calibri"/>
                <a:cs typeface="Arial" charset="0"/>
              </a:rPr>
              <a:t>zajištění dostatečných finančních </a:t>
            </a: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zdrojů.</a:t>
            </a:r>
          </a:p>
          <a:p>
            <a:pPr marL="355600" lvl="3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</a:pPr>
            <a:endParaRPr lang="cs-CZ" sz="20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Personální </a:t>
            </a:r>
            <a:r>
              <a:rPr lang="cs-CZ" sz="2000" dirty="0">
                <a:solidFill>
                  <a:prstClr val="black"/>
                </a:solidFill>
                <a:latin typeface="Calibri"/>
                <a:cs typeface="Arial" charset="0"/>
              </a:rPr>
              <a:t>kapacity - </a:t>
            </a: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realizace projektu x běžná kapacita organizace.</a:t>
            </a:r>
            <a:endParaRPr lang="cs-CZ" sz="20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sz="20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>
                <a:solidFill>
                  <a:prstClr val="black"/>
                </a:solidFill>
                <a:latin typeface="Calibri"/>
                <a:cs typeface="Arial" charset="0"/>
              </a:rPr>
              <a:t> </a:t>
            </a: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Čas </a:t>
            </a:r>
            <a:r>
              <a:rPr lang="cs-CZ" sz="2000" dirty="0">
                <a:solidFill>
                  <a:prstClr val="black"/>
                </a:solidFill>
                <a:latin typeface="Calibri"/>
                <a:cs typeface="Arial" charset="0"/>
              </a:rPr>
              <a:t>– vymezené cíle x dostupné zdroje x disponibilní </a:t>
            </a: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čas.</a:t>
            </a:r>
            <a:endParaRPr lang="cs-CZ" sz="20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sz="20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Vybavení.</a:t>
            </a:r>
          </a:p>
          <a:p>
            <a:pPr marL="355600" lvl="3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</a:pPr>
            <a:endParaRPr lang="cs-CZ" sz="20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Sledované </a:t>
            </a:r>
            <a:r>
              <a:rPr lang="cs-CZ" sz="2000" dirty="0">
                <a:solidFill>
                  <a:prstClr val="black"/>
                </a:solidFill>
                <a:latin typeface="Calibri"/>
                <a:cs typeface="Arial" charset="0"/>
              </a:rPr>
              <a:t>výstupy - Rozpočet x cíle projektu x harmonogram </a:t>
            </a: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projektu.</a:t>
            </a:r>
          </a:p>
          <a:p>
            <a:pPr marL="355600" lvl="3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</a:pPr>
            <a:endParaRPr lang="cs-CZ" sz="2000" dirty="0" smtClean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628650" lvl="3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2000" dirty="0" smtClean="0">
                <a:solidFill>
                  <a:prstClr val="black"/>
                </a:solidFill>
                <a:latin typeface="Calibri"/>
                <a:cs typeface="Arial" charset="0"/>
              </a:rPr>
              <a:t>Pravidlo SMART.</a:t>
            </a:r>
            <a:endParaRPr lang="cs-CZ" sz="2000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71962" y="115285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73550" y="310547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273550" y="310547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368397" y="6323012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68397" y="6465887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cs-CZ" sz="1100" b="1" dirty="0">
                <a:solidFill>
                  <a:prstClr val="white"/>
                </a:solidFill>
              </a:rPr>
              <a:t>www.asistencnicentrum.cz</a:t>
            </a:r>
            <a:r>
              <a:rPr lang="cs-CZ" sz="1100" i="1" dirty="0">
                <a:solidFill>
                  <a:prstClr val="white"/>
                </a:solidFill>
              </a:rPr>
              <a:t>   </a:t>
            </a:r>
          </a:p>
        </p:txBody>
      </p:sp>
      <p:sp>
        <p:nvSpPr>
          <p:cNvPr id="26" name="Zástupný symbol pro číslo snímku 9"/>
          <p:cNvSpPr>
            <a:spLocks noGrp="1"/>
          </p:cNvSpPr>
          <p:nvPr/>
        </p:nvSpPr>
        <p:spPr bwMode="auto">
          <a:xfrm>
            <a:off x="6707284" y="6392862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8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BE4FC6-7926-4FEA-8814-B1F15D23EE3A}" type="slidenum">
              <a:rPr lang="cs-CZ" smtClean="0">
                <a:solidFill>
                  <a:prstClr val="white"/>
                </a:solidFill>
                <a:latin typeface="Arial" pitchFamily="34" charset="0"/>
              </a:rPr>
              <a:pPr/>
              <a:t>5</a:t>
            </a:fld>
            <a:endParaRPr lang="cs-CZ" dirty="0" smtClean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7714" y="728106"/>
            <a:ext cx="8229600" cy="5152097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endParaRPr lang="cs-CZ" b="1" dirty="0">
              <a:solidFill>
                <a:srgbClr val="1F497D"/>
              </a:solidFill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5867" y="620688"/>
            <a:ext cx="8229600" cy="86421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z="2400" b="1" dirty="0">
                <a:solidFill>
                  <a:srgbClr val="315C89"/>
                </a:solidFill>
                <a:latin typeface="Calibri"/>
                <a:cs typeface="Arial" charset="0"/>
              </a:rPr>
              <a:t>Jak nepřijít o dotaci? </a:t>
            </a:r>
            <a:endParaRPr lang="cs-CZ" sz="2400" b="1" dirty="0" smtClean="0">
              <a:solidFill>
                <a:srgbClr val="315C89"/>
              </a:solidFill>
              <a:latin typeface="Calibri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99592" y="1501093"/>
            <a:ext cx="7071455" cy="1193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Dotace přidělena na základě </a:t>
            </a:r>
            <a:r>
              <a:rPr lang="cs-CZ" altLang="cs-CZ" sz="2400" b="1" dirty="0">
                <a:solidFill>
                  <a:srgbClr val="315C89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Veřejnoprávní </a:t>
            </a:r>
            <a:r>
              <a:rPr lang="cs-CZ" altLang="cs-CZ" sz="2400" b="1" dirty="0" smtClean="0">
                <a:solidFill>
                  <a:srgbClr val="315C89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smlouvy.</a:t>
            </a:r>
            <a:endParaRPr lang="cs-CZ" altLang="cs-CZ" dirty="0">
              <a:solidFill>
                <a:prstClr val="black"/>
              </a:solidFill>
              <a:latin typeface="Calibri"/>
              <a:cs typeface="Arial" charset="0"/>
              <a:sym typeface="Wingdings" panose="05000000000000000000" pitchFamily="2" charset="2"/>
            </a:endParaRP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Dotace přidělena na základě </a:t>
            </a:r>
            <a:r>
              <a:rPr lang="cs-CZ" altLang="cs-CZ" sz="2400" b="1" dirty="0" smtClean="0">
                <a:solidFill>
                  <a:srgbClr val="315C89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Rozhodnutí.</a:t>
            </a:r>
            <a:endParaRPr lang="cs-CZ" altLang="cs-CZ" dirty="0" smtClean="0">
              <a:solidFill>
                <a:srgbClr val="000000"/>
              </a:solidFill>
              <a:latin typeface="Calibri"/>
              <a:cs typeface="Arial" charset="0"/>
            </a:endParaRPr>
          </a:p>
          <a:p>
            <a:pPr marL="730250" lvl="2" indent="-273050" algn="just">
              <a:lnSpc>
                <a:spcPct val="80000"/>
              </a:lnSpc>
              <a:spcBef>
                <a:spcPct val="20000"/>
              </a:spcBef>
              <a:buClr>
                <a:srgbClr val="315C89"/>
              </a:buClr>
              <a:buFont typeface="Wingdings" pitchFamily="2" charset="2"/>
              <a:buChar char="§"/>
            </a:pPr>
            <a:endParaRPr lang="cs-CZ" altLang="cs-CZ" dirty="0" smtClean="0">
              <a:solidFill>
                <a:srgbClr val="000000"/>
              </a:solidFill>
              <a:latin typeface="Calibri"/>
              <a:cs typeface="Arial" charset="0"/>
            </a:endParaRPr>
          </a:p>
        </p:txBody>
      </p:sp>
      <p:sp>
        <p:nvSpPr>
          <p:cNvPr id="16" name="Zástupný symbol pro číslo snímku 9"/>
          <p:cNvSpPr>
            <a:spLocks noGrp="1"/>
          </p:cNvSpPr>
          <p:nvPr/>
        </p:nvSpPr>
        <p:spPr bwMode="auto">
          <a:xfrm>
            <a:off x="6616215" y="6534150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dirty="0" smtClean="0">
              <a:solidFill>
                <a:prstClr val="white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368397" y="6323012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368397" y="6465887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cs-CZ" sz="1100" b="1" dirty="0">
                <a:solidFill>
                  <a:prstClr val="white"/>
                </a:solidFill>
              </a:rPr>
              <a:t>www.asistencnicentrum.cz</a:t>
            </a:r>
            <a:r>
              <a:rPr lang="cs-CZ" sz="1100" i="1" dirty="0">
                <a:solidFill>
                  <a:prstClr val="white"/>
                </a:solidFill>
              </a:rPr>
              <a:t>   </a:t>
            </a:r>
          </a:p>
        </p:txBody>
      </p:sp>
      <p:sp>
        <p:nvSpPr>
          <p:cNvPr id="20" name="Zástupný symbol pro číslo snímku 9"/>
          <p:cNvSpPr>
            <a:spLocks noGrp="1"/>
          </p:cNvSpPr>
          <p:nvPr/>
        </p:nvSpPr>
        <p:spPr bwMode="auto">
          <a:xfrm>
            <a:off x="6707284" y="6392862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dirty="0" smtClean="0">
              <a:solidFill>
                <a:prstClr val="white"/>
              </a:solidFill>
            </a:endParaRPr>
          </a:p>
        </p:txBody>
      </p:sp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2934" y="5697537"/>
            <a:ext cx="15224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271962" y="115285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73550" y="310547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273550" y="310547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24107" y="2509959"/>
            <a:ext cx="5983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 smtClean="0">
                <a:solidFill>
                  <a:srgbClr val="315C89"/>
                </a:solidFill>
                <a:latin typeface="Calibri"/>
                <a:cs typeface="Arial" charset="0"/>
              </a:rPr>
              <a:t>Poradenství poskytovatele dotace v době realizace  projektu:</a:t>
            </a:r>
            <a:endParaRPr lang="cs-CZ" b="1" dirty="0">
              <a:solidFill>
                <a:srgbClr val="315C89"/>
              </a:solidFill>
              <a:latin typeface="Calibri"/>
              <a:cs typeface="Arial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21249" y="1131761"/>
            <a:ext cx="2551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>
                <a:solidFill>
                  <a:srgbClr val="315C89"/>
                </a:solidFill>
                <a:latin typeface="Calibri"/>
                <a:cs typeface="Arial" charset="0"/>
              </a:rPr>
              <a:t>Způsob přidělení </a:t>
            </a:r>
            <a:r>
              <a:rPr lang="cs-CZ" b="1" dirty="0" smtClean="0">
                <a:solidFill>
                  <a:srgbClr val="315C89"/>
                </a:solidFill>
                <a:latin typeface="Calibri"/>
                <a:cs typeface="Arial" charset="0"/>
              </a:rPr>
              <a:t>dotace:</a:t>
            </a:r>
            <a:endParaRPr lang="cs-CZ" b="1" dirty="0">
              <a:solidFill>
                <a:srgbClr val="315C89"/>
              </a:solidFill>
              <a:latin typeface="Calibri"/>
              <a:cs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4289" y="3068960"/>
            <a:ext cx="7439851" cy="265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Nekonkrétní odpovědi.</a:t>
            </a: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Vykopírované odstavce z příruček.</a:t>
            </a: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Formulace : „dle mého názoru…“</a:t>
            </a: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Nedostatečná odborná podpora realizátorům projektů, ačkoliv je   čerpána  tzv. technická pomoc.</a:t>
            </a: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Ze strany poskytovatelů dotací  chybí skutečné odborné vedení a podpora.</a:t>
            </a: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Nemožnost se dovolat opravy rozhodnutí Regionální rady /nadřízený orgán.</a:t>
            </a: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  <a:sym typeface="Wingdings" panose="05000000000000000000" pitchFamily="2" charset="2"/>
              </a:rPr>
              <a:t>Mnoho úprav a metodik.</a:t>
            </a:r>
            <a:endParaRPr lang="cs-CZ" altLang="cs-CZ" dirty="0">
              <a:solidFill>
                <a:srgbClr val="000000"/>
              </a:solidFill>
              <a:latin typeface="Calibr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28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BE4FC6-7926-4FEA-8814-B1F15D23EE3A}" type="slidenum">
              <a:rPr lang="cs-CZ" smtClean="0">
                <a:solidFill>
                  <a:prstClr val="white"/>
                </a:solidFill>
              </a:rPr>
              <a:pPr/>
              <a:t>6</a:t>
            </a:fld>
            <a:endParaRPr lang="cs-CZ" dirty="0" smtClean="0">
              <a:solidFill>
                <a:prstClr val="white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7714" y="728106"/>
            <a:ext cx="8229600" cy="5152097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endParaRPr lang="cs-CZ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4152" y="435035"/>
            <a:ext cx="8402462" cy="79780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28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Rizikové aspekty v realizaci projektu s vazbou na sankce</a:t>
            </a:r>
            <a:endParaRPr lang="cs-CZ" sz="2800" b="1" dirty="0">
              <a:solidFill>
                <a:srgbClr val="315C89"/>
              </a:solidFill>
              <a:latin typeface="Calibri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1079" y="980728"/>
            <a:ext cx="7612580" cy="489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lvl="1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</a:rPr>
              <a:t>Vliv délka schvalovací procesu na realizaci projektu.</a:t>
            </a:r>
          </a:p>
          <a:p>
            <a:pPr marL="66675" lvl="1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</a:rPr>
              <a:t>Nenaplnění monitorovacích indikátorů, nesplnění cílů projektu.</a:t>
            </a:r>
          </a:p>
          <a:p>
            <a:pPr marL="66675" lvl="1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</a:rPr>
              <a:t>Opožděné plnění harmonogramu projektu.</a:t>
            </a:r>
          </a:p>
          <a:p>
            <a:pPr marL="66675" lvl="1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</a:rPr>
              <a:t>Chyby v zadávacích řízeních.</a:t>
            </a:r>
          </a:p>
          <a:p>
            <a:pPr marL="66675" lvl="1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</a:rPr>
              <a:t>Chyby při vedení účetnictví.</a:t>
            </a:r>
          </a:p>
          <a:p>
            <a:pPr marL="66675" lvl="1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</a:rPr>
              <a:t>Chybná či nedostatečná publicita projektu.</a:t>
            </a:r>
          </a:p>
          <a:p>
            <a:pPr marL="66675" lvl="1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</a:rPr>
              <a:t>Nedostatečná archivace projektu.</a:t>
            </a:r>
          </a:p>
          <a:p>
            <a:pPr marL="66675" lvl="1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</a:rPr>
              <a:t>Nezajištění udržitelnosti projektu.</a:t>
            </a:r>
          </a:p>
          <a:p>
            <a:pPr marL="66675" lvl="1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Calibri"/>
                <a:cs typeface="Arial" charset="0"/>
              </a:rPr>
              <a:t>Další formální nedostatky, speciality každého dotačního titulu.</a:t>
            </a: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271962" y="115285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73550" y="310547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73550" y="310547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368397" y="6323012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68397" y="6465887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cs-CZ" sz="1100" b="1" dirty="0">
                <a:solidFill>
                  <a:prstClr val="white"/>
                </a:solidFill>
              </a:rPr>
              <a:t>www.asistencnicentrum.cz</a:t>
            </a:r>
            <a:r>
              <a:rPr lang="cs-CZ" sz="1100" i="1" dirty="0">
                <a:solidFill>
                  <a:prstClr val="white"/>
                </a:solidFill>
              </a:rPr>
              <a:t>   </a:t>
            </a:r>
          </a:p>
        </p:txBody>
      </p:sp>
      <p:sp>
        <p:nvSpPr>
          <p:cNvPr id="29" name="Zástupný symbol pro číslo snímku 9"/>
          <p:cNvSpPr>
            <a:spLocks noGrp="1"/>
          </p:cNvSpPr>
          <p:nvPr/>
        </p:nvSpPr>
        <p:spPr bwMode="auto">
          <a:xfrm>
            <a:off x="6707284" y="6392862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dirty="0" smtClean="0">
              <a:solidFill>
                <a:prstClr val="white"/>
              </a:solidFill>
            </a:endParaRPr>
          </a:p>
        </p:txBody>
      </p:sp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2934" y="5697537"/>
            <a:ext cx="15224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954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7714" y="728106"/>
            <a:ext cx="8229600" cy="5152097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endParaRPr lang="cs-CZ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364522"/>
            <a:ext cx="8229600" cy="4286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24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Příjemce dotace a „jeho“ veřejné zakázky</a:t>
            </a:r>
            <a:endParaRPr lang="cs-CZ" sz="2400" b="1" dirty="0">
              <a:solidFill>
                <a:srgbClr val="315C89"/>
              </a:solidFill>
              <a:latin typeface="Calibri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2437" y="833175"/>
            <a:ext cx="862965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1500" b="1" u="sng" dirty="0" smtClean="0">
                <a:solidFill>
                  <a:prstClr val="black"/>
                </a:solidFill>
                <a:latin typeface="Calibri"/>
                <a:cs typeface="Arial" charset="0"/>
              </a:rPr>
              <a:t>Status zadavatele:</a:t>
            </a:r>
          </a:p>
          <a:p>
            <a:pPr marL="981075" lvl="3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1500" b="1" dirty="0" smtClean="0">
                <a:solidFill>
                  <a:prstClr val="black"/>
                </a:solidFill>
                <a:latin typeface="Calibri"/>
                <a:cs typeface="Arial" charset="0"/>
              </a:rPr>
              <a:t>Veřejný zadavatel: </a:t>
            </a:r>
            <a:r>
              <a:rPr lang="cs-CZ" altLang="cs-CZ" sz="1500" dirty="0" smtClean="0">
                <a:solidFill>
                  <a:prstClr val="black"/>
                </a:solidFill>
                <a:latin typeface="Calibri"/>
                <a:cs typeface="Arial" charset="0"/>
              </a:rPr>
              <a:t>Obce, kraje, státní organizace a další subjekty vymezené zákonem (§ 2 ZVZ).</a:t>
            </a:r>
          </a:p>
          <a:p>
            <a:pPr marL="981075" lvl="3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1500" b="1" dirty="0" smtClean="0">
                <a:solidFill>
                  <a:prstClr val="black"/>
                </a:solidFill>
                <a:latin typeface="Calibri"/>
                <a:cs typeface="Arial" charset="0"/>
              </a:rPr>
              <a:t>Dotovaný zadavatel: </a:t>
            </a:r>
            <a:r>
              <a:rPr lang="cs-CZ" sz="1500" dirty="0" smtClean="0">
                <a:solidFill>
                  <a:prstClr val="black"/>
                </a:solidFill>
                <a:latin typeface="Calibri"/>
                <a:cs typeface="Arial" charset="0"/>
              </a:rPr>
              <a:t>M</a:t>
            </a:r>
            <a:r>
              <a:rPr lang="cs-CZ" sz="1500" dirty="0" smtClean="0">
                <a:solidFill>
                  <a:prstClr val="black"/>
                </a:solidFill>
                <a:latin typeface="Calibri"/>
              </a:rPr>
              <a:t>íra </a:t>
            </a:r>
            <a:r>
              <a:rPr lang="cs-CZ" sz="1500" dirty="0">
                <a:solidFill>
                  <a:prstClr val="black"/>
                </a:solidFill>
                <a:latin typeface="Calibri"/>
              </a:rPr>
              <a:t>dotace (veřejných prostředků určených na úhradu zadávané zakázky) činí více než 50 </a:t>
            </a:r>
            <a:r>
              <a:rPr lang="cs-CZ" sz="1500" dirty="0" smtClean="0">
                <a:solidFill>
                  <a:prstClr val="black"/>
                </a:solidFill>
                <a:latin typeface="Calibri"/>
              </a:rPr>
              <a:t>%.</a:t>
            </a:r>
          </a:p>
          <a:p>
            <a:pPr marL="981075" lvl="3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500" b="1" dirty="0" smtClean="0">
                <a:solidFill>
                  <a:prstClr val="black"/>
                </a:solidFill>
                <a:latin typeface="Calibri"/>
              </a:rPr>
              <a:t>„Nedotovaný zadavatel“</a:t>
            </a:r>
            <a:r>
              <a:rPr lang="cs-CZ" sz="1500" dirty="0" smtClean="0">
                <a:solidFill>
                  <a:prstClr val="black"/>
                </a:solidFill>
                <a:latin typeface="Calibri"/>
              </a:rPr>
              <a:t>: </a:t>
            </a:r>
            <a:r>
              <a:rPr lang="cs-CZ" sz="1500" dirty="0">
                <a:solidFill>
                  <a:prstClr val="black"/>
                </a:solidFill>
                <a:latin typeface="Calibri"/>
                <a:cs typeface="Arial" charset="0"/>
              </a:rPr>
              <a:t>M</a:t>
            </a:r>
            <a:r>
              <a:rPr lang="cs-CZ" sz="1500" dirty="0">
                <a:solidFill>
                  <a:prstClr val="black"/>
                </a:solidFill>
                <a:latin typeface="Calibri"/>
              </a:rPr>
              <a:t>íra dotace </a:t>
            </a:r>
            <a:r>
              <a:rPr lang="cs-CZ" sz="1500" dirty="0" smtClean="0">
                <a:solidFill>
                  <a:prstClr val="black"/>
                </a:solidFill>
                <a:latin typeface="Calibri"/>
              </a:rPr>
              <a:t>činí 50 % a méně ze způsobilých nákladů.</a:t>
            </a: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500" b="1" u="sng" dirty="0" smtClean="0">
                <a:solidFill>
                  <a:prstClr val="black"/>
                </a:solidFill>
                <a:latin typeface="Calibri"/>
                <a:cs typeface="Arial" charset="0"/>
              </a:rPr>
              <a:t>H</a:t>
            </a:r>
            <a:r>
              <a:rPr lang="cs-CZ" sz="1500" b="1" u="sng" dirty="0" smtClean="0">
                <a:solidFill>
                  <a:prstClr val="black"/>
                </a:solidFill>
                <a:latin typeface="Calibri"/>
              </a:rPr>
              <a:t>odnota zakázky</a:t>
            </a:r>
            <a:r>
              <a:rPr lang="cs-CZ" sz="1500" b="1" u="sng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981075" lvl="3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500" dirty="0" smtClean="0">
                <a:solidFill>
                  <a:prstClr val="black"/>
                </a:solidFill>
                <a:latin typeface="Calibri"/>
              </a:rPr>
              <a:t>0 – 2 (dodávky a služby) / 6 (stavební práce) mil. Kč bez DPH = zakázka malého rozsahu.</a:t>
            </a:r>
            <a:endParaRPr lang="cs-CZ" sz="1500" dirty="0">
              <a:solidFill>
                <a:prstClr val="black"/>
              </a:solidFill>
              <a:latin typeface="Calibri"/>
            </a:endParaRPr>
          </a:p>
          <a:p>
            <a:pPr marL="981075" lvl="3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500" dirty="0" smtClean="0">
                <a:solidFill>
                  <a:prstClr val="black"/>
                </a:solidFill>
                <a:latin typeface="Calibri"/>
              </a:rPr>
              <a:t>Více = zakázky zadávané v režimu zákona o veřejných zakázkách (137/2006 Sb.).</a:t>
            </a:r>
          </a:p>
          <a:p>
            <a:pPr marL="981075" lvl="3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endParaRPr lang="cs-CZ" sz="1500" dirty="0" smtClean="0">
              <a:solidFill>
                <a:prstClr val="black"/>
              </a:solidFill>
              <a:latin typeface="Calibri"/>
            </a:endParaRP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600" b="1" u="sng" dirty="0" smtClean="0">
                <a:solidFill>
                  <a:srgbClr val="FF0000"/>
                </a:solidFill>
                <a:latin typeface="Calibri"/>
              </a:rPr>
              <a:t>Pravidla operačního programu (příručka, metodické dopisy, metodiky apod.):</a:t>
            </a:r>
            <a:endParaRPr lang="cs-CZ" sz="1600" b="1" u="sng" dirty="0">
              <a:solidFill>
                <a:srgbClr val="FF0000"/>
              </a:solidFill>
              <a:latin typeface="Calibri"/>
            </a:endParaRPr>
          </a:p>
          <a:p>
            <a:pPr marL="981075" lvl="3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500" dirty="0" smtClean="0">
                <a:solidFill>
                  <a:prstClr val="black"/>
                </a:solidFill>
                <a:latin typeface="Calibri"/>
              </a:rPr>
              <a:t>Pravidla operačního programu stanovují komplexní úpravu zadávání zakázek malého rozsahu pro veřejné a dotované zadavatele  + specifické požadavky na zadávání zakázek podléhajících režimu zákona + pravidla pro zadávání  zakázek jakékoliv hodnoty pro „nedotované zadavatele“.</a:t>
            </a: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500" b="1" u="sng" dirty="0" smtClean="0">
                <a:solidFill>
                  <a:prstClr val="black"/>
                </a:solidFill>
                <a:latin typeface="Calibri"/>
              </a:rPr>
              <a:t>Zákon o veřejných zakázkách a prováděcí předpisy:</a:t>
            </a:r>
            <a:endParaRPr lang="cs-CZ" sz="1500" b="1" u="sng" dirty="0">
              <a:solidFill>
                <a:prstClr val="black"/>
              </a:solidFill>
              <a:latin typeface="Calibri"/>
            </a:endParaRPr>
          </a:p>
          <a:p>
            <a:pPr marL="981075" lvl="3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500" dirty="0" smtClean="0">
                <a:solidFill>
                  <a:prstClr val="black"/>
                </a:solidFill>
                <a:latin typeface="Calibri"/>
              </a:rPr>
              <a:t>Upravuje komplexně zadávání zakázek podléhajících režimu zákona + omezeně zadávání zakázek malého rozsahu (základní zásady + uveřejňování smlouvy nad 500 tisíc Kč bez DPH).</a:t>
            </a:r>
            <a:endParaRPr lang="cs-CZ" sz="1500" dirty="0">
              <a:solidFill>
                <a:prstClr val="black"/>
              </a:solidFill>
              <a:latin typeface="Calibri"/>
            </a:endParaRPr>
          </a:p>
          <a:p>
            <a:pPr marL="66675" lvl="1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500" b="1" u="sng" dirty="0" smtClean="0">
                <a:solidFill>
                  <a:prstClr val="black"/>
                </a:solidFill>
                <a:latin typeface="Calibri"/>
              </a:rPr>
              <a:t>Interní směrnice:</a:t>
            </a:r>
            <a:endParaRPr lang="cs-CZ" sz="1500" b="1" u="sng" dirty="0">
              <a:solidFill>
                <a:prstClr val="black"/>
              </a:solidFill>
              <a:latin typeface="Calibri"/>
            </a:endParaRPr>
          </a:p>
          <a:p>
            <a:pPr marL="981075" lvl="3" indent="-268288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sz="1500" dirty="0" smtClean="0">
                <a:solidFill>
                  <a:srgbClr val="000000"/>
                </a:solidFill>
                <a:latin typeface="Calibri"/>
                <a:cs typeface="Arial" charset="0"/>
              </a:rPr>
              <a:t>Nutno dodržet též veškeré požadavky stanovené případnou interní zadávací směrnicí/směrnicí zřizovatele.</a:t>
            </a:r>
            <a:endParaRPr lang="cs-CZ" dirty="0">
              <a:solidFill>
                <a:srgbClr val="000000"/>
              </a:solidFill>
              <a:latin typeface="Calibri"/>
              <a:cs typeface="Arial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71962" y="115285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73550" y="310547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273550" y="310547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368397" y="6323012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68397" y="6465887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cs-CZ" sz="1100" b="1" dirty="0">
                <a:solidFill>
                  <a:prstClr val="white"/>
                </a:solidFill>
              </a:rPr>
              <a:t>www.asistencnicentrum.cz</a:t>
            </a:r>
            <a:r>
              <a:rPr lang="cs-CZ" sz="1100" i="1" dirty="0">
                <a:solidFill>
                  <a:prstClr val="white"/>
                </a:solidFill>
              </a:rPr>
              <a:t>   </a:t>
            </a:r>
          </a:p>
        </p:txBody>
      </p:sp>
      <p:sp>
        <p:nvSpPr>
          <p:cNvPr id="26" name="Zástupný symbol pro číslo snímku 9"/>
          <p:cNvSpPr>
            <a:spLocks noGrp="1"/>
          </p:cNvSpPr>
          <p:nvPr/>
        </p:nvSpPr>
        <p:spPr bwMode="auto">
          <a:xfrm>
            <a:off x="6707284" y="6392862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9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7714" y="728106"/>
            <a:ext cx="8229600" cy="5152097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endParaRPr lang="cs-CZ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68397" y="513793"/>
            <a:ext cx="8229600" cy="89898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24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Doplňující příručky, metodiky a metodické dopisy </a:t>
            </a:r>
            <a:br>
              <a:rPr lang="cs-CZ" sz="2400" b="1" dirty="0" smtClean="0">
                <a:solidFill>
                  <a:srgbClr val="315C89"/>
                </a:solidFill>
                <a:latin typeface="Calibri"/>
                <a:cs typeface="Arial" charset="0"/>
              </a:rPr>
            </a:br>
            <a:r>
              <a:rPr lang="cs-CZ" sz="24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x není toho příliš na jednoho příjemce?</a:t>
            </a:r>
            <a:endParaRPr lang="cs-CZ" sz="2400" b="1" dirty="0">
              <a:solidFill>
                <a:srgbClr val="315C89"/>
              </a:solidFill>
              <a:latin typeface="Calibri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574" y="1412776"/>
            <a:ext cx="8629650" cy="4235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1600" dirty="0" smtClean="0">
                <a:solidFill>
                  <a:prstClr val="black"/>
                </a:solidFill>
                <a:latin typeface="Calibri"/>
                <a:cs typeface="Arial" charset="0"/>
              </a:rPr>
              <a:t>Příručku obvykle doplňují metodické dopisy, metodiky, další pokyny.</a:t>
            </a: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1600" dirty="0" smtClean="0">
                <a:solidFill>
                  <a:prstClr val="black"/>
                </a:solidFill>
                <a:latin typeface="Calibri"/>
                <a:cs typeface="Arial" charset="0"/>
              </a:rPr>
              <a:t>Okruh závazných předpisů vymezuje také smlouva/rozhodnutí o poskytnutí dotace. </a:t>
            </a:r>
            <a:endParaRPr lang="cs-CZ" altLang="cs-CZ" sz="16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1600" dirty="0" smtClean="0">
                <a:solidFill>
                  <a:prstClr val="black"/>
                </a:solidFill>
                <a:latin typeface="Calibri"/>
                <a:cs typeface="Arial" charset="0"/>
              </a:rPr>
              <a:t>V nynějším programovém období jsou pro každou výzvu samostatné „Příručky“ s možností odchylné úpravy zadávání veřejných zakázek.</a:t>
            </a: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1600" dirty="0">
                <a:solidFill>
                  <a:prstClr val="black"/>
                </a:solidFill>
                <a:latin typeface="Calibri"/>
                <a:cs typeface="Arial" charset="0"/>
              </a:rPr>
              <a:t>Nutné splnit též podmínky vyplývající z případné interní </a:t>
            </a:r>
            <a:r>
              <a:rPr lang="cs-CZ" altLang="cs-CZ" sz="1600" dirty="0" smtClean="0">
                <a:solidFill>
                  <a:prstClr val="black"/>
                </a:solidFill>
                <a:latin typeface="Calibri"/>
                <a:cs typeface="Arial" charset="0"/>
              </a:rPr>
              <a:t>směrnice příjemce dotace.</a:t>
            </a:r>
            <a:endParaRPr lang="cs-CZ" altLang="cs-CZ" sz="16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1600" dirty="0" smtClean="0">
                <a:solidFill>
                  <a:prstClr val="black"/>
                </a:solidFill>
                <a:latin typeface="Calibri"/>
                <a:cs typeface="Arial" charset="0"/>
              </a:rPr>
              <a:t>Každý z 10-ti operačních programů má prakticky vlastní pravidla pro zadávání zakázek </a:t>
            </a:r>
            <a:r>
              <a:rPr lang="cs-CZ" altLang="cs-CZ" sz="1600" dirty="0">
                <a:solidFill>
                  <a:prstClr val="black"/>
                </a:solidFill>
                <a:latin typeface="Calibri"/>
                <a:cs typeface="Arial" charset="0"/>
              </a:rPr>
              <a:t>(</a:t>
            </a:r>
            <a:r>
              <a:rPr lang="cs-CZ" altLang="cs-CZ" sz="1600" dirty="0" smtClean="0">
                <a:solidFill>
                  <a:prstClr val="black"/>
                </a:solidFill>
                <a:latin typeface="Calibri"/>
                <a:cs typeface="Arial" charset="0"/>
              </a:rPr>
              <a:t>zcela zásadní odchylky)! </a:t>
            </a:r>
            <a:r>
              <a:rPr lang="cs-CZ" altLang="cs-CZ" sz="1600" dirty="0" smtClean="0">
                <a:solidFill>
                  <a:srgbClr val="FF0000"/>
                </a:solidFill>
                <a:latin typeface="Calibri"/>
                <a:cs typeface="Arial" charset="0"/>
              </a:rPr>
              <a:t>Viz tabulka „Přehled VZMR“. </a:t>
            </a: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sz="1600" dirty="0" smtClean="0">
                <a:solidFill>
                  <a:srgbClr val="FF0000"/>
                </a:solidFill>
                <a:latin typeface="Calibri"/>
                <a:cs typeface="Arial" charset="0"/>
              </a:rPr>
              <a:t>Doporučení: </a:t>
            </a:r>
            <a:r>
              <a:rPr lang="cs-CZ" altLang="cs-CZ" sz="1600" dirty="0" smtClean="0">
                <a:latin typeface="Calibri"/>
                <a:cs typeface="Arial" charset="0"/>
              </a:rPr>
              <a:t>Jedna </a:t>
            </a:r>
            <a:r>
              <a:rPr lang="cs-CZ" altLang="cs-CZ" sz="1600" dirty="0">
                <a:latin typeface="Calibri"/>
                <a:cs typeface="Arial" charset="0"/>
              </a:rPr>
              <a:t>příručka pro všechny </a:t>
            </a:r>
            <a:r>
              <a:rPr lang="cs-CZ" altLang="cs-CZ" sz="1600" dirty="0" smtClean="0">
                <a:latin typeface="Calibri"/>
                <a:cs typeface="Arial" charset="0"/>
              </a:rPr>
              <a:t>programy</a:t>
            </a:r>
            <a:r>
              <a:rPr lang="cs-CZ" altLang="cs-CZ" sz="1600" dirty="0" smtClean="0">
                <a:solidFill>
                  <a:prstClr val="black"/>
                </a:solidFill>
                <a:latin typeface="Calibri"/>
                <a:cs typeface="Arial" charset="0"/>
              </a:rPr>
              <a:t>: </a:t>
            </a:r>
            <a:r>
              <a:rPr lang="cs-CZ" altLang="cs-CZ" sz="1600" dirty="0" smtClean="0">
                <a:solidFill>
                  <a:srgbClr val="FF0000"/>
                </a:solidFill>
                <a:latin typeface="Calibri"/>
                <a:cs typeface="Arial" charset="0"/>
              </a:rPr>
              <a:t>„Metodický pokyn pro oblast zadávání zakázek pro programové období 2014 – 2020“. </a:t>
            </a:r>
          </a:p>
          <a:p>
            <a:pPr marL="712787" lvl="3" algn="just">
              <a:lnSpc>
                <a:spcPct val="150000"/>
              </a:lnSpc>
              <a:spcBef>
                <a:spcPct val="20000"/>
              </a:spcBef>
              <a:buClr>
                <a:srgbClr val="315C89"/>
              </a:buClr>
            </a:pPr>
            <a:r>
              <a:rPr lang="cs-CZ" altLang="cs-CZ" sz="20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Příliš </a:t>
            </a:r>
            <a:r>
              <a:rPr lang="cs-CZ" altLang="cs-CZ" sz="2000" b="1" dirty="0">
                <a:solidFill>
                  <a:srgbClr val="315C89"/>
                </a:solidFill>
                <a:latin typeface="Calibri"/>
                <a:cs typeface="Arial" charset="0"/>
              </a:rPr>
              <a:t>mnoho informací x zátěž na </a:t>
            </a:r>
            <a:r>
              <a:rPr lang="cs-CZ" altLang="cs-CZ" sz="20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realizátory projektů </a:t>
            </a:r>
            <a:r>
              <a:rPr lang="cs-CZ" altLang="cs-CZ" sz="2000" b="1" dirty="0">
                <a:solidFill>
                  <a:srgbClr val="315C89"/>
                </a:solidFill>
                <a:latin typeface="Calibri"/>
                <a:cs typeface="Arial" charset="0"/>
              </a:rPr>
              <a:t>x </a:t>
            </a:r>
            <a:r>
              <a:rPr lang="cs-CZ" altLang="cs-CZ" sz="2000" b="1" dirty="0" smtClean="0">
                <a:solidFill>
                  <a:srgbClr val="315C89"/>
                </a:solidFill>
                <a:latin typeface="Calibri"/>
                <a:cs typeface="Arial" charset="0"/>
              </a:rPr>
              <a:t>zvýšené </a:t>
            </a:r>
            <a:r>
              <a:rPr lang="cs-CZ" altLang="cs-CZ" sz="2000" b="1" dirty="0">
                <a:solidFill>
                  <a:srgbClr val="315C89"/>
                </a:solidFill>
                <a:latin typeface="Calibri"/>
                <a:cs typeface="Arial" charset="0"/>
              </a:rPr>
              <a:t>náklady </a:t>
            </a:r>
          </a:p>
        </p:txBody>
      </p:sp>
      <p:sp>
        <p:nvSpPr>
          <p:cNvPr id="19" name="Zástupný symbol pro číslo snímku 9"/>
          <p:cNvSpPr>
            <a:spLocks noGrp="1"/>
          </p:cNvSpPr>
          <p:nvPr/>
        </p:nvSpPr>
        <p:spPr bwMode="auto">
          <a:xfrm>
            <a:off x="6597307" y="6459483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dirty="0" smtClean="0">
              <a:solidFill>
                <a:prstClr val="white"/>
              </a:solidFill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71962" y="115285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73550" y="310547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273550" y="310547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368397" y="6323012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68397" y="6465887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cs-CZ" sz="1100" b="1" dirty="0">
                <a:solidFill>
                  <a:prstClr val="white"/>
                </a:solidFill>
              </a:rPr>
              <a:t>www.asistencnicentrum.cz</a:t>
            </a:r>
            <a:r>
              <a:rPr lang="cs-CZ" sz="1100" i="1" dirty="0">
                <a:solidFill>
                  <a:prstClr val="white"/>
                </a:solidFill>
              </a:rPr>
              <a:t>   </a:t>
            </a:r>
          </a:p>
        </p:txBody>
      </p:sp>
      <p:sp>
        <p:nvSpPr>
          <p:cNvPr id="26" name="Zástupný symbol pro číslo snímku 9"/>
          <p:cNvSpPr>
            <a:spLocks noGrp="1"/>
          </p:cNvSpPr>
          <p:nvPr/>
        </p:nvSpPr>
        <p:spPr bwMode="auto">
          <a:xfrm>
            <a:off x="6707284" y="6392862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dirty="0" smtClean="0">
              <a:solidFill>
                <a:prstClr val="white"/>
              </a:solidFill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2934" y="5697537"/>
            <a:ext cx="15224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860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7714" y="728106"/>
            <a:ext cx="8229600" cy="5152097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endParaRPr lang="cs-CZ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74552" y="618862"/>
            <a:ext cx="8229600" cy="428625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  <a:defRPr/>
            </a:pPr>
            <a:r>
              <a:rPr lang="cs-CZ" sz="2400" b="1" dirty="0" smtClean="0">
                <a:solidFill>
                  <a:srgbClr val="315C89"/>
                </a:solidFill>
                <a:latin typeface="+mn-lt"/>
                <a:cs typeface="Arial" charset="0"/>
              </a:rPr>
              <a:t>Kdo může přijít na kontrolu projektu</a:t>
            </a:r>
          </a:p>
          <a:p>
            <a:pPr algn="ctr">
              <a:buFontTx/>
              <a:buNone/>
              <a:defRPr/>
            </a:pPr>
            <a:endParaRPr lang="cs-CZ" sz="2400" b="1" dirty="0">
              <a:solidFill>
                <a:srgbClr val="315C89"/>
              </a:solidFill>
              <a:latin typeface="+mn-lt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73550" y="1554444"/>
            <a:ext cx="8629650" cy="450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5587" lvl="2" algn="just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</a:pPr>
            <a:r>
              <a:rPr lang="cs-CZ" altLang="cs-CZ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Pravomoc ke kontrole má více než 10 různých subjektů:</a:t>
            </a: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Poskytovatel podpory a nadřízený orgán.</a:t>
            </a:r>
            <a:endParaRPr lang="cs-CZ" altLang="cs-CZ" dirty="0">
              <a:solidFill>
                <a:prstClr val="black"/>
              </a:solidFill>
              <a:latin typeface="+mn-lt"/>
              <a:cs typeface="Arial" charset="0"/>
              <a:sym typeface="Wingdings" panose="05000000000000000000" pitchFamily="2" charset="2"/>
            </a:endParaRP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Finanční úřad/Ministerstvo financí.</a:t>
            </a: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Evropský účetní dvůr.</a:t>
            </a: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Evropská komise.</a:t>
            </a: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Úřad na ochranu hospodářské soutěže.</a:t>
            </a: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Nejvyšší kontrolní úřad.</a:t>
            </a:r>
          </a:p>
          <a:p>
            <a:pPr marL="981075" lvl="3" indent="-268288" algn="just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  <a:buFont typeface="Wingdings" panose="05000000000000000000" pitchFamily="2" charset="2"/>
              <a:buChar char="ð"/>
            </a:pPr>
            <a:r>
              <a:rPr lang="cs-CZ" altLang="cs-CZ" dirty="0" smtClean="0">
                <a:solidFill>
                  <a:prstClr val="black"/>
                </a:solidFill>
                <a:latin typeface="+mn-lt"/>
                <a:cs typeface="Arial" charset="0"/>
                <a:sym typeface="Wingdings" panose="05000000000000000000" pitchFamily="2" charset="2"/>
              </a:rPr>
              <a:t>OČTŘ, OLAF (Evropský úřad pro boj proti podvodům).</a:t>
            </a:r>
            <a:endParaRPr lang="cs-CZ" altLang="cs-CZ" dirty="0">
              <a:solidFill>
                <a:prstClr val="black"/>
              </a:solidFill>
              <a:latin typeface="+mn-lt"/>
              <a:cs typeface="Arial" charset="0"/>
              <a:sym typeface="Wingdings" panose="05000000000000000000" pitchFamily="2" charset="2"/>
            </a:endParaRPr>
          </a:p>
          <a:p>
            <a:pPr marL="255587" lvl="2" algn="ctr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15C89"/>
              </a:buClr>
            </a:pPr>
            <a:endParaRPr lang="cs-CZ" altLang="cs-CZ" dirty="0" smtClean="0">
              <a:latin typeface="+mn-lt"/>
              <a:cs typeface="Arial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417082" y="6374469"/>
            <a:ext cx="8629650" cy="107950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17082" y="6517344"/>
            <a:ext cx="8629650" cy="250825"/>
          </a:xfrm>
          <a:prstGeom prst="rect">
            <a:avLst/>
          </a:prstGeom>
          <a:solidFill>
            <a:srgbClr val="315C89"/>
          </a:solidFill>
          <a:ln w="9525">
            <a:noFill/>
            <a:miter lim="800000"/>
            <a:headEnd/>
            <a:tailEnd/>
          </a:ln>
        </p:spPr>
        <p:txBody>
          <a:bodyPr lIns="54000" tIns="36000" rIns="54000" bIns="0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</a:pPr>
            <a:r>
              <a:rPr lang="cs-CZ" sz="1100" b="1" dirty="0">
                <a:solidFill>
                  <a:schemeClr val="bg1"/>
                </a:solidFill>
              </a:rPr>
              <a:t>www.asistencnicentrum.cz</a:t>
            </a:r>
            <a:r>
              <a:rPr lang="cs-CZ" sz="1100" i="1" dirty="0">
                <a:solidFill>
                  <a:schemeClr val="bg1"/>
                </a:solidFill>
              </a:rPr>
              <a:t>   </a:t>
            </a:r>
          </a:p>
        </p:txBody>
      </p:sp>
      <p:sp>
        <p:nvSpPr>
          <p:cNvPr id="20" name="Zástupný symbol pro číslo snímku 9"/>
          <p:cNvSpPr>
            <a:spLocks noGrp="1"/>
          </p:cNvSpPr>
          <p:nvPr/>
        </p:nvSpPr>
        <p:spPr bwMode="auto">
          <a:xfrm>
            <a:off x="6755969" y="6444319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4537A-0531-4EF4-9E11-99A61353FF82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1619" y="5748994"/>
            <a:ext cx="15224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271962" y="115285"/>
            <a:ext cx="8629650" cy="144462"/>
          </a:xfrm>
          <a:prstGeom prst="rect">
            <a:avLst/>
          </a:prstGeom>
          <a:solidFill>
            <a:srgbClr val="F1B310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73550" y="310547"/>
            <a:ext cx="8628062" cy="107950"/>
          </a:xfrm>
          <a:prstGeom prst="rect">
            <a:avLst/>
          </a:prstGeom>
          <a:solidFill>
            <a:srgbClr val="F7EEC5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273550" y="310547"/>
            <a:ext cx="4302125" cy="107950"/>
          </a:xfrm>
          <a:prstGeom prst="rect">
            <a:avLst/>
          </a:prstGeom>
          <a:solidFill>
            <a:srgbClr val="C76F16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20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9302</TotalTime>
  <Words>1082</Words>
  <Application>Microsoft Office PowerPoint</Application>
  <PresentationFormat>Předvádění na obrazovce (4:3)</PresentationFormat>
  <Paragraphs>232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Motiv sady Office</vt:lpstr>
      <vt:lpstr>Motiv systému Office</vt:lpstr>
      <vt:lpstr>1_Motiv systému Office</vt:lpstr>
      <vt:lpstr>2_Motiv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Kollar</dc:creator>
  <cp:lastModifiedBy>malikova</cp:lastModifiedBy>
  <cp:revision>836</cp:revision>
  <dcterms:created xsi:type="dcterms:W3CDTF">2008-02-25T19:15:15Z</dcterms:created>
  <dcterms:modified xsi:type="dcterms:W3CDTF">2015-11-19T13:58:26Z</dcterms:modified>
</cp:coreProperties>
</file>