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18"/>
  </p:notesMasterIdLst>
  <p:handoutMasterIdLst>
    <p:handoutMasterId r:id="rId19"/>
  </p:handoutMasterIdLst>
  <p:sldIdLst>
    <p:sldId id="349" r:id="rId2"/>
    <p:sldId id="350" r:id="rId3"/>
    <p:sldId id="363" r:id="rId4"/>
    <p:sldId id="365" r:id="rId5"/>
    <p:sldId id="351" r:id="rId6"/>
    <p:sldId id="352" r:id="rId7"/>
    <p:sldId id="354" r:id="rId8"/>
    <p:sldId id="366" r:id="rId9"/>
    <p:sldId id="372" r:id="rId10"/>
    <p:sldId id="355" r:id="rId11"/>
    <p:sldId id="375" r:id="rId12"/>
    <p:sldId id="370" r:id="rId13"/>
    <p:sldId id="353" r:id="rId14"/>
    <p:sldId id="368" r:id="rId15"/>
    <p:sldId id="371" r:id="rId16"/>
    <p:sldId id="362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950" autoAdjust="0"/>
    <p:restoredTop sz="92674" autoAdjust="0"/>
  </p:normalViewPr>
  <p:slideViewPr>
    <p:cSldViewPr>
      <p:cViewPr>
        <p:scale>
          <a:sx n="100" d="100"/>
          <a:sy n="10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46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r">
              <a:defRPr sz="1200"/>
            </a:lvl1pPr>
          </a:lstStyle>
          <a:p>
            <a:pPr>
              <a:defRPr/>
            </a:pPr>
            <a:fld id="{53015F15-929F-4D7B-9CBF-33364833A724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r">
              <a:defRPr sz="1200"/>
            </a:lvl1pPr>
          </a:lstStyle>
          <a:p>
            <a:pPr>
              <a:defRPr/>
            </a:pPr>
            <a:fld id="{8402E548-F34F-4809-B8C5-C99B8B048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067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r">
              <a:defRPr sz="1200"/>
            </a:lvl1pPr>
          </a:lstStyle>
          <a:p>
            <a:pPr>
              <a:defRPr/>
            </a:pPr>
            <a:fld id="{054DFA47-6604-4C08-91D8-241DA0EC2CF5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23" tIns="45062" rIns="90123" bIns="45062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0123" tIns="45062" rIns="90123" bIns="45062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r">
              <a:defRPr sz="1200"/>
            </a:lvl1pPr>
          </a:lstStyle>
          <a:p>
            <a:pPr>
              <a:defRPr/>
            </a:pPr>
            <a:fld id="{A7799C2A-6183-4ABA-B1E5-07FBC3FAAC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3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pozadí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5" descr="logo_msmt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DF62-4C89-492E-AE51-4F4A1E48525A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AE15-87DA-4D29-90DE-E53296F134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F191-AF5C-44D7-AAF8-48C7A9783C7B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235C-37E9-4A60-B2AF-2967908AA0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7363B-2ADB-4886-804B-BD235E5030ED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12AB9-7E8E-400B-82F2-7BA97957E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2D41-C7E4-4F90-90E5-7BCC7FA5EA7C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DBD6-05B6-4358-849A-1A2C5C54C0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64F3A-C8B7-400A-BA27-4A965EE26F12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B439A-E448-4107-B341-DFA504160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DCE7-DA3C-4088-8287-E247BC0FF0D6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9C31-2EE2-4090-AE83-6DB76CB98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1888-001E-4074-80EA-3A696C8E317E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42C63-B4FC-46C7-BB0F-BA2851DF25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F0F8D-C323-4EED-A264-9498182FBD64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DFE76-5BB3-48F9-B9B4-17D8F11E97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9D6D-385B-4C86-9709-463419F99030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FF0D0-F363-435E-9F5D-EAE39D409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FAFBF-EACF-4AFA-8358-2B71872123A5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3725-AC79-4992-B351-50B4EE5909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90369-BC58-45F1-9C8D-7E6B1E81BAF7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96EB-60A6-44B2-9373-2C1769F18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520A-0A96-444E-B4F5-6BEDFF5A4746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69AB7-2CEA-446A-8168-FAAD19291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3A7FF7-DB6A-4FA1-8347-DBBCD3B22C63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DFDA9D-45FE-4B6B-9A6E-25E14DC905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4" descr="pozadí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  <p:sldLayoutId id="2147484173" r:id="rId12"/>
  </p:sldLayoutIdLst>
  <p:transition spd="med">
    <p:cover dir="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/>
          </p:cNvSpPr>
          <p:nvPr>
            <p:ph type="ctrTitle"/>
          </p:nvPr>
        </p:nvSpPr>
        <p:spPr>
          <a:xfrm>
            <a:off x="684213" y="1916113"/>
            <a:ext cx="7772400" cy="1470025"/>
          </a:xfrm>
        </p:spPr>
        <p:txBody>
          <a:bodyPr/>
          <a:lstStyle/>
          <a:p>
            <a:r>
              <a:rPr lang="cs-CZ" b="1" smtClean="0"/>
              <a:t>Financování regionálního školství 2014+</a:t>
            </a:r>
            <a:br>
              <a:rPr lang="cs-CZ" b="1" smtClean="0"/>
            </a:br>
            <a:r>
              <a:rPr lang="cs-CZ" i="1" smtClean="0"/>
              <a:t>(seznámení s principy)</a:t>
            </a:r>
          </a:p>
        </p:txBody>
      </p:sp>
      <p:sp>
        <p:nvSpPr>
          <p:cNvPr id="83973" name="Rectangle 5"/>
          <p:cNvSpPr>
            <a:spLocks noGrp="1"/>
          </p:cNvSpPr>
          <p:nvPr>
            <p:ph type="subTitle" idx="1"/>
          </p:nvPr>
        </p:nvSpPr>
        <p:spPr>
          <a:xfrm>
            <a:off x="1371600" y="3716338"/>
            <a:ext cx="6400800" cy="2665412"/>
          </a:xfrm>
        </p:spPr>
        <p:txBody>
          <a:bodyPr>
            <a:normAutofit/>
          </a:bodyPr>
          <a:lstStyle/>
          <a:p>
            <a:pPr>
              <a:defRPr/>
            </a:pPr>
            <a:endParaRPr lang="cs-CZ" b="1" dirty="0" smtClean="0">
              <a:latin typeface="+mj-lt"/>
            </a:endParaRPr>
          </a:p>
          <a:p>
            <a:pPr>
              <a:defRPr/>
            </a:pPr>
            <a:r>
              <a:rPr lang="cs-CZ" b="1" dirty="0" smtClean="0">
                <a:latin typeface="+mj-lt"/>
              </a:rPr>
              <a:t>Jindřich Fryč</a:t>
            </a:r>
          </a:p>
          <a:p>
            <a:pPr>
              <a:defRPr/>
            </a:pPr>
            <a:r>
              <a:rPr lang="cs-CZ" sz="2800" dirty="0" smtClean="0"/>
              <a:t>07/02/2013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062038"/>
            <a:ext cx="8229600" cy="1143000"/>
          </a:xfrm>
        </p:spPr>
        <p:txBody>
          <a:bodyPr/>
          <a:lstStyle/>
          <a:p>
            <a:r>
              <a:rPr lang="cs-CZ" sz="4000" smtClean="0"/>
              <a:t>Opatření pro náběh nového systému financování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/>
          <a:lstStyle/>
          <a:p>
            <a:r>
              <a:rPr lang="cs-CZ" sz="2400" b="1" dirty="0" smtClean="0"/>
              <a:t>Zavedení reformy do praxe se předpokládá od 1. ledna 2014</a:t>
            </a:r>
            <a:endParaRPr lang="cs-CZ" sz="2400" dirty="0" smtClean="0"/>
          </a:p>
          <a:p>
            <a:r>
              <a:rPr lang="cs-CZ" sz="2400" b="1" dirty="0" smtClean="0"/>
              <a:t>V přechodném období </a:t>
            </a:r>
            <a:r>
              <a:rPr lang="cs-CZ" sz="2400" dirty="0" smtClean="0"/>
              <a:t>(2014 až 2017) bude možné využívat tzv. rezervu </a:t>
            </a:r>
            <a:r>
              <a:rPr lang="cs-CZ" sz="2400" b="1" dirty="0" smtClean="0"/>
              <a:t>ke kompenzaci kritických výkyvů</a:t>
            </a:r>
            <a:r>
              <a:rPr lang="cs-CZ" sz="2400" dirty="0" smtClean="0"/>
              <a:t> ve financování škol způsobených přechodem na jednotnou soustavu oborových normativů</a:t>
            </a:r>
          </a:p>
          <a:p>
            <a:r>
              <a:rPr lang="cs-CZ" sz="2400" b="1" dirty="0" smtClean="0"/>
              <a:t>Financování podpůrných opatření podle předpokládaného nového znění § 16 bude možné nejdříve od 1. ledna 2015.</a:t>
            </a:r>
            <a:r>
              <a:rPr lang="cs-CZ" sz="2400" dirty="0" smtClean="0"/>
              <a:t> (do té doby bude fungovat stávající model příplatků k normativu)</a:t>
            </a:r>
          </a:p>
          <a:p>
            <a:r>
              <a:rPr lang="cs-CZ" sz="2400" dirty="0" smtClean="0"/>
              <a:t>modelace respektuje reálné náklady roku 2012/2013</a:t>
            </a:r>
            <a:endParaRPr lang="cs-CZ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29600" cy="792163"/>
          </a:xfrm>
        </p:spPr>
        <p:txBody>
          <a:bodyPr/>
          <a:lstStyle/>
          <a:p>
            <a:r>
              <a:rPr lang="cs-CZ" sz="2800" smtClean="0"/>
              <a:t>Možné slučování oborů vzdělání v SŠ </a:t>
            </a:r>
          </a:p>
        </p:txBody>
      </p:sp>
      <p:pic>
        <p:nvPicPr>
          <p:cNvPr id="1331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229600" cy="566737"/>
          </a:xfrm>
        </p:spPr>
        <p:txBody>
          <a:bodyPr/>
          <a:lstStyle/>
          <a:p>
            <a:r>
              <a:rPr lang="cs-CZ" sz="2800" smtClean="0"/>
              <a:t>Porovnání č.1 (I. stupeň – ZŠ tvořená oběma stupni) </a:t>
            </a:r>
          </a:p>
        </p:txBody>
      </p:sp>
      <p:pic>
        <p:nvPicPr>
          <p:cNvPr id="14339" name="Obrázek 3" descr="g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71488" y="908050"/>
            <a:ext cx="8229600" cy="1143000"/>
          </a:xfrm>
        </p:spPr>
        <p:txBody>
          <a:bodyPr/>
          <a:lstStyle/>
          <a:p>
            <a:r>
              <a:rPr lang="cs-CZ" sz="2800" smtClean="0"/>
              <a:t>Porovnání č.2 (ZŠ tvořené pouze třídami I. stupně) </a:t>
            </a:r>
          </a:p>
        </p:txBody>
      </p:sp>
      <p:pic>
        <p:nvPicPr>
          <p:cNvPr id="15363" name="Obrázek 4" descr="g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1916113"/>
            <a:ext cx="9115425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29600" cy="792163"/>
          </a:xfrm>
        </p:spPr>
        <p:txBody>
          <a:bodyPr/>
          <a:lstStyle/>
          <a:p>
            <a:r>
              <a:rPr lang="cs-CZ" sz="2800" smtClean="0"/>
              <a:t>Porovnání č.3 (II. stupeň - ZŠ tvořená oběma stupni) </a:t>
            </a:r>
          </a:p>
        </p:txBody>
      </p:sp>
      <p:pic>
        <p:nvPicPr>
          <p:cNvPr id="16387" name="Obrázek 3" descr="g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539750" y="404813"/>
            <a:ext cx="5688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Školy tvořené pouze 1. stupněm</a:t>
            </a:r>
          </a:p>
          <a:p>
            <a:r>
              <a:rPr lang="cs-CZ" b="1"/>
              <a:t>tzv. málotřídky</a:t>
            </a:r>
          </a:p>
        </p:txBody>
      </p:sp>
      <p:sp>
        <p:nvSpPr>
          <p:cNvPr id="17411" name="TextovéPole 5"/>
          <p:cNvSpPr txBox="1">
            <a:spLocks noChangeArrowheads="1"/>
          </p:cNvSpPr>
          <p:nvPr/>
        </p:nvSpPr>
        <p:spPr bwMode="auto">
          <a:xfrm>
            <a:off x="4178300" y="303213"/>
            <a:ext cx="3943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Porovnání výše prostředků přidělených prostřednictvím oborového normativu a doplňkové částky s výší prostředků přidělovaných podle krajských normativů 2012 pro ZŠ s pouze 1. stupněm (bez příplatků)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51520" y="2132856"/>
          <a:ext cx="8640958" cy="3024336"/>
        </p:xfrm>
        <a:graphic>
          <a:graphicData uri="http://schemas.openxmlformats.org/drawingml/2006/table">
            <a:tbl>
              <a:tblPr/>
              <a:tblGrid>
                <a:gridCol w="194848"/>
                <a:gridCol w="1096019"/>
                <a:gridCol w="414051"/>
                <a:gridCol w="251678"/>
                <a:gridCol w="284153"/>
                <a:gridCol w="284153"/>
                <a:gridCol w="284153"/>
                <a:gridCol w="284153"/>
                <a:gridCol w="284153"/>
                <a:gridCol w="284153"/>
                <a:gridCol w="284153"/>
                <a:gridCol w="284153"/>
                <a:gridCol w="446526"/>
                <a:gridCol w="803747"/>
                <a:gridCol w="584544"/>
                <a:gridCol w="584544"/>
                <a:gridCol w="811865"/>
                <a:gridCol w="660318"/>
                <a:gridCol w="519594"/>
              </a:tblGrid>
              <a:tr h="25817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Škola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Žáci, třídy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Krajské normativy 2012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Nový systém (vč.odvodů)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1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64" marR="7764" marT="77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64" marR="7764" marT="77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64" marR="7764" marT="77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žáků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žáků - postižení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počet tříd</a:t>
                      </a:r>
                    </a:p>
                  </a:txBody>
                  <a:tcPr marL="7764" marR="7764" marT="77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736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ZRIZ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škola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stupeň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toho ve spec.třídách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těžké postižení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toho ve spec.třídách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lehké a střední postižení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toho ve spec.třídách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spec. třídy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 pedagogové (bez odvodů)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 na IZO (vč.odvodů)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Oborový normativ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Doplňková částka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 oborový normativ a doplňková částka na IZO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Rozdíl na IZO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Rozdíl na IZO v %</a:t>
                      </a:r>
                    </a:p>
                  </a:txBody>
                  <a:tcPr marL="7764" marR="7764" marT="776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3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Pardubický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ZŠ 1.st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1.st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3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42 294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570 969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23 800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550 000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788 000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217 031 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 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Vysočina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ZŠ 1.st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1.st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3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39 416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532 116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23 800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550 000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788 000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255 884 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 </a:t>
                      </a:r>
                    </a:p>
                  </a:txBody>
                  <a:tcPr marL="7764" marR="7764" marT="77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Středočeský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ZŠ 1.st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3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35 764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1 013 904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1 049 800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35 896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Jihočeský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ZŠ 1.st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D3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31 167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883 584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1 049 800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166 216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2195513" y="2133600"/>
            <a:ext cx="2312987" cy="3024188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Přímá spojnice se šipkou 9"/>
          <p:cNvCxnSpPr>
            <a:stCxn id="9" idx="0"/>
            <a:endCxn id="11" idx="0"/>
          </p:cNvCxnSpPr>
          <p:nvPr/>
        </p:nvCxnSpPr>
        <p:spPr>
          <a:xfrm flipH="1" flipV="1">
            <a:off x="2195513" y="1387475"/>
            <a:ext cx="1157287" cy="746125"/>
          </a:xfrm>
          <a:prstGeom prst="straightConnector1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Obdélník se zakulaceným příčným rohem 10"/>
          <p:cNvSpPr/>
          <p:nvPr/>
        </p:nvSpPr>
        <p:spPr>
          <a:xfrm>
            <a:off x="539750" y="1052513"/>
            <a:ext cx="1655763" cy="669925"/>
          </a:xfrm>
          <a:prstGeom prst="round2Diag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schemeClr val="tx1"/>
                </a:solidFill>
              </a:rPr>
              <a:t>Počet žáků/tříd vč. žáků s postižením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500563" y="2133600"/>
            <a:ext cx="1236662" cy="3024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7" name="Přímá spojnice se šipkou 16"/>
          <p:cNvCxnSpPr>
            <a:stCxn id="16" idx="0"/>
            <a:endCxn id="18" idx="1"/>
          </p:cNvCxnSpPr>
          <p:nvPr/>
        </p:nvCxnSpPr>
        <p:spPr>
          <a:xfrm rot="16200000" flipV="1">
            <a:off x="4421981" y="1437482"/>
            <a:ext cx="452437" cy="939800"/>
          </a:xfrm>
          <a:prstGeom prst="straightConnector1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Obdélník se zakulaceným příčným rohem 17"/>
          <p:cNvSpPr/>
          <p:nvPr/>
        </p:nvSpPr>
        <p:spPr>
          <a:xfrm>
            <a:off x="3071813" y="1011238"/>
            <a:ext cx="2214562" cy="669925"/>
          </a:xfrm>
          <a:prstGeom prst="round2Diag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schemeClr val="tx1"/>
                </a:solidFill>
              </a:rPr>
              <a:t>Normativy na mzdy PP a ONIV (bez mezd </a:t>
            </a:r>
            <a:r>
              <a:rPr lang="cs-CZ" sz="1400" dirty="0" err="1">
                <a:solidFill>
                  <a:schemeClr val="tx1"/>
                </a:solidFill>
              </a:rPr>
              <a:t>nepedagogů</a:t>
            </a:r>
            <a:r>
              <a:rPr lang="cs-CZ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5754688" y="2133600"/>
            <a:ext cx="1990725" cy="3030538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Obdélník se zakulaceným příčným rohem 21"/>
          <p:cNvSpPr/>
          <p:nvPr/>
        </p:nvSpPr>
        <p:spPr>
          <a:xfrm>
            <a:off x="5859463" y="1014413"/>
            <a:ext cx="2816225" cy="669925"/>
          </a:xfrm>
          <a:prstGeom prst="round2Diag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schemeClr val="tx1"/>
                </a:solidFill>
              </a:rPr>
              <a:t>Nový modelový výpočet založený na podpoře dostupnosti 1. st ZŠ</a:t>
            </a:r>
          </a:p>
        </p:txBody>
      </p:sp>
      <p:cxnSp>
        <p:nvCxnSpPr>
          <p:cNvPr id="23" name="Přímá spojnice se šipkou 22"/>
          <p:cNvCxnSpPr>
            <a:stCxn id="21" idx="0"/>
            <a:endCxn id="22" idx="1"/>
          </p:cNvCxnSpPr>
          <p:nvPr/>
        </p:nvCxnSpPr>
        <p:spPr>
          <a:xfrm flipV="1">
            <a:off x="6750050" y="1684338"/>
            <a:ext cx="517525" cy="449262"/>
          </a:xfrm>
          <a:prstGeom prst="straightConnector1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Obdélník 27"/>
          <p:cNvSpPr/>
          <p:nvPr/>
        </p:nvSpPr>
        <p:spPr>
          <a:xfrm>
            <a:off x="7791450" y="4221163"/>
            <a:ext cx="1130300" cy="942975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9" name="Přímá spojnice se šipkou 28"/>
          <p:cNvCxnSpPr>
            <a:stCxn id="30" idx="3"/>
            <a:endCxn id="28" idx="2"/>
          </p:cNvCxnSpPr>
          <p:nvPr/>
        </p:nvCxnSpPr>
        <p:spPr>
          <a:xfrm rot="5400000" flipH="1" flipV="1">
            <a:off x="6553200" y="3438526"/>
            <a:ext cx="77787" cy="3529012"/>
          </a:xfrm>
          <a:prstGeom prst="straightConnector1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Obdélník se zakulaceným příčným rohem 29"/>
          <p:cNvSpPr/>
          <p:nvPr/>
        </p:nvSpPr>
        <p:spPr>
          <a:xfrm>
            <a:off x="1368425" y="5241925"/>
            <a:ext cx="6918325" cy="1528763"/>
          </a:xfrm>
          <a:prstGeom prst="round2Diag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400" dirty="0">
              <a:solidFill>
                <a:schemeClr val="tx1"/>
              </a:solidFill>
            </a:endParaRPr>
          </a:p>
        </p:txBody>
      </p:sp>
      <p:graphicFrame>
        <p:nvGraphicFramePr>
          <p:cNvPr id="33" name="Tabulka 32"/>
          <p:cNvGraphicFramePr>
            <a:graphicFrameLocks noGrp="1"/>
          </p:cNvGraphicFramePr>
          <p:nvPr/>
        </p:nvGraphicFramePr>
        <p:xfrm>
          <a:off x="1571625" y="5373688"/>
          <a:ext cx="1708150" cy="1295400"/>
        </p:xfrm>
        <a:graphic>
          <a:graphicData uri="http://schemas.openxmlformats.org/drawingml/2006/table">
            <a:tbl>
              <a:tblPr/>
              <a:tblGrid>
                <a:gridCol w="970984"/>
                <a:gridCol w="737166"/>
              </a:tblGrid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217 031 </a:t>
                      </a:r>
                    </a:p>
                  </a:txBody>
                  <a:tcPr marL="7762" marR="7762" marT="7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 </a:t>
                      </a:r>
                    </a:p>
                  </a:txBody>
                  <a:tcPr marL="7762" marR="7762" marT="7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255 884 </a:t>
                      </a:r>
                    </a:p>
                  </a:txBody>
                  <a:tcPr marL="7762" marR="7762" marT="7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 </a:t>
                      </a:r>
                    </a:p>
                  </a:txBody>
                  <a:tcPr marL="7762" marR="7762" marT="7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35 896 </a:t>
                      </a:r>
                    </a:p>
                  </a:txBody>
                  <a:tcPr marL="9523" marR="9523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 </a:t>
                      </a:r>
                    </a:p>
                  </a:txBody>
                  <a:tcPr marL="9523" marR="9523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166 216 </a:t>
                      </a:r>
                    </a:p>
                  </a:txBody>
                  <a:tcPr marL="9523" marR="9523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15,8 </a:t>
                      </a:r>
                    </a:p>
                  </a:txBody>
                  <a:tcPr marL="9523" marR="9523" marT="9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TextovéPole 33"/>
          <p:cNvSpPr txBox="1"/>
          <p:nvPr/>
        </p:nvSpPr>
        <p:spPr>
          <a:xfrm>
            <a:off x="3500438" y="5330825"/>
            <a:ext cx="4575175" cy="116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latin typeface="+mn-lt"/>
              </a:rPr>
              <a:t>Všechny školy s počtem žáků 21 a méně mají v nové systému více finančních prostředků ve srovnání s finančními prostředky přidělenými podle krajských normativů 2012.</a:t>
            </a:r>
          </a:p>
          <a:p>
            <a:pPr>
              <a:defRPr/>
            </a:pPr>
            <a:r>
              <a:rPr lang="cs-CZ" sz="1400" dirty="0">
                <a:latin typeface="+mn-lt"/>
              </a:rPr>
              <a:t>Rozdíl v porovnání mezi čtyřmi školami je způsoben rozdílnou výší krajských normativů a počtem žáků ve škole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8358188" y="357188"/>
            <a:ext cx="3175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17800"/>
            <a:ext cx="8229600" cy="2655888"/>
          </a:xfrm>
        </p:spPr>
        <p:txBody>
          <a:bodyPr/>
          <a:lstStyle/>
          <a:p>
            <a:r>
              <a:rPr lang="cs-CZ" sz="4000" smtClean="0"/>
              <a:t>Děkuji Vám za pozornost</a:t>
            </a:r>
            <a:br>
              <a:rPr lang="cs-CZ" sz="4000" smtClean="0"/>
            </a:br>
            <a:r>
              <a:rPr lang="cs-CZ" sz="4000" smtClean="0">
                <a:sym typeface="Wingdings" pitchFamily="2" charset="2"/>
              </a:rPr>
              <a:t/>
            </a:r>
            <a:br>
              <a:rPr lang="cs-CZ" sz="4000" smtClean="0">
                <a:sym typeface="Wingdings" pitchFamily="2" charset="2"/>
              </a:rPr>
            </a:br>
            <a:endParaRPr lang="cs-CZ" sz="400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1133475"/>
            <a:ext cx="8229600" cy="1143000"/>
          </a:xfrm>
        </p:spPr>
        <p:txBody>
          <a:bodyPr/>
          <a:lstStyle/>
          <a:p>
            <a:r>
              <a:rPr lang="cs-CZ" sz="4000" smtClean="0"/>
              <a:t>Hlavní parametry reformních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4103687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/>
              <a:t>Nově definovat principy financování regionálního školství tak, aby byly v souladu s celkovým pojetím školského zákona. </a:t>
            </a:r>
            <a:r>
              <a:rPr lang="cs-CZ" b="1" dirty="0"/>
              <a:t>Cílem finanční podpory je v nově připravovaném systému </a:t>
            </a:r>
            <a:r>
              <a:rPr lang="cs-CZ" b="1" dirty="0" smtClean="0"/>
              <a:t>dítě/žák/student </a:t>
            </a:r>
            <a:r>
              <a:rPr lang="cs-CZ" b="1" dirty="0"/>
              <a:t>ve vazbě na RVP </a:t>
            </a:r>
            <a:endParaRPr lang="cs-CZ" b="1" dirty="0" smtClean="0"/>
          </a:p>
          <a:p>
            <a:pPr marL="0" indent="0">
              <a:buFont typeface="Arial" charset="0"/>
              <a:buNone/>
              <a:defRPr/>
            </a:pPr>
            <a:endParaRPr lang="cs-CZ" b="1" dirty="0"/>
          </a:p>
          <a:p>
            <a:pPr>
              <a:defRPr/>
            </a:pPr>
            <a:r>
              <a:rPr lang="cs-CZ" b="1" dirty="0" smtClean="0"/>
              <a:t>Reforma bude stát na vzájemné </a:t>
            </a:r>
            <a:r>
              <a:rPr lang="cs-CZ" b="1" dirty="0"/>
              <a:t>diskusi </a:t>
            </a:r>
            <a:r>
              <a:rPr lang="cs-CZ" b="1" dirty="0" smtClean="0"/>
              <a:t>k nastavení vzdělávací politiky ve spolupráci se zřizovateli, </a:t>
            </a:r>
            <a:r>
              <a:rPr lang="cs-CZ" b="1" dirty="0"/>
              <a:t>kteří jsou </a:t>
            </a:r>
            <a:r>
              <a:rPr lang="cs-CZ" b="1" dirty="0" smtClean="0"/>
              <a:t>nepostradatelnými </a:t>
            </a:r>
            <a:r>
              <a:rPr lang="cs-CZ" b="1" dirty="0"/>
              <a:t>partnery </a:t>
            </a:r>
            <a:endParaRPr lang="cs-CZ" b="1" dirty="0" smtClean="0"/>
          </a:p>
          <a:p>
            <a:pPr marL="0" indent="0">
              <a:buFont typeface="Arial" charset="0"/>
              <a:buNone/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/>
              <a:t>Připravované změny ve financování jsou vedeny úsilím o stabilizaci rozpočtu. Jedním z parametrů reformních opatření je sjednocení úrovně financování vzdělávacího procesu v tzv. hlavní vzdělávací linii z prostředků státního rozpočtu v souladu s RVP</a:t>
            </a:r>
            <a:endParaRPr lang="cs-CZ" dirty="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1133475"/>
            <a:ext cx="8229600" cy="1143000"/>
          </a:xfrm>
        </p:spPr>
        <p:txBody>
          <a:bodyPr/>
          <a:lstStyle/>
          <a:p>
            <a:r>
              <a:rPr lang="cs-CZ" sz="4000" smtClean="0"/>
              <a:t>Základní prvek č. 1: Oborový normativ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dirty="0" smtClean="0"/>
              <a:t>1 dítě v mateřské škole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b="1" dirty="0" smtClean="0"/>
              <a:t>1 žáka v prvním stupni </a:t>
            </a:r>
            <a:r>
              <a:rPr lang="cs-CZ" dirty="0" smtClean="0"/>
              <a:t>(stanoví se různá výše pro školy s pouze prvním stupněm a pro první stupeň plně organizované školy) a </a:t>
            </a:r>
            <a:r>
              <a:rPr lang="cs-CZ" b="1" dirty="0" smtClean="0"/>
              <a:t>1 žáka v druhém stupni </a:t>
            </a:r>
            <a:r>
              <a:rPr lang="cs-CZ" dirty="0" smtClean="0"/>
              <a:t>základní školy,</a:t>
            </a:r>
          </a:p>
          <a:p>
            <a:pPr>
              <a:defRPr/>
            </a:pPr>
            <a:r>
              <a:rPr lang="cs-CZ" b="1" dirty="0" smtClean="0"/>
              <a:t>1 žáka ve skupině nákladově srovnatelných oborů vzdělání ve střední škole, konzervatoři a vyšší odborné škole</a:t>
            </a:r>
            <a:r>
              <a:rPr lang="cs-CZ" dirty="0" smtClean="0"/>
              <a:t>; normativ zde případně ještě bude členěn na normativ pro teoretickou a praktickou část vzdělávání.</a:t>
            </a:r>
          </a:p>
          <a:p>
            <a:pPr>
              <a:defRPr/>
            </a:pPr>
            <a:r>
              <a:rPr lang="cs-CZ" dirty="0" smtClean="0"/>
              <a:t>Oborové normativy budou navýšeny </a:t>
            </a:r>
            <a:r>
              <a:rPr lang="cs-CZ" b="1" dirty="0" smtClean="0"/>
              <a:t>v návaznosti na přiznaná podpůrná opatření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1143000"/>
          </a:xfrm>
        </p:spPr>
        <p:txBody>
          <a:bodyPr/>
          <a:lstStyle/>
          <a:p>
            <a:r>
              <a:rPr lang="cs-CZ" sz="4000" smtClean="0"/>
              <a:t>Základní prvek č. 2: Doplňkové částky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5922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1 doplňková částka (v modelaci 130 tis. Kč) na 1 mateřskou školu a každé odloučené pracoviště mateřské školy,</a:t>
            </a:r>
            <a:endParaRPr lang="cs-CZ" sz="2800" dirty="0" smtClean="0"/>
          </a:p>
          <a:p>
            <a:pPr>
              <a:defRPr/>
            </a:pPr>
            <a:r>
              <a:rPr lang="cs-CZ" dirty="0" smtClean="0"/>
              <a:t>1 doplňková částka (v modelaci 550 tis. Kč) pro 1 základní školu a každé odloučené pracoviště s prvním stupněm,</a:t>
            </a:r>
            <a:endParaRPr lang="cs-CZ" sz="2800" dirty="0" smtClean="0"/>
          </a:p>
          <a:p>
            <a:pPr>
              <a:defRPr/>
            </a:pPr>
            <a:r>
              <a:rPr lang="cs-CZ" dirty="0" smtClean="0"/>
              <a:t>1 doplňková částka (v modelaci 900 tis. Kč; zvažuje se zvýšení této částky pro druhé stupně škol zřízených svazkem obcí o cca 20 až 30%) pro všechny druhé stupně v obci</a:t>
            </a:r>
          </a:p>
          <a:p>
            <a:pPr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r>
              <a:rPr lang="cs-CZ" sz="2400" dirty="0" err="1" smtClean="0"/>
              <a:t>Pozn</a:t>
            </a:r>
            <a:r>
              <a:rPr lang="cs-CZ" sz="2400" dirty="0" smtClean="0"/>
              <a:t>: pro všechny základní školy s druhým stupněm v působnosti jednoho zřizovatele; ať už obec zřizuje jednu nebo pět základních škol s druhým stupněm, bude pro všechny školy určena 1 společná částka, jejíž rozdělení mezi školy může zřizovatel krajskému úřadu navrhnout dle vlastního uvážení</a:t>
            </a:r>
            <a:r>
              <a:rPr lang="cs-CZ" sz="2400" dirty="0"/>
              <a:t>.</a:t>
            </a:r>
            <a:endParaRPr lang="cs-CZ" sz="2400" dirty="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133475"/>
            <a:ext cx="8229600" cy="1143000"/>
          </a:xfrm>
        </p:spPr>
        <p:txBody>
          <a:bodyPr/>
          <a:lstStyle/>
          <a:p>
            <a:r>
              <a:rPr lang="cs-CZ" sz="4000" dirty="0" smtClean="0"/>
              <a:t>Doplňkové částky k oborovým normativům v MŠ a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3000" dirty="0" smtClean="0"/>
              <a:t>Zamýšlená realizace státní podpory vzdělávání žáků v ZŠ a v MŠ v podobě </a:t>
            </a:r>
            <a:r>
              <a:rPr lang="cs-CZ" sz="3000" b="1" dirty="0" smtClean="0"/>
              <a:t>kombinace normativu na žáka + doplňková částka respektuje</a:t>
            </a:r>
            <a:r>
              <a:rPr lang="cs-CZ" sz="3000" dirty="0" smtClean="0"/>
              <a:t> nesporná </a:t>
            </a:r>
            <a:r>
              <a:rPr lang="cs-CZ" sz="3000" b="1" dirty="0" smtClean="0"/>
              <a:t>specifika</a:t>
            </a:r>
            <a:r>
              <a:rPr lang="cs-CZ" sz="3000" dirty="0" smtClean="0"/>
              <a:t> zajištění předškolního vzdělávání a </a:t>
            </a:r>
            <a:r>
              <a:rPr lang="cs-CZ" sz="3000" b="1" dirty="0" smtClean="0"/>
              <a:t>povinné</a:t>
            </a:r>
            <a:r>
              <a:rPr lang="cs-CZ" sz="3000" dirty="0" smtClean="0"/>
              <a:t> školní docházky, kterými jsou: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600" dirty="0" smtClean="0"/>
              <a:t>objektivní nutnost existence i menších škol (dostupnost)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600" dirty="0" smtClean="0"/>
              <a:t>povinnost přijmout (do výše kapacity) takový počet žáků, který se přihlásí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19113" y="1133475"/>
            <a:ext cx="8229600" cy="1143000"/>
          </a:xfrm>
        </p:spPr>
        <p:txBody>
          <a:bodyPr/>
          <a:lstStyle/>
          <a:p>
            <a:r>
              <a:rPr lang="cs-CZ" sz="4000" smtClean="0"/>
              <a:t>Důvody pro zavedení doplňkové částky v MŠ a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nástroj podpory organizačního uspořádání základních škol, přispívajícího ke zvýšení kvality vzdělávání, včetně nástroje pro vytváření škol zřizovaných svazkem obcí</a:t>
            </a:r>
          </a:p>
          <a:p>
            <a:pPr>
              <a:defRPr/>
            </a:pPr>
            <a:r>
              <a:rPr lang="cs-CZ" dirty="0" smtClean="0"/>
              <a:t>pro malé obce s jednou školou (resp. s jednou MŠ a jednou ZŠ) jde o konkrétní a transparentní vyjádření „míry“, resp. „úrovně“ státní podpory malých vesnických škol (míra podpory je regulována stanovením výše doplňkové částky)</a:t>
            </a:r>
          </a:p>
          <a:p>
            <a:pPr>
              <a:defRPr/>
            </a:pPr>
            <a:r>
              <a:rPr lang="cs-CZ" dirty="0" smtClean="0"/>
              <a:t>pro větší obce zřizující více plně organizovaných základních škol jde naopak o prvek motivující k optimalizaci jejich počtu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1143000"/>
          </a:xfrm>
        </p:spPr>
        <p:txBody>
          <a:bodyPr/>
          <a:lstStyle/>
          <a:p>
            <a:r>
              <a:rPr lang="cs-CZ" sz="4000" smtClean="0"/>
              <a:t>Financování ZUŠ, školských služeb a nepedagogických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2420938"/>
            <a:ext cx="8229600" cy="42481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cca. 30 % v rozpočtu regionálního školství</a:t>
            </a:r>
          </a:p>
          <a:p>
            <a:pPr>
              <a:defRPr/>
            </a:pPr>
            <a:r>
              <a:rPr lang="cs-CZ" dirty="0" smtClean="0"/>
              <a:t>zachování stávajícího principu systému republikových a krajských normativů (</a:t>
            </a:r>
            <a:r>
              <a:rPr lang="cs-CZ" dirty="0"/>
              <a:t>stávající </a:t>
            </a:r>
            <a:r>
              <a:rPr lang="cs-CZ" dirty="0" smtClean="0"/>
              <a:t>systém)</a:t>
            </a:r>
          </a:p>
          <a:p>
            <a:pPr>
              <a:defRPr/>
            </a:pPr>
            <a:r>
              <a:rPr lang="cs-CZ" dirty="0" smtClean="0"/>
              <a:t>závazné postupy pro financování této oblasti stanoví MŠMT směrnicí (nebo vyhláškou)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143000"/>
          </a:xfrm>
        </p:spPr>
        <p:txBody>
          <a:bodyPr/>
          <a:lstStyle/>
          <a:p>
            <a:r>
              <a:rPr lang="cs-CZ" sz="4000" dirty="0" smtClean="0"/>
              <a:t>Finanční tok v úrovni MŠMT -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941887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b="1" dirty="0" smtClean="0"/>
              <a:t>Z úrovně MŠMT</a:t>
            </a:r>
            <a:r>
              <a:rPr lang="cs-CZ" dirty="0" smtClean="0"/>
              <a:t> bude objem prostředků pro krajský úřad vypočten jako součet částky stanovené </a:t>
            </a:r>
            <a:r>
              <a:rPr lang="cs-CZ" b="1" dirty="0" smtClean="0"/>
              <a:t>podle oborových normativů</a:t>
            </a:r>
            <a:r>
              <a:rPr lang="cs-CZ" dirty="0" smtClean="0"/>
              <a:t> a jednotek výkonu ve školách v příslušném kraji a částky vypočtené podle </a:t>
            </a:r>
            <a:r>
              <a:rPr lang="cs-CZ" b="1" dirty="0" smtClean="0"/>
              <a:t>obdoby současných republikových normativů.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cs-CZ" dirty="0" smtClean="0"/>
              <a:t>Republikovými normativy však bude nově vyjádřena pouze finanční náročnost práce nepedagogických pracovníků ve školách, vzdělávání v ZUŠ, poradenských zařízení, školských služeb, atd. (tedy oblast upravená krajskými normativy).</a:t>
            </a:r>
          </a:p>
          <a:p>
            <a:pPr>
              <a:defRPr/>
            </a:pPr>
            <a:r>
              <a:rPr lang="cs-CZ" dirty="0" smtClean="0"/>
              <a:t>V systému přidělování prostředků se bude KÚ navíc poskytovat rezerva pro postupné zavedení systému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29600" cy="792163"/>
          </a:xfrm>
        </p:spPr>
        <p:txBody>
          <a:bodyPr/>
          <a:lstStyle/>
          <a:p>
            <a:r>
              <a:rPr lang="cs-CZ" sz="2800" smtClean="0"/>
              <a:t>Metody určení výše prostředků pro školy a školská zařízení zřizované kraji, obcemi a svazky obcí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900113" y="2924175"/>
          <a:ext cx="7559675" cy="3613152"/>
        </p:xfrm>
        <a:graphic>
          <a:graphicData uri="http://schemas.openxmlformats.org/drawingml/2006/table">
            <a:tbl>
              <a:tblPr/>
              <a:tblGrid>
                <a:gridCol w="1352550"/>
                <a:gridCol w="1930400"/>
                <a:gridCol w="1916112"/>
                <a:gridCol w="2360613"/>
              </a:tblGrid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Škola/školské zařízení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Platy pedagogů, učebnice, učební pomůcky, DVPP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Platy nepedagogů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Provoz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MŠ, ZŠ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Oborový normativ + doplňková částka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Republikové/krajské normativy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Zřizovatel/ostatní zdroje/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SŠ, konzervatoře, VOŠ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Oborový normativ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Republikové/krajské normativy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ZUŠ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Republikové/krajské normativy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Školská zařízení</a:t>
                      </a:r>
                      <a:endParaRPr kumimoji="0" lang="cs-CZ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Republikové/krajské normativy</a:t>
                      </a: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294" name="Group 12"/>
          <p:cNvGrpSpPr>
            <a:grpSpLocks/>
          </p:cNvGrpSpPr>
          <p:nvPr/>
        </p:nvGrpSpPr>
        <p:grpSpPr bwMode="auto">
          <a:xfrm>
            <a:off x="2138363" y="2298700"/>
            <a:ext cx="4032250" cy="4321175"/>
            <a:chOff x="2700" y="1752"/>
            <a:chExt cx="4061" cy="4508"/>
          </a:xfrm>
        </p:grpSpPr>
        <p:sp>
          <p:nvSpPr>
            <p:cNvPr id="11295" name="Přímá spojnice 4"/>
            <p:cNvSpPr>
              <a:spLocks/>
            </p:cNvSpPr>
            <p:nvPr/>
          </p:nvSpPr>
          <p:spPr bwMode="auto">
            <a:xfrm>
              <a:off x="2700" y="1752"/>
              <a:ext cx="15" cy="4500"/>
            </a:xfrm>
            <a:prstGeom prst="line">
              <a:avLst/>
            </a:prstGeom>
            <a:noFill/>
            <a:ln w="38100">
              <a:solidFill>
                <a:srgbClr val="BC4542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296" name="Přímá spojnice 6"/>
            <p:cNvSpPr>
              <a:spLocks/>
            </p:cNvSpPr>
            <p:nvPr/>
          </p:nvSpPr>
          <p:spPr bwMode="auto">
            <a:xfrm>
              <a:off x="2705" y="1760"/>
              <a:ext cx="4034" cy="0"/>
            </a:xfrm>
            <a:prstGeom prst="line">
              <a:avLst/>
            </a:prstGeom>
            <a:noFill/>
            <a:ln w="38100">
              <a:solidFill>
                <a:srgbClr val="BC4542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297" name="Přímá spojnice 5"/>
            <p:cNvSpPr>
              <a:spLocks/>
            </p:cNvSpPr>
            <p:nvPr/>
          </p:nvSpPr>
          <p:spPr bwMode="auto">
            <a:xfrm>
              <a:off x="6750" y="1767"/>
              <a:ext cx="11" cy="4485"/>
            </a:xfrm>
            <a:prstGeom prst="line">
              <a:avLst/>
            </a:prstGeom>
            <a:noFill/>
            <a:ln w="38100">
              <a:solidFill>
                <a:srgbClr val="BC4542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298" name="Textové pole 307"/>
            <p:cNvSpPr txBox="1">
              <a:spLocks noChangeArrowheads="1"/>
            </p:cNvSpPr>
            <p:nvPr/>
          </p:nvSpPr>
          <p:spPr bwMode="auto">
            <a:xfrm>
              <a:off x="2726" y="1760"/>
              <a:ext cx="3627" cy="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cs-CZ" b="1">
                  <a:solidFill>
                    <a:srgbClr val="C0504D"/>
                  </a:solidFill>
                  <a:latin typeface="Calibri" pitchFamily="34" charset="0"/>
                </a:rPr>
                <a:t>Prostředky z kapitoly MŠMT</a:t>
              </a:r>
              <a:endParaRPr lang="cs-CZ" sz="3200"/>
            </a:p>
          </p:txBody>
        </p:sp>
        <p:sp>
          <p:nvSpPr>
            <p:cNvPr id="11299" name="Přímá spojnice 6"/>
            <p:cNvSpPr>
              <a:spLocks/>
            </p:cNvSpPr>
            <p:nvPr/>
          </p:nvSpPr>
          <p:spPr bwMode="auto">
            <a:xfrm>
              <a:off x="2727" y="6260"/>
              <a:ext cx="4034" cy="0"/>
            </a:xfrm>
            <a:prstGeom prst="line">
              <a:avLst/>
            </a:prstGeom>
            <a:noFill/>
            <a:ln w="38100">
              <a:solidFill>
                <a:srgbClr val="BC4542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</TotalTime>
  <Words>616</Words>
  <Application>Microsoft Office PowerPoint</Application>
  <PresentationFormat>Předvádění na obrazovce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Financování regionálního školství 2014+ (seznámení s principy)</vt:lpstr>
      <vt:lpstr>Hlavní parametry reformních opatření</vt:lpstr>
      <vt:lpstr>Základní prvek č. 1: Oborový normativ </vt:lpstr>
      <vt:lpstr>Základní prvek č. 2: Doplňkové částky</vt:lpstr>
      <vt:lpstr>Doplňkové částky k oborovým normativům v MŠ a ZŠ</vt:lpstr>
      <vt:lpstr>Důvody pro zavedení doplňkové částky v MŠ a ZŠ</vt:lpstr>
      <vt:lpstr>Financování ZUŠ, školských služeb a nepedagogických pracovníků</vt:lpstr>
      <vt:lpstr>Finanční tok v úrovni MŠMT - kraj</vt:lpstr>
      <vt:lpstr>Metody určení výše prostředků pro školy a školská zařízení zřizované kraji, obcemi a svazky obcí</vt:lpstr>
      <vt:lpstr>Opatření pro náběh nového systému financování</vt:lpstr>
      <vt:lpstr>Možné slučování oborů vzdělání v SŠ </vt:lpstr>
      <vt:lpstr>Porovnání č.1 (I. stupeň – ZŠ tvořená oběma stupni) </vt:lpstr>
      <vt:lpstr>Porovnání č.2 (ZŠ tvořené pouze třídami I. stupně) </vt:lpstr>
      <vt:lpstr>Porovnání č.3 (II. stupeň - ZŠ tvořená oběma stupni) </vt:lpstr>
      <vt:lpstr>Snímek 15</vt:lpstr>
      <vt:lpstr>Děkuji Vám za pozornost  </vt:lpstr>
    </vt:vector>
  </TitlesOfParts>
  <Company>Ministerstvo školství, mládeže a tělovýchovy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Modernizace vysokoškolského vzdělávání z pohledu MŠMT</dc:title>
  <dc:creator>Adam KRČÁL</dc:creator>
  <cp:lastModifiedBy>Petra Kubařová</cp:lastModifiedBy>
  <cp:revision>353</cp:revision>
  <cp:lastPrinted>2013-02-07T06:29:35Z</cp:lastPrinted>
  <dcterms:created xsi:type="dcterms:W3CDTF">2007-12-16T23:10:24Z</dcterms:created>
  <dcterms:modified xsi:type="dcterms:W3CDTF">2013-02-13T14:56:04Z</dcterms:modified>
</cp:coreProperties>
</file>