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2"/>
  </p:notesMasterIdLst>
  <p:handoutMasterIdLst>
    <p:handoutMasterId r:id="rId13"/>
  </p:handoutMasterIdLst>
  <p:sldIdLst>
    <p:sldId id="289" r:id="rId2"/>
    <p:sldId id="329" r:id="rId3"/>
    <p:sldId id="381" r:id="rId4"/>
    <p:sldId id="336" r:id="rId5"/>
    <p:sldId id="378" r:id="rId6"/>
    <p:sldId id="379" r:id="rId7"/>
    <p:sldId id="380" r:id="rId8"/>
    <p:sldId id="372" r:id="rId9"/>
    <p:sldId id="374" r:id="rId10"/>
    <p:sldId id="377" r:id="rId1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  <a:srgbClr val="F1900F"/>
    <a:srgbClr val="CCCCFF"/>
    <a:srgbClr val="FFFFCC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372" y="-10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30175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l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l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8CBBEB01-BE24-45D3-95CC-06A5F75352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l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l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AB07AC9C-5E0B-4814-B937-7E00396A35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4A5DF6-6A44-4DA8-B4B8-AF99CF57F963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9460" name="Zástupný symbol pro záhlaví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Verdana" pitchFamily="34" charset="0"/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Verdana" pitchFamily="34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1800">
                <a:latin typeface="Verdana" pitchFamily="34" charset="0"/>
              </a:endParaRPr>
            </a:p>
          </p:txBody>
        </p:sp>
      </p:grp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8CDC8-7D71-4733-83FD-BCCE118850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491E7-C4EB-4573-9BDC-9654B7E4E6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07B31-CA9A-4EB3-A487-2ADE6C1EF8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6CC90-1AA1-4BAB-BBD8-563CF043A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1C9E7-E029-4F06-9435-DCEE9DBB83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CDE86-266C-440F-9720-4F88E42FDA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EA371-1EF2-472A-A4F2-7B18A63F5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2BDBB-DBCB-477C-BD65-655506B87C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4678E-BA53-4C70-A6A3-6BD8F7F4E3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B71EC-F0A7-429A-8576-A50C5111AE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9B304-5CB6-4D58-9606-2B553EDFED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C030-852C-4860-B280-2F3A782108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BB457-C735-431C-95E9-E7D5F42B10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D669C-B961-4BFE-BAA8-DFFA7D347C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32D8282C-797F-4019-90E8-6DD227605F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latin typeface="Times New Roman" pitchFamily="18" charset="0"/>
            </a:endParaRP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 sz="1800">
              <a:latin typeface="Verdana" pitchFamily="34" charset="0"/>
            </a:endParaRP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latin typeface="Times New Roman" pitchFamily="18" charset="0"/>
            </a:endParaRP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  <p:sldLayoutId id="2147483672" r:id="rId13"/>
    <p:sldLayoutId id="2147483671" r:id="rId14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01788"/>
            <a:ext cx="8713788" cy="5256212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r>
              <a:rPr lang="cs-CZ" sz="5400" b="1" smtClean="0"/>
              <a:t>Program rozvoje venkova </a:t>
            </a:r>
            <a:br>
              <a:rPr lang="cs-CZ" sz="5400" b="1" smtClean="0"/>
            </a:br>
            <a:r>
              <a:rPr lang="cs-CZ" sz="5400" b="1" smtClean="0"/>
              <a:t/>
            </a:r>
            <a:br>
              <a:rPr lang="cs-CZ" sz="5400" b="1" smtClean="0"/>
            </a:br>
            <a:r>
              <a:rPr lang="cs-CZ" sz="5400" b="1" smtClean="0"/>
              <a:t>na období 2014-2020</a:t>
            </a:r>
            <a:br>
              <a:rPr lang="cs-CZ" sz="5400" b="1" smtClean="0"/>
            </a:br>
            <a:r>
              <a:rPr lang="cs-CZ" sz="3200" b="1" smtClean="0"/>
              <a:t>možnosti podpor pro obce</a:t>
            </a:r>
            <a:r>
              <a:rPr lang="cs-CZ" sz="5400" b="1" smtClean="0"/>
              <a:t/>
            </a:r>
            <a:br>
              <a:rPr lang="cs-CZ" sz="5400" b="1" smtClean="0"/>
            </a:br>
            <a:r>
              <a:rPr lang="cs-CZ" sz="4800" b="1" smtClean="0"/>
              <a:t/>
            </a:r>
            <a:br>
              <a:rPr lang="cs-CZ" sz="4800" b="1" smtClean="0"/>
            </a:br>
            <a:r>
              <a:rPr lang="cs-CZ" sz="4400" b="1" smtClean="0"/>
              <a:t/>
            </a:r>
            <a:br>
              <a:rPr lang="cs-CZ" sz="4400" b="1" smtClean="0"/>
            </a:br>
            <a:endParaRPr lang="cs-CZ" sz="4400" b="1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5805488"/>
            <a:ext cx="5214938" cy="50323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sz="1600" b="1" dirty="0">
                <a:latin typeface="+mj-lt"/>
              </a:rPr>
              <a:t>Evropský zemědělský fond pro rozvoj venkova: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cs-CZ" sz="1600" b="1" dirty="0">
                <a:latin typeface="+mj-lt"/>
              </a:rPr>
              <a:t>Evropa investuje do venkovských oblastí 	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600" b="1" dirty="0">
              <a:latin typeface="+mj-lt"/>
            </a:endParaRPr>
          </a:p>
        </p:txBody>
      </p:sp>
      <p:pic>
        <p:nvPicPr>
          <p:cNvPr id="100356" name="Picture 4" descr="CMYK2"/>
          <p:cNvPicPr>
            <a:picLocks noChangeAspect="1" noChangeArrowheads="1"/>
          </p:cNvPicPr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6221413" y="5072063"/>
            <a:ext cx="26924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7" name="Picture 5" descr="PRV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88913"/>
            <a:ext cx="2565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8" y="5164138"/>
            <a:ext cx="9017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492375"/>
            <a:ext cx="8229600" cy="1873250"/>
          </a:xfrm>
        </p:spPr>
        <p:txBody>
          <a:bodyPr/>
          <a:lstStyle/>
          <a:p>
            <a:pPr algn="ctr"/>
            <a:r>
              <a:rPr lang="cs-CZ" sz="4000" b="1" smtClean="0"/>
              <a:t>Děkuji za pozornost!</a:t>
            </a:r>
            <a:br>
              <a:rPr lang="cs-CZ" sz="4000" b="1" smtClean="0"/>
            </a:br>
            <a:endParaRPr lang="cs-CZ" sz="2800" b="1" smtClean="0"/>
          </a:p>
        </p:txBody>
      </p:sp>
      <p:pic>
        <p:nvPicPr>
          <p:cNvPr id="28674" name="Picture 3" descr="PRV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8600" y="0"/>
            <a:ext cx="2565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Programové období 2014 -2020  </a:t>
            </a:r>
            <a:br>
              <a:rPr lang="cs-CZ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nový rámec pro II. pilíř SZP - rozvoj venkova</a:t>
            </a:r>
          </a:p>
        </p:txBody>
      </p:sp>
      <p:sp>
        <p:nvSpPr>
          <p:cNvPr id="20482" name="Zástupný symbol pro obsah 12"/>
          <p:cNvSpPr>
            <a:spLocks noGrp="1"/>
          </p:cNvSpPr>
          <p:nvPr>
            <p:ph idx="1"/>
          </p:nvPr>
        </p:nvSpPr>
        <p:spPr>
          <a:xfrm>
            <a:off x="468313" y="1557338"/>
            <a:ext cx="8362950" cy="5113337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cs-CZ" sz="2400" smtClean="0">
                <a:latin typeface="Arial" charset="0"/>
              </a:rPr>
              <a:t>         </a:t>
            </a:r>
          </a:p>
        </p:txBody>
      </p:sp>
      <p:sp>
        <p:nvSpPr>
          <p:cNvPr id="7" name="Obdélník 6"/>
          <p:cNvSpPr/>
          <p:nvPr/>
        </p:nvSpPr>
        <p:spPr>
          <a:xfrm>
            <a:off x="2124075" y="1700213"/>
            <a:ext cx="4608513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sz="2000" b="1" dirty="0">
                <a:solidFill>
                  <a:schemeClr val="accent4"/>
                </a:solidFill>
                <a:latin typeface="Arial" charset="0"/>
              </a:rPr>
              <a:t>Strategie Evropa 2020 (EU 2020)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5288" y="2492375"/>
            <a:ext cx="8497887" cy="1152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accent4"/>
                </a:solidFill>
                <a:latin typeface="Arial" charset="0"/>
              </a:rPr>
              <a:t>Společný strategický rámec (SSR)</a:t>
            </a:r>
          </a:p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zahrnuje </a:t>
            </a:r>
            <a:r>
              <a:rPr lang="en-US" sz="1600" b="1" i="1" dirty="0">
                <a:solidFill>
                  <a:schemeClr val="accent4"/>
                </a:solidFill>
                <a:latin typeface="Arial" charset="0"/>
              </a:rPr>
              <a:t>E</a:t>
            </a: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ZFRV</a:t>
            </a:r>
            <a:r>
              <a:rPr lang="en-US" sz="1600" b="1" i="1" dirty="0">
                <a:solidFill>
                  <a:schemeClr val="accent4"/>
                </a:solidFill>
                <a:latin typeface="Arial" charset="0"/>
              </a:rPr>
              <a:t>, E</a:t>
            </a: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FRR</a:t>
            </a:r>
            <a:r>
              <a:rPr lang="en-US" sz="1600" b="1" i="1" dirty="0">
                <a:solidFill>
                  <a:schemeClr val="accent4"/>
                </a:solidFill>
                <a:latin typeface="Arial" charset="0"/>
              </a:rPr>
              <a:t>, ESF, </a:t>
            </a: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KF a ENRF </a:t>
            </a:r>
            <a:r>
              <a:rPr lang="en-US" sz="1600" b="1" i="1" dirty="0">
                <a:solidFill>
                  <a:schemeClr val="accent4"/>
                </a:solidFill>
                <a:latin typeface="Arial" charset="0"/>
              </a:rPr>
              <a:t>a </a:t>
            </a: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odráží </a:t>
            </a:r>
            <a:r>
              <a:rPr lang="en-US" sz="1600" b="1" i="1" dirty="0">
                <a:solidFill>
                  <a:schemeClr val="accent4"/>
                </a:solidFill>
                <a:latin typeface="Arial" charset="0"/>
              </a:rPr>
              <a:t>EU</a:t>
            </a: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 </a:t>
            </a:r>
            <a:r>
              <a:rPr lang="en-US" sz="1600" b="1" i="1" dirty="0">
                <a:solidFill>
                  <a:schemeClr val="accent4"/>
                </a:solidFill>
                <a:latin typeface="Arial" charset="0"/>
              </a:rPr>
              <a:t>2020 </a:t>
            </a: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prostřednictvím společných tematických cílů, které mají být řešeny klíčovými akcemi jednotlivých fondů</a:t>
            </a:r>
            <a:endParaRPr lang="cs-CZ" b="1" dirty="0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2" name="Šipka dolů 11"/>
          <p:cNvSpPr/>
          <p:nvPr/>
        </p:nvSpPr>
        <p:spPr>
          <a:xfrm>
            <a:off x="4211638" y="2205038"/>
            <a:ext cx="288925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95288" y="3933825"/>
            <a:ext cx="8497887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accent4"/>
                </a:solidFill>
                <a:latin typeface="Arial" charset="0"/>
              </a:rPr>
              <a:t>Partnerská smlouva</a:t>
            </a:r>
          </a:p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sz="1600" b="1" i="1" dirty="0">
                <a:solidFill>
                  <a:schemeClr val="accent4"/>
                </a:solidFill>
                <a:latin typeface="Arial" charset="0"/>
              </a:rPr>
              <a:t>národní strategický dokument vymezující zacílení finančních prostředků  k naplnění tematických cílů definovaných ve „společném“ nařízení</a:t>
            </a:r>
          </a:p>
        </p:txBody>
      </p:sp>
      <p:sp>
        <p:nvSpPr>
          <p:cNvPr id="14" name="Šipka dolů 13"/>
          <p:cNvSpPr/>
          <p:nvPr/>
        </p:nvSpPr>
        <p:spPr>
          <a:xfrm>
            <a:off x="4211638" y="3644900"/>
            <a:ext cx="288925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95288" y="5300663"/>
            <a:ext cx="2808287" cy="8651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accent4"/>
                </a:solidFill>
                <a:latin typeface="Arial" charset="0"/>
              </a:rPr>
              <a:t>Rozvoj venkova</a:t>
            </a:r>
          </a:p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sz="1800" b="1" dirty="0">
                <a:solidFill>
                  <a:schemeClr val="accent4"/>
                </a:solidFill>
                <a:latin typeface="Arial" charset="0"/>
              </a:rPr>
              <a:t>EZFRV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40200" y="5300663"/>
            <a:ext cx="4752975" cy="865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chemeClr val="accent4"/>
                </a:solidFill>
                <a:latin typeface="Arial" charset="0"/>
              </a:rPr>
              <a:t>Ostatní SSR fondy</a:t>
            </a:r>
          </a:p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800" b="1" i="1" dirty="0">
                <a:solidFill>
                  <a:schemeClr val="accent4"/>
                </a:solidFill>
                <a:latin typeface="Arial" charset="0"/>
              </a:rPr>
              <a:t>E</a:t>
            </a:r>
            <a:r>
              <a:rPr lang="cs-CZ" sz="1800" b="1" i="1" dirty="0">
                <a:solidFill>
                  <a:schemeClr val="accent4"/>
                </a:solidFill>
                <a:latin typeface="Arial" charset="0"/>
              </a:rPr>
              <a:t>FRR</a:t>
            </a:r>
            <a:r>
              <a:rPr lang="en-US" sz="1800" b="1" i="1" dirty="0">
                <a:solidFill>
                  <a:schemeClr val="accent4"/>
                </a:solidFill>
                <a:latin typeface="Arial" charset="0"/>
              </a:rPr>
              <a:t>, ESF, </a:t>
            </a:r>
            <a:r>
              <a:rPr lang="cs-CZ" sz="1800" b="1" i="1" dirty="0">
                <a:solidFill>
                  <a:schemeClr val="accent4"/>
                </a:solidFill>
                <a:latin typeface="Arial" charset="0"/>
              </a:rPr>
              <a:t>KF a ENRF</a:t>
            </a:r>
            <a:endParaRPr lang="cs-CZ" sz="1800" b="1" dirty="0"/>
          </a:p>
        </p:txBody>
      </p:sp>
      <p:sp>
        <p:nvSpPr>
          <p:cNvPr id="17" name="Šipka dolů 16"/>
          <p:cNvSpPr/>
          <p:nvPr/>
        </p:nvSpPr>
        <p:spPr>
          <a:xfrm>
            <a:off x="1547813" y="5013325"/>
            <a:ext cx="287337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5724525" y="5013325"/>
            <a:ext cx="287338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31800" y="6237288"/>
            <a:ext cx="8461375" cy="323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cs-CZ" sz="1500" b="1" i="1" dirty="0"/>
              <a:t>Možnost</a:t>
            </a:r>
            <a:r>
              <a:rPr lang="cs-CZ" sz="1500" b="1" dirty="0"/>
              <a:t> </a:t>
            </a:r>
            <a:r>
              <a:rPr lang="cs-CZ" sz="1500" b="1" i="1" dirty="0"/>
              <a:t>průřezového využití </a:t>
            </a:r>
            <a:r>
              <a:rPr lang="cs-CZ" sz="1500" b="1" i="1" dirty="0" err="1"/>
              <a:t>komunitně</a:t>
            </a:r>
            <a:r>
              <a:rPr lang="cs-CZ" sz="1500" b="1" i="1" dirty="0"/>
              <a:t> vedeného místního rozvoje formou metody Leader</a:t>
            </a:r>
            <a:endParaRPr lang="cs-CZ" sz="15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24862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Priority pro rozvoj venkova</a:t>
            </a:r>
          </a:p>
        </p:txBody>
      </p:sp>
      <p:sp>
        <p:nvSpPr>
          <p:cNvPr id="11267" name="Zástupný symbol pro obsah 12"/>
          <p:cNvSpPr>
            <a:spLocks noGrp="1"/>
          </p:cNvSpPr>
          <p:nvPr>
            <p:ph idx="1"/>
          </p:nvPr>
        </p:nvSpPr>
        <p:spPr>
          <a:xfrm>
            <a:off x="468313" y="1557338"/>
            <a:ext cx="8362950" cy="5545137"/>
          </a:xfrm>
        </p:spPr>
        <p:txBody>
          <a:bodyPr/>
          <a:lstStyle/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400" kern="1200" dirty="0" smtClean="0">
                <a:latin typeface="Arial" charset="0"/>
              </a:rPr>
              <a:t>Podpora  přenosu znalostí a inovací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400" kern="1200" dirty="0" smtClean="0">
                <a:latin typeface="Arial" charset="0"/>
              </a:rPr>
              <a:t>Zlepšení konkurenceschopnosti (zemědělství, lesní hospodářství)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400" kern="1200" dirty="0" smtClean="0">
                <a:latin typeface="Arial" charset="0"/>
              </a:rPr>
              <a:t>Podpora pro organizaci potravinového řetězce a řízení rizik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400" kern="1200" dirty="0" smtClean="0">
                <a:latin typeface="Arial" charset="0"/>
              </a:rPr>
              <a:t>Obnova, zachování a posílení ekosystémů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400" kern="1200" dirty="0" smtClean="0">
                <a:latin typeface="Arial" charset="0"/>
              </a:rPr>
              <a:t>Podpora efektivního využívání zdrojů a přechod na nízkouhlíkové hospodaření (investiční opatření, nároková opatření)</a:t>
            </a:r>
          </a:p>
          <a:p>
            <a:pPr marL="742950" lvl="2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sz="2400" b="1" kern="1200" dirty="0" smtClean="0">
                <a:latin typeface="Arial" charset="0"/>
              </a:rPr>
              <a:t>Podpora sociálního začleňování, redukce chudoby a hospodářského rozvoje venkovských oblastí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424862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Rozpočet na Program rozvoj venkova</a:t>
            </a:r>
          </a:p>
        </p:txBody>
      </p:sp>
      <p:sp>
        <p:nvSpPr>
          <p:cNvPr id="11267" name="Zástupný symbol pro obsah 12"/>
          <p:cNvSpPr>
            <a:spLocks noGrp="1"/>
          </p:cNvSpPr>
          <p:nvPr>
            <p:ph idx="1"/>
          </p:nvPr>
        </p:nvSpPr>
        <p:spPr>
          <a:xfrm>
            <a:off x="468313" y="1557338"/>
            <a:ext cx="8362950" cy="5545137"/>
          </a:xfrm>
        </p:spPr>
        <p:txBody>
          <a:bodyPr/>
          <a:lstStyle/>
          <a:p>
            <a:pPr marL="342900" lvl="1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kern="1200" dirty="0" smtClean="0">
                <a:solidFill>
                  <a:schemeClr val="accent4"/>
                </a:solidFill>
                <a:latin typeface="Arial" charset="0"/>
              </a:rPr>
              <a:t>dle stávajícího návrhu víceletého finančního rámce  je rozpočet na období 2014 - 2020 pro rozvoj venkova</a:t>
            </a:r>
          </a:p>
          <a:p>
            <a:pPr marL="342900" lvl="1" indent="-342900" algn="ctr"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cs-CZ" sz="2000" b="1" kern="1200" dirty="0" smtClean="0">
                <a:solidFill>
                  <a:schemeClr val="accent4"/>
                </a:solidFill>
                <a:latin typeface="Arial Black" pitchFamily="34" charset="0"/>
              </a:rPr>
              <a:t>101,157 mld. EUR (v běžných cenách) </a:t>
            </a:r>
            <a:endParaRPr lang="cs-CZ" sz="2000" b="1" dirty="0" smtClean="0">
              <a:latin typeface="Arial Black" pitchFamily="34" charset="0"/>
            </a:endParaRPr>
          </a:p>
          <a:p>
            <a:pPr marL="342900" lvl="1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kern="1200" dirty="0" smtClean="0">
                <a:solidFill>
                  <a:schemeClr val="accent4"/>
                </a:solidFill>
                <a:latin typeface="Arial" charset="0"/>
              </a:rPr>
              <a:t>národní alokace nejsou dosud stanoveny</a:t>
            </a:r>
          </a:p>
          <a:p>
            <a:pPr marL="342900" lvl="1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cs-CZ" kern="1200" dirty="0" smtClean="0">
              <a:solidFill>
                <a:schemeClr val="accent4"/>
              </a:solidFill>
              <a:latin typeface="Arial" charset="0"/>
              <a:ea typeface="+mn-ea"/>
              <a:cs typeface="+mn-cs"/>
            </a:endParaRPr>
          </a:p>
          <a:p>
            <a:pPr marL="342900" lvl="1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kern="1200" dirty="0" smtClean="0">
                <a:solidFill>
                  <a:schemeClr val="accent4"/>
                </a:solidFill>
                <a:latin typeface="Arial" charset="0"/>
                <a:ea typeface="+mn-ea"/>
                <a:cs typeface="+mn-cs"/>
              </a:rPr>
              <a:t>lze předpokládat spíše nižší částku z EZFRV než v současném období</a:t>
            </a:r>
          </a:p>
          <a:p>
            <a:pPr marL="342900" lvl="1" indent="-342900">
              <a:buClr>
                <a:schemeClr val="bg2"/>
              </a:buClr>
              <a:buFont typeface="Wingdings" pitchFamily="2" charset="2"/>
              <a:buNone/>
              <a:defRPr/>
            </a:pPr>
            <a:endParaRPr lang="cs-CZ" kern="1200" dirty="0" smtClean="0">
              <a:solidFill>
                <a:schemeClr val="accent4"/>
              </a:solidFill>
              <a:latin typeface="Arial" charset="0"/>
              <a:ea typeface="+mn-ea"/>
              <a:cs typeface="+mn-cs"/>
            </a:endParaRPr>
          </a:p>
          <a:p>
            <a:pPr marL="342900" lvl="1" indent="-342900"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cs-CZ" kern="1200" dirty="0" smtClean="0">
                <a:solidFill>
                  <a:schemeClr val="accent4"/>
                </a:solidFill>
                <a:latin typeface="Arial" charset="0"/>
                <a:ea typeface="+mn-ea"/>
                <a:cs typeface="+mn-cs"/>
              </a:rPr>
              <a:t>dopad vyšší míry kofinancování z EU zdrojů   </a:t>
            </a:r>
          </a:p>
          <a:p>
            <a:pPr marL="342900" lvl="1" indent="-342900">
              <a:buClr>
                <a:schemeClr val="bg2"/>
              </a:buClr>
              <a:buFont typeface="Wingdings" pitchFamily="2" charset="2"/>
              <a:buNone/>
              <a:defRPr/>
            </a:pPr>
            <a:r>
              <a:rPr lang="cs-CZ" kern="1200" dirty="0" smtClean="0">
                <a:solidFill>
                  <a:schemeClr val="accent4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cs-CZ" b="1" kern="1200" dirty="0" smtClean="0">
                <a:solidFill>
                  <a:schemeClr val="accent4"/>
                </a:solidFill>
                <a:latin typeface="Arial" charset="0"/>
                <a:ea typeface="+mn-ea"/>
                <a:cs typeface="+mn-cs"/>
              </a:rPr>
              <a:t>celkový rozpočet na  rozvoj venkova může být nižší než pro období 2007 – 2013 ! </a:t>
            </a:r>
          </a:p>
        </p:txBody>
      </p:sp>
      <p:sp>
        <p:nvSpPr>
          <p:cNvPr id="5" name="Šipka doprava 4"/>
          <p:cNvSpPr/>
          <p:nvPr/>
        </p:nvSpPr>
        <p:spPr>
          <a:xfrm flipV="1">
            <a:off x="4500563" y="4292600"/>
            <a:ext cx="1008062" cy="431800"/>
          </a:xfrm>
          <a:prstGeom prst="rightArrow">
            <a:avLst>
              <a:gd name="adj1" fmla="val 50000"/>
              <a:gd name="adj2" fmla="val 563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/>
            </a:pPr>
            <a:endParaRPr lang="cs-CZ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76250"/>
            <a:ext cx="8893175" cy="1063625"/>
          </a:xfrm>
        </p:spPr>
        <p:txBody>
          <a:bodyPr/>
          <a:lstStyle/>
          <a:p>
            <a:pPr eaLnBrk="1" hangingPunct="1"/>
            <a:r>
              <a:rPr lang="cs-CZ" sz="3200" b="1" smtClean="0">
                <a:cs typeface="Times New Roman" pitchFamily="18" charset="0"/>
              </a:rPr>
              <a:t>Možnosti podpor pro obce </a:t>
            </a:r>
            <a:br>
              <a:rPr lang="cs-CZ" sz="3200" b="1" smtClean="0">
                <a:cs typeface="Times New Roman" pitchFamily="18" charset="0"/>
              </a:rPr>
            </a:br>
            <a:r>
              <a:rPr lang="cs-CZ" sz="2200" b="1" smtClean="0">
                <a:cs typeface="Times New Roman" pitchFamily="18" charset="0"/>
              </a:rPr>
              <a:t>článek 21 – Základní služby a obnova vesnic ve venkovských oblastech</a:t>
            </a:r>
            <a:br>
              <a:rPr lang="cs-CZ" sz="2200" b="1" smtClean="0">
                <a:cs typeface="Times New Roman" pitchFamily="18" charset="0"/>
              </a:rPr>
            </a:br>
            <a:r>
              <a:rPr lang="cs-CZ" sz="2200" b="1" smtClean="0">
                <a:cs typeface="Times New Roman" pitchFamily="18" charset="0"/>
              </a:rPr>
              <a:t>článek 36 - Spolupráce</a:t>
            </a:r>
            <a:r>
              <a:rPr lang="cs-CZ" sz="3600" b="1" smtClean="0">
                <a:cs typeface="Times New Roman" pitchFamily="18" charset="0"/>
              </a:rPr>
              <a:t/>
            </a:r>
            <a:br>
              <a:rPr lang="cs-CZ" sz="3600" b="1" smtClean="0">
                <a:cs typeface="Times New Roman" pitchFamily="18" charset="0"/>
              </a:rPr>
            </a:br>
            <a:r>
              <a:rPr lang="cs-CZ" sz="1000" b="1" smtClean="0">
                <a:cs typeface="Times New Roman" pitchFamily="18" charset="0"/>
              </a:rPr>
              <a:t> </a:t>
            </a:r>
            <a:endParaRPr lang="cs-CZ" sz="3600" b="1" smtClean="0">
              <a:cs typeface="Times New Roman" pitchFamily="18" charset="0"/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91513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cs-CZ" sz="2000" b="1" smtClean="0">
                <a:cs typeface="Times New Roman" pitchFamily="18" charset="0"/>
              </a:rPr>
              <a:t>Navrhujeme implementovat</a:t>
            </a: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200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68313" y="2565400"/>
          <a:ext cx="8208962" cy="3259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7659"/>
                <a:gridCol w="4341254"/>
              </a:tblGrid>
              <a:tr h="28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Článek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Poznámka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21 1. b) – investice do všech typů drobné infrastruktury, včetně investic do OZE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nutno vydefinovat drobnou infrastrukturu, vodohospodářskou a dopravní infrastrukturu je třeba dořešit s ostatními resorty (MŽP, MMR)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21 1. d) investice do základních služeb pro venkov, včetně oblasti volného času a kultury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důraz na občanskou infrastrukturu ve vazbě na zaměstnanost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36 - Spolupráce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zejména spolupráce obcí s podnikatelskými subjekty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91513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200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84213" y="2636838"/>
          <a:ext cx="7488237" cy="2773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2736304"/>
              </a:tblGrid>
              <a:tr h="64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Článek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Poznámka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21 1. c) – infrastruktura širokopásmového připojení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PRV nevhodný nástroj, </a:t>
                      </a:r>
                      <a:br>
                        <a:rPr kumimoji="0" lang="cs-CZ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</a:br>
                      <a:r>
                        <a:rPr kumimoji="0" lang="cs-CZ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v gesci MPO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21 1. g) – investice na přemístění činností a rekonstrukce budov v zájmu zlepšení environmentálního profilu dané usedlosti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nízká využitelnost opatření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0825" y="476250"/>
            <a:ext cx="889317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cs-CZ" sz="32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Možnosti podpor pro obce </a:t>
            </a:r>
            <a:br>
              <a:rPr lang="cs-CZ" sz="32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cs-CZ" sz="22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článek 21 – Základní služby a obnova vesnic ve venkovských oblastech</a:t>
            </a: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/>
            </a:r>
            <a:b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cs-CZ" sz="10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endParaRPr lang="cs-CZ" sz="3600" b="1" kern="0" dirty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188" y="1916113"/>
            <a:ext cx="59769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b="1" dirty="0">
                <a:latin typeface="+mn-lt"/>
              </a:rPr>
              <a:t>  Nedoporučujeme implementovat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91513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endParaRPr lang="cs-CZ" sz="2200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39750" y="2349500"/>
          <a:ext cx="8280400" cy="384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4464496"/>
              </a:tblGrid>
              <a:tr h="648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Článek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Poznámka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1. a) – vypracování a aktualizace plánů rozvoje obcí a plánů pro ochranu a správu lokalit sítě Natura 2000 a dalších míst vysoké přírodní hodnoty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zvážit zejména s ohledem na povinnost zpracování integrovaných plánů rozvoje místními akčními skupinami, nízký zájem o dotaci na ÚP v tomto období (nízká preference ze strany krajů)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1. e) investice veřejných subjektů do rekreační infrastruktury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gesci MMR, disponuje vhodnějšími nástroji pro podporu a propagaci CR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1. f) – investice do kulturního a přírodního dědictví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PRV nevhodné pro rekonstrukce většího významu, obecně tomuto tématu dávána nejnižší priorita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0825" y="476250"/>
            <a:ext cx="889317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cs-CZ" sz="32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Možnosti podpor pro obce</a:t>
            </a:r>
            <a:br>
              <a:rPr lang="cs-CZ" sz="32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cs-CZ" sz="22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článek 21 – Základní služby a obnova vesnic ve venkovských oblastech</a:t>
            </a: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/>
            </a:r>
            <a:b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cs-CZ" sz="1000" b="1" kern="0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endParaRPr lang="cs-CZ" sz="3600" b="1" kern="0" dirty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27088" y="1773238"/>
            <a:ext cx="54006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buClr>
                <a:schemeClr val="accent6">
                  <a:lumMod val="5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cs-CZ" sz="2000" b="1" dirty="0">
                <a:latin typeface="+mn-lt"/>
              </a:rPr>
              <a:t>   Ke zvážení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cs-CZ" sz="3200" b="1" smtClean="0">
                <a:solidFill>
                  <a:srgbClr val="737326"/>
                </a:solidFill>
                <a:latin typeface="Times New Roman" pitchFamily="18" charset="0"/>
                <a:cs typeface="Times New Roman" pitchFamily="18" charset="0"/>
              </a:rPr>
              <a:t>LEADER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b="1" kern="1200" dirty="0" smtClean="0">
              <a:latin typeface="Arial" pitchFamily="34" charset="0"/>
            </a:endParaRP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b="1" kern="1200" dirty="0" smtClean="0">
                <a:latin typeface="Arial" pitchFamily="34" charset="0"/>
              </a:rPr>
              <a:t>minimálně 5 % z EAFRD musí být alokováno na LEADER</a:t>
            </a: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b="1" kern="1200" dirty="0" smtClean="0">
              <a:latin typeface="Arial" pitchFamily="34" charset="0"/>
            </a:endParaRP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b="1" kern="1200" dirty="0" smtClean="0">
                <a:latin typeface="Arial" pitchFamily="34" charset="0"/>
              </a:rPr>
              <a:t>využití metody LEADER  bude možné i pro ostatní fondy SSR – </a:t>
            </a:r>
            <a:r>
              <a:rPr lang="cs-CZ" kern="1200" dirty="0" smtClean="0">
                <a:latin typeface="Arial" pitchFamily="34" charset="0"/>
              </a:rPr>
              <a:t>obecné podmínky pro provádění místních strategií jsou proto  zohledněny ve „společném“ nařízení</a:t>
            </a:r>
          </a:p>
          <a:p>
            <a:pPr marL="1219200" lvl="3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i="1" kern="1200" dirty="0" smtClean="0">
                <a:latin typeface="Arial" pitchFamily="34" charset="0"/>
              </a:rPr>
              <a:t>strategické plány LEADER by mohly obsahovat integrovanou strategii pro využití finančních prostředků  i z jiných EU fondů</a:t>
            </a: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None/>
              <a:defRPr/>
            </a:pPr>
            <a:endParaRPr lang="cs-CZ" kern="12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  <a:defRPr/>
            </a:pPr>
            <a:r>
              <a:rPr lang="cs-CZ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Další kroky v roce 2012 pro přípravu   programového období 2014+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675187"/>
          </a:xfrm>
        </p:spPr>
        <p:txBody>
          <a:bodyPr/>
          <a:lstStyle/>
          <a:p>
            <a:pPr marL="1219200" lvl="3" indent="-361950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kern="1200" dirty="0" smtClean="0">
              <a:latin typeface="Arial" pitchFamily="34" charset="0"/>
            </a:endParaRP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2400" b="1" kern="1200" dirty="0" smtClean="0">
                <a:latin typeface="Arial" pitchFamily="34" charset="0"/>
              </a:rPr>
              <a:t>diskuse potřeb s nevládními organizacemi v rámci kulatých stolů i odborných skupin </a:t>
            </a:r>
            <a:r>
              <a:rPr lang="cs-CZ" sz="2400" b="1" kern="1200" dirty="0" err="1" smtClean="0">
                <a:latin typeface="Arial" pitchFamily="34" charset="0"/>
              </a:rPr>
              <a:t>gremia</a:t>
            </a:r>
            <a:endParaRPr lang="cs-CZ" sz="2400" b="1" kern="1200" dirty="0" smtClean="0">
              <a:latin typeface="Arial" pitchFamily="34" charset="0"/>
            </a:endParaRP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2400" b="1" kern="1200" dirty="0" smtClean="0">
                <a:latin typeface="Arial" pitchFamily="34" charset="0"/>
              </a:rPr>
              <a:t>první návrh nového programového dokumentu</a:t>
            </a: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2400" b="1" kern="1200" dirty="0" smtClean="0">
                <a:latin typeface="Arial" pitchFamily="34" charset="0"/>
              </a:rPr>
              <a:t>koordinace s ostatními resorty (zejména MMR)</a:t>
            </a: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2400" b="1" kern="1200" dirty="0" smtClean="0">
                <a:latin typeface="Arial" pitchFamily="34" charset="0"/>
              </a:rPr>
              <a:t>příprava podkladů pro část Partnerské smlouvy za </a:t>
            </a:r>
            <a:r>
              <a:rPr lang="cs-CZ" sz="2400" b="1" kern="1200" dirty="0" err="1" smtClean="0">
                <a:latin typeface="Arial" pitchFamily="34" charset="0"/>
              </a:rPr>
              <a:t>MZe</a:t>
            </a:r>
            <a:endParaRPr lang="cs-CZ" sz="2400" b="1" kern="1200" dirty="0" smtClean="0">
              <a:latin typeface="Arial" pitchFamily="34" charset="0"/>
            </a:endParaRP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r>
              <a:rPr lang="cs-CZ" sz="2400" b="1" kern="1200" dirty="0" smtClean="0">
                <a:latin typeface="Arial" pitchFamily="34" charset="0"/>
              </a:rPr>
              <a:t>projednávání v rámci institucí EU</a:t>
            </a:r>
          </a:p>
          <a:p>
            <a:pPr marL="762000" lvl="2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sz="2400" kern="1200" dirty="0" smtClean="0">
              <a:latin typeface="Arial" pitchFamily="34" charset="0"/>
            </a:endParaRPr>
          </a:p>
          <a:p>
            <a:pPr marL="361950" lvl="1" indent="-361950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sz="2000" kern="1200" dirty="0" smtClean="0">
              <a:latin typeface="Arial" pitchFamily="34" charset="0"/>
            </a:endParaRPr>
          </a:p>
          <a:p>
            <a:pPr lvl="1" algn="just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Wingdings" pitchFamily="2" charset="2"/>
              <a:buChar char="Ø"/>
              <a:defRPr/>
            </a:pPr>
            <a:endParaRPr lang="cs-CZ" sz="2000" kern="12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20461</TotalTime>
  <Words>560</Words>
  <Application>Microsoft Office PowerPoint</Application>
  <PresentationFormat>Předvádění na obrazovce (4:3)</PresentationFormat>
  <Paragraphs>94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Garamond</vt:lpstr>
      <vt:lpstr>Verdana</vt:lpstr>
      <vt:lpstr>Wingdings</vt:lpstr>
      <vt:lpstr>Times New Roman</vt:lpstr>
      <vt:lpstr>Arial Black</vt:lpstr>
      <vt:lpstr>Linky</vt:lpstr>
      <vt:lpstr>Linky</vt:lpstr>
      <vt:lpstr>             Program rozvoje venkova   na období 2014-2020 možnosti podpor pro obce   </vt:lpstr>
      <vt:lpstr>Programové období 2014 -2020   nový rámec pro II. pilíř SZP - rozvoj venkova</vt:lpstr>
      <vt:lpstr>Priority pro rozvoj venkova</vt:lpstr>
      <vt:lpstr>Rozpočet na Program rozvoj venkova</vt:lpstr>
      <vt:lpstr>Možnosti podpor pro obce  článek 21 – Základní služby a obnova vesnic ve venkovských oblastech článek 36 - Spolupráce  </vt:lpstr>
      <vt:lpstr>Slide 6</vt:lpstr>
      <vt:lpstr>Slide 7</vt:lpstr>
      <vt:lpstr>LEADER </vt:lpstr>
      <vt:lpstr>Další kroky v roce 2012 pro přípravu   programového období 2014+</vt:lpstr>
      <vt:lpstr>Děkuji za pozornost!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rozvoje venkova</dc:title>
  <dc:creator>Anna Hrdličková</dc:creator>
  <cp:lastModifiedBy>Conference</cp:lastModifiedBy>
  <cp:revision>1009</cp:revision>
  <dcterms:created xsi:type="dcterms:W3CDTF">2007-01-03T12:05:42Z</dcterms:created>
  <dcterms:modified xsi:type="dcterms:W3CDTF">2012-06-22T07:12:34Z</dcterms:modified>
</cp:coreProperties>
</file>