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86" r:id="rId6"/>
    <p:sldId id="261" r:id="rId7"/>
    <p:sldId id="257" r:id="rId8"/>
    <p:sldId id="258" r:id="rId9"/>
    <p:sldId id="259" r:id="rId10"/>
    <p:sldId id="289" r:id="rId11"/>
    <p:sldId id="276" r:id="rId12"/>
    <p:sldId id="290" r:id="rId13"/>
    <p:sldId id="277" r:id="rId14"/>
    <p:sldId id="288" r:id="rId15"/>
    <p:sldId id="278" r:id="rId16"/>
    <p:sldId id="263" r:id="rId17"/>
    <p:sldId id="280" r:id="rId18"/>
    <p:sldId id="269" r:id="rId19"/>
    <p:sldId id="291" r:id="rId20"/>
    <p:sldId id="262" r:id="rId21"/>
    <p:sldId id="292" r:id="rId22"/>
    <p:sldId id="268" r:id="rId23"/>
    <p:sldId id="287" r:id="rId24"/>
    <p:sldId id="266" r:id="rId25"/>
    <p:sldId id="293" r:id="rId26"/>
    <p:sldId id="270" r:id="rId27"/>
    <p:sldId id="294" r:id="rId28"/>
    <p:sldId id="271" r:id="rId29"/>
    <p:sldId id="283" r:id="rId30"/>
    <p:sldId id="273" r:id="rId31"/>
    <p:sldId id="284" r:id="rId32"/>
    <p:sldId id="272" r:id="rId33"/>
    <p:sldId id="282" r:id="rId34"/>
    <p:sldId id="264" r:id="rId35"/>
    <p:sldId id="281" r:id="rId36"/>
    <p:sldId id="26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04" autoAdjust="0"/>
    <p:restoredTop sz="86410"/>
  </p:normalViewPr>
  <p:slideViewPr>
    <p:cSldViewPr>
      <p:cViewPr>
        <p:scale>
          <a:sx n="90" d="100"/>
          <a:sy n="90" d="100"/>
        </p:scale>
        <p:origin x="-72" y="-2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1/26/2012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7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1/26/2012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280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1/26/2012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11960" y="3789040"/>
            <a:ext cx="4464496" cy="92522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… ANEB JAK DĚLAT SPRÁVNÉ VĚCI SPRÁVNĚ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80920" cy="211809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ŠKOLY ZŘIZOVANÉ SVAZKY OBCÍ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1" dirty="0" smtClean="0"/>
              <a:t>NOVÉ MOŽNOSTI A MOŽNOST VOLBY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dirty="0" smtClean="0"/>
              <a:t> </a:t>
            </a:r>
            <a:r>
              <a:rPr lang="cs-CZ" sz="1800" b="1" u="sng" dirty="0" smtClean="0"/>
              <a:t>Z POHLEDU PEDAGOGICKÉHO:</a:t>
            </a:r>
            <a:endParaRPr lang="cs-CZ" sz="1800" dirty="0" smtClean="0"/>
          </a:p>
          <a:p>
            <a:pPr lvl="0"/>
            <a:endParaRPr lang="cs-CZ" sz="1800" b="1" dirty="0" smtClean="0"/>
          </a:p>
          <a:p>
            <a:pPr lvl="0"/>
            <a:r>
              <a:rPr lang="cs-CZ" sz="1800" b="1" dirty="0" smtClean="0"/>
              <a:t>Možnost přímé provázanosti školních vzdělávacích programů</a:t>
            </a:r>
            <a:r>
              <a:rPr lang="cs-CZ" sz="1800" dirty="0" smtClean="0"/>
              <a:t> od školky až po druhý stupeň</a:t>
            </a:r>
          </a:p>
          <a:p>
            <a:pPr lvl="0"/>
            <a:r>
              <a:rPr lang="cs-CZ" sz="1800" b="1" dirty="0" smtClean="0"/>
              <a:t>Lepší zastupitelnost pedagogů</a:t>
            </a:r>
            <a:r>
              <a:rPr lang="cs-CZ" sz="1800" dirty="0" smtClean="0"/>
              <a:t> – nejen co se týče jejich počtu ale i větší šance na odborné a aprobované zastupování a doplňování</a:t>
            </a:r>
          </a:p>
          <a:p>
            <a:pPr lvl="0"/>
            <a:r>
              <a:rPr lang="cs-CZ" sz="1800" b="1" dirty="0" smtClean="0"/>
              <a:t>Možnosti větší specializace pedagogů</a:t>
            </a:r>
            <a:r>
              <a:rPr lang="cs-CZ" sz="1800" dirty="0" smtClean="0"/>
              <a:t> – například rodilý mluvčí na výuku jazyků si může od pondělka do pátku pokrýt svůj úvazek, který by menší škola nepokryla</a:t>
            </a:r>
          </a:p>
          <a:p>
            <a:pPr lvl="0"/>
            <a:r>
              <a:rPr lang="cs-CZ" sz="1800" b="1" dirty="0" smtClean="0"/>
              <a:t>Větší možnosti vzdělávání učitelů</a:t>
            </a:r>
            <a:r>
              <a:rPr lang="cs-CZ" sz="1800" dirty="0" smtClean="0"/>
              <a:t> – z malotřídky učitel těžko odjíždí na jednodenní seminář… </a:t>
            </a:r>
          </a:p>
          <a:p>
            <a:pPr lvl="0"/>
            <a:r>
              <a:rPr lang="cs-CZ" sz="1800" b="1" dirty="0" smtClean="0"/>
              <a:t>Lepší přístup ke vzdělávacím projektům a didaktickým pomůckám</a:t>
            </a:r>
            <a:r>
              <a:rPr lang="cs-CZ" sz="1800" dirty="0" smtClean="0"/>
              <a:t> – škola s větším počtem žáků a tříd může vstupovat do projektů, ve kterých kromě jiného získá i moderní vybavení a pomůcky, které potom mohou využívat všichni žáci školy </a:t>
            </a:r>
          </a:p>
          <a:p>
            <a:pPr lvl="0"/>
            <a:r>
              <a:rPr lang="cs-CZ" sz="1800" b="1" dirty="0" smtClean="0"/>
              <a:t>Větší prostor pro volitelné předměty</a:t>
            </a:r>
            <a:r>
              <a:rPr lang="cs-CZ" sz="1800" dirty="0" smtClean="0"/>
              <a:t> – žáci na malých školách mohou být limitováni nabídkou volitelných a nepovinných předmětů (případně též kroužků)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1053312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Svazky obcí mohou zřizovat školy jako „školské právnické osoby“ a </a:t>
            </a:r>
            <a:r>
              <a:rPr lang="cs-CZ" sz="2400" b="1" u="sng" dirty="0" smtClean="0"/>
              <a:t>zlepšit tak jejich ekonomickou i materiální situaci a kvalitu vzdělávání</a:t>
            </a:r>
            <a:endParaRPr lang="cs-CZ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sp_c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457575" cy="465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b="1" u="sng" dirty="0" smtClean="0"/>
              <a:t>Z POHLEDU PRÁVA  A ZÁKONŮ:</a:t>
            </a:r>
            <a:endParaRPr lang="cs-CZ" sz="1800" b="1" dirty="0" smtClean="0"/>
          </a:p>
          <a:p>
            <a:pPr>
              <a:lnSpc>
                <a:spcPct val="150000"/>
              </a:lnSpc>
            </a:pP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dirty="0" smtClean="0"/>
              <a:t>Zákon č. 561/2004 Sb. školský zákon; ČÁST SEDMNÁCTÁ PŮSOBNOST ÚZEMNÍCH SAMOSPRÁVNÝCH CELKŮ VE ŠKOLSTVÍ; §178, odstavec 7  </a:t>
            </a:r>
          </a:p>
          <a:p>
            <a:pPr>
              <a:lnSpc>
                <a:spcPct val="150000"/>
              </a:lnSpc>
            </a:pP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dirty="0" smtClean="0"/>
              <a:t>Metodický návod MŠMT „ŠKOLSKÁ PRÁVNICKÁ OSOBA </a:t>
            </a:r>
            <a:r>
              <a:rPr lang="cs-CZ" sz="1800" cap="all" dirty="0" smtClean="0"/>
              <a:t>zřízená dobrovolným svazkem obcí“</a:t>
            </a:r>
            <a:r>
              <a:rPr lang="cs-CZ" sz="1800" dirty="0" smtClean="0"/>
              <a:t>;</a:t>
            </a:r>
          </a:p>
          <a:p>
            <a:pPr>
              <a:lnSpc>
                <a:spcPct val="150000"/>
              </a:lnSpc>
            </a:pPr>
            <a:endParaRPr lang="cs-CZ" sz="1800" dirty="0" smtClean="0"/>
          </a:p>
          <a:p>
            <a:pPr>
              <a:lnSpc>
                <a:spcPct val="150000"/>
              </a:lnSpc>
            </a:pPr>
            <a:endParaRPr lang="cs-CZ" sz="1800" dirty="0" smtClean="0"/>
          </a:p>
          <a:p>
            <a:pPr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1053312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Svazky obcí mohou zřizovat školy jako „školské právnické osoby“ a </a:t>
            </a:r>
            <a:r>
              <a:rPr lang="cs-CZ" sz="2400" b="1" u="sng" dirty="0" smtClean="0"/>
              <a:t>zlepšit tak jejich ekonomickou i materiální situaci a kvalitu vzdělávání</a:t>
            </a:r>
            <a:endParaRPr lang="cs-CZ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251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i="1" dirty="0" smtClean="0"/>
              <a:t>Školská právnická osoba</a:t>
            </a:r>
            <a:endParaRPr lang="cs-CZ" sz="1800" dirty="0" smtClean="0"/>
          </a:p>
          <a:p>
            <a:pPr lvl="1"/>
            <a:r>
              <a:rPr lang="cs-CZ" sz="1600" i="1" dirty="0" smtClean="0"/>
              <a:t>Právní postavení školské právnické osoby</a:t>
            </a:r>
            <a:endParaRPr lang="cs-CZ" sz="1600" dirty="0" smtClean="0"/>
          </a:p>
          <a:p>
            <a:pPr lvl="1"/>
            <a:r>
              <a:rPr lang="cs-CZ" sz="1600" i="1" dirty="0" smtClean="0"/>
              <a:t>Zřízení a vznik, zrušení a zánik školské právnické osoby</a:t>
            </a:r>
            <a:endParaRPr lang="cs-CZ" sz="1600" dirty="0" smtClean="0"/>
          </a:p>
          <a:p>
            <a:pPr lvl="1"/>
            <a:r>
              <a:rPr lang="cs-CZ" sz="1600" i="1" dirty="0" smtClean="0"/>
              <a:t>Působnost zřizovatele školské právnické osoby</a:t>
            </a:r>
            <a:endParaRPr lang="cs-CZ" sz="1600" dirty="0" smtClean="0"/>
          </a:p>
          <a:p>
            <a:pPr lvl="1"/>
            <a:r>
              <a:rPr lang="cs-CZ" sz="1600" i="1" dirty="0" smtClean="0"/>
              <a:t>Statutární orgán školské právnické osoby</a:t>
            </a:r>
            <a:endParaRPr lang="cs-CZ" sz="1600" dirty="0" smtClean="0"/>
          </a:p>
          <a:p>
            <a:pPr lvl="1"/>
            <a:r>
              <a:rPr lang="cs-CZ" sz="1600" i="1" dirty="0" smtClean="0"/>
              <a:t>Hospodaření školské právnické osoby a financování její činnosti</a:t>
            </a:r>
            <a:endParaRPr lang="cs-CZ" sz="1600" dirty="0" smtClean="0"/>
          </a:p>
          <a:p>
            <a:pPr lvl="1"/>
            <a:r>
              <a:rPr lang="cs-CZ" sz="1600" i="1" dirty="0" smtClean="0"/>
              <a:t>Doplňková činnost</a:t>
            </a:r>
            <a:endParaRPr lang="cs-CZ" sz="1600" dirty="0" smtClean="0"/>
          </a:p>
          <a:p>
            <a:pPr lvl="1"/>
            <a:r>
              <a:rPr lang="cs-CZ" sz="1600" i="1" dirty="0" smtClean="0"/>
              <a:t>Školský rejstřík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Organizační a ekonomické náležitosti převodu zřizování  školy z působnosti obce do úkolů svazku obcí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Zřízení svazku obcí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Smlouva o převodu činnosti základní školy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Pracovněprávní vztahy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Přechod pracovněprávních vztahů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Funkce ředitele školy</a:t>
            </a:r>
            <a:endParaRPr lang="cs-CZ" sz="1800" dirty="0" smtClean="0"/>
          </a:p>
          <a:p>
            <a:pPr>
              <a:lnSpc>
                <a:spcPct val="150000"/>
              </a:lnSpc>
              <a:buNone/>
            </a:pPr>
            <a:endParaRPr lang="cs-CZ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200" b="1" dirty="0" smtClean="0"/>
              <a:t>„ŠKOLSKÁ PRÁVNICKÁ OSOBA zřízená dobrovolným svazkem obcí“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/>
              <a:t> </a:t>
            </a:r>
            <a:r>
              <a:rPr lang="cs-CZ" sz="2200" b="1" i="1" dirty="0" smtClean="0"/>
              <a:t>Výčet vybraných kapitol metodického návodu MŠMT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2514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cs-CZ" sz="1800" i="1" dirty="0" smtClean="0"/>
              <a:t>Majetkové zajištění činnosti vznikající školské právnické osoby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Obecně k převedení majetku z dispozice příspěvkové organizace do dispozice 	školské právnické osoby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Převedení majetku do užívání školské právnické osobě „prostřednictvím“ svazku obcí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Bezprostřední převedení majetku obce do užívání školské právnické osobě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Uzavření smlouvy o výpůjčce se školskou právnickou osobou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Financování činnosti školské právnické osoby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Zdroje úhrady výdajů na činnost školské právnické osoby a svazku obcí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Rozpočet školské právnické osoby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cs-CZ" sz="1800" i="1" dirty="0" smtClean="0"/>
              <a:t>Některé otázky účetnictví školské právnické osoby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Účetní, ekonomické a správní souvislosti zrušení příspěvkové organizace</a:t>
            </a:r>
            <a:endParaRPr lang="cs-CZ" sz="1800" dirty="0" smtClean="0"/>
          </a:p>
          <a:p>
            <a:pPr lvl="0">
              <a:lnSpc>
                <a:spcPct val="150000"/>
              </a:lnSpc>
            </a:pPr>
            <a:r>
              <a:rPr lang="cs-CZ" sz="1800" i="1" dirty="0" smtClean="0"/>
              <a:t>Stanovení školského obvodu základní školy zřizované svazkem obcí</a:t>
            </a:r>
            <a:endParaRPr lang="cs-CZ" sz="1800" dirty="0" smtClean="0"/>
          </a:p>
          <a:p>
            <a:pPr>
              <a:lnSpc>
                <a:spcPct val="150000"/>
              </a:lnSpc>
              <a:buNone/>
            </a:pPr>
            <a:endParaRPr lang="cs-CZ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200" b="1" dirty="0" smtClean="0"/>
              <a:t>„ŠKOLSKÁ PRÁVNICKÁ OSOBA zřízená dobrovolným svazkem obcí“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/>
              <a:t> </a:t>
            </a:r>
            <a:r>
              <a:rPr lang="cs-CZ" sz="2200" b="1" i="1" dirty="0" smtClean="0"/>
              <a:t>Výčet vybraných kapitol metodického návodu MŠMT - II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97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 smtClean="0"/>
              <a:t> </a:t>
            </a:r>
            <a:r>
              <a:rPr lang="cs-CZ" sz="1800" dirty="0" smtClean="0"/>
              <a:t>Příklad harmonogramu převodu činnosti základní školy podle části druhé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Usnesení zastupitelstva obce o záměru vytvořit dobrovolný svazek obcí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Smlouva o vytvoření dobrovolného svazku obcí - přílohou ke smlouvě jsou Stanovy dobrovolného svazku obcí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Smlouva o převodu činnosti a o přechodu práv a povinností z pracovněprávních vztahů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Zřizovací listina školské právnické osoby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Smlouva o výpůjčce uzavřená mezi dobrovolným svazkem obcí a školskou právnickou osobou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Obecně závazná vyhláška obce, kterou se stanoví příslušná část školského obvodu základní školy zřizované svazkem obcí</a:t>
            </a:r>
          </a:p>
          <a:p>
            <a:pPr lvl="0">
              <a:lnSpc>
                <a:spcPct val="150000"/>
              </a:lnSpc>
            </a:pPr>
            <a:r>
              <a:rPr lang="cs-CZ" sz="1800" dirty="0" smtClean="0"/>
              <a:t>Organizační schéma svazkového školství</a:t>
            </a:r>
          </a:p>
          <a:p>
            <a:pPr>
              <a:lnSpc>
                <a:spcPct val="150000"/>
              </a:lnSpc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200" b="1" dirty="0" smtClean="0"/>
              <a:t>„ŠKOLSKÁ PRÁVNICKÁ OSOBA zřízená dobrovolným svazkem obcí“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/>
              <a:t> </a:t>
            </a:r>
            <a:r>
              <a:rPr lang="cs-CZ" sz="2000" b="1" i="1" cap="all" dirty="0" smtClean="0"/>
              <a:t>P</a:t>
            </a:r>
            <a:r>
              <a:rPr lang="cs-CZ" sz="2000" b="1" i="1" dirty="0" smtClean="0"/>
              <a:t>řílohy</a:t>
            </a:r>
            <a:r>
              <a:rPr lang="cs-CZ" sz="2000" b="1" i="1" cap="all" dirty="0" smtClean="0"/>
              <a:t> </a:t>
            </a:r>
            <a:r>
              <a:rPr lang="cs-CZ" sz="2000" b="1" i="1" dirty="0" smtClean="0"/>
              <a:t>metodického návodu MŠMT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60" t="1670" r="16246" b="19800"/>
          <a:stretch>
            <a:fillRect/>
          </a:stretch>
        </p:blipFill>
        <p:spPr bwMode="auto">
          <a:xfrm>
            <a:off x="1259632" y="1196752"/>
            <a:ext cx="644871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67333"/>
            <a:ext cx="8229600" cy="51020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dirty="0" smtClean="0"/>
              <a:t> </a:t>
            </a:r>
            <a:r>
              <a:rPr lang="cs-CZ" sz="1600" b="1" dirty="0" smtClean="0"/>
              <a:t>Zřizující obce:</a:t>
            </a:r>
            <a:r>
              <a:rPr lang="cs-CZ" sz="1600" dirty="0" smtClean="0"/>
              <a:t> 	</a:t>
            </a:r>
            <a:r>
              <a:rPr lang="cs-CZ" sz="1600" dirty="0" err="1" smtClean="0"/>
              <a:t>Rapotín</a:t>
            </a:r>
            <a:r>
              <a:rPr lang="cs-CZ" sz="1600" dirty="0" smtClean="0"/>
              <a:t> (3200 obyvatel), Sobotín (2500 obyvatel), Petrov nad </a:t>
            </a:r>
            <a:r>
              <a:rPr lang="cs-CZ" sz="1600" dirty="0" err="1" smtClean="0"/>
              <a:t>Desnou</a:t>
            </a:r>
            <a:r>
              <a:rPr lang="cs-CZ" sz="1600" dirty="0" smtClean="0"/>
              <a:t> 		(1200 obyvatel), </a:t>
            </a:r>
            <a:r>
              <a:rPr lang="cs-CZ" sz="1600" dirty="0" err="1" smtClean="0"/>
              <a:t>Rejchartice</a:t>
            </a:r>
            <a:r>
              <a:rPr lang="cs-CZ" sz="1600" dirty="0" smtClean="0"/>
              <a:t> (200 obyvatel) , </a:t>
            </a:r>
            <a:r>
              <a:rPr lang="cs-CZ" sz="1600" dirty="0" err="1" smtClean="0"/>
              <a:t>Vernířovice</a:t>
            </a:r>
            <a:r>
              <a:rPr lang="cs-CZ" sz="1600" dirty="0" smtClean="0"/>
              <a:t> (200 obyvatel)</a:t>
            </a:r>
          </a:p>
          <a:p>
            <a:pPr>
              <a:buNone/>
            </a:pPr>
            <a:r>
              <a:rPr lang="cs-CZ" sz="1600" b="1" dirty="0" smtClean="0"/>
              <a:t>MŠ</a:t>
            </a:r>
            <a:r>
              <a:rPr lang="cs-CZ" sz="1600" dirty="0" smtClean="0"/>
              <a:t>: 		Petrov nad </a:t>
            </a:r>
            <a:r>
              <a:rPr lang="cs-CZ" sz="1600" dirty="0" err="1" smtClean="0"/>
              <a:t>Desnou</a:t>
            </a:r>
            <a:r>
              <a:rPr lang="cs-CZ" sz="1600" dirty="0" smtClean="0"/>
              <a:t> 2x, </a:t>
            </a:r>
            <a:r>
              <a:rPr lang="cs-CZ" sz="1600" dirty="0" err="1" smtClean="0"/>
              <a:t>Rapotín</a:t>
            </a: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ZŠ 1. stupeň:</a:t>
            </a:r>
            <a:r>
              <a:rPr lang="cs-CZ" sz="1600" dirty="0" smtClean="0"/>
              <a:t>	</a:t>
            </a:r>
            <a:r>
              <a:rPr lang="cs-CZ" sz="1600" dirty="0" err="1" smtClean="0"/>
              <a:t>Rapotín</a:t>
            </a:r>
            <a:r>
              <a:rPr lang="cs-CZ" sz="1600" dirty="0" smtClean="0"/>
              <a:t>, Petrov nad </a:t>
            </a:r>
            <a:r>
              <a:rPr lang="cs-CZ" sz="1600" dirty="0" err="1" smtClean="0"/>
              <a:t>Desnou</a:t>
            </a:r>
            <a:r>
              <a:rPr lang="cs-CZ" sz="1600" dirty="0" smtClean="0"/>
              <a:t>, Sobotín</a:t>
            </a:r>
          </a:p>
          <a:p>
            <a:pPr>
              <a:buNone/>
            </a:pPr>
            <a:r>
              <a:rPr lang="cs-CZ" sz="1600" b="1" dirty="0" smtClean="0"/>
              <a:t>ZŠ 2. stupeň:	</a:t>
            </a:r>
            <a:r>
              <a:rPr lang="cs-CZ" sz="1600" dirty="0" smtClean="0"/>
              <a:t>Petrov nad </a:t>
            </a:r>
            <a:r>
              <a:rPr lang="cs-CZ" sz="1600" dirty="0" err="1" smtClean="0"/>
              <a:t>Desnou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 </a:t>
            </a:r>
          </a:p>
          <a:p>
            <a:pPr>
              <a:buNone/>
            </a:pPr>
            <a:r>
              <a:rPr lang="cs-CZ" sz="1600" b="1" dirty="0" smtClean="0"/>
              <a:t>Ve školním roce 2010/2011</a:t>
            </a:r>
            <a:endParaRPr lang="cs-CZ" sz="1600" dirty="0" smtClean="0"/>
          </a:p>
          <a:p>
            <a:pPr lvl="0"/>
            <a:r>
              <a:rPr lang="cs-CZ" sz="1600" dirty="0" smtClean="0"/>
              <a:t>ve  všech  třídách  MŠ  zapsáno  180 dětí  ve  věku od 3 do 7  let</a:t>
            </a:r>
          </a:p>
          <a:p>
            <a:pPr lvl="0"/>
            <a:r>
              <a:rPr lang="cs-CZ" sz="1600" dirty="0" smtClean="0"/>
              <a:t>personálně  je  MŠ  zajištěna  18  pracovnicemi,  z toho  12  pedagogickými</a:t>
            </a:r>
          </a:p>
          <a:p>
            <a:pPr lvl="0"/>
            <a:r>
              <a:rPr lang="cs-CZ" sz="1600" dirty="0" smtClean="0"/>
              <a:t>ZŠ navštěvoval 381  žák ve 22 třídách, některé málopočetné třídy na prvních stupních byly na výchovy spojeny </a:t>
            </a:r>
          </a:p>
          <a:p>
            <a:pPr lvl="0"/>
            <a:r>
              <a:rPr lang="cs-CZ" sz="1600" dirty="0" smtClean="0"/>
              <a:t>ve třech  odděleních  školní  družiny  je  zapsáno  90 žáků,</a:t>
            </a:r>
          </a:p>
          <a:p>
            <a:pPr lvl="0"/>
            <a:r>
              <a:rPr lang="cs-CZ" sz="1600" dirty="0" smtClean="0"/>
              <a:t>počet zapsaných žáků v zájmových útvarech školního klubu je 143</a:t>
            </a:r>
          </a:p>
          <a:p>
            <a:pPr lvl="0"/>
            <a:r>
              <a:rPr lang="cs-CZ" sz="1600" dirty="0" smtClean="0"/>
              <a:t>Počet žáků v ZŠ v posledních třech letech:  (392, 381, </a:t>
            </a:r>
            <a:r>
              <a:rPr lang="cs-CZ" sz="1600" dirty="0" err="1" smtClean="0"/>
              <a:t>381</a:t>
            </a:r>
            <a:r>
              <a:rPr lang="cs-CZ" sz="1600" dirty="0" smtClean="0"/>
              <a:t>)</a:t>
            </a:r>
          </a:p>
          <a:p>
            <a:pPr lvl="0"/>
            <a:r>
              <a:rPr lang="cs-CZ" sz="1600" dirty="0" smtClean="0"/>
              <a:t>Personální obsazení pedagogů na ZŠ:</a:t>
            </a:r>
          </a:p>
          <a:p>
            <a:pPr lvl="1"/>
            <a:r>
              <a:rPr lang="cs-CZ" sz="1400" dirty="0" smtClean="0"/>
              <a:t>31 učitelů včetně  ředitelky  školy</a:t>
            </a:r>
          </a:p>
          <a:p>
            <a:pPr lvl="1"/>
            <a:r>
              <a:rPr lang="cs-CZ" sz="1400" dirty="0" smtClean="0"/>
              <a:t>3 vychovatelky ŠD, vedoucí školního klubu</a:t>
            </a:r>
          </a:p>
          <a:p>
            <a:pPr lvl="0"/>
            <a:r>
              <a:rPr lang="cs-CZ" sz="1600" b="1" dirty="0" smtClean="0"/>
              <a:t>Mzdy  a ze zákona povinné platby všech pedagogických i nepedagogických pracovníků  jsou plně hrazeny ze státní dotace. Není nutné dofinancování  z prostředků obcí. </a:t>
            </a:r>
          </a:p>
          <a:p>
            <a:pPr lvl="0"/>
            <a:r>
              <a:rPr lang="cs-CZ" sz="1600" b="1" dirty="0" smtClean="0"/>
              <a:t>Ze státního příspěvku vyplácí škola pedagogům cca 108 % povinných tarifních mezd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Základní a mateřská škola Údolí </a:t>
            </a:r>
            <a:r>
              <a:rPr lang="cs-CZ" b="1" u="sng" dirty="0" err="1" smtClean="0"/>
              <a:t>Desné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23" t="4896" r="18153" b="18466"/>
          <a:stretch>
            <a:fillRect/>
          </a:stretch>
        </p:blipFill>
        <p:spPr bwMode="auto">
          <a:xfrm>
            <a:off x="1475656" y="1124744"/>
            <a:ext cx="5904656" cy="450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b="1" dirty="0" smtClean="0"/>
              <a:t>Zřizující obce:</a:t>
            </a:r>
            <a:r>
              <a:rPr lang="cs-CZ" sz="1400" dirty="0" smtClean="0"/>
              <a:t>	</a:t>
            </a:r>
            <a:r>
              <a:rPr lang="cs-CZ" sz="1400" dirty="0" err="1" smtClean="0"/>
              <a:t>Otovice</a:t>
            </a:r>
            <a:r>
              <a:rPr lang="cs-CZ" sz="1400" dirty="0" smtClean="0"/>
              <a:t> (680 obyvatel), </a:t>
            </a:r>
            <a:r>
              <a:rPr lang="cs-CZ" sz="1400" dirty="0" err="1" smtClean="0"/>
              <a:t>Sadov</a:t>
            </a:r>
            <a:r>
              <a:rPr lang="cs-CZ" sz="1400" dirty="0" smtClean="0"/>
              <a:t> ( 1199 obyvatel), Hájek ( 505) obyvatel)</a:t>
            </a:r>
          </a:p>
          <a:p>
            <a:pPr>
              <a:buNone/>
            </a:pPr>
            <a:r>
              <a:rPr lang="cs-CZ" sz="1400" b="1" dirty="0" smtClean="0"/>
              <a:t>MŠ</a:t>
            </a:r>
            <a:r>
              <a:rPr lang="cs-CZ" sz="1400" dirty="0" smtClean="0"/>
              <a:t>: 			</a:t>
            </a:r>
            <a:r>
              <a:rPr lang="cs-CZ" sz="1400" dirty="0" err="1" smtClean="0"/>
              <a:t>Otovice</a:t>
            </a:r>
            <a:r>
              <a:rPr lang="cs-CZ" sz="1400" dirty="0" smtClean="0"/>
              <a:t>, </a:t>
            </a:r>
            <a:r>
              <a:rPr lang="cs-CZ" sz="1400" dirty="0" err="1" smtClean="0"/>
              <a:t>Sadov</a:t>
            </a:r>
            <a:r>
              <a:rPr lang="cs-CZ" sz="1400" dirty="0" smtClean="0"/>
              <a:t>, Hájek</a:t>
            </a:r>
          </a:p>
          <a:p>
            <a:pPr>
              <a:buNone/>
            </a:pPr>
            <a:r>
              <a:rPr lang="cs-CZ" sz="1400" b="1" dirty="0" smtClean="0"/>
              <a:t>ZŠ 1. stupeň:</a:t>
            </a:r>
            <a:r>
              <a:rPr lang="cs-CZ" sz="1400" dirty="0" smtClean="0"/>
              <a:t>	</a:t>
            </a:r>
            <a:r>
              <a:rPr lang="cs-CZ" sz="1400" dirty="0" err="1" smtClean="0"/>
              <a:t>Otovice</a:t>
            </a:r>
            <a:r>
              <a:rPr lang="cs-CZ" sz="1400" dirty="0" smtClean="0"/>
              <a:t>, </a:t>
            </a:r>
            <a:r>
              <a:rPr lang="cs-CZ" sz="1400" dirty="0" err="1" smtClean="0"/>
              <a:t>Sadov</a:t>
            </a: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ZŠ 2. stupeň:</a:t>
            </a:r>
            <a:r>
              <a:rPr lang="cs-CZ" sz="1400" dirty="0" smtClean="0"/>
              <a:t>	</a:t>
            </a:r>
            <a:r>
              <a:rPr lang="cs-CZ" sz="1400" dirty="0" err="1" smtClean="0"/>
              <a:t>Otovice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1400" b="1" dirty="0" smtClean="0"/>
              <a:t>Ve školním roce 2010/2011</a:t>
            </a:r>
            <a:endParaRPr lang="cs-CZ" sz="1400" dirty="0" smtClean="0"/>
          </a:p>
          <a:p>
            <a:pPr lvl="0"/>
            <a:r>
              <a:rPr lang="cs-CZ" sz="1400" dirty="0" smtClean="0"/>
              <a:t>ve  všech  třídách  MŠ  zapsáno  70  dětí  ve  věku od 3 do 7  let</a:t>
            </a:r>
          </a:p>
          <a:p>
            <a:pPr lvl="0"/>
            <a:r>
              <a:rPr lang="cs-CZ" sz="1400" dirty="0" smtClean="0"/>
              <a:t>personálně  je  MŠ  zajištěna 9   pracovnicemi,  z toho  6ti pedagogickými. </a:t>
            </a:r>
            <a:r>
              <a:rPr lang="cs-CZ" sz="1400" i="1" dirty="0" smtClean="0"/>
              <a:t>(U nepedagogických  pracovníků se jedná pouze o úklid a kuchařky zdůvodnění níže.)</a:t>
            </a:r>
          </a:p>
          <a:p>
            <a:pPr lvl="0"/>
            <a:r>
              <a:rPr lang="cs-CZ" sz="1400" dirty="0" smtClean="0"/>
              <a:t>ZŠ navštěvovalo 225 žáků v  1.- 9. třídách. </a:t>
            </a:r>
          </a:p>
          <a:p>
            <a:pPr lvl="0"/>
            <a:r>
              <a:rPr lang="cs-CZ" sz="1400" dirty="0" smtClean="0"/>
              <a:t>Ve 4 odděleních  školní  družiny  je  zapsáno 120 žáků,</a:t>
            </a:r>
          </a:p>
          <a:p>
            <a:pPr lvl="0"/>
            <a:r>
              <a:rPr lang="cs-CZ" sz="1400" dirty="0" smtClean="0"/>
              <a:t>Počet žáků v ZŠ v posledních třech letech:  (228, 225, 220)</a:t>
            </a:r>
          </a:p>
          <a:p>
            <a:pPr lvl="0"/>
            <a:r>
              <a:rPr lang="cs-CZ" sz="1400" dirty="0" smtClean="0"/>
              <a:t>Personální obsazení pedagogů na ZŠ:</a:t>
            </a:r>
          </a:p>
          <a:p>
            <a:pPr lvl="1"/>
            <a:r>
              <a:rPr lang="cs-CZ" sz="1200" dirty="0" smtClean="0"/>
              <a:t> 19 pedagogů včetně  ředitelky  školy, včetně učitelek přípravného ročníku a asistentů pedagoga</a:t>
            </a:r>
          </a:p>
          <a:p>
            <a:pPr lvl="1"/>
            <a:r>
              <a:rPr lang="cs-CZ" sz="1200" dirty="0" smtClean="0"/>
              <a:t>4,5 vychovatelky ŠD, provoz školního klubu v počtu 68 žáků není  zajištěn externími pracovníky, ale z vlastního rozpočtu.</a:t>
            </a:r>
          </a:p>
          <a:p>
            <a:pPr lvl="0"/>
            <a:r>
              <a:rPr lang="cs-CZ" sz="1400" dirty="0" smtClean="0"/>
              <a:t>Počet </a:t>
            </a:r>
            <a:r>
              <a:rPr lang="cs-CZ" sz="1400" dirty="0" err="1" smtClean="0"/>
              <a:t>nepedagogů</a:t>
            </a:r>
            <a:r>
              <a:rPr lang="cs-CZ" sz="1400" dirty="0" smtClean="0"/>
              <a:t> - 12 zaměstnanců, včetně 3 úvazků nepedagogických pracovníků v MŠ, pracují ve prospěch všech pracovišť ( kuchyně, úklid,správce vč. revize, účetnictví, mzdy, administrativa).</a:t>
            </a:r>
          </a:p>
          <a:p>
            <a:pPr lvl="0"/>
            <a:r>
              <a:rPr lang="cs-CZ" sz="1400" b="1" dirty="0" smtClean="0"/>
              <a:t>Při současných nákladech za dojíždějící žáky by tři zřizující obce platily 3 759 540,- Kč z vlastních rozpočtů do rozpočtů jiných obcí</a:t>
            </a:r>
            <a:r>
              <a:rPr lang="cs-CZ" sz="1400" dirty="0" smtClean="0"/>
              <a:t>. </a:t>
            </a:r>
          </a:p>
          <a:p>
            <a:pPr lvl="0"/>
            <a:r>
              <a:rPr lang="cs-CZ" sz="1400" dirty="0" smtClean="0"/>
              <a:t>Oproti tomu provozní příspěvek na vlastní svazkovou školu od obcí činí 1 655 000,- Kč. Přestože tedy mají obce své </a:t>
            </a:r>
            <a:r>
              <a:rPr lang="cs-CZ" sz="1400" b="1" dirty="0" smtClean="0"/>
              <a:t>vlastní školy a školky šetří 2 104 540,- </a:t>
            </a:r>
            <a:r>
              <a:rPr lang="cs-CZ" sz="1400" dirty="0" smtClean="0"/>
              <a:t>Kč jen na nákladech na provoz - oproti stavu kdy by školu neměly.</a:t>
            </a:r>
            <a:br>
              <a:rPr lang="cs-CZ" sz="1400" dirty="0" smtClean="0"/>
            </a:b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Základní a mateřská škola regionu Karlovarský venkov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4-mapa-cr-cleneni-ob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5040560" cy="35636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55576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 to skutečně nepoužitelné v poměru 1:4350….</a:t>
            </a:r>
          </a:p>
          <a:p>
            <a:pPr algn="r"/>
            <a:r>
              <a:rPr lang="cs-CZ" sz="2400" b="1" dirty="0" smtClean="0"/>
              <a:t>… nebo je to zvyk?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860032" y="5149641"/>
            <a:ext cx="3546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Školky 			4 600</a:t>
            </a:r>
          </a:p>
          <a:p>
            <a:r>
              <a:rPr lang="cs-CZ" sz="2000" b="1" dirty="0" smtClean="0"/>
              <a:t>Základní školy 		 4100</a:t>
            </a:r>
          </a:p>
          <a:p>
            <a:r>
              <a:rPr lang="cs-CZ" sz="2000" b="1" dirty="0" smtClean="0"/>
              <a:t>Z toho „svazkové školy“	 0002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zastupitelstvo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4187957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nahled.jpg"/>
          <p:cNvPicPr>
            <a:picLocks noChangeAspect="1"/>
          </p:cNvPicPr>
          <p:nvPr/>
        </p:nvPicPr>
        <p:blipFill>
          <a:blip r:embed="rId3" cstate="print"/>
          <a:srcRect l="16042" t="-2251"/>
          <a:stretch>
            <a:fillRect/>
          </a:stretch>
        </p:blipFill>
        <p:spPr>
          <a:xfrm>
            <a:off x="4355976" y="764703"/>
            <a:ext cx="4018443" cy="2905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i="1" dirty="0" smtClean="0"/>
              <a:t>„Je to nástroj, který Vám rozváže ruce a umožní Vám udělat spoustu věcí…</a:t>
            </a:r>
            <a:endParaRPr lang="cs-CZ" sz="1800" dirty="0" smtClean="0"/>
          </a:p>
          <a:p>
            <a:pPr>
              <a:buNone/>
            </a:pPr>
            <a:r>
              <a:rPr lang="cs-CZ" sz="1800" b="1" i="1" dirty="0" smtClean="0"/>
              <a:t>		…sám od sebe ale neudělá nic.“</a:t>
            </a: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 </a:t>
            </a: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Proč jsme to dělali – význam školy pro obec a argumenty, rozhodování se…</a:t>
            </a:r>
            <a:endParaRPr lang="cs-CZ" sz="1800" dirty="0" smtClean="0"/>
          </a:p>
          <a:p>
            <a:pPr lvl="0"/>
            <a:r>
              <a:rPr lang="cs-CZ" sz="1800" i="1" dirty="0" smtClean="0"/>
              <a:t>Škola je pro obec živá voda. Není škola, není život! </a:t>
            </a:r>
            <a:endParaRPr lang="cs-CZ" sz="1800" dirty="0" smtClean="0"/>
          </a:p>
          <a:p>
            <a:pPr lvl="0"/>
            <a:r>
              <a:rPr lang="cs-CZ" sz="1800" i="1" dirty="0" smtClean="0"/>
              <a:t>Škola je i „multifunkční kulturní centrum“ …v malé obci má i jiné využití</a:t>
            </a:r>
            <a:endParaRPr lang="cs-CZ" sz="1800" dirty="0" smtClean="0"/>
          </a:p>
          <a:p>
            <a:pPr lvl="0"/>
            <a:r>
              <a:rPr lang="cs-CZ" sz="1800" i="1" dirty="0" smtClean="0"/>
              <a:t>Někteří zastupitelé školu v obci mít nechtějí – „mít školu – mít starosti“  </a:t>
            </a:r>
            <a:endParaRPr lang="cs-CZ" sz="1800" dirty="0" smtClean="0"/>
          </a:p>
          <a:p>
            <a:pPr lvl="0"/>
            <a:r>
              <a:rPr lang="cs-CZ" sz="1800" i="1" dirty="0" smtClean="0"/>
              <a:t>Když v obci, nebo v dojezdové vzdálenosti není škola a školka, nedostanete tam mladé lidi.</a:t>
            </a:r>
            <a:endParaRPr lang="cs-CZ" sz="1800" dirty="0" smtClean="0"/>
          </a:p>
          <a:p>
            <a:pPr lvl="0"/>
            <a:r>
              <a:rPr lang="cs-CZ" sz="1800" i="1" dirty="0" smtClean="0"/>
              <a:t>Když zůstanete sami, stejně za pár let školu zavřete</a:t>
            </a:r>
          </a:p>
          <a:p>
            <a:pPr lvl="0"/>
            <a:r>
              <a:rPr lang="cs-CZ" sz="1800" i="1" dirty="0" smtClean="0"/>
              <a:t>Před volbami každý slibuje – „zachováme a rozšíříme školu“. Ale bez jasných plánů postavených na ekonomické a pedagogické udržitelnosti jsou to jen populistické řeči. </a:t>
            </a:r>
          </a:p>
          <a:p>
            <a:pPr lvl="0"/>
            <a:r>
              <a:rPr lang="cs-CZ" sz="1800" i="1" dirty="0" smtClean="0"/>
              <a:t>V zastupitelstvu jsou laici – potřebujeme dobré a srozumitelné informace.</a:t>
            </a:r>
            <a:endParaRPr lang="cs-CZ" sz="1800" dirty="0" smtClean="0"/>
          </a:p>
          <a:p>
            <a:pPr lvl="0"/>
            <a:r>
              <a:rPr lang="cs-CZ" sz="1800" i="1" dirty="0" smtClean="0"/>
              <a:t>Obec nic neztrácí, ani nepředává - investice a majetek zůstávají účetně odděleny</a:t>
            </a:r>
            <a:endParaRPr lang="cs-CZ" sz="1800" dirty="0" smtClean="0"/>
          </a:p>
          <a:p>
            <a:pPr lvl="0"/>
            <a:r>
              <a:rPr lang="cs-CZ" sz="1800" i="1" dirty="0" smtClean="0"/>
              <a:t>Rozhodovali jsme se těžko a vůbec ne jednomyslně. </a:t>
            </a:r>
            <a:endParaRPr lang="cs-CZ" sz="1800" dirty="0" smtClean="0"/>
          </a:p>
          <a:p>
            <a:pPr lvl="0"/>
            <a:r>
              <a:rPr lang="cs-CZ" sz="1800" i="1" dirty="0" smtClean="0"/>
              <a:t>Bylo to trochu dobrodružství - schvalovalo se něco, o čem skoro nikdo nevěděl co to vlastně je…</a:t>
            </a:r>
            <a:endParaRPr lang="cs-CZ" sz="1800" dirty="0" smtClean="0"/>
          </a:p>
          <a:p>
            <a:pPr lvl="0"/>
            <a:r>
              <a:rPr lang="cs-CZ" sz="1800" i="1" dirty="0" smtClean="0"/>
              <a:t>Vstoupit lze – vystoupit taky. Když to nebude vyhovovat, není to na doživotí.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POHLEDEM STAROSTY OBCE - I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redni-646-zastupitelstvo-rozhodlo-o-dvousetmilionovem-uveru-na-sportovni-ha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603337" cy="4202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Na co jsme přišli, co dnes víme a říkáme…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i="1" dirty="0" smtClean="0"/>
              <a:t>To není žádný nový vynález - už dříve si přece dědiny společně stavěly „měšťanku“ </a:t>
            </a:r>
            <a:endParaRPr lang="cs-CZ" dirty="0" smtClean="0"/>
          </a:p>
          <a:p>
            <a:pPr lvl="0"/>
            <a:r>
              <a:rPr lang="cs-CZ" i="1" dirty="0" smtClean="0"/>
              <a:t>Dá se to lépe řídit, ovlivňovat… dá se s tím lépe pracovat.</a:t>
            </a:r>
            <a:endParaRPr lang="cs-CZ" dirty="0" smtClean="0"/>
          </a:p>
          <a:p>
            <a:pPr lvl="0"/>
            <a:r>
              <a:rPr lang="cs-CZ" i="1" dirty="0" smtClean="0"/>
              <a:t>Škola jako školská právnická osoba – to je pro mne velká výhoda - vím kolik a za co platím, ředitel za to odpovídá - má to komplet celé na starost</a:t>
            </a:r>
            <a:endParaRPr lang="cs-CZ" dirty="0" smtClean="0"/>
          </a:p>
          <a:p>
            <a:pPr lvl="0"/>
            <a:r>
              <a:rPr lang="cs-CZ" i="1" dirty="0" smtClean="0"/>
              <a:t>Problémy řešíme společně – dříve bych v tom jako starosta zůstal sám a se spoustou věcí bych si tak neporadil.</a:t>
            </a:r>
            <a:endParaRPr lang="cs-CZ" dirty="0" smtClean="0"/>
          </a:p>
          <a:p>
            <a:pPr lvl="0"/>
            <a:r>
              <a:rPr lang="cs-CZ" i="1" dirty="0" smtClean="0"/>
              <a:t>Při šlo to za vteřinu dvanáct… nebýt toho, dnes už bychom školu neměli.  </a:t>
            </a:r>
            <a:endParaRPr lang="cs-CZ" dirty="0" smtClean="0"/>
          </a:p>
          <a:p>
            <a:pPr lvl="0"/>
            <a:r>
              <a:rPr lang="cs-CZ" i="1" dirty="0" smtClean="0"/>
              <a:t>Dříve jsme jiným obcím platili za naše děti150 tisíc. Dnes tytéž peníze šetříme, resp. můžeme je investovat do své školy.</a:t>
            </a:r>
            <a:endParaRPr lang="cs-CZ" dirty="0" smtClean="0"/>
          </a:p>
          <a:p>
            <a:pPr lvl="0"/>
            <a:r>
              <a:rPr lang="cs-CZ" i="1" dirty="0" smtClean="0"/>
              <a:t>Po čtyřech letech se ukazuje, že jsme schopni dostat se na mnohem nižší náklady za žáka, než školy ve velkých městech.</a:t>
            </a:r>
            <a:endParaRPr lang="cs-CZ" dirty="0" smtClean="0"/>
          </a:p>
          <a:p>
            <a:pPr lvl="0"/>
            <a:r>
              <a:rPr lang="cs-CZ" i="1" dirty="0" smtClean="0"/>
              <a:t>Potřebovali jsme ekonomický pohled, ekonomická svoboda vám dá ohromný prostor pro svobodu pedagogickou.</a:t>
            </a:r>
            <a:endParaRPr lang="cs-CZ" dirty="0" smtClean="0"/>
          </a:p>
          <a:p>
            <a:pPr lvl="0"/>
            <a:r>
              <a:rPr lang="cs-CZ" i="1" dirty="0" smtClean="0"/>
              <a:t>Letos mateřská školka posílila… a základní škola oslabuje. Ale za pár let to třeba bude naopak. Nic nemusíme rušit, jen se domlouváme kde a jaké třídy budeme otevírat tak, aby to všem co nejlépe vyhovovalo.</a:t>
            </a:r>
            <a:endParaRPr lang="cs-CZ" dirty="0" smtClean="0"/>
          </a:p>
          <a:p>
            <a:pPr lvl="0"/>
            <a:r>
              <a:rPr lang="cs-CZ" i="1" dirty="0" smtClean="0"/>
              <a:t>Během prázdnin, byla dříve školka zavřena celý měsíc. Dnes si školky rozdělí služby a rodiče si nemusí podle nich plánovat dovolené a organizovat celé prázdniny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POHLEDEM STAROSTY OBCE - II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730213" cy="4297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Co byste poradili svým kolegům, starostům?</a:t>
            </a:r>
          </a:p>
          <a:p>
            <a:pPr>
              <a:buNone/>
            </a:pPr>
            <a:endParaRPr lang="cs-CZ" sz="2000" dirty="0" smtClean="0"/>
          </a:p>
          <a:p>
            <a:pPr lvl="0"/>
            <a:r>
              <a:rPr lang="cs-CZ" sz="2000" i="1" dirty="0" smtClean="0"/>
              <a:t>Rozhodněte se, co potřebujete a chcete. K tomu Vám pomohou odpovědi na otázky</a:t>
            </a:r>
            <a:endParaRPr lang="cs-CZ" sz="2000" dirty="0" smtClean="0"/>
          </a:p>
          <a:p>
            <a:pPr lvl="1"/>
            <a:r>
              <a:rPr lang="cs-CZ" sz="1600" i="1" dirty="0" smtClean="0"/>
              <a:t>Chci udržet a rozvíjet školu/školku?</a:t>
            </a:r>
            <a:endParaRPr lang="cs-CZ" sz="1600" dirty="0" smtClean="0"/>
          </a:p>
          <a:p>
            <a:pPr lvl="1"/>
            <a:r>
              <a:rPr lang="cs-CZ" sz="1600" i="1" dirty="0" smtClean="0"/>
              <a:t>Má naše škola/školka šanci dále se udržet a rozvíjet se?</a:t>
            </a:r>
            <a:endParaRPr lang="cs-CZ" sz="1600" dirty="0" smtClean="0"/>
          </a:p>
          <a:p>
            <a:pPr lvl="1"/>
            <a:r>
              <a:rPr lang="cs-CZ" sz="1600" i="1" dirty="0" smtClean="0"/>
              <a:t>Jsou v okolí i jiné školy/ školky, které by bylo možné přesvědčit ke spolupráci?</a:t>
            </a:r>
            <a:endParaRPr lang="cs-CZ" sz="1600" dirty="0" smtClean="0"/>
          </a:p>
          <a:p>
            <a:pPr lvl="0"/>
            <a:r>
              <a:rPr lang="cs-CZ" sz="2000" i="1" dirty="0" smtClean="0"/>
              <a:t>Najděte si zapáleného manažera – starosta a zastupitelé to sami neudělají.</a:t>
            </a:r>
            <a:endParaRPr lang="cs-CZ" sz="2000" dirty="0" smtClean="0"/>
          </a:p>
          <a:p>
            <a:pPr lvl="0"/>
            <a:r>
              <a:rPr lang="cs-CZ" sz="2000" i="1" dirty="0" smtClean="0"/>
              <a:t>Vysvětlovat, přesvědčovat, vysvětlovat, přesvědčovat…</a:t>
            </a:r>
            <a:endParaRPr lang="cs-CZ" sz="2000" dirty="0" smtClean="0"/>
          </a:p>
          <a:p>
            <a:pPr lvl="0"/>
            <a:r>
              <a:rPr lang="cs-CZ" sz="2000" i="1" dirty="0" smtClean="0"/>
              <a:t>Nečekejte, že to bude od začátku jasné a nalinkované. </a:t>
            </a:r>
            <a:endParaRPr lang="cs-CZ" sz="2000" dirty="0" smtClean="0"/>
          </a:p>
          <a:p>
            <a:pPr lvl="0"/>
            <a:r>
              <a:rPr lang="cs-CZ" sz="2000" i="1" dirty="0" smtClean="0"/>
              <a:t>Všechno co se stane, musí udělat starosta, zastupitelé, ředitel… </a:t>
            </a:r>
          </a:p>
          <a:p>
            <a:pPr lvl="0"/>
            <a:r>
              <a:rPr lang="cs-CZ" sz="2000" i="1" dirty="0" smtClean="0"/>
              <a:t>Pokud nechcete dělat změny, neuděláte je ani se stávajícím, ani s novým uspořádáním školy.</a:t>
            </a:r>
            <a:endParaRPr lang="cs-CZ" sz="2000" dirty="0" smtClean="0"/>
          </a:p>
          <a:p>
            <a:pPr lvl="0"/>
            <a:r>
              <a:rPr lang="cs-CZ" sz="2000" i="1" dirty="0" smtClean="0"/>
              <a:t>Sloučením získáváte prostor, pružnost a  matematickém pohledu jste na tom lépe – obecní peníze šetříte a ze státních normativů vystačíte … ale tím, že se „to“ založí, to umožní šetřit a být efektivní, ale nešetří to samo!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POHLEDEM STAROSTY OBCE - III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NJ-VernisazVystavyFilmovePostavyRudolfaHrusinskeho-RudolfHrusinsky_JanTriska_priNataceniObecnaSkola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352800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1800" b="1" dirty="0" smtClean="0"/>
              <a:t>V rolích ředitelky říkáme, že…</a:t>
            </a:r>
            <a:endParaRPr lang="cs-CZ" sz="1800" dirty="0" smtClean="0"/>
          </a:p>
          <a:p>
            <a:pPr lvl="0"/>
            <a:r>
              <a:rPr lang="cs-CZ" sz="1800" i="1" dirty="0" smtClean="0"/>
              <a:t>Z počátku se lze opřít buď o silnou vizi s pochopením zřizovatele nebo o finanční tlak, když Vám z ekonomického pohledu vlastně už ani nic jiného nezbývá …</a:t>
            </a:r>
            <a:endParaRPr lang="cs-CZ" sz="1800" dirty="0" smtClean="0"/>
          </a:p>
          <a:p>
            <a:pPr lvl="0"/>
            <a:r>
              <a:rPr lang="cs-CZ" sz="1800" i="1" dirty="0" smtClean="0"/>
              <a:t>Starosta tomu musí rozumět a chtít to, bez něj nemá smysl o tom uvažovat. </a:t>
            </a:r>
            <a:endParaRPr lang="cs-CZ" sz="1800" dirty="0" smtClean="0"/>
          </a:p>
          <a:p>
            <a:pPr lvl="0"/>
            <a:r>
              <a:rPr lang="cs-CZ" sz="1800" i="1" dirty="0" smtClean="0"/>
              <a:t>U nás žádné personální třenice nenastaly – byla to taková šťastná konstelace</a:t>
            </a:r>
            <a:endParaRPr lang="cs-CZ" sz="1800" dirty="0" smtClean="0"/>
          </a:p>
          <a:p>
            <a:pPr lvl="0"/>
            <a:r>
              <a:rPr lang="cs-CZ" sz="1800" i="1" dirty="0" smtClean="0"/>
              <a:t>Obava ze sloučení a nedůvěra ke změnám byla ve sboru zpočátku velká </a:t>
            </a:r>
            <a:endParaRPr lang="cs-CZ" sz="1800" dirty="0" smtClean="0"/>
          </a:p>
          <a:p>
            <a:pPr lvl="0"/>
            <a:r>
              <a:rPr lang="cs-CZ" sz="1800" i="1" dirty="0" smtClean="0"/>
              <a:t>Na přesuny z budovy do budovy jsme si zakrátko zvykli, jsme schopni je operativně organizovat.  </a:t>
            </a:r>
            <a:endParaRPr lang="cs-CZ" sz="1800" dirty="0" smtClean="0"/>
          </a:p>
          <a:p>
            <a:pPr lvl="0"/>
            <a:r>
              <a:rPr lang="cs-CZ" sz="1800" i="1" dirty="0" smtClean="0"/>
              <a:t>Naši cestu nám potvrdilo a dále nás motivovalo hodnocení České školní inspekce, kde jsme v několika ohledech byli označeni jako „příklad dobré praxe“.</a:t>
            </a:r>
            <a:endParaRPr lang="cs-CZ" sz="1800" dirty="0" smtClean="0"/>
          </a:p>
          <a:p>
            <a:pPr lvl="0"/>
            <a:r>
              <a:rPr lang="cs-CZ" sz="1800" i="1" dirty="0" err="1" smtClean="0"/>
              <a:t>Dířve</a:t>
            </a:r>
            <a:r>
              <a:rPr lang="cs-CZ" sz="1800" i="1" dirty="0" smtClean="0"/>
              <a:t> jsem si říkala, co všechno bych u nás mohla zařídit, kdybych měla v rozpočtu peníze, které dnes jako obec platíme jiným školám…</a:t>
            </a:r>
            <a:endParaRPr lang="cs-CZ" sz="1800" dirty="0" smtClean="0"/>
          </a:p>
          <a:p>
            <a:pPr lvl="0"/>
            <a:r>
              <a:rPr lang="cs-CZ" sz="1800" i="1" dirty="0" smtClean="0"/>
              <a:t>Z ekonomického pohledu se to zdálo komplikované, ale vytvořili jsme účetní propojky mezi obcemi, metodicky jsme celý proces popsali a … jde to!</a:t>
            </a:r>
            <a:endParaRPr lang="cs-CZ" sz="1800" dirty="0" smtClean="0"/>
          </a:p>
          <a:p>
            <a:pPr lvl="0"/>
            <a:r>
              <a:rPr lang="cs-CZ" sz="1800" i="1" dirty="0" smtClean="0"/>
              <a:t>Z manažerského pohledu je to super.  Ředitel má mnohem větší manévrovací prostor, větší samostatnost i odpovědnost. </a:t>
            </a:r>
            <a:endParaRPr lang="cs-CZ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0976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POHLEDEM ŠKOLY – ŘEDITELKY/ŘEDITELE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863158" cy="4002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u="sng" dirty="0" smtClean="0"/>
              <a:t>V rolích učitelky/učitele říkáme, že…</a:t>
            </a:r>
            <a:endParaRPr lang="cs-CZ" sz="1800" u="sng" dirty="0" smtClean="0"/>
          </a:p>
          <a:p>
            <a:pPr lvl="0"/>
            <a:endParaRPr lang="cs-CZ" sz="1800" i="1" dirty="0" smtClean="0"/>
          </a:p>
          <a:p>
            <a:pPr lvl="0"/>
            <a:r>
              <a:rPr lang="cs-CZ" sz="1800" i="1" dirty="0" smtClean="0"/>
              <a:t>Velká škola ve velkém městě není zárukou kvality – podle výsledků i ohlasu od rodičů, jsme schopni kvalitou konkurovat i v odborných předmětech na druhém stupni</a:t>
            </a:r>
            <a:endParaRPr lang="cs-CZ" sz="1800" dirty="0" smtClean="0"/>
          </a:p>
          <a:p>
            <a:pPr lvl="0"/>
            <a:r>
              <a:rPr lang="cs-CZ" sz="1800" i="1" dirty="0" smtClean="0"/>
              <a:t>Výhody jsou určitě v organizaci výuky – těch možností je teď prostě mnohem více</a:t>
            </a:r>
            <a:endParaRPr lang="cs-CZ" sz="1800" dirty="0" smtClean="0"/>
          </a:p>
          <a:p>
            <a:pPr lvl="0"/>
            <a:r>
              <a:rPr lang="cs-CZ" sz="1800" i="1" dirty="0" smtClean="0"/>
              <a:t>Na začátku jsme se setkávali s obavami rodičů, jestli udržíme rivalitu a boje mezi jednotlivými obcemi a školami</a:t>
            </a:r>
            <a:endParaRPr lang="cs-CZ" sz="1800" dirty="0" smtClean="0"/>
          </a:p>
          <a:p>
            <a:pPr lvl="0"/>
            <a:r>
              <a:rPr lang="cs-CZ" sz="1800" i="1" dirty="0" smtClean="0"/>
              <a:t>Výhody pro všechny – pro učitele, pro děti… máme 100%  </a:t>
            </a:r>
            <a:r>
              <a:rPr lang="cs-CZ" sz="1800" i="1" dirty="0" err="1" smtClean="0"/>
              <a:t>aprobovanost</a:t>
            </a:r>
            <a:r>
              <a:rPr lang="cs-CZ" sz="1800" i="1" dirty="0" smtClean="0"/>
              <a:t>,jsme schopni zajišťovat třeba i aprobované zastupování, můžeme si dovolit rodilého mluvčího, vyučujeme, 3 cizí jazyky, technické kreslení, psaní na stroji… </a:t>
            </a:r>
            <a:endParaRPr lang="cs-CZ" sz="1800" dirty="0" smtClean="0"/>
          </a:p>
          <a:p>
            <a:pPr lvl="0"/>
            <a:r>
              <a:rPr lang="cs-CZ" sz="1800" i="1" dirty="0" smtClean="0"/>
              <a:t>Oproti stavu před sloučením můžeme nabízet více nepovinných předmětů</a:t>
            </a:r>
            <a:endParaRPr lang="cs-CZ" sz="1800" dirty="0" smtClean="0"/>
          </a:p>
          <a:p>
            <a:pPr lvl="0"/>
            <a:r>
              <a:rPr lang="cs-CZ" sz="1800" i="1" dirty="0" smtClean="0"/>
              <a:t>Škola je vybavená moderní technikou z projektů, na které by malá škola nedosáhla </a:t>
            </a:r>
            <a:endParaRPr lang="cs-CZ" sz="1800" dirty="0" smtClean="0"/>
          </a:p>
          <a:p>
            <a:pPr lvl="0"/>
            <a:r>
              <a:rPr lang="cs-CZ" sz="1800" i="1" dirty="0" smtClean="0"/>
              <a:t>Během dvou let se nám podařilo sladit školní vzdělávací programy MŠ ZŠ</a:t>
            </a:r>
          </a:p>
          <a:p>
            <a:pPr lvl="0"/>
            <a:r>
              <a:rPr lang="cs-CZ" sz="1800" i="1" dirty="0" smtClean="0"/>
              <a:t>Výrazně se nám zvýšila zastupitelnost pedagogů</a:t>
            </a:r>
            <a:r>
              <a:rPr lang="cs-CZ" sz="1800" dirty="0" smtClean="0"/>
              <a:t> </a:t>
            </a:r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POHLEDEM ŠKOLY – UČITELŮ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6700" indent="0" algn="l">
              <a:buNone/>
            </a:pPr>
            <a:r>
              <a:rPr lang="cs-CZ" sz="2000" dirty="0" smtClean="0"/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08912" cy="621264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SVAZKY OBCÍ MOHOU ZŘIZOVAT ŠKOLY</a:t>
            </a:r>
            <a:endParaRPr lang="cs-CZ" sz="2400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95536" y="2276872"/>
            <a:ext cx="8208912" cy="1053312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SVAZKY OBCÍ MOHOU ZŘIZOVAT ŠKOLY JAKO „ŠKOLSKÉ PRÁVNICKÉ OSOBY“ 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395536" y="3717032"/>
            <a:ext cx="8208912" cy="1197328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SVAZKY OBCÍ MOHOU ZŘIZOVAT ŠKOLY JAKO „ŠKOLSKÉ PRÁVNICKÉ OSOBY“ A ZLEPŠIT TAK JEJICH EKONOMICKOU I MATERIÁLNÍ SITUACI A KVALITU VZDĚLÁVÁNÍ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ro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264696" cy="3763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1800" b="1" dirty="0" smtClean="0"/>
              <a:t>„Důležité pro všechny“</a:t>
            </a:r>
            <a:r>
              <a:rPr lang="cs-CZ" sz="1800" dirty="0" smtClean="0"/>
              <a:t> – oblast CO a PROČ se děti ve škole učí</a:t>
            </a:r>
          </a:p>
          <a:p>
            <a:pPr>
              <a:lnSpc>
                <a:spcPct val="150000"/>
              </a:lnSpc>
            </a:pPr>
            <a:r>
              <a:rPr lang="cs-CZ" sz="1800" dirty="0" smtClean="0"/>
              <a:t>změna by měla přinést zlepšení obsahu a kvality výuky</a:t>
            </a:r>
          </a:p>
          <a:p>
            <a:r>
              <a:rPr lang="cs-CZ" sz="1800" dirty="0" smtClean="0"/>
              <a:t>možnost ověřovat  to je pouze  nepřímá (ČŠI, Školská rada)</a:t>
            </a:r>
          </a:p>
          <a:p>
            <a:endParaRPr lang="cs-CZ" sz="1800" dirty="0" smtClean="0"/>
          </a:p>
          <a:p>
            <a:pPr>
              <a:lnSpc>
                <a:spcPct val="150000"/>
              </a:lnSpc>
              <a:buNone/>
            </a:pPr>
            <a:r>
              <a:rPr lang="cs-CZ" sz="1800" b="1" dirty="0" smtClean="0"/>
              <a:t>„Důležité pro mne“</a:t>
            </a:r>
            <a:r>
              <a:rPr lang="cs-CZ" sz="1800" dirty="0" smtClean="0"/>
              <a:t>  - KDE, JAK a S KÝM se děti učí - způsob, místo a atmosféra</a:t>
            </a:r>
          </a:p>
          <a:p>
            <a:pPr>
              <a:lnSpc>
                <a:spcPct val="150000"/>
              </a:lnSpc>
            </a:pPr>
            <a:r>
              <a:rPr lang="cs-CZ" sz="1800" dirty="0" smtClean="0"/>
              <a:t>při větších organizačních změnách se často mění</a:t>
            </a:r>
          </a:p>
          <a:p>
            <a:r>
              <a:rPr lang="cs-CZ" sz="1800" dirty="0" smtClean="0"/>
              <a:t>oblast  KDE , JAK a S KÝM mohou rodiče ovlivňovat lépe než oblast CO a PROČ</a:t>
            </a:r>
          </a:p>
          <a:p>
            <a:r>
              <a:rPr lang="cs-CZ" sz="1800" dirty="0" smtClean="0"/>
              <a:t>… to, co je pro některé rodiče riziko, může být pro jiné příležitost</a:t>
            </a:r>
          </a:p>
          <a:p>
            <a:pPr>
              <a:buNone/>
            </a:pPr>
            <a:r>
              <a:rPr lang="cs-CZ" sz="1800" dirty="0" smtClean="0"/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cs-CZ" sz="1800" b="1" dirty="0" smtClean="0"/>
              <a:t>Rozhodování a argumentace:</a:t>
            </a:r>
          </a:p>
          <a:p>
            <a:pPr>
              <a:lnSpc>
                <a:spcPct val="150000"/>
              </a:lnSpc>
            </a:pPr>
            <a:r>
              <a:rPr lang="cs-CZ" sz="1800" dirty="0" smtClean="0"/>
              <a:t>oddělit argumenty „důležité pro všechny“ od argumentů „důležité pro mne“ </a:t>
            </a:r>
          </a:p>
          <a:p>
            <a:r>
              <a:rPr lang="cs-CZ" sz="1800" dirty="0" smtClean="0"/>
              <a:t>obě kategorie posuzovat odděleně</a:t>
            </a:r>
          </a:p>
          <a:p>
            <a:r>
              <a:rPr lang="cs-CZ" sz="1800" dirty="0" smtClean="0"/>
              <a:t>výsledek  porovnávat  se současným stavem – nikoli s ideálním řešením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POHLEDEM RODIČŮ A OBČANŮ</a:t>
            </a:r>
            <a:br>
              <a:rPr lang="cs-CZ" b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ata-bo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48680"/>
            <a:ext cx="4065240" cy="553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dirty="0" smtClean="0"/>
              <a:t> </a:t>
            </a:r>
          </a:p>
          <a:p>
            <a:r>
              <a:rPr lang="cs-CZ" sz="1800" dirty="0" smtClean="0"/>
              <a:t>"Tady nikdo boty nepotřebuje, všichni chodí bosky!“</a:t>
            </a:r>
          </a:p>
          <a:p>
            <a:endParaRPr lang="cs-CZ" sz="1800" dirty="0" smtClean="0"/>
          </a:p>
          <a:p>
            <a:r>
              <a:rPr lang="cs-CZ" sz="1800" dirty="0" smtClean="0"/>
              <a:t>"Všichni tady chodí bosky, tady boty potřebuje každý!“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„Tady svazkové školy nikde nejsou!“</a:t>
            </a:r>
          </a:p>
          <a:p>
            <a:endParaRPr lang="cs-CZ" sz="1800" dirty="0" smtClean="0"/>
          </a:p>
          <a:p>
            <a:r>
              <a:rPr lang="cs-CZ" sz="1800" dirty="0" smtClean="0"/>
              <a:t>„Tady se svazkové školy dají zakládat všude!“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 </a:t>
            </a:r>
          </a:p>
          <a:p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82960"/>
          </a:xfrm>
        </p:spPr>
        <p:txBody>
          <a:bodyPr/>
          <a:lstStyle/>
          <a:p>
            <a:r>
              <a:rPr lang="cs-CZ" dirty="0" smtClean="0"/>
              <a:t>Tady svazkové školy nikde nejsou…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4248472"/>
          </a:xfrm>
        </p:spPr>
        <p:txBody>
          <a:bodyPr>
            <a:noAutofit/>
          </a:bodyPr>
          <a:lstStyle/>
          <a:p>
            <a:pPr marL="447675" indent="-180975" algn="l">
              <a:lnSpc>
                <a:spcPct val="160000"/>
              </a:lnSpc>
            </a:pPr>
            <a:r>
              <a:rPr lang="cs-CZ" sz="1800" dirty="0" smtClean="0"/>
              <a:t>Obce mohou navzájem spolupracovat mnoha způsoby</a:t>
            </a:r>
          </a:p>
          <a:p>
            <a:pPr marL="447675" indent="-180975" algn="l">
              <a:lnSpc>
                <a:spcPct val="160000"/>
              </a:lnSpc>
            </a:pPr>
            <a:r>
              <a:rPr lang="cs-CZ" sz="1800" dirty="0" smtClean="0"/>
              <a:t>Zakládání „svazku obcí“ je jedním ze způsobů (Zákon 128/2000 Sb.) </a:t>
            </a:r>
          </a:p>
          <a:p>
            <a:pPr marL="447675" indent="-180975" algn="l">
              <a:lnSpc>
                <a:spcPct val="160000"/>
              </a:lnSpc>
            </a:pPr>
            <a:r>
              <a:rPr lang="cs-CZ" sz="1800" dirty="0" smtClean="0"/>
              <a:t>Účelem zakládání těchto svazků je ochrana a prosazování společných zájmů obcí </a:t>
            </a:r>
          </a:p>
          <a:p>
            <a:pPr marL="447675" indent="-180975" algn="l">
              <a:lnSpc>
                <a:spcPct val="160000"/>
              </a:lnSpc>
            </a:pPr>
            <a:r>
              <a:rPr lang="cs-CZ" sz="1800" dirty="0" smtClean="0"/>
              <a:t>Školství  je oblast společného zájmu zákonem vyjmenovaná na prvním místě </a:t>
            </a:r>
          </a:p>
          <a:p>
            <a:pPr marL="447675" indent="-180975" algn="l">
              <a:lnSpc>
                <a:spcPct val="160000"/>
              </a:lnSpc>
            </a:pPr>
            <a:r>
              <a:rPr lang="cs-CZ" sz="1800" dirty="0" smtClean="0"/>
              <a:t>Jednotlivé obce – aniž by se tím vzdávali své samostatnosti nebo majetku - sepíší s ostatními obcemi smlouvu o tom, jakým způsobem budou společně danou oblast rozvíjet </a:t>
            </a:r>
          </a:p>
          <a:p>
            <a:pPr marL="447675" indent="-180975" algn="l">
              <a:lnSpc>
                <a:spcPct val="160000"/>
              </a:lnSpc>
            </a:pPr>
            <a:r>
              <a:rPr lang="cs-CZ" sz="1800" dirty="0" smtClean="0"/>
              <a:t>Desítky takových svazků založených v ČR svědčí o  tom, že svazek obcí u nás není ničím neznámým a neprozkoumaným. </a:t>
            </a:r>
          </a:p>
          <a:p>
            <a:pPr marL="266700" indent="0" algn="l">
              <a:lnSpc>
                <a:spcPct val="160000"/>
              </a:lnSpc>
              <a:buNone/>
            </a:pPr>
            <a:r>
              <a:rPr lang="cs-CZ" sz="1800" dirty="0" smtClean="0"/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1053312"/>
          </a:xfrm>
        </p:spPr>
        <p:txBody>
          <a:bodyPr>
            <a:noAutofit/>
          </a:bodyPr>
          <a:lstStyle/>
          <a:p>
            <a:r>
              <a:rPr lang="cs-CZ" sz="2400" b="1" u="sng" dirty="0" smtClean="0"/>
              <a:t>Svazky obcí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29600" cy="302433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s-CZ" sz="1800" dirty="0" smtClean="0"/>
              <a:t>Školy jsou zřizovány obcemi - to není novinka</a:t>
            </a:r>
          </a:p>
          <a:p>
            <a:pPr>
              <a:lnSpc>
                <a:spcPct val="170000"/>
              </a:lnSpc>
            </a:pPr>
            <a:r>
              <a:rPr lang="cs-CZ" sz="1800" dirty="0" smtClean="0"/>
              <a:t>Školy mohou být zřizovány také svazky obcí (Zákon č. 561/2004 Sb.)  </a:t>
            </a:r>
          </a:p>
          <a:p>
            <a:pPr lvl="1">
              <a:lnSpc>
                <a:spcPct val="170000"/>
              </a:lnSpc>
            </a:pPr>
            <a:r>
              <a:rPr lang="cs-CZ" sz="1800" dirty="0" smtClean="0"/>
              <a:t>„Novinka“ od roku 2004 </a:t>
            </a:r>
          </a:p>
          <a:p>
            <a:pPr lvl="1">
              <a:lnSpc>
                <a:spcPct val="170000"/>
              </a:lnSpc>
            </a:pPr>
            <a:r>
              <a:rPr lang="cs-CZ" sz="1800" dirty="0" smtClean="0"/>
              <a:t>U nás – v ČR - se tuto cestu rozhodli ověřit jen v jednotkách případů</a:t>
            </a:r>
          </a:p>
          <a:p>
            <a:pPr lvl="1">
              <a:lnSpc>
                <a:spcPct val="170000"/>
              </a:lnSpc>
            </a:pPr>
            <a:r>
              <a:rPr lang="cs-CZ" sz="1800" dirty="0" smtClean="0"/>
              <a:t>Nicméně například v Německu  se jedná o standardní způsob zřizování školství 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31224" cy="621264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Svazky obcí </a:t>
            </a:r>
            <a:r>
              <a:rPr lang="cs-CZ" sz="2400" b="1" u="sng" dirty="0" smtClean="0"/>
              <a:t>mohou zřizovat školy</a:t>
            </a:r>
            <a:endParaRPr lang="cs-CZ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8229600" cy="3412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škola zřizovaná svazkem obcí určitě může být zřízena jako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příspěvková organizace (dominující forma) 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školská právnická osoba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právní forma určená jen a právě k provozování školy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„dospělejší a samostatnější vývojové stadium“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má větší pravomoci a kompetence …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… a zároveň větší odpovědnost, než příspěvková organizace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1053312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Svazky obcí mohou zřizovat školy </a:t>
            </a:r>
            <a:r>
              <a:rPr lang="cs-CZ" sz="2400" b="1" u="sng" dirty="0" smtClean="0"/>
              <a:t>jako „školské právnické osoby“ </a:t>
            </a:r>
            <a:endParaRPr lang="cs-CZ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nagement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809170" cy="2542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645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908720"/>
            <a:ext cx="5467834" cy="3076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b="1" u="sng" dirty="0" smtClean="0"/>
              <a:t>Z POHLEDU EKONOMICKÉHO:</a:t>
            </a:r>
          </a:p>
          <a:p>
            <a:pPr lvl="0">
              <a:lnSpc>
                <a:spcPct val="170000"/>
              </a:lnSpc>
            </a:pPr>
            <a:r>
              <a:rPr lang="cs-CZ" sz="1800" b="1" dirty="0" smtClean="0"/>
              <a:t>Úspora hrazení provozních nákladů jiným obcím</a:t>
            </a:r>
            <a:r>
              <a:rPr lang="cs-CZ" sz="1800" dirty="0" smtClean="0"/>
              <a:t>, kam děti dojíždí do školy </a:t>
            </a:r>
          </a:p>
          <a:p>
            <a:pPr marL="714375" lvl="1" indent="0">
              <a:lnSpc>
                <a:spcPct val="170000"/>
              </a:lnSpc>
              <a:buNone/>
            </a:pPr>
            <a:r>
              <a:rPr lang="cs-CZ" sz="1800" i="1" dirty="0" smtClean="0"/>
              <a:t>(Díky dohody několika obcí o vytvoření společného školského obvodu jedné nebo více základních škol zřizovaných některou z těchto obcí)</a:t>
            </a:r>
            <a:endParaRPr lang="cs-CZ" sz="1800" dirty="0" smtClean="0"/>
          </a:p>
          <a:p>
            <a:pPr lvl="0">
              <a:lnSpc>
                <a:spcPct val="170000"/>
              </a:lnSpc>
            </a:pPr>
            <a:r>
              <a:rPr lang="cs-CZ" sz="1800" b="1" dirty="0" smtClean="0"/>
              <a:t>Pokrytí mzdových nákladů ze státního rozpočtu - </a:t>
            </a:r>
            <a:r>
              <a:rPr lang="cs-CZ" sz="1800" dirty="0" smtClean="0"/>
              <a:t>nikoli z příspěvků obcí</a:t>
            </a:r>
          </a:p>
          <a:p>
            <a:pPr lvl="1">
              <a:lnSpc>
                <a:spcPct val="170000"/>
              </a:lnSpc>
              <a:buNone/>
            </a:pPr>
            <a:r>
              <a:rPr lang="cs-CZ" sz="1800" dirty="0" smtClean="0"/>
              <a:t>	</a:t>
            </a:r>
            <a:r>
              <a:rPr lang="cs-CZ" sz="1800" i="1" dirty="0" smtClean="0"/>
              <a:t>(Včetně nákladů na přesuny pedagogů mezi jednotlivými pracovišti)</a:t>
            </a:r>
            <a:r>
              <a:rPr lang="cs-CZ" sz="1800" dirty="0" smtClean="0"/>
              <a:t> </a:t>
            </a:r>
          </a:p>
          <a:p>
            <a:pPr lvl="0">
              <a:lnSpc>
                <a:spcPct val="170000"/>
              </a:lnSpc>
            </a:pPr>
            <a:r>
              <a:rPr lang="cs-CZ" sz="1800" b="1" dirty="0" smtClean="0"/>
              <a:t>Lepší přístup k dotacím a projektům</a:t>
            </a:r>
            <a:r>
              <a:rPr lang="cs-CZ" sz="1800" dirty="0" smtClean="0"/>
              <a:t> </a:t>
            </a:r>
          </a:p>
          <a:p>
            <a:pPr lvl="1">
              <a:lnSpc>
                <a:spcPct val="170000"/>
              </a:lnSpc>
            </a:pPr>
            <a:r>
              <a:rPr lang="cs-CZ" sz="1800" dirty="0" smtClean="0"/>
              <a:t>jako svazek obcí</a:t>
            </a:r>
          </a:p>
          <a:p>
            <a:pPr lvl="1">
              <a:lnSpc>
                <a:spcPct val="170000"/>
              </a:lnSpc>
            </a:pPr>
            <a:r>
              <a:rPr lang="cs-CZ" sz="1800" dirty="0" smtClean="0"/>
              <a:t>jako větší škola s větším počtem žáků </a:t>
            </a:r>
          </a:p>
          <a:p>
            <a:pPr lvl="1">
              <a:lnSpc>
                <a:spcPct val="170000"/>
              </a:lnSpc>
            </a:pPr>
            <a:r>
              <a:rPr lang="cs-CZ" sz="1800" dirty="0" smtClean="0"/>
              <a:t>Jako  škola se školkou a s prvním i druhým stupněm</a:t>
            </a:r>
          </a:p>
          <a:p>
            <a:pPr lvl="0">
              <a:lnSpc>
                <a:spcPct val="170000"/>
              </a:lnSpc>
            </a:pPr>
            <a:r>
              <a:rPr lang="cs-CZ" sz="1800" b="1" dirty="0" smtClean="0"/>
              <a:t>Úspora provozních výdajů</a:t>
            </a:r>
            <a:endParaRPr lang="cs-CZ" sz="1800" dirty="0" smtClean="0"/>
          </a:p>
          <a:p>
            <a:endParaRPr lang="cs-CZ" sz="1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1053312"/>
          </a:xfrm>
        </p:spPr>
        <p:txBody>
          <a:bodyPr>
            <a:noAutofit/>
          </a:bodyPr>
          <a:lstStyle/>
          <a:p>
            <a:r>
              <a:rPr lang="cs-CZ" sz="2400" u="sng" dirty="0" smtClean="0"/>
              <a:t>Svazky obcí mohou zřizovat školy jako „školské právnické osoby“ a </a:t>
            </a:r>
            <a:r>
              <a:rPr lang="cs-CZ" sz="2400" b="1" u="sng" dirty="0" smtClean="0"/>
              <a:t>zlepšit tak jejich ekonomickou i materiální situaci a kvalitu vzdělávání</a:t>
            </a:r>
            <a:endParaRPr lang="cs-CZ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tažený sou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2913273" cy="3212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sm_c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268760"/>
            <a:ext cx="422446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31" ma:contentTypeDescription="Create a new document." ma:contentTypeScope="" ma:versionID="9e1ac57e4c2658fe23858d96be6d3be6"/>
</file>

<file path=customXml/itemProps1.xml><?xml version="1.0" encoding="utf-8"?>
<ds:datastoreItem xmlns:ds="http://schemas.openxmlformats.org/officeDocument/2006/customXml" ds:itemID="{8C329A1A-65F1-45C2-8F63-031A9D934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9D612-55E8-472C-BECC-BB9BAC79E7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153FED-27F3-4101-911E-8CF356DEDF97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536</Words>
  <Application>Microsoft Office PowerPoint</Application>
  <PresentationFormat>Předvádění na obrazovce (4:3)</PresentationFormat>
  <Paragraphs>230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DesignTemplate</vt:lpstr>
      <vt:lpstr>ŠKOLY ZŘIZOVANÉ SVAZKY OBCÍ  NOVÉ MOŽNOSTI A MOŽNOST VOLBY</vt:lpstr>
      <vt:lpstr>Prezentace aplikace PowerPoint</vt:lpstr>
      <vt:lpstr>SVAZKY OBCÍ MOHOU ZŘIZOVAT ŠKOLY</vt:lpstr>
      <vt:lpstr>Svazky obcí </vt:lpstr>
      <vt:lpstr>Svazky obcí mohou zřizovat školy</vt:lpstr>
      <vt:lpstr>Svazky obcí mohou zřizovat školy jako „školské právnické osoby“ </vt:lpstr>
      <vt:lpstr>Prezentace aplikace PowerPoint</vt:lpstr>
      <vt:lpstr>Svazky obcí mohou zřizovat školy jako „školské právnické osoby“ a zlepšit tak jejich ekonomickou i materiální situaci a kvalitu vzdělávání</vt:lpstr>
      <vt:lpstr>Prezentace aplikace PowerPoint</vt:lpstr>
      <vt:lpstr>Svazky obcí mohou zřizovat školy jako „školské právnické osoby“ a zlepšit tak jejich ekonomickou i materiální situaci a kvalitu vzdělávání</vt:lpstr>
      <vt:lpstr>Prezentace aplikace PowerPoint</vt:lpstr>
      <vt:lpstr>Svazky obcí mohou zřizovat školy jako „školské právnické osoby“ a zlepšit tak jejich ekonomickou i materiální situaci a kvalitu vzdělávání</vt:lpstr>
      <vt:lpstr>„ŠKOLSKÁ PRÁVNICKÁ OSOBA zřízená dobrovolným svazkem obcí“  Výčet vybraných kapitol metodického návodu MŠMT </vt:lpstr>
      <vt:lpstr>„ŠKOLSKÁ PRÁVNICKÁ OSOBA zřízená dobrovolným svazkem obcí“  Výčet vybraných kapitol metodického návodu MŠMT - II </vt:lpstr>
      <vt:lpstr>„ŠKOLSKÁ PRÁVNICKÁ OSOBA zřízená dobrovolným svazkem obcí“  Přílohy metodického návodu MŠMT </vt:lpstr>
      <vt:lpstr>Prezentace aplikace PowerPoint</vt:lpstr>
      <vt:lpstr>Základní a mateřská škola Údolí Desné </vt:lpstr>
      <vt:lpstr>Prezentace aplikace PowerPoint</vt:lpstr>
      <vt:lpstr>Základní a mateřská škola regionu Karlovarský venkov</vt:lpstr>
      <vt:lpstr>Prezentace aplikace PowerPoint</vt:lpstr>
      <vt:lpstr>POHLEDEM STAROSTY OBCE - I </vt:lpstr>
      <vt:lpstr>Prezentace aplikace PowerPoint</vt:lpstr>
      <vt:lpstr>POHLEDEM STAROSTY OBCE - II </vt:lpstr>
      <vt:lpstr>Prezentace aplikace PowerPoint</vt:lpstr>
      <vt:lpstr>POHLEDEM STAROSTY OBCE - III </vt:lpstr>
      <vt:lpstr>Prezentace aplikace PowerPoint</vt:lpstr>
      <vt:lpstr>POHLEDEM ŠKOLY – ŘEDITELKY/ŘEDITELE</vt:lpstr>
      <vt:lpstr>Prezentace aplikace PowerPoint</vt:lpstr>
      <vt:lpstr>POHLEDEM ŠKOLY – UČITELŮ </vt:lpstr>
      <vt:lpstr>Prezentace aplikace PowerPoint</vt:lpstr>
      <vt:lpstr>POHLEDEM RODIČŮ A OBČANŮ </vt:lpstr>
      <vt:lpstr>Prezentace aplikace PowerPoint</vt:lpstr>
      <vt:lpstr>Tady svazkové školy nikde nejsou…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2012-01-24T19:29:02Z</dcterms:created>
  <dcterms:modified xsi:type="dcterms:W3CDTF">2012-01-26T09:58:02Z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