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2" r:id="rId3"/>
    <p:sldId id="26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57C"/>
    <a:srgbClr val="E0E0E0"/>
    <a:srgbClr val="323130"/>
    <a:srgbClr val="6768AB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>
            <a:extLst>
              <a:ext uri="{FF2B5EF4-FFF2-40B4-BE49-F238E27FC236}">
                <a16:creationId xmlns:a16="http://schemas.microsoft.com/office/drawing/2014/main" id="{BB5AAC5D-D55D-7A66-54B4-2F8CBBDE85C9}"/>
              </a:ext>
            </a:extLst>
          </p:cNvPr>
          <p:cNvSpPr/>
          <p:nvPr userDrawn="1"/>
        </p:nvSpPr>
        <p:spPr>
          <a:xfrm>
            <a:off x="3141024" y="-1558"/>
            <a:ext cx="9050976" cy="6858000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 descr="Obsah obrázku Písmo, Grafika, grafický design, snímek obrazovky&#10;&#10;Popis byl vytvořen automaticky">
            <a:extLst>
              <a:ext uri="{FF2B5EF4-FFF2-40B4-BE49-F238E27FC236}">
                <a16:creationId xmlns:a16="http://schemas.microsoft.com/office/drawing/2014/main" id="{D58E6C49-62A6-609A-2A1D-CA4C112979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457" y="5652655"/>
            <a:ext cx="2191381" cy="964876"/>
          </a:xfrm>
          <a:prstGeom prst="rect">
            <a:avLst/>
          </a:prstGeom>
        </p:spPr>
      </p:pic>
      <p:pic>
        <p:nvPicPr>
          <p:cNvPr id="3" name="Obrázek 2" descr="Obsah obrázku text, Písmo, Grafika, logo&#10;&#10;Obsah vygenerovaný umělou inteligencí může být nesprávný.">
            <a:extLst>
              <a:ext uri="{FF2B5EF4-FFF2-40B4-BE49-F238E27FC236}">
                <a16:creationId xmlns:a16="http://schemas.microsoft.com/office/drawing/2014/main" id="{27C9F2D6-BC3A-BEB5-84CE-2AC91574865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7638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72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5000"/>
    </mc:Choice>
    <mc:Fallback xmlns="">
      <p:transition spd="slow" advTm="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6F7BF3-4804-DA14-4446-7C570D9AC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827050A-5C21-098B-EE10-DC0FD744D9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F8CFF9-CFE2-789B-C6FB-E2A3641A7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FCFB-89D6-4F69-AD31-50DDA5F34F8E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775FEC6-0625-8453-4406-B32C76E44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D696C8-2819-322A-6F0D-2AC4095D0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EED3-5E70-4809-BC88-BD26CFD8B4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566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5000"/>
    </mc:Choice>
    <mc:Fallback xmlns="">
      <p:transition spd="slow" advTm="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35ECD0D-507D-A036-AC52-2CFA3D1779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C7CE3EC-AB02-59A2-EA2A-2EA62F43B0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F74D7D-7E32-249F-45C6-4ED0702FA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FCFB-89D6-4F69-AD31-50DDA5F34F8E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C8F131-8B15-D7DC-E7D0-C42F6BDFB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37FB9F-7722-795B-FC70-C66711ABD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EED3-5E70-4809-BC88-BD26CFD8B4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051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5000"/>
    </mc:Choice>
    <mc:Fallback xmlns="">
      <p:transition spd="slow" advTm="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>
            <a:extLst>
              <a:ext uri="{FF2B5EF4-FFF2-40B4-BE49-F238E27FC236}">
                <a16:creationId xmlns:a16="http://schemas.microsoft.com/office/drawing/2014/main" id="{084017E8-3E4E-FB02-CE54-AA448F29A586}"/>
              </a:ext>
            </a:extLst>
          </p:cNvPr>
          <p:cNvSpPr/>
          <p:nvPr userDrawn="1"/>
        </p:nvSpPr>
        <p:spPr>
          <a:xfrm>
            <a:off x="10907487" y="0"/>
            <a:ext cx="1284514" cy="6858000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9600F09-E8EB-BB3E-CB25-34D093DBA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7365"/>
            <a:ext cx="8538358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1CCC37-F308-D0B8-2A0D-D2C5FAB8B8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8757"/>
            <a:ext cx="8538358" cy="3553898"/>
          </a:xfr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8A38D7-DD2E-932F-D99D-6CFDF3CD85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5869980"/>
            <a:ext cx="8538358" cy="79335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1843C0DB-6237-7546-0CD0-5A83AE6F9FCE}"/>
              </a:ext>
            </a:extLst>
          </p:cNvPr>
          <p:cNvSpPr/>
          <p:nvPr userDrawn="1"/>
        </p:nvSpPr>
        <p:spPr>
          <a:xfrm>
            <a:off x="0" y="0"/>
            <a:ext cx="225631" cy="6858000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 descr="Obsah obrázku Písmo, Grafika, grafický design, snímek obrazovky&#10;&#10;Popis byl vytvořen automaticky">
            <a:extLst>
              <a:ext uri="{FF2B5EF4-FFF2-40B4-BE49-F238E27FC236}">
                <a16:creationId xmlns:a16="http://schemas.microsoft.com/office/drawing/2014/main" id="{5B9EDCED-8309-15FB-E95E-77E77E0EBB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5615" y="6100741"/>
            <a:ext cx="957943" cy="421787"/>
          </a:xfrm>
          <a:prstGeom prst="rect">
            <a:avLst/>
          </a:prstGeom>
        </p:spPr>
      </p:pic>
      <p:pic>
        <p:nvPicPr>
          <p:cNvPr id="6" name="Obrázek 5" descr="Obsah obrázku text, Písmo, Grafika, logo&#10;&#10;Obsah vygenerovaný umělou inteligencí může být nesprávný.">
            <a:extLst>
              <a:ext uri="{FF2B5EF4-FFF2-40B4-BE49-F238E27FC236}">
                <a16:creationId xmlns:a16="http://schemas.microsoft.com/office/drawing/2014/main" id="{B5EF9EAD-F723-C3AE-294E-B6E0AD6CAD8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946" y="0"/>
            <a:ext cx="1846053" cy="1846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563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5000"/>
    </mc:Choice>
    <mc:Fallback xmlns="">
      <p:transition spd="slow" advTm="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id="{D95A942A-6F35-697A-D0E7-738A04568BC4}"/>
              </a:ext>
            </a:extLst>
          </p:cNvPr>
          <p:cNvSpPr/>
          <p:nvPr userDrawn="1"/>
        </p:nvSpPr>
        <p:spPr>
          <a:xfrm>
            <a:off x="0" y="4580288"/>
            <a:ext cx="12192000" cy="2293967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8F342EF-45B6-9195-57C3-07A72CD27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8658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3F0CC15-F371-9B90-FF62-331B239416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0288"/>
            <a:ext cx="732155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 dirty="0"/>
              <a:t>Po kliknutí můžete upravovat styly textu v předloze.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3355E6-6A83-0E9A-61E3-0A2AA6A24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EED3-5E70-4809-BC88-BD26CFD8B4FA}" type="slidenum">
              <a:rPr lang="cs-CZ" smtClean="0"/>
              <a:t>‹#›</a:t>
            </a:fld>
            <a:endParaRPr lang="cs-CZ"/>
          </a:p>
        </p:txBody>
      </p:sp>
      <p:pic>
        <p:nvPicPr>
          <p:cNvPr id="9" name="Obrázek 8" descr="Obsah obrázku Písmo, Grafika, grafický design, snímek obrazovky&#10;&#10;Popis byl vytvořen automaticky">
            <a:extLst>
              <a:ext uri="{FF2B5EF4-FFF2-40B4-BE49-F238E27FC236}">
                <a16:creationId xmlns:a16="http://schemas.microsoft.com/office/drawing/2014/main" id="{642F35F3-38A0-3180-0CD4-FEE563FC7B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3942" y="6231391"/>
            <a:ext cx="1135783" cy="500091"/>
          </a:xfrm>
          <a:prstGeom prst="rect">
            <a:avLst/>
          </a:prstGeom>
        </p:spPr>
      </p:pic>
      <p:pic>
        <p:nvPicPr>
          <p:cNvPr id="4" name="Obrázek 3" descr="Obsah obrázku text, Písmo, Grafika, logo&#10;&#10;Obsah vygenerovaný umělou inteligencí může být nesprávný.">
            <a:extLst>
              <a:ext uri="{FF2B5EF4-FFF2-40B4-BE49-F238E27FC236}">
                <a16:creationId xmlns:a16="http://schemas.microsoft.com/office/drawing/2014/main" id="{CC5269DD-9524-9AA5-E451-E99A77E43B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119" y="4144017"/>
            <a:ext cx="2523646" cy="2523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703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5000"/>
    </mc:Choice>
    <mc:Fallback xmlns="">
      <p:transition spd="slow" advTm="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9B703B-85CD-33F5-A7B3-8CA44F544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524F47-21F2-62F9-BE11-DDB36B592F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B93384A-C902-EB6E-2F7F-13EBC8BF41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5262138-48CC-14AE-4CC8-3D85BC257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FCFB-89D6-4F69-AD31-50DDA5F34F8E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DDB4BAF-3197-0131-DBD4-6898AB95F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6F6F962-A8DD-C79F-8ADB-80FF5BD98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EED3-5E70-4809-BC88-BD26CFD8B4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0921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5000"/>
    </mc:Choice>
    <mc:Fallback xmlns="">
      <p:transition spd="slow" advTm="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389D01-894A-078B-4461-B40757BDA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31667BF-1CD3-23CD-43B1-DFD47BD9AD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D84DCA5-EEB7-0E69-83AE-CE7169C09C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C955E28-264D-5558-6D13-C3172346C7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D205183-2B5C-8A71-FCF8-13D6698D6B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46276BA-4115-D1D8-ACC5-A6C548276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FCFB-89D6-4F69-AD31-50DDA5F34F8E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5E237E1-8F61-8E31-C960-A17A37853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680AE15-9303-04B8-8FCD-5186993EB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EED3-5E70-4809-BC88-BD26CFD8B4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366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5000"/>
    </mc:Choice>
    <mc:Fallback xmlns="">
      <p:transition spd="slow" advTm="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0D0915-A950-460F-5FE8-EDB7C192D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B1CEB4F-BAAC-7A17-4C75-F5C5B6535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FCFB-89D6-4F69-AD31-50DDA5F34F8E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09F2A99-A7B7-132D-D08B-2CE7EA7C0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3D1948-D202-D5CF-2C46-23F190798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EED3-5E70-4809-BC88-BD26CFD8B4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2528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5000"/>
    </mc:Choice>
    <mc:Fallback xmlns="">
      <p:transition spd="slow" advTm="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0B26254-3102-00E2-60BC-27828ED61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FCFB-89D6-4F69-AD31-50DDA5F34F8E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C1DC50E-B5F0-259A-16B3-02C95157A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122B295-F151-5044-48EB-964A0902A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EED3-5E70-4809-BC88-BD26CFD8B4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2558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5000"/>
    </mc:Choice>
    <mc:Fallback xmlns="">
      <p:transition spd="slow" advTm="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3F34D2-3337-3C77-40D0-9C6FA9685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212520-AD8F-319F-3C89-5113410507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990FA6E-15E0-0D7F-6E08-9A649C2A2F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C92A83E-02E3-AFE4-162B-9A4645FBB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FCFB-89D6-4F69-AD31-50DDA5F34F8E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856146F-0814-B2B8-C4B8-FF2E2C6FD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81BCF33-05AB-CFD4-1042-67EEC12B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EED3-5E70-4809-BC88-BD26CFD8B4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1939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5000"/>
    </mc:Choice>
    <mc:Fallback xmlns="">
      <p:transition spd="slow" advTm="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9AF94C-8D08-0462-CF95-64CEB29D5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7212248-E366-3E48-E132-B497B1E851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616B3D1-5DC8-7551-AFC6-0F4DD65A72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A1FCAED-BC32-3D82-2C88-FA5A893FE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4FCFB-89D6-4F69-AD31-50DDA5F34F8E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241B2A9-E920-52D6-50F3-0779CA2DC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1DBD79-A630-10D9-58B7-216554ACB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AEED3-5E70-4809-BC88-BD26CFD8B4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082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5000"/>
    </mc:Choice>
    <mc:Fallback xmlns="">
      <p:transition spd="slow" advTm="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B5AC8F2-BA84-1B61-B6C9-C7DED7314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14BDD71-BEEC-2320-6D60-3DFC2614A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CB0053-52C1-00A8-89FD-2BE343BC73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  <a:latin typeface="Futura T OT" panose="02000000000000000000" pitchFamily="50" charset="0"/>
              </a:defRPr>
            </a:lvl1pPr>
          </a:lstStyle>
          <a:p>
            <a:fld id="{6544FCFB-89D6-4F69-AD31-50DDA5F34F8E}" type="datetimeFigureOut">
              <a:rPr lang="cs-CZ" smtClean="0"/>
              <a:pPr/>
              <a:t>03.03.2025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14386C5-CBB3-8F24-2B75-0ABF579B00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  <a:latin typeface="Futura T OT" panose="02000000000000000000" pitchFamily="50" charset="0"/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99AF9B-370E-24D6-3710-66B8354809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  <a:latin typeface="Futura T OT" panose="02000000000000000000" pitchFamily="50" charset="0"/>
              </a:defRPr>
            </a:lvl1pPr>
          </a:lstStyle>
          <a:p>
            <a:fld id="{5CCAEED3-5E70-4809-BC88-BD26CFD8B4F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8388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6000" advTm="5000"/>
    </mc:Choice>
    <mc:Fallback xmlns="">
      <p:transition spd="slow" advTm="5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457C"/>
          </a:solidFill>
          <a:latin typeface="Futura T OT" panose="02000000000000000000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457C"/>
          </a:solidFill>
          <a:latin typeface="Futura T OT" panose="02000000000000000000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>
              <a:lumMod val="50000"/>
            </a:schemeClr>
          </a:solidFill>
          <a:latin typeface="Futura T OT" panose="02000000000000000000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457C"/>
          </a:solidFill>
          <a:latin typeface="Futura T OT" panose="02000000000000000000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utura T OT" panose="02000000000000000000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utura T OT" panose="02000000000000000000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B1DBEA6-CFF3-AD5E-A281-4B1F4B6C3B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61264"/>
            <a:ext cx="7145087" cy="1696686"/>
          </a:xfrm>
        </p:spPr>
        <p:txBody>
          <a:bodyPr>
            <a:noAutofit/>
          </a:bodyPr>
          <a:lstStyle/>
          <a:p>
            <a:r>
              <a:rPr lang="cs-CZ" sz="5400" dirty="0">
                <a:solidFill>
                  <a:srgbClr val="00457C"/>
                </a:solidFill>
              </a:rPr>
              <a:t>DAN JIRÁNEK</a:t>
            </a:r>
          </a:p>
          <a:p>
            <a:r>
              <a:rPr lang="cs-CZ" sz="2800" dirty="0"/>
              <a:t>ředitel Legislativní a právní sekce SMO ČR</a:t>
            </a:r>
          </a:p>
          <a:p>
            <a:endParaRPr lang="cs-CZ" sz="5400" dirty="0">
              <a:solidFill>
                <a:srgbClr val="00457C"/>
              </a:solidFill>
            </a:endParaRPr>
          </a:p>
        </p:txBody>
      </p:sp>
      <p:sp>
        <p:nvSpPr>
          <p:cNvPr id="6" name="Zástupný text 4">
            <a:extLst>
              <a:ext uri="{FF2B5EF4-FFF2-40B4-BE49-F238E27FC236}">
                <a16:creationId xmlns:a16="http://schemas.microsoft.com/office/drawing/2014/main" id="{4F2A6DE7-949D-9B0E-766F-E44A41479235}"/>
              </a:ext>
            </a:extLst>
          </p:cNvPr>
          <p:cNvSpPr txBox="1">
            <a:spLocks/>
          </p:cNvSpPr>
          <p:nvPr/>
        </p:nvSpPr>
        <p:spPr>
          <a:xfrm>
            <a:off x="831850" y="1857442"/>
            <a:ext cx="9790142" cy="16966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82000"/>
                  </a:schemeClr>
                </a:solidFill>
                <a:latin typeface="Futura T OT" panose="02000000000000000000" pitchFamily="50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82000"/>
                  </a:schemeClr>
                </a:solidFill>
                <a:latin typeface="Futura T OT" panose="02000000000000000000" pitchFamily="50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82000"/>
                  </a:schemeClr>
                </a:solidFill>
                <a:latin typeface="Futura T OT" panose="02000000000000000000" pitchFamily="50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Futura T OT" panose="02000000000000000000" pitchFamily="50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Futura T OT" panose="02000000000000000000" pitchFamily="50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5400" dirty="0" err="1">
                <a:solidFill>
                  <a:srgbClr val="00457C"/>
                </a:solidFill>
              </a:rPr>
              <a:t>Bezpečnost</a:t>
            </a:r>
            <a:r>
              <a:rPr lang="pl-PL" sz="5400" dirty="0">
                <a:solidFill>
                  <a:srgbClr val="00457C"/>
                </a:solidFill>
              </a:rPr>
              <a:t> u </a:t>
            </a:r>
            <a:r>
              <a:rPr lang="pl-PL" sz="5400" dirty="0" err="1">
                <a:solidFill>
                  <a:srgbClr val="00457C"/>
                </a:solidFill>
              </a:rPr>
              <a:t>vás</a:t>
            </a:r>
            <a:r>
              <a:rPr lang="pl-PL" sz="5400" dirty="0">
                <a:solidFill>
                  <a:srgbClr val="00457C"/>
                </a:solidFill>
              </a:rPr>
              <a:t> v </a:t>
            </a:r>
            <a:r>
              <a:rPr lang="pl-PL" sz="5400" dirty="0" err="1">
                <a:solidFill>
                  <a:srgbClr val="00457C"/>
                </a:solidFill>
              </a:rPr>
              <a:t>kraji</a:t>
            </a:r>
            <a:endParaRPr lang="cs-CZ" sz="5400" dirty="0">
              <a:solidFill>
                <a:srgbClr val="00457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47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5000"/>
    </mc:Choice>
    <mc:Fallback xmlns="">
      <p:transition spd="slow" advTm="5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27B49D-9AF9-E002-BF4B-74DD8258AC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64781157-5823-9E7C-947E-5A2154481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627" y="138023"/>
            <a:ext cx="8538358" cy="325495"/>
          </a:xfrm>
        </p:spPr>
        <p:txBody>
          <a:bodyPr>
            <a:noAutofit/>
          </a:bodyPr>
          <a:lstStyle/>
          <a:p>
            <a:r>
              <a:rPr lang="cs-CZ" sz="2800" b="1" dirty="0"/>
              <a:t>Počty policistů ve výkonu služby</a:t>
            </a:r>
          </a:p>
        </p:txBody>
      </p:sp>
      <p:pic>
        <p:nvPicPr>
          <p:cNvPr id="4" name="Obrázek 3" descr="Obsah obrázku text, snímek obrazovky, číslo, Paralelní&#10;&#10;Obsah vygenerovaný umělou inteligencí může být nesprávný.">
            <a:extLst>
              <a:ext uri="{FF2B5EF4-FFF2-40B4-BE49-F238E27FC236}">
                <a16:creationId xmlns:a16="http://schemas.microsoft.com/office/drawing/2014/main" id="{0892A224-018D-5CEE-5637-6D104B02737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510" r="4186" b="6030"/>
          <a:stretch/>
        </p:blipFill>
        <p:spPr>
          <a:xfrm>
            <a:off x="281766" y="463518"/>
            <a:ext cx="9862900" cy="5951689"/>
          </a:xfrm>
          <a:prstGeom prst="rect">
            <a:avLst/>
          </a:prstGeom>
        </p:spPr>
      </p:pic>
      <p:sp>
        <p:nvSpPr>
          <p:cNvPr id="2" name="Nadpis 2">
            <a:extLst>
              <a:ext uri="{FF2B5EF4-FFF2-40B4-BE49-F238E27FC236}">
                <a16:creationId xmlns:a16="http://schemas.microsoft.com/office/drawing/2014/main" id="{F8F4E6FB-1B11-5F77-A4F6-DDC750BB4141}"/>
              </a:ext>
            </a:extLst>
          </p:cNvPr>
          <p:cNvSpPr txBox="1">
            <a:spLocks/>
          </p:cNvSpPr>
          <p:nvPr/>
        </p:nvSpPr>
        <p:spPr>
          <a:xfrm>
            <a:off x="1606308" y="6415207"/>
            <a:ext cx="8538358" cy="3254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457C"/>
                </a:solidFill>
                <a:latin typeface="Futura T OT" panose="02000000000000000000" pitchFamily="50" charset="0"/>
                <a:ea typeface="+mj-ea"/>
                <a:cs typeface="+mj-cs"/>
              </a:defRPr>
            </a:lvl1pPr>
          </a:lstStyle>
          <a:p>
            <a:pPr algn="r"/>
            <a:r>
              <a:rPr lang="cs-CZ" sz="1400" b="1" dirty="0"/>
              <a:t>Zdroj: Policie ČR - Policejní prezidium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532C8E2-9B4D-402B-6708-17C55375840F}"/>
              </a:ext>
            </a:extLst>
          </p:cNvPr>
          <p:cNvSpPr/>
          <p:nvPr/>
        </p:nvSpPr>
        <p:spPr>
          <a:xfrm>
            <a:off x="301925" y="2147977"/>
            <a:ext cx="9842741" cy="325495"/>
          </a:xfrm>
          <a:prstGeom prst="rect">
            <a:avLst/>
          </a:prstGeom>
          <a:solidFill>
            <a:schemeClr val="accent6"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8CB8346-974D-D842-1A54-C1BAFE6980DC}"/>
              </a:ext>
            </a:extLst>
          </p:cNvPr>
          <p:cNvSpPr/>
          <p:nvPr/>
        </p:nvSpPr>
        <p:spPr>
          <a:xfrm>
            <a:off x="281766" y="4118844"/>
            <a:ext cx="9842741" cy="325495"/>
          </a:xfrm>
          <a:prstGeom prst="rect">
            <a:avLst/>
          </a:prstGeom>
          <a:solidFill>
            <a:schemeClr val="accent6">
              <a:alpha val="29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0587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5000"/>
    </mc:Choice>
    <mc:Fallback xmlns="">
      <p:transition spd="slow" advTm="5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A4094E-04E1-9C89-1C38-F08B6DB2A1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4DDA3CA9-E89C-C1EA-FAE1-77A1CE9E1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0956" y="2766218"/>
            <a:ext cx="8538358" cy="1325563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469619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6000" advTm="5000"/>
    </mc:Choice>
    <mc:Fallback xmlns="">
      <p:transition spd="slow" advTm="5000"/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29</Words>
  <Application>Microsoft Office PowerPoint</Application>
  <PresentationFormat>Širokoúhlá obrazovka</PresentationFormat>
  <Paragraphs>6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Arial</vt:lpstr>
      <vt:lpstr>Futura T OT</vt:lpstr>
      <vt:lpstr>Motiv Office</vt:lpstr>
      <vt:lpstr>Prezentace aplikace PowerPoint</vt:lpstr>
      <vt:lpstr>Počty policistů ve výkonu služby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Michaela Mottlová</dc:creator>
  <cp:lastModifiedBy>Michaela Mottlová</cp:lastModifiedBy>
  <cp:revision>21</cp:revision>
  <dcterms:created xsi:type="dcterms:W3CDTF">2024-03-07T15:58:41Z</dcterms:created>
  <dcterms:modified xsi:type="dcterms:W3CDTF">2025-03-03T16:20:52Z</dcterms:modified>
</cp:coreProperties>
</file>