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01" r:id="rId5"/>
    <p:sldId id="273" r:id="rId6"/>
    <p:sldId id="299" r:id="rId7"/>
    <p:sldId id="300" r:id="rId8"/>
    <p:sldId id="305" r:id="rId9"/>
    <p:sldId id="303" r:id="rId10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23F73C-1EF6-F833-226A-76548EA44E4F}" v="48" dt="2025-03-11T15:59:48.010"/>
    <p1510:client id="{E2F6C154-0F1F-9E05-99B3-139CC1171355}" v="504" dt="2025-03-11T15:39:11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2" autoAdjust="0"/>
    <p:restoredTop sz="96201" autoAdjust="0"/>
  </p:normalViewPr>
  <p:slideViewPr>
    <p:cSldViewPr snapToObjects="1">
      <p:cViewPr>
        <p:scale>
          <a:sx n="80" d="100"/>
          <a:sy n="80" d="100"/>
        </p:scale>
        <p:origin x="1880" y="10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75" d="100"/>
          <a:sy n="75" d="100"/>
        </p:scale>
        <p:origin x="316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E2879F-85E3-496B-8667-A4EA32411B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black">
          <a:xfrm>
            <a:off x="1614671" y="9262661"/>
            <a:ext cx="3568333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pPr algn="ctr"/>
            <a:r>
              <a:rPr lang="en-GB" sz="1100" dirty="0"/>
              <a:t>confidential, internal, open | Author | Presentation Topic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0349B1-E56A-42C1-B0A4-26B687F2FB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black">
          <a:xfrm>
            <a:off x="6039404" y="9262661"/>
            <a:ext cx="285467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6F450DBC-90BB-49B2-91E4-AABCC1357725}" type="slidenum">
              <a:rPr lang="de-DE" sz="900" smtClean="0"/>
              <a:pPr algn="l"/>
              <a:t>‹#›</a:t>
            </a:fld>
            <a:endParaRPr lang="de-DE" sz="9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E2A2C4-9FAC-4DAF-8CF2-98D0ADF211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456"/>
          <a:stretch/>
        </p:blipFill>
        <p:spPr bwMode="black">
          <a:xfrm>
            <a:off x="384820" y="9211948"/>
            <a:ext cx="682820" cy="4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4272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pos="299" userDrawn="1">
          <p15:clr>
            <a:srgbClr val="F26B43"/>
          </p15:clr>
        </p15:guide>
        <p15:guide id="2" pos="398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06388" y="976313"/>
            <a:ext cx="3830637" cy="2155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black">
          <a:xfrm>
            <a:off x="472804" y="3556395"/>
            <a:ext cx="5846516" cy="5129415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  <a:p>
            <a:pPr lvl="8"/>
            <a:endParaRPr lang="en-GB"/>
          </a:p>
          <a:p>
            <a:pPr lvl="4"/>
            <a:endParaRPr lang="en-GB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95981BBF-A3AF-4657-B40E-0C891992F7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black">
          <a:xfrm>
            <a:off x="1614671" y="9262256"/>
            <a:ext cx="3568333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pPr algn="ctr"/>
            <a:r>
              <a:rPr lang="en-GB" sz="1100" dirty="0"/>
              <a:t>confidential, internal, open | Author | Presentation Topic | Date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C024CC59-CB8B-404F-82E2-4F59721F4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black">
          <a:xfrm>
            <a:off x="6039404" y="9262256"/>
            <a:ext cx="285467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6F450DBC-90BB-49B2-91E4-AABCC1357725}" type="slidenum">
              <a:rPr lang="de-DE" sz="900" smtClean="0"/>
              <a:pPr algn="l"/>
              <a:t>‹#›</a:t>
            </a:fld>
            <a:endParaRPr lang="de-DE" sz="9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EB4B23-29CF-4DD3-A96B-2B9F09F54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456"/>
          <a:stretch/>
        </p:blipFill>
        <p:spPr bwMode="black">
          <a:xfrm>
            <a:off x="384820" y="9211948"/>
            <a:ext cx="682820" cy="4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900"/>
      </a:spcAft>
      <a:buClr>
        <a:schemeClr val="tx2"/>
      </a:buClr>
      <a:buFont typeface="+mj-lt" panose="05020102010507070707" pitchFamily="18" charset="2"/>
      <a:buNone/>
      <a:defRPr sz="1200" b="0" kern="1200">
        <a:solidFill>
          <a:schemeClr val="tx1"/>
        </a:solidFill>
        <a:latin typeface="+mj-lt"/>
        <a:ea typeface="+mn-ea"/>
        <a:cs typeface="+mn-cs"/>
      </a:defRPr>
    </a:lvl1pPr>
    <a:lvl2pPr marL="0" indent="0" algn="l" defTabSz="914400" rtl="0" eaLnBrk="1" latinLnBrk="0" hangingPunct="1">
      <a:spcAft>
        <a:spcPts val="600"/>
      </a:spcAft>
      <a:buClr>
        <a:schemeClr val="tx2"/>
      </a:buClr>
      <a:buFont typeface="+mj-lt" panose="05020102010507070707" pitchFamily="18" charset="2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44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88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432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576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720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864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008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/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,Sans-Serif"/>
              <a:buChar char="§"/>
            </a:pPr>
            <a:r>
              <a:rPr lang="cs-CZ"/>
              <a:t>Pokrytí mobilním signálem 5G</a:t>
            </a:r>
            <a:endParaRPr lang="en-US"/>
          </a:p>
          <a:p>
            <a:pPr marL="342900" indent="-342900">
              <a:buFont typeface="Wingdings,Sans-Serif"/>
              <a:buChar char="§"/>
            </a:pPr>
            <a:r>
              <a:rPr lang="cs-CZ"/>
              <a:t>BTS může být určena pouze pro síť T-Mobile nebo jako sdílené řešení s O2 (v případě zájmu ze strany O2)</a:t>
            </a:r>
            <a:endParaRPr lang="en-US"/>
          </a:p>
          <a:p>
            <a:pPr marL="342900" indent="-342900">
              <a:buFont typeface="Wingdings,Sans-Serif"/>
              <a:buChar char="§"/>
            </a:pPr>
            <a:r>
              <a:rPr lang="cs-CZ"/>
              <a:t>Možnost využití obecních pozemků či objektů je důležitým předpokladem pro úspěšnou realizaci</a:t>
            </a:r>
            <a:endParaRPr lang="en-US"/>
          </a:p>
          <a:p>
            <a:pPr marL="342900" indent="-342900">
              <a:buFont typeface="Wingdings,Sans-Serif"/>
              <a:buChar char="§"/>
            </a:pPr>
            <a:r>
              <a:rPr lang="cs-CZ" dirty="0"/>
              <a:t>Předběžné cenové rozpětí se pohybuje od vyšších stovek tisíc korun až přes milion Kč v závislosti na konkrétním řešení (např. počet sektorů a frekvencí)</a:t>
            </a:r>
            <a:endParaRPr lang="en-US" dirty="0"/>
          </a:p>
          <a:p>
            <a:pPr marL="342900" indent="-342900">
              <a:buFont typeface="Wingdings,Sans-Serif"/>
              <a:buChar char="§"/>
            </a:pPr>
            <a:r>
              <a:rPr lang="cs-CZ" dirty="0"/>
              <a:t>Realizace závisí na technické proveditelnosti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F450DBC-90BB-49B2-91E4-AABCC1357725}" type="slidenum">
              <a:rPr lang="de-DE" sz="900" smtClean="0"/>
              <a:pPr algn="l"/>
              <a:t>5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388907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E780C9C-54F2-4355-8844-2AA50F6BC4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297864" y="0"/>
            <a:ext cx="6894136" cy="6858000"/>
          </a:xfrm>
          <a:custGeom>
            <a:avLst/>
            <a:gdLst>
              <a:gd name="connsiteX0" fmla="*/ 6894136 w 6894136"/>
              <a:gd name="connsiteY0" fmla="*/ 0 h 6858000"/>
              <a:gd name="connsiteX1" fmla="*/ 6894136 w 6894136"/>
              <a:gd name="connsiteY1" fmla="*/ 6858000 h 6858000"/>
              <a:gd name="connsiteX2" fmla="*/ 0 w 6894136"/>
              <a:gd name="connsiteY2" fmla="*/ 6858000 h 6858000"/>
              <a:gd name="connsiteX3" fmla="*/ 1265474 w 6894136"/>
              <a:gd name="connsiteY3" fmla="*/ 1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4136" h="6858000">
                <a:moveTo>
                  <a:pt x="6894136" y="0"/>
                </a:moveTo>
                <a:lnTo>
                  <a:pt x="6894136" y="6858000"/>
                </a:lnTo>
                <a:lnTo>
                  <a:pt x="0" y="6858000"/>
                </a:lnTo>
                <a:lnTo>
                  <a:pt x="1265474" y="19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 baseline="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5DB660-BEA6-4B99-9720-1536CF7D2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1484313"/>
            <a:ext cx="4536000" cy="2140911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891937-CC24-41A9-9EB6-06AEE112B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3789096"/>
            <a:ext cx="4536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F9BAA1A-E911-4D42-917F-05D80DB2F2D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97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1700B-8639-459A-9DB3-8908E7079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5773F91-952B-4027-A509-D0FC05D7D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1FD126-04E4-4103-B3F0-0C5F4BE146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57345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C5366064-1808-4159-BB7D-81B4B8BCF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B1C9843-9CCD-4707-BCAD-91FEBBD1A2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39527618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E96A5-93EA-451A-88A2-0C4325907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D6AE95-30E2-4E14-9028-628793137D1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0BABE80-E0D1-46E7-8B60-730D1088E2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6240000" y="1483726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645BF9-9EDA-419B-AB36-7B935620D1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2DE23C-5423-48CE-8882-D6C06C2846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591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5EE6-FFD8-44FD-9C80-95B68F34D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422070A-7303-4B7F-93D4-191685839B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7D9598B6-CEA7-42C6-8376-9C8FFAD9B4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60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508F3AD6-ECB1-46C4-8C4D-7E8618324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889586-28CC-47C6-B178-BBAB317550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1528BA-A52E-4337-B474-61A6A8DD5E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2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E4F56-CAAF-476E-A2B9-F1A0D25C8BAC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B6057D-AA55-47BF-A331-2E2648C311B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D73B4FC-B74D-4CE7-B959-B58A486BFB4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335969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C02444F-BCE5-47EE-A8CF-C44F25865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6240000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747D8B36-797B-4379-B1D3-EFD569BF81E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120624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F96E58-B088-4C9A-B95A-5833E90EA5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43D715B-42D7-4FC5-83D7-9CCA39782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825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with highligh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968421-13D9-452E-9E1F-D6F5FE4699B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1FA861B-DD93-4B8B-8DB8-0BCD738A1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58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BBEDD2-BE9F-4A3C-BB81-2353AC6C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9D0862D2-AED8-4E0B-92B3-CB48CC15A0E0}"/>
              </a:ext>
            </a:extLst>
          </p:cNvPr>
          <p:cNvSpPr/>
          <p:nvPr userDrawn="1"/>
        </p:nvSpPr>
        <p:spPr bwMode="gray">
          <a:xfrm>
            <a:off x="7913792" y="1484312"/>
            <a:ext cx="4278208" cy="4897438"/>
          </a:xfrm>
          <a:custGeom>
            <a:avLst/>
            <a:gdLst>
              <a:gd name="connsiteX0" fmla="*/ 3150760 w 4278208"/>
              <a:gd name="connsiteY0" fmla="*/ 0 h 4897438"/>
              <a:gd name="connsiteX1" fmla="*/ 4278208 w 4278208"/>
              <a:gd name="connsiteY1" fmla="*/ 0 h 4897438"/>
              <a:gd name="connsiteX2" fmla="*/ 4278208 w 4278208"/>
              <a:gd name="connsiteY2" fmla="*/ 4897438 h 4897438"/>
              <a:gd name="connsiteX3" fmla="*/ 4089262 w 4278208"/>
              <a:gd name="connsiteY3" fmla="*/ 4897438 h 4897438"/>
              <a:gd name="connsiteX4" fmla="*/ 3150760 w 4278208"/>
              <a:gd name="connsiteY4" fmla="*/ 4897438 h 4897438"/>
              <a:gd name="connsiteX5" fmla="*/ 0 w 4278208"/>
              <a:gd name="connsiteY5" fmla="*/ 4897438 h 4897438"/>
              <a:gd name="connsiteX6" fmla="*/ 163558 w 4278208"/>
              <a:gd name="connsiteY6" fmla="*/ 4029750 h 4897438"/>
              <a:gd name="connsiteX7" fmla="*/ 913209 w 4278208"/>
              <a:gd name="connsiteY7" fmla="*/ 677 h 4897438"/>
              <a:gd name="connsiteX8" fmla="*/ 3150760 w 4278208"/>
              <a:gd name="connsiteY8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8208" h="4897438">
                <a:moveTo>
                  <a:pt x="3150760" y="0"/>
                </a:moveTo>
                <a:lnTo>
                  <a:pt x="4278208" y="0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1D49593-9508-492B-90C5-F09125A9C1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C7C8EAF-3E10-43D6-9B69-D139BF64DF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96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F1334-0C30-417F-8C36-14E54C69E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390C6A2-43FF-4452-B80E-84686F69C3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4588"/>
            <a:ext cx="3528000" cy="489716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2A89A98-38F0-4125-B055-9C860DA9FC1A}"/>
              </a:ext>
            </a:extLst>
          </p:cNvPr>
          <p:cNvSpPr/>
          <p:nvPr userDrawn="1"/>
        </p:nvSpPr>
        <p:spPr bwMode="gray">
          <a:xfrm>
            <a:off x="4295800" y="1484312"/>
            <a:ext cx="7896200" cy="4897438"/>
          </a:xfrm>
          <a:custGeom>
            <a:avLst/>
            <a:gdLst>
              <a:gd name="connsiteX0" fmla="*/ 3150760 w 7896200"/>
              <a:gd name="connsiteY0" fmla="*/ 0 h 4897438"/>
              <a:gd name="connsiteX1" fmla="*/ 4278208 w 7896200"/>
              <a:gd name="connsiteY1" fmla="*/ 0 h 4897438"/>
              <a:gd name="connsiteX2" fmla="*/ 4278208 w 7896200"/>
              <a:gd name="connsiteY2" fmla="*/ 816 h 4897438"/>
              <a:gd name="connsiteX3" fmla="*/ 7896200 w 7896200"/>
              <a:gd name="connsiteY3" fmla="*/ 816 h 4897438"/>
              <a:gd name="connsiteX4" fmla="*/ 7896200 w 7896200"/>
              <a:gd name="connsiteY4" fmla="*/ 4897438 h 4897438"/>
              <a:gd name="connsiteX5" fmla="*/ 4278208 w 7896200"/>
              <a:gd name="connsiteY5" fmla="*/ 4897438 h 4897438"/>
              <a:gd name="connsiteX6" fmla="*/ 4089262 w 7896200"/>
              <a:gd name="connsiteY6" fmla="*/ 4897438 h 4897438"/>
              <a:gd name="connsiteX7" fmla="*/ 3150760 w 7896200"/>
              <a:gd name="connsiteY7" fmla="*/ 4897438 h 4897438"/>
              <a:gd name="connsiteX8" fmla="*/ 74220 w 7896200"/>
              <a:gd name="connsiteY8" fmla="*/ 4897438 h 4897438"/>
              <a:gd name="connsiteX9" fmla="*/ 0 w 7896200"/>
              <a:gd name="connsiteY9" fmla="*/ 4897438 h 4897438"/>
              <a:gd name="connsiteX10" fmla="*/ 163558 w 7896200"/>
              <a:gd name="connsiteY10" fmla="*/ 4029750 h 4897438"/>
              <a:gd name="connsiteX11" fmla="*/ 913209 w 7896200"/>
              <a:gd name="connsiteY11" fmla="*/ 677 h 4897438"/>
              <a:gd name="connsiteX12" fmla="*/ 3150760 w 7896200"/>
              <a:gd name="connsiteY12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96200" h="4897438">
                <a:moveTo>
                  <a:pt x="3150760" y="0"/>
                </a:moveTo>
                <a:lnTo>
                  <a:pt x="4278208" y="0"/>
                </a:lnTo>
                <a:lnTo>
                  <a:pt x="4278208" y="816"/>
                </a:lnTo>
                <a:lnTo>
                  <a:pt x="7896200" y="816"/>
                </a:lnTo>
                <a:lnTo>
                  <a:pt x="7896200" y="4897438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7422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rgbClr val="E20074"/>
          </a:solidFill>
          <a:ln w="301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DFBB1CA-C61D-4A97-B9D5-A805CCF931E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F85986-C820-4AB9-8209-3195C3E49A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295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B38C1338-03E2-479A-84CD-1A9C778CC6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0920536" y="0"/>
            <a:ext cx="1271464" cy="6858000"/>
          </a:xfrm>
          <a:custGeom>
            <a:avLst/>
            <a:gdLst>
              <a:gd name="connsiteX0" fmla="*/ 1271464 w 1271464"/>
              <a:gd name="connsiteY0" fmla="*/ 0 h 6858000"/>
              <a:gd name="connsiteX1" fmla="*/ 1271464 w 1271464"/>
              <a:gd name="connsiteY1" fmla="*/ 6858000 h 6858000"/>
              <a:gd name="connsiteX2" fmla="*/ 0 w 1271464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1464" h="6858000">
                <a:moveTo>
                  <a:pt x="1271464" y="0"/>
                </a:moveTo>
                <a:lnTo>
                  <a:pt x="12714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04000" tIns="1620000" bIns="0" anchor="ctr">
            <a:noAutofit/>
          </a:bodyPr>
          <a:lstStyle>
            <a:lvl1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White </a:t>
            </a:r>
            <a:br>
              <a:rPr lang="en-US" dirty="0"/>
            </a:br>
            <a:r>
              <a:rPr lang="en-US" dirty="0"/>
              <a:t>background </a:t>
            </a:r>
            <a:br>
              <a:rPr lang="en-US" dirty="0"/>
            </a:br>
            <a:r>
              <a:rPr lang="en-US" dirty="0"/>
              <a:t>or add gradient </a:t>
            </a:r>
            <a:br>
              <a:rPr lang="en-US" dirty="0"/>
            </a:br>
            <a:r>
              <a:rPr lang="en-US" dirty="0"/>
              <a:t>as a picture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2A4CF4-F40B-4E8A-9194-82C4992C32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422800" y="2134800"/>
            <a:ext cx="7344000" cy="24480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Font typeface="+mn-lt" panose="020B0604020202020204" pitchFamily="34" charset="0"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+mn-lt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5pPr>
            <a:lvl6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6pPr>
            <a:lvl7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7pPr>
            <a:lvl8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8pPr>
            <a:lvl9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“Click to insert a powerful quote, multi-lined possible”</a:t>
            </a:r>
          </a:p>
          <a:p>
            <a:pPr lvl="1"/>
            <a:r>
              <a:rPr lang="en-US" dirty="0"/>
              <a:t>– Author</a:t>
            </a:r>
          </a:p>
        </p:txBody>
      </p:sp>
    </p:spTree>
    <p:extLst>
      <p:ext uri="{BB962C8B-B14F-4D97-AF65-F5344CB8AC3E}">
        <p14:creationId xmlns:p14="http://schemas.microsoft.com/office/powerpoint/2010/main" val="1763271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FB304-618D-40B7-940D-69DE27A21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18C1C1B3-2B43-47F5-9FA0-80C6D4477A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240016" y="1484313"/>
            <a:ext cx="59532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>
                <a:tab pos="2687638" algn="l"/>
              </a:tabLst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B4C7612-0C84-4376-B998-B34EAE1F54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CD8C59-AB08-4E68-ABC5-054B8E96A1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ABB7E4-4C03-4625-A9FD-0653E9CDEE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28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02E79-B5C3-4A51-9C68-88010755D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CD48E90-58F3-40B4-B97C-453785FBB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>
            <a:lvl5pPr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0AE5EC-538A-4BF1-ABC1-3EE1CF9C15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375" y="1485312"/>
            <a:ext cx="74160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2B3D04-CC57-411E-8F02-823234E22B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E116DD-4D66-41B8-8695-AE80DF78ED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5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19DF1A20-2D08-4001-ACCD-157B201C6B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6979050" cy="6857999"/>
          </a:xfrm>
          <a:custGeom>
            <a:avLst/>
            <a:gdLst>
              <a:gd name="connsiteX0" fmla="*/ 0 w 6979050"/>
              <a:gd name="connsiteY0" fmla="*/ 0 h 6857999"/>
              <a:gd name="connsiteX1" fmla="*/ 6979050 w 6979050"/>
              <a:gd name="connsiteY1" fmla="*/ 0 h 6857999"/>
              <a:gd name="connsiteX2" fmla="*/ 5721751 w 6979050"/>
              <a:gd name="connsiteY2" fmla="*/ 6857999 h 6857999"/>
              <a:gd name="connsiteX3" fmla="*/ 5718661 w 6979050"/>
              <a:gd name="connsiteY3" fmla="*/ 6857999 h 6857999"/>
              <a:gd name="connsiteX4" fmla="*/ 0 w 6979050"/>
              <a:gd name="connsiteY4" fmla="*/ 68561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9050" h="6857999">
                <a:moveTo>
                  <a:pt x="0" y="0"/>
                </a:moveTo>
                <a:lnTo>
                  <a:pt x="6979050" y="0"/>
                </a:lnTo>
                <a:lnTo>
                  <a:pt x="5721751" y="6857999"/>
                </a:lnTo>
                <a:lnTo>
                  <a:pt x="5718661" y="6857999"/>
                </a:lnTo>
                <a:lnTo>
                  <a:pt x="0" y="685610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55CF3A-8745-495B-9FFE-CE92A5F4D6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176113" y="1484313"/>
            <a:ext cx="4536000" cy="2142783"/>
          </a:xfrm>
        </p:spPr>
        <p:txBody>
          <a:bodyPr l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31B0A1-8DE4-4F87-9296-AE72B356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176113" y="3789096"/>
            <a:ext cx="4536000" cy="504000"/>
          </a:xfrm>
        </p:spPr>
        <p:txBody>
          <a:bodyPr lIns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8A7530A-F2BE-4960-A13F-DF414D0EA81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964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(fullsca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12192000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3C2C57A-9E9C-4D5E-A671-30A26FCD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4D60B8-EBC4-4141-8E22-C02E8795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3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79425" y="0"/>
            <a:ext cx="11712575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8DF5307-E60A-4BDF-B8C6-709DBA49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CE5E996-493D-48DC-9368-0094BFC4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53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90201-1A9B-7729-E18B-2982D2A51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18E4D8-E485-A83B-87A7-268C2E3C8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827A7A-8BAD-BA1C-907B-8BDA8E418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146A-A8EB-4180-85EC-CFD3ED087F8B}" type="datetimeFigureOut">
              <a:rPr lang="de-DE" smtClean="0"/>
              <a:t>11.03.2025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EFC87B-D6ED-7EC5-A1A2-861FE40CD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B7D13A-7E47-CC15-80DC-FBD03FA82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66CD-5C0B-45C7-AF68-16970DCCDD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84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981B2F9-E477-4910-B6C8-B4166311C8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2067877 h 6858000"/>
              <a:gd name="connsiteX1" fmla="*/ 952 w 12192000"/>
              <a:gd name="connsiteY1" fmla="*/ 685800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952 w 12192000"/>
              <a:gd name="connsiteY6" fmla="*/ 6858000 h 6858000"/>
              <a:gd name="connsiteX7" fmla="*/ 5554980 w 12192000"/>
              <a:gd name="connsiteY7" fmla="*/ 6857999 h 6858000"/>
              <a:gd name="connsiteX8" fmla="*/ 6454140 w 12192000"/>
              <a:gd name="connsiteY8" fmla="*/ 2067877 h 6858000"/>
              <a:gd name="connsiteX9" fmla="*/ 0 w 12192000"/>
              <a:gd name="connsiteY9" fmla="*/ 20678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2067877"/>
                </a:moveTo>
                <a:cubicBezTo>
                  <a:pt x="317" y="3664585"/>
                  <a:pt x="635" y="5261292"/>
                  <a:pt x="952" y="6858000"/>
                </a:cubicBez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52" y="6858000"/>
                </a:lnTo>
                <a:lnTo>
                  <a:pt x="5554980" y="6857999"/>
                </a:lnTo>
                <a:lnTo>
                  <a:pt x="6454140" y="2067877"/>
                </a:lnTo>
                <a:lnTo>
                  <a:pt x="0" y="20678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B4DB53C6-4A5C-48C2-AF98-0DC609E20D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4676400"/>
            <a:ext cx="5040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2CC7B3-5721-4953-BA56-DB66B35386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2349120"/>
            <a:ext cx="5040000" cy="2160000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CD1DD9C-F02A-47C8-8743-11F4261A4C3F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9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E87C846-8014-43F0-BCFB-649C50CDB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069183 h 6858000"/>
              <a:gd name="connsiteX3" fmla="*/ 6630185 w 12192000"/>
              <a:gd name="connsiteY3" fmla="*/ 2069183 h 6858000"/>
              <a:gd name="connsiteX4" fmla="*/ 5725212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2069183"/>
                </a:lnTo>
                <a:lnTo>
                  <a:pt x="6630185" y="2069183"/>
                </a:lnTo>
                <a:lnTo>
                  <a:pt x="57252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776EA0-9308-4136-9D96-5081DF8610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744608" y="2348880"/>
            <a:ext cx="4968000" cy="2160000"/>
          </a:xfrm>
        </p:spPr>
        <p:txBody>
          <a:bodyPr l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768CC432-56E4-4092-B0F1-5C6FD1847C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744608" y="4672800"/>
            <a:ext cx="4968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1C213A6-316B-4042-A9E0-954B2D89EE8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40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883D2FF-D647-45CD-A73D-4072E12B26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7248114" y="368"/>
            <a:ext cx="4943886" cy="6857632"/>
          </a:xfrm>
          <a:custGeom>
            <a:avLst/>
            <a:gdLst>
              <a:gd name="connsiteX0" fmla="*/ 4943886 w 4943886"/>
              <a:gd name="connsiteY0" fmla="*/ 0 h 6857632"/>
              <a:gd name="connsiteX1" fmla="*/ 4943886 w 4943886"/>
              <a:gd name="connsiteY1" fmla="*/ 6857632 h 6857632"/>
              <a:gd name="connsiteX2" fmla="*/ 0 w 4943886"/>
              <a:gd name="connsiteY2" fmla="*/ 6857632 h 6857632"/>
              <a:gd name="connsiteX3" fmla="*/ 1277303 w 4943886"/>
              <a:gd name="connsiteY3" fmla="*/ 586 h 6857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3886" h="6857632">
                <a:moveTo>
                  <a:pt x="4943886" y="0"/>
                </a:moveTo>
                <a:lnTo>
                  <a:pt x="4943886" y="6857632"/>
                </a:lnTo>
                <a:lnTo>
                  <a:pt x="0" y="6857632"/>
                </a:lnTo>
                <a:lnTo>
                  <a:pt x="1277303" y="58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5287F2-4C81-49CB-BD75-94BEC6AF1B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705" y="1989160"/>
            <a:ext cx="6624000" cy="504000"/>
          </a:xfrm>
        </p:spPr>
        <p:txBody>
          <a:bodyPr anchor="b"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" name="Untertitel 2">
            <a:extLst>
              <a:ext uri="{FF2B5EF4-FFF2-40B4-BE49-F238E27FC236}">
                <a16:creationId xmlns:a16="http://schemas.microsoft.com/office/drawing/2014/main" id="{E3FD7DC8-726A-46D4-A85A-BF1992E82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2565160"/>
            <a:ext cx="662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2337515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C348A62-6FBD-48EB-857E-EA302D879D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4439815" cy="6858000"/>
          </a:xfrm>
          <a:custGeom>
            <a:avLst/>
            <a:gdLst>
              <a:gd name="connsiteX0" fmla="*/ 0 w 4439815"/>
              <a:gd name="connsiteY0" fmla="*/ 0 h 6858000"/>
              <a:gd name="connsiteX1" fmla="*/ 4439815 w 4439815"/>
              <a:gd name="connsiteY1" fmla="*/ 0 h 6858000"/>
              <a:gd name="connsiteX2" fmla="*/ 3186243 w 4439815"/>
              <a:gd name="connsiteY2" fmla="*/ 6858000 h 6858000"/>
              <a:gd name="connsiteX3" fmla="*/ 0 w 44398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9815" h="6858000">
                <a:moveTo>
                  <a:pt x="0" y="0"/>
                </a:moveTo>
                <a:lnTo>
                  <a:pt x="4439815" y="0"/>
                </a:lnTo>
                <a:lnTo>
                  <a:pt x="31862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4369FD-4569-413B-8637-ED89BF8BE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72624" y="1988840"/>
            <a:ext cx="6840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A4E67476-8A11-4E03-B57B-AF937AFD8E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2624" y="2564840"/>
            <a:ext cx="6840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45430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B0FE816-662D-4D4A-9BA2-ED66087E5A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2" y="0"/>
            <a:ext cx="7281150" cy="6858000"/>
          </a:xfrm>
          <a:custGeom>
            <a:avLst/>
            <a:gdLst>
              <a:gd name="connsiteX0" fmla="*/ 0 w 7281150"/>
              <a:gd name="connsiteY0" fmla="*/ 0 h 6858000"/>
              <a:gd name="connsiteX1" fmla="*/ 7281150 w 7281150"/>
              <a:gd name="connsiteY1" fmla="*/ 0 h 6858000"/>
              <a:gd name="connsiteX2" fmla="*/ 6011976 w 7281150"/>
              <a:gd name="connsiteY2" fmla="*/ 6858000 h 6858000"/>
              <a:gd name="connsiteX3" fmla="*/ 0 w 7281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1150" h="6858000">
                <a:moveTo>
                  <a:pt x="0" y="0"/>
                </a:moveTo>
                <a:lnTo>
                  <a:pt x="7281150" y="0"/>
                </a:lnTo>
                <a:lnTo>
                  <a:pt x="6011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4B637A3-33C5-4A94-B8A3-0C6F5F5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248128" y="1988896"/>
            <a:ext cx="4464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119360A-7028-4033-BE23-C2EE0FCAA9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250400" y="2564904"/>
            <a:ext cx="446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51830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0769089-5068-4C15-9B22-3B1239886F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5121825" cy="6858000"/>
          </a:xfrm>
          <a:custGeom>
            <a:avLst/>
            <a:gdLst>
              <a:gd name="connsiteX0" fmla="*/ 0 w 5121825"/>
              <a:gd name="connsiteY0" fmla="*/ 0 h 6858000"/>
              <a:gd name="connsiteX1" fmla="*/ 5121825 w 5121825"/>
              <a:gd name="connsiteY1" fmla="*/ 0 h 6858000"/>
              <a:gd name="connsiteX2" fmla="*/ 3858175 w 5121825"/>
              <a:gd name="connsiteY2" fmla="*/ 6858000 h 6858000"/>
              <a:gd name="connsiteX3" fmla="*/ 0 w 51218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1825" h="6858000">
                <a:moveTo>
                  <a:pt x="0" y="0"/>
                </a:moveTo>
                <a:lnTo>
                  <a:pt x="5121825" y="0"/>
                </a:lnTo>
                <a:lnTo>
                  <a:pt x="38581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830D87-D07A-43A8-A980-AB5EBED7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376" y="405000"/>
            <a:ext cx="3528000" cy="72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20" name="Gerader Verbinder 34">
            <a:extLst>
              <a:ext uri="{FF2B5EF4-FFF2-40B4-BE49-F238E27FC236}">
                <a16:creationId xmlns:a16="http://schemas.microsoft.com/office/drawing/2014/main" id="{2B1F3CF2-72B7-458C-91FB-CAC468766B3E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34">
            <a:extLst>
              <a:ext uri="{FF2B5EF4-FFF2-40B4-BE49-F238E27FC236}">
                <a16:creationId xmlns:a16="http://schemas.microsoft.com/office/drawing/2014/main" id="{35B15501-DA39-4405-A501-B808FEEAC7B2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20E6086C-F980-44D4-8F7B-4091DDC2E9E9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60262B2-3FC0-4933-A938-8A3C6B34A7D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6B585910-715B-4A53-B6DB-D2F11724C83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D03814F-80B6-4F95-AA09-B575532BCBF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8660860-D3F9-4B5A-8FF3-EE882E71090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3877F4A-7091-4406-9127-67DCF4A164D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F2A3D405-9365-47F4-B065-FA28F4C28C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5613885-F031-47F6-9EE6-97B59BF6C8E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0336CE15-2DA5-4767-9E03-49CA6669E5B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DB14636-94C8-43AE-A018-56FDBB27DB7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0942DD0-8B7B-4844-8E00-A77A0694FE0C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4">
            <a:extLst>
              <a:ext uri="{FF2B5EF4-FFF2-40B4-BE49-F238E27FC236}">
                <a16:creationId xmlns:a16="http://schemas.microsoft.com/office/drawing/2014/main" id="{EAEB2504-940C-4858-823B-F837809221E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7">
            <a:extLst>
              <a:ext uri="{FF2B5EF4-FFF2-40B4-BE49-F238E27FC236}">
                <a16:creationId xmlns:a16="http://schemas.microsoft.com/office/drawing/2014/main" id="{6FDACDB1-F571-4B51-87C2-51B68697CAE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6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51FED-C2FB-40B3-9812-6EDF2B43D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186323F-21B0-414B-B738-0CBC5536F2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5024"/>
            <a:ext cx="11233150" cy="4896726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89CEA4-0C81-4360-9410-F4CF7D802D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8AA2BF-B96A-4188-807E-4ACBAECC82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331428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52CBC3-B660-49EC-8CFF-BDC08B2D060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405000"/>
            <a:ext cx="1123315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7DA143-B8D4-4CBA-A16E-07B0484BAAA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9425" y="1484712"/>
            <a:ext cx="11233150" cy="48970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E0E978-16D5-413F-A203-BAC957010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79425" y="6459822"/>
            <a:ext cx="83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 kern="900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90EB52-2700-4288-B91E-A90263E48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6ABAA016-7E93-4746-B97E-C5BEEEC441D1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34">
            <a:extLst>
              <a:ext uri="{FF2B5EF4-FFF2-40B4-BE49-F238E27FC236}">
                <a16:creationId xmlns:a16="http://schemas.microsoft.com/office/drawing/2014/main" id="{7552A32A-6F02-474B-9C7E-E0B4CC3582BC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34">
            <a:extLst>
              <a:ext uri="{FF2B5EF4-FFF2-40B4-BE49-F238E27FC236}">
                <a16:creationId xmlns:a16="http://schemas.microsoft.com/office/drawing/2014/main" id="{D0B16D45-53B5-4DBF-8E57-06CA9A86E703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78AA04B-918F-4D40-A391-BF3B18F58B4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BD96E97-9BA7-4E3E-A9C2-87882CE9B68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9C3B3188-2DFB-4EAE-B916-8338F895983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BAF2FA0F-2910-4B07-9AE8-C61BD24F47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4A84EB4-277B-4B14-9434-662F666B2B2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C2D4A9C3-2A22-4099-A755-D44118620B9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F88AD17-67FE-4421-81DF-B5630CA1289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F1FE4F92-3BD0-42CE-87DE-F4F39963A3F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0B915BF1-CC33-48EB-856F-8685951631D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E5FF1E84-FC22-4E3A-9D5B-2B569BB83C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34">
            <a:extLst>
              <a:ext uri="{FF2B5EF4-FFF2-40B4-BE49-F238E27FC236}">
                <a16:creationId xmlns:a16="http://schemas.microsoft.com/office/drawing/2014/main" id="{446BADBC-7AE7-4AC0-B7B1-FE319EC0CF7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37">
            <a:extLst>
              <a:ext uri="{FF2B5EF4-FFF2-40B4-BE49-F238E27FC236}">
                <a16:creationId xmlns:a16="http://schemas.microsoft.com/office/drawing/2014/main" id="{05A70AEF-370F-44FC-B5F2-E6060FF461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50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74" r:id="rId9"/>
    <p:sldLayoutId id="2147483673" r:id="rId10"/>
    <p:sldLayoutId id="2147483657" r:id="rId11"/>
    <p:sldLayoutId id="2147483659" r:id="rId12"/>
    <p:sldLayoutId id="2147483660" r:id="rId13"/>
    <p:sldLayoutId id="2147483664" r:id="rId14"/>
    <p:sldLayoutId id="2147483661" r:id="rId15"/>
    <p:sldLayoutId id="2147483662" r:id="rId16"/>
    <p:sldLayoutId id="2147483667" r:id="rId17"/>
    <p:sldLayoutId id="2147483663" r:id="rId18"/>
    <p:sldLayoutId id="2147483670" r:id="rId19"/>
    <p:sldLayoutId id="2147483665" r:id="rId20"/>
    <p:sldLayoutId id="2147483666" r:id="rId21"/>
    <p:sldLayoutId id="2147483675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576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0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  <p15:guide id="7" orient="horz" pos="3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tube&#10;&#10;Description automatically generated">
            <a:extLst>
              <a:ext uri="{FF2B5EF4-FFF2-40B4-BE49-F238E27FC236}">
                <a16:creationId xmlns:a16="http://schemas.microsoft.com/office/drawing/2014/main" id="{61AC3722-828A-3494-77A1-3166D13C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5" r="2178"/>
          <a:stretch/>
        </p:blipFill>
        <p:spPr>
          <a:xfrm>
            <a:off x="5297864" y="10"/>
            <a:ext cx="6894136" cy="6857990"/>
          </a:xfrm>
          <a:custGeom>
            <a:avLst/>
            <a:gdLst>
              <a:gd name="connsiteX0" fmla="*/ 6894136 w 6894136"/>
              <a:gd name="connsiteY0" fmla="*/ 0 h 6858000"/>
              <a:gd name="connsiteX1" fmla="*/ 6894136 w 6894136"/>
              <a:gd name="connsiteY1" fmla="*/ 6858000 h 6858000"/>
              <a:gd name="connsiteX2" fmla="*/ 0 w 6894136"/>
              <a:gd name="connsiteY2" fmla="*/ 6858000 h 6858000"/>
              <a:gd name="connsiteX3" fmla="*/ 1265474 w 6894136"/>
              <a:gd name="connsiteY3" fmla="*/ 1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4136" h="6858000">
                <a:moveTo>
                  <a:pt x="6894136" y="0"/>
                </a:moveTo>
                <a:lnTo>
                  <a:pt x="6894136" y="6858000"/>
                </a:lnTo>
                <a:lnTo>
                  <a:pt x="0" y="6858000"/>
                </a:lnTo>
                <a:lnTo>
                  <a:pt x="1265474" y="197"/>
                </a:lnTo>
                <a:close/>
              </a:path>
            </a:pathLst>
          </a:cu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8E3A77-CA61-AB1B-0E3E-E1DC785D4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813422"/>
            <a:ext cx="4536000" cy="3341889"/>
          </a:xfrm>
        </p:spPr>
        <p:txBody>
          <a:bodyPr anchor="b">
            <a:normAutofit/>
          </a:bodyPr>
          <a:lstStyle/>
          <a:p>
            <a:r>
              <a:rPr lang="cs-CZ" dirty="0"/>
              <a:t>Zkušenosti s digitální infrastrukturou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Krajské setkání Jihlava 13.3.</a:t>
            </a:r>
            <a:br>
              <a:rPr lang="cs-CZ" dirty="0"/>
            </a:br>
            <a:endParaRPr lang="en-CZ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E624DBF-6EC8-A4C0-E9A8-F4347DCEC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87270"/>
            <a:ext cx="4536000" cy="50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CZ" dirty="0"/>
              <a:t>Martin Orgoník, T-Mobile</a:t>
            </a:r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6751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788D2A6B-66F0-2B93-561F-140CECFFA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387" y="1878983"/>
            <a:ext cx="7977629" cy="1550017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ts val="3160"/>
              </a:lnSpc>
              <a:spcBef>
                <a:spcPts val="0"/>
              </a:spcBef>
            </a:pPr>
            <a:r>
              <a:rPr lang="cs-CZ" sz="112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chování zákazníků v mobilních sítích:</a:t>
            </a:r>
          </a:p>
          <a:p>
            <a:pPr marL="342900" indent="-342900" algn="l">
              <a:lnSpc>
                <a:spcPct val="100000"/>
              </a:lnSpc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cs-CZ" sz="7200">
                <a:latin typeface="Arial" panose="020B0604020202020204" pitchFamily="34" charset="0"/>
                <a:cs typeface="Arial" panose="020B0604020202020204" pitchFamily="34" charset="0"/>
              </a:rPr>
              <a:t>strmý nárůst spotřeby dat (u všech zákazníků)</a:t>
            </a:r>
          </a:p>
          <a:p>
            <a:pPr marL="342900" indent="-342900" algn="l">
              <a:lnSpc>
                <a:spcPct val="100000"/>
              </a:lnSpc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cs-CZ" sz="7200">
                <a:latin typeface="Arial" panose="020B0604020202020204" pitchFamily="34" charset="0"/>
                <a:cs typeface="Arial" panose="020B0604020202020204" pitchFamily="34" charset="0"/>
              </a:rPr>
              <a:t>u tarifních zákazníků je spotřeba dat dvojnásobná </a:t>
            </a:r>
            <a:r>
              <a:rPr lang="cs-CZ" sz="7200" i="1">
                <a:latin typeface="Arial" panose="020B0604020202020204" pitchFamily="34" charset="0"/>
                <a:cs typeface="Arial" panose="020B0604020202020204" pitchFamily="34" charset="0"/>
              </a:rPr>
              <a:t>(18GB/ měsíc)</a:t>
            </a:r>
          </a:p>
          <a:p>
            <a:pPr marL="342900" indent="-342900" algn="l">
              <a:lnSpc>
                <a:spcPct val="100000"/>
              </a:lnSpc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cs-CZ" sz="7200">
                <a:latin typeface="Arial" panose="020B0604020202020204" pitchFamily="34" charset="0"/>
                <a:cs typeface="Arial" panose="020B0604020202020204" pitchFamily="34" charset="0"/>
              </a:rPr>
              <a:t>pokles o 30% u ceny za 1GB dat v mobilních sítích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DC2E33-53B2-C1FC-1369-9329870B6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387" y="406400"/>
            <a:ext cx="11223057" cy="1403149"/>
          </a:xfrm>
        </p:spPr>
        <p:txBody>
          <a:bodyPr anchor="t">
            <a:noAutofit/>
          </a:bodyPr>
          <a:lstStyle/>
          <a:p>
            <a:pPr algn="l">
              <a:lnSpc>
                <a:spcPts val="4800"/>
              </a:lnSpc>
            </a:pPr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Nároky na digitální infrastrukturu </a:t>
            </a:r>
            <a:b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neustále prudce rostou </a:t>
            </a:r>
            <a:endParaRPr lang="cs-CZ" sz="4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47ECF05-0916-61F4-1401-234CDD384210}"/>
              </a:ext>
            </a:extLst>
          </p:cNvPr>
          <p:cNvSpPr txBox="1"/>
          <p:nvPr/>
        </p:nvSpPr>
        <p:spPr>
          <a:xfrm>
            <a:off x="8818323" y="2054347"/>
            <a:ext cx="2921289" cy="96180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cs-CZ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dat </a:t>
            </a:r>
            <a:b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ročně přenesených </a:t>
            </a:r>
          </a:p>
          <a:p>
            <a:pPr>
              <a:lnSpc>
                <a:spcPts val="2100"/>
              </a:lnSpc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v pevných sítích </a:t>
            </a:r>
          </a:p>
          <a:p>
            <a:pPr algn="r"/>
            <a:r>
              <a:rPr lang="cs-CZ" sz="100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Zdroj: ČTÚ</a:t>
            </a:r>
            <a:endParaRPr lang="cs-CZ" sz="100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A7B1A24-2DE6-33F1-C3BD-5A61D730B7D1}"/>
              </a:ext>
            </a:extLst>
          </p:cNvPr>
          <p:cNvSpPr txBox="1"/>
          <p:nvPr/>
        </p:nvSpPr>
        <p:spPr>
          <a:xfrm>
            <a:off x="8818323" y="5012745"/>
            <a:ext cx="2921289" cy="13440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>
                <a:latin typeface="Arial" panose="020B0604020202020204" pitchFamily="34" charset="0"/>
                <a:cs typeface="Arial" panose="020B0604020202020204" pitchFamily="34" charset="0"/>
              </a:rPr>
              <a:t>využití datacenter celosvětově </a:t>
            </a:r>
            <a:br>
              <a:rPr lang="cs-CZ" sz="1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b="1">
                <a:latin typeface="Arial" panose="020B0604020202020204" pitchFamily="34" charset="0"/>
                <a:cs typeface="Arial" panose="020B0604020202020204" pitchFamily="34" charset="0"/>
              </a:rPr>
              <a:t>v důsledku nárůstu </a:t>
            </a:r>
            <a:r>
              <a:rPr lang="cs-CZ" sz="1800" b="1" err="1">
                <a:latin typeface="Arial" panose="020B0604020202020204" pitchFamily="34" charset="0"/>
                <a:cs typeface="Arial" panose="020B0604020202020204" pitchFamily="34" charset="0"/>
              </a:rPr>
              <a:t>cloudifikace</a:t>
            </a:r>
            <a:r>
              <a:rPr lang="cs-CZ" sz="1800" b="1">
                <a:latin typeface="Arial" panose="020B0604020202020204" pitchFamily="34" charset="0"/>
                <a:cs typeface="Arial" panose="020B0604020202020204" pitchFamily="34" charset="0"/>
              </a:rPr>
              <a:t>, ESG a AI</a:t>
            </a:r>
          </a:p>
          <a:p>
            <a:pPr algn="r">
              <a:lnSpc>
                <a:spcPts val="2100"/>
              </a:lnSpc>
            </a:pPr>
            <a:r>
              <a:rPr lang="cs-CZ" sz="1000">
                <a:latin typeface="Arial Narrow" panose="020B0604020202020204" pitchFamily="34" charset="0"/>
                <a:cs typeface="Arial Narrow" panose="020B0604020202020204" pitchFamily="34" charset="0"/>
              </a:rPr>
              <a:t>Zdroj: Data Center 2024 </a:t>
            </a:r>
            <a:r>
              <a:rPr lang="cs-CZ" sz="1000" err="1">
                <a:latin typeface="Arial Narrow" panose="020B0604020202020204" pitchFamily="34" charset="0"/>
                <a:cs typeface="Arial Narrow" panose="020B0604020202020204" pitchFamily="34" charset="0"/>
              </a:rPr>
              <a:t>Global</a:t>
            </a:r>
            <a:r>
              <a:rPr lang="cs-CZ" sz="1000">
                <a:latin typeface="Arial Narrow" panose="020B0604020202020204" pitchFamily="34" charset="0"/>
                <a:cs typeface="Arial Narrow" panose="020B0604020202020204" pitchFamily="34" charset="0"/>
              </a:rPr>
              <a:t> Outlook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70A4920-5A68-9857-D57D-938EEB69B25A}"/>
              </a:ext>
            </a:extLst>
          </p:cNvPr>
          <p:cNvSpPr txBox="1"/>
          <p:nvPr/>
        </p:nvSpPr>
        <p:spPr>
          <a:xfrm>
            <a:off x="8818324" y="3225929"/>
            <a:ext cx="2921289" cy="15770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cs-CZ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r>
              <a:rPr lang="cs-CZ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</a:t>
            </a:r>
            <a:r>
              <a:rPr lang="cs-CZ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dat připadá na jednu </a:t>
            </a:r>
            <a:b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pevnou přípojku </a:t>
            </a:r>
            <a:b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k internetu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(cca 20x více </a:t>
            </a:r>
            <a:br>
              <a:rPr lang="cs-CZ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než u mobilních sítí)</a:t>
            </a:r>
          </a:p>
          <a:p>
            <a:pPr algn="r">
              <a:lnSpc>
                <a:spcPts val="2100"/>
              </a:lnSpc>
            </a:pPr>
            <a:r>
              <a:rPr lang="cs-CZ" sz="1000">
                <a:latin typeface="Arial Narrow" panose="020B0604020202020204" pitchFamily="34" charset="0"/>
                <a:cs typeface="Arial Narrow" panose="020B0604020202020204" pitchFamily="34" charset="0"/>
              </a:rPr>
              <a:t>Zdroj: ČTÚ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C5C499-D99F-688D-2176-C581C63DA0AD}"/>
              </a:ext>
            </a:extLst>
          </p:cNvPr>
          <p:cNvSpPr txBox="1"/>
          <p:nvPr/>
        </p:nvSpPr>
        <p:spPr>
          <a:xfrm>
            <a:off x="496404" y="3663937"/>
            <a:ext cx="770125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celkového objemu přenesených dat a průměrné měsíční spotřeby na 1 mobilní datovou SIM kartu v období 2015–2023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B8CBE65-33C3-E33E-3D95-C01902F8406B}"/>
              </a:ext>
            </a:extLst>
          </p:cNvPr>
          <p:cNvSpPr txBox="1"/>
          <p:nvPr/>
        </p:nvSpPr>
        <p:spPr>
          <a:xfrm rot="16200000">
            <a:off x="-219213" y="5215228"/>
            <a:ext cx="152622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Celkový objem dat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7773F8B-E1B2-4E12-4E2D-747C5929DF16}"/>
              </a:ext>
            </a:extLst>
          </p:cNvPr>
          <p:cNvSpPr txBox="1"/>
          <p:nvPr/>
        </p:nvSpPr>
        <p:spPr>
          <a:xfrm rot="16200000">
            <a:off x="6766511" y="4624138"/>
            <a:ext cx="270840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Průměrná spotřeba na datovou SIM kartu v GB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D1F2198-58B6-D6D4-34CD-3B3EBB31A984}"/>
              </a:ext>
            </a:extLst>
          </p:cNvPr>
          <p:cNvSpPr/>
          <p:nvPr/>
        </p:nvSpPr>
        <p:spPr>
          <a:xfrm>
            <a:off x="460198" y="6093503"/>
            <a:ext cx="174132" cy="1741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A9A008C-6BCA-8138-4822-15752D5D3020}"/>
              </a:ext>
            </a:extLst>
          </p:cNvPr>
          <p:cNvSpPr/>
          <p:nvPr/>
        </p:nvSpPr>
        <p:spPr>
          <a:xfrm>
            <a:off x="8043767" y="6093503"/>
            <a:ext cx="174132" cy="1741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01AFEB-31DD-2CB9-3001-8E28967F9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05" y="4022172"/>
            <a:ext cx="7239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73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ečení, boty, venku, osoba&#10;&#10;Obsah vygenerovaný umělou inteligencí může být nesprávný.">
            <a:extLst>
              <a:ext uri="{FF2B5EF4-FFF2-40B4-BE49-F238E27FC236}">
                <a16:creationId xmlns:a16="http://schemas.microsoft.com/office/drawing/2014/main" id="{14A59002-281E-4BDE-491E-F670A0AE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53372" cy="68423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AA27E-AFD1-EA96-58A7-8B285877FD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1A5E10D-79A5-49BA-9648-53481340C65F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17960-4346-578A-9D19-35A124C4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935" y="4852678"/>
            <a:ext cx="4752528" cy="1411663"/>
          </a:xfrm>
        </p:spPr>
        <p:txBody>
          <a:bodyPr/>
          <a:lstStyle/>
          <a:p>
            <a:r>
              <a:rPr lang="cs-CZ" sz="3600" b="1" i="0" u="none" strike="noStrike" dirty="0">
                <a:effectLst/>
              </a:rPr>
              <a:t>Při budování infrastruktury vycházíme obcím vstříc</a:t>
            </a:r>
            <a:endParaRPr lang="cs-CZ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CBF0C-D93F-3948-19FF-56F48BA7323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214" y="1051663"/>
            <a:ext cx="3600400" cy="521612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cs-CZ" b="1" i="0" u="none" strike="noStrike" dirty="0">
              <a:solidFill>
                <a:schemeClr val="bg1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Spolupráce s městy a obcemi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: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Úzké plánování a komunikace s vedením měst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Minimalizace výkopových prací a dopadu na obyvatele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Sdílená infrastruktura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: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Zamezení opakované výstavby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Svoboda výběru poskytovatele připojení pro obyvatele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Modernizace infrastruktury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: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Optická síť s životností 60 let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Stabilní a rychlé připojení klíčové pro digitalizaci domácností i firem (vyšší kvalita života)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847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men standing next to a computer&#10;&#10;Description automatically generated">
            <a:extLst>
              <a:ext uri="{FF2B5EF4-FFF2-40B4-BE49-F238E27FC236}">
                <a16:creationId xmlns:a16="http://schemas.microsoft.com/office/drawing/2014/main" id="{976F7CEB-EE3A-A7CC-CEEE-FBC04F970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4999"/>
            <a:ext cx="12192000" cy="812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A6E65-925E-61E8-70EB-245528B29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294" y="-69237"/>
            <a:ext cx="6048623" cy="1368408"/>
          </a:xfrm>
        </p:spPr>
        <p:txBody>
          <a:bodyPr/>
          <a:lstStyle/>
          <a:p>
            <a:r>
              <a:rPr lang="cs-CZ" sz="3600" b="1" i="0" u="none" strike="noStrike" dirty="0">
                <a:effectLst/>
              </a:rPr>
              <a:t>Příklady úspěšné spolupráce: Česká Lípa a Tanvald</a:t>
            </a:r>
            <a:endParaRPr lang="cs-CZ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3F975-2AAA-F1CF-B940-810A800B4B3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88286" y="2597000"/>
            <a:ext cx="3528000" cy="4896000"/>
          </a:xfrm>
        </p:spPr>
        <p:txBody>
          <a:bodyPr/>
          <a:lstStyle/>
          <a:p>
            <a:pPr algn="l"/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Česká Lípa: </a:t>
            </a:r>
            <a:r>
              <a:rPr lang="cs-CZ" b="1" dirty="0">
                <a:solidFill>
                  <a:schemeClr val="bg1"/>
                </a:solidFill>
              </a:rPr>
              <a:t>s</a:t>
            </a: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polehlivý internet pro modernizaci vzdělávání (2020–2024)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Přípojky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: Aktuálně 5 600 z plánovaných 11 300.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Hlavní výhody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: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Připojení místních škol včetně ZUŠ Arbesova.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Rychlý internet umožňuje moderní vzdělávací metody.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Významná role místní radnice při hledání kompromisů.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Společné řešení budování přípojek a </a:t>
            </a:r>
            <a:r>
              <a:rPr lang="cs-CZ" dirty="0" err="1">
                <a:solidFill>
                  <a:schemeClr val="bg1"/>
                </a:solidFill>
              </a:rPr>
              <a:t>take</a:t>
            </a:r>
            <a:r>
              <a:rPr lang="cs-CZ" dirty="0">
                <a:solidFill>
                  <a:schemeClr val="bg1"/>
                </a:solidFill>
              </a:rPr>
              <a:t> minimální dopad na obyvatele.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BB381E4-3E74-196C-0E7C-DB429D6801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664000" y="1125000"/>
            <a:ext cx="3528000" cy="4896000"/>
          </a:xfrm>
        </p:spPr>
        <p:txBody>
          <a:bodyPr/>
          <a:lstStyle/>
          <a:p>
            <a:pPr algn="l"/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Tanvald: </a:t>
            </a:r>
            <a:r>
              <a:rPr lang="cs-CZ" b="1" dirty="0">
                <a:solidFill>
                  <a:schemeClr val="bg1"/>
                </a:solidFill>
              </a:rPr>
              <a:t>o</a:t>
            </a: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ptika bez hranic (2020–2024)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Přípojky</a:t>
            </a:r>
            <a:r>
              <a:rPr lang="cs-CZ" dirty="0">
                <a:solidFill>
                  <a:schemeClr val="bg1"/>
                </a:solidFill>
              </a:rPr>
              <a:t>: 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Aktuálně 1 791 z plánovaných 2 293.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bg1"/>
                </a:solidFill>
                <a:effectLst/>
              </a:rPr>
              <a:t>Hlavní výhody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:</a:t>
            </a: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Připojení budovy městské policie přes technicky náročnou lokalitu</a:t>
            </a:r>
            <a:r>
              <a:rPr lang="cs-CZ" dirty="0">
                <a:solidFill>
                  <a:schemeClr val="bg1"/>
                </a:solidFill>
              </a:rPr>
              <a:t> – výstavba speciální konstrukce pro překonání řeky Kamenice</a:t>
            </a:r>
            <a:endParaRPr lang="cs-CZ" b="0" i="0" u="none" strike="noStrike" dirty="0">
              <a:solidFill>
                <a:schemeClr val="bg1"/>
              </a:solidFill>
              <a:effectLst/>
            </a:endParaRPr>
          </a:p>
          <a:p>
            <a:pPr marL="429750" lvl="2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 err="1">
                <a:solidFill>
                  <a:schemeClr val="bg1"/>
                </a:solidFill>
                <a:effectLst/>
              </a:rPr>
              <a:t>Připoložení</a:t>
            </a: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 městské infrastruktury pro provoz metropolitní sítě</a:t>
            </a:r>
            <a:endParaRPr lang="cs-CZ" dirty="0">
              <a:solidFill>
                <a:schemeClr val="bg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bg1"/>
                </a:solidFill>
                <a:effectLst/>
              </a:rPr>
              <a:t>Efektivní spolupráce s vedením města a vyjednávání s vlastníky pozemků.</a:t>
            </a:r>
          </a:p>
          <a:p>
            <a:endParaRPr lang="en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F0B45-2A67-4A54-AEAD-AC2A65F1CC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A5E10D-79A5-49BA-9648-53481340C65F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60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582 0.31902" pathEditMode="relative" ptsTypes="AA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5582 0.31902 L -0.23067 -0.3875" pathEditMode="relative" ptsTypes="AA">
                                      <p:cBhvr>
                                        <p:cTn id="11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3067 -0.3875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13D04-D182-1D3E-C6B5-B2D23DE1F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haking hands&#10;&#10;Description automatically generated">
            <a:extLst>
              <a:ext uri="{FF2B5EF4-FFF2-40B4-BE49-F238E27FC236}">
                <a16:creationId xmlns:a16="http://schemas.microsoft.com/office/drawing/2014/main" id="{2CCB86D7-D9F5-CF6F-B00C-FD103C2F0D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" b="58"/>
          <a:stretch/>
        </p:blipFill>
        <p:spPr>
          <a:xfrm>
            <a:off x="0" y="700"/>
            <a:ext cx="12192000" cy="8123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5C755C-43F3-9D04-36DE-1FB14AADB7F0}"/>
              </a:ext>
            </a:extLst>
          </p:cNvPr>
          <p:cNvSpPr/>
          <p:nvPr/>
        </p:nvSpPr>
        <p:spPr>
          <a:xfrm>
            <a:off x="5931202" y="5560207"/>
            <a:ext cx="5722204" cy="1218960"/>
          </a:xfrm>
          <a:prstGeom prst="rect">
            <a:avLst/>
          </a:prstGeom>
          <a:noFill/>
          <a:ln w="28575">
            <a:solidFill>
              <a:schemeClr val="tx2"/>
            </a:solidFill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8285AC-551B-4DED-BDD3-20A496AE4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847" y="3219691"/>
            <a:ext cx="6414709" cy="1403298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  <a:latin typeface="Arial"/>
                <a:cs typeface="Arial"/>
              </a:rPr>
              <a:t>Spolufinancovaný nízkonákladový vysílač mobilního pokrytí (BTS), který umožní obcím rozšíření mobilního pokrytí v méně osídlených lokalitách. Tento projekt přinese signál 5G do míst, kde by běžná výstavba nebyla ekonomicky rentabilní.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l">
              <a:buClr>
                <a:srgbClr val="007EAC"/>
              </a:buClr>
              <a:buSzPct val="110000"/>
            </a:pPr>
            <a:endParaRPr lang="cs-CZ" sz="7200" i="1" dirty="0">
              <a:latin typeface="Arial"/>
              <a:cs typeface="Arial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BA41CD-3DD6-E411-72AF-F3CC34712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4805"/>
            <a:ext cx="11223057" cy="1011264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cs-CZ" sz="4400" b="1">
                <a:latin typeface="Arial"/>
                <a:cs typeface="Arial"/>
              </a:rPr>
              <a:t>Připravujeme novinku pro obce</a:t>
            </a:r>
            <a:br>
              <a:rPr lang="cs-CZ" sz="4400" b="1" dirty="0">
                <a:latin typeface="Arial"/>
                <a:cs typeface="Arial"/>
              </a:rPr>
            </a:br>
            <a:r>
              <a:rPr lang="cs-CZ" sz="3600" b="1">
                <a:latin typeface="Arial"/>
                <a:cs typeface="Arial"/>
              </a:rPr>
              <a:t>Nízkonákladové mobilní pokrytí </a:t>
            </a:r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1A26DC3-8E2C-FCB4-2DD0-1E9894CE8A50}"/>
              </a:ext>
            </a:extLst>
          </p:cNvPr>
          <p:cNvSpPr txBox="1"/>
          <p:nvPr/>
        </p:nvSpPr>
        <p:spPr>
          <a:xfrm>
            <a:off x="6085362" y="5751793"/>
            <a:ext cx="5777130" cy="96180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cs-CZ" sz="2000" b="1" dirty="0">
                <a:solidFill>
                  <a:schemeClr val="bg1"/>
                </a:solidFill>
                <a:latin typeface="Arial"/>
                <a:cs typeface="Arial"/>
              </a:rPr>
              <a:t>Máte zájem se přihlásit do pilotního projektu?</a:t>
            </a:r>
          </a:p>
          <a:p>
            <a:pPr>
              <a:lnSpc>
                <a:spcPts val="2100"/>
              </a:lnSpc>
            </a:pPr>
            <a:endParaRPr lang="cs-CZ" sz="2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lnSpc>
                <a:spcPts val="2100"/>
              </a:lnSpc>
              <a:buFont typeface="Wingdings"/>
              <a:buChar char="§"/>
            </a:pPr>
            <a:r>
              <a:rPr lang="cs-CZ" sz="2000" b="1" dirty="0">
                <a:solidFill>
                  <a:schemeClr val="bg1"/>
                </a:solidFill>
                <a:latin typeface="Arial"/>
                <a:cs typeface="Arial"/>
              </a:rPr>
              <a:t>Navštivte nás na našem T-Mobile stánku</a:t>
            </a:r>
            <a:r>
              <a:rPr lang="cs-CZ" sz="2000" b="1" dirty="0">
                <a:latin typeface="Arial"/>
                <a:cs typeface="Arial"/>
              </a:rPr>
              <a:t> </a:t>
            </a:r>
            <a:endParaRPr lang="cs-CZ" sz="2000" dirty="0"/>
          </a:p>
          <a:p>
            <a:pPr algn="r"/>
            <a:endParaRPr lang="cs-CZ" sz="1000" dirty="0">
              <a:latin typeface="Arial Narrow" panose="020B0604020202020204" pitchFamily="34" charset="0"/>
              <a:ea typeface="Calibri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4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43549" pathEditMode="relative" ptsTypes="AA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43549 L -0.07868 -0.5036" pathEditMode="relative" ptsTypes="AA">
                                      <p:cBhvr>
                                        <p:cTn id="1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7868 -0.5036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6C1E5-4209-98AF-6807-D064F48BB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people shaking hands&#10;&#10;Description automatically generated">
            <a:extLst>
              <a:ext uri="{FF2B5EF4-FFF2-40B4-BE49-F238E27FC236}">
                <a16:creationId xmlns:a16="http://schemas.microsoft.com/office/drawing/2014/main" id="{84B20921-A4A6-45E2-CD0D-DF1A364943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2" b="58"/>
          <a:stretch/>
        </p:blipFill>
        <p:spPr>
          <a:xfrm>
            <a:off x="0" y="700"/>
            <a:ext cx="12192000" cy="812321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EE5C2-04E7-1FC8-E146-2989B54F3DA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1A5E10D-79A5-49BA-9648-53481340C65F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AD9638-0FD8-82FB-B7CE-BC40237D1BAA}"/>
              </a:ext>
            </a:extLst>
          </p:cNvPr>
          <p:cNvSpPr txBox="1"/>
          <p:nvPr/>
        </p:nvSpPr>
        <p:spPr>
          <a:xfrm>
            <a:off x="7926859" y="5599670"/>
            <a:ext cx="31550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chemeClr val="tx2"/>
              </a:buClr>
              <a:buSzPct val="100000"/>
            </a:pPr>
            <a:r>
              <a:rPr lang="cs-CZ" sz="2400" b="1" dirty="0">
                <a:solidFill>
                  <a:srgbClr val="FFFFFF"/>
                </a:solidFill>
                <a:latin typeface="Arial"/>
                <a:cs typeface="Arial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34824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43549" pathEditMode="relative" ptsTypes="AA">
                                      <p:cBhvr>
                                        <p:cTn id="6" dur="3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43549 L -0.07868 -0.5036" pathEditMode="relative" ptsTypes="AA">
                                      <p:cBhvr>
                                        <p:cTn id="11" dur="3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7868 -0.5036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lekom – Angle (06/2021) EN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</a:spPr>
      <a:bodyPr lIns="72000" tIns="72000" rIns="72000" bIns="7200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 smtClean="0"/>
        </a:defPPr>
      </a:lstStyle>
    </a:txDef>
  </a:objectDefaults>
  <a:extraClrSchemeLst/>
  <a:custClrLst>
    <a:custClr name="Smaragd">
      <a:srgbClr val="078C82"/>
    </a:custClr>
    <a:custClr name="Ozean">
      <a:srgbClr val="5AB4C8"/>
    </a:custClr>
    <a:custClr name="Cappuccino">
      <a:srgbClr val="BD968C"/>
    </a:custClr>
    <a:custClr name="Curry">
      <a:srgbClr val="C8B45A"/>
    </a:custClr>
    <a:custClr name="Jeans">
      <a:srgbClr val="0478BE"/>
    </a:custClr>
    <a:custClr name="Aubergine">
      <a:srgbClr val="3C325A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Mint">
      <a:srgbClr val="86CBC4"/>
    </a:custClr>
    <a:custClr name="Himmel">
      <a:srgbClr val="CBE8F4"/>
    </a:custClr>
    <a:custClr name="Pfirsich">
      <a:srgbClr val="FAE2D8"/>
    </a:custClr>
    <a:custClr name="Vanille">
      <a:srgbClr val="F5EBAF"/>
    </a:custClr>
    <a:custClr name="Azur">
      <a:srgbClr val="45C1F1"/>
    </a:custClr>
    <a:custClr name="Flieder">
      <a:srgbClr val="9C9BB9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Grau 38">
      <a:srgbClr val="262626"/>
    </a:custClr>
    <a:custClr name="Grau 75">
      <a:srgbClr val="4B4B4B"/>
    </a:custClr>
    <a:custClr name="Grau 115">
      <a:srgbClr val="737373"/>
    </a:custClr>
    <a:custClr name="Grau 178">
      <a:srgbClr val="B2B2B2"/>
    </a:custClr>
    <a:custClr name="Grau 220">
      <a:srgbClr val="DCDCDC"/>
    </a:custClr>
    <a:custClr name="Leer">
      <a:srgbClr val="FFFFFF"/>
    </a:custClr>
    <a:custClr name="Leer">
      <a:srgbClr val="FFFFFF"/>
    </a:custClr>
    <a:custClr name="Rot">
      <a:srgbClr val="D90000"/>
    </a:custClr>
    <a:custClr name="Gelb">
      <a:srgbClr val="FECB00"/>
    </a:custClr>
    <a:custClr name="Grün">
      <a:srgbClr val="46A800"/>
    </a:custClr>
  </a:custClrLst>
  <a:extLst>
    <a:ext uri="{05A4C25C-085E-4340-85A3-A5531E510DB2}">
      <thm15:themeFamily xmlns:thm15="http://schemas.microsoft.com/office/thememl/2012/main" name="Telekom_Master_Angle_Shape_022122_EN_V01.potx" id="{2168C2DE-E3A3-4FF9-9CC8-9026361AF137}" vid="{CCF0060F-1119-4963-994F-081CFA1A5451}"/>
    </a:ext>
  </a:extLst>
</a:theme>
</file>

<file path=ppt/theme/theme2.xml><?xml version="1.0" encoding="utf-8"?>
<a:theme xmlns:a="http://schemas.openxmlformats.org/drawingml/2006/main" name="Office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1d4edba-4510-4842-8ac5-6421d17f9d88" xsi:nil="true"/>
    <lcf76f155ced4ddcb4097134ff3c332f xmlns="f0344b2a-ebb0-4405-80ef-03e828f2e051">
      <Terms xmlns="http://schemas.microsoft.com/office/infopath/2007/PartnerControls"/>
    </lcf76f155ced4ddcb4097134ff3c332f>
    <Datum xmlns="f0344b2a-ebb0-4405-80ef-03e828f2e0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178CE1C59E6844A21D0B5770256CEE" ma:contentTypeVersion="23" ma:contentTypeDescription="Vytvoří nový dokument" ma:contentTypeScope="" ma:versionID="a43af1b0ce8cccc7d042c79ee1140ef5">
  <xsd:schema xmlns:xsd="http://www.w3.org/2001/XMLSchema" xmlns:xs="http://www.w3.org/2001/XMLSchema" xmlns:p="http://schemas.microsoft.com/office/2006/metadata/properties" xmlns:ns2="f0344b2a-ebb0-4405-80ef-03e828f2e051" xmlns:ns3="11d4edba-4510-4842-8ac5-6421d17f9d88" targetNamespace="http://schemas.microsoft.com/office/2006/metadata/properties" ma:root="true" ma:fieldsID="1cf82933bf2dfcc5389f536b2860cfbc" ns2:_="" ns3:_="">
    <xsd:import namespace="f0344b2a-ebb0-4405-80ef-03e828f2e051"/>
    <xsd:import namespace="11d4edba-4510-4842-8ac5-6421d17f9d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Datum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44b2a-ebb0-4405-80ef-03e828f2e0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Značky obrázků" ma:readOnly="false" ma:fieldId="{5cf76f15-5ced-4ddc-b409-7134ff3c332f}" ma:taxonomyMulti="true" ma:sspId="e9ecb780-25a8-4441-a56d-d00247997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atum" ma:index="25" nillable="true" ma:displayName="Datum" ma:format="DateOnly" ma:internalName="Datum">
      <xsd:simpleType>
        <xsd:restriction base="dms:DateTime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4edba-4510-4842-8ac5-6421d17f9d8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c59983a-0c04-4151-ad47-958e4737b4ca}" ma:internalName="TaxCatchAll" ma:showField="CatchAllData" ma:web="11d4edba-4510-4842-8ac5-6421d17f9d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65B26F-FAFA-482A-8413-7E046BEB933B}">
  <ds:schemaRefs>
    <ds:schemaRef ds:uri="http://purl.org/dc/elements/1.1/"/>
    <ds:schemaRef ds:uri="http://schemas.openxmlformats.org/package/2006/metadata/core-properties"/>
    <ds:schemaRef ds:uri="f0344b2a-ebb0-4405-80ef-03e828f2e051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11d4edba-4510-4842-8ac5-6421d17f9d8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DE43E1-4D62-498D-B1BE-B2047D33EA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57636D-A567-48B0-A643-740FB78FD4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344b2a-ebb0-4405-80ef-03e828f2e051"/>
    <ds:schemaRef ds:uri="11d4edba-4510-4842-8ac5-6421d17f9d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3e41b38-373c-4b3a-9137-5c0b023d0bef}" enabled="1" method="Standard" siteId="{b213b057-1008-4204-8c53-8147bc602a2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2021) EN</Template>
  <TotalTime>108</TotalTime>
  <Words>332</Words>
  <Application>Microsoft Office PowerPoint</Application>
  <PresentationFormat>Širokoúhlá obrazovka</PresentationFormat>
  <Paragraphs>46</Paragraphs>
  <Slides>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Telekom – Angle (06/2021) EN</vt:lpstr>
      <vt:lpstr>Zkušenosti s digitální infrastrukturou  Krajské setkání Jihlava 13.3. </vt:lpstr>
      <vt:lpstr>Nároky na digitální infrastrukturu  neustále prudce rostou </vt:lpstr>
      <vt:lpstr>Při budování infrastruktury vycházíme obcím vstříc</vt:lpstr>
      <vt:lpstr>Příklady úspěšné spolupráce: Česká Lípa a Tanvald</vt:lpstr>
      <vt:lpstr>Připravujeme novinku pro obce Nízkonákladové mobilní pokrytí 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Alexander Mareček | FYI Prague</dc:creator>
  <dc:description>Optimized for Office 365</dc:description>
  <cp:lastModifiedBy>Orgoník Martin</cp:lastModifiedBy>
  <cp:revision>212</cp:revision>
  <cp:lastPrinted>2020-08-27T09:01:38Z</cp:lastPrinted>
  <dcterms:created xsi:type="dcterms:W3CDTF">2024-11-22T11:56:02Z</dcterms:created>
  <dcterms:modified xsi:type="dcterms:W3CDTF">2025-03-11T16:00:38Z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0x010100D7178CE1C59E6844A21D0B5770256CEE</vt:lpwstr>
  </property>
</Properties>
</file>