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11"/>
  </p:notesMasterIdLst>
  <p:sldIdLst>
    <p:sldId id="486" r:id="rId3"/>
    <p:sldId id="312" r:id="rId4"/>
    <p:sldId id="258" r:id="rId5"/>
    <p:sldId id="273" r:id="rId6"/>
    <p:sldId id="270" r:id="rId7"/>
    <p:sldId id="272" r:id="rId8"/>
    <p:sldId id="265" r:id="rId9"/>
    <p:sldId id="275" r:id="rId10"/>
  </p:sldIdLst>
  <p:sldSz cx="12192000" cy="6858000"/>
  <p:notesSz cx="7104063" cy="10234613"/>
  <p:embeddedFontLst>
    <p:embeddedFont>
      <p:font typeface="Inter" panose="02000503000000020004" pitchFamily="50" charset="0"/>
      <p:regular r:id="rId12"/>
      <p:bold r:id="rId13"/>
      <p:italic r:id="rId14"/>
      <p:boldItalic r:id="rId15"/>
    </p:embeddedFont>
    <p:embeddedFont>
      <p:font typeface="Inter Medium" panose="02000603000000020004" pitchFamily="50" charset="0"/>
      <p:regular r:id="rId16"/>
      <p:italic r:id="rId17"/>
    </p:embeddedFont>
    <p:embeddedFont>
      <p:font typeface="Inter SemiBold" panose="02000703000000020004" pitchFamily="50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747775"/>
          </p15:clr>
        </p15:guide>
        <p15:guide id="2" orient="horz" pos="3884" userDrawn="1">
          <p15:clr>
            <a:srgbClr val="747775"/>
          </p15:clr>
        </p15:guide>
        <p15:guide id="3" orient="horz" pos="981" userDrawn="1">
          <p15:clr>
            <a:srgbClr val="747775"/>
          </p15:clr>
        </p15:guide>
        <p15:guide id="4" orient="horz" pos="3612" userDrawn="1">
          <p15:clr>
            <a:srgbClr val="747775"/>
          </p15:clr>
        </p15:guide>
        <p15:guide id="5" pos="7174" userDrawn="1">
          <p15:clr>
            <a:srgbClr val="747775"/>
          </p15:clr>
        </p15:guide>
        <p15:guide id="6" pos="227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LIPVurxwb3YmExcv1pXa7/Aji1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01141D-8111-806E-8974-B3B883799B05}" name="Burečková Hana" initials="HB" userId="S::Hana.Bureckova@burinka.cz::7a73116c-a490-4976-9f0d-a4fe311ee1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56566"/>
    <a:srgbClr val="CFEDE4"/>
    <a:srgbClr val="E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E3EAC-B12B-4355-BE69-5DBB280EB96C}" v="1" dt="2025-02-26T21:17:08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8"/>
    <p:restoredTop sz="79856" autoAdjust="0"/>
  </p:normalViewPr>
  <p:slideViewPr>
    <p:cSldViewPr snapToGrid="0">
      <p:cViewPr varScale="1">
        <p:scale>
          <a:sx n="88" d="100"/>
          <a:sy n="88" d="100"/>
        </p:scale>
        <p:origin x="1320" y="90"/>
      </p:cViewPr>
      <p:guideLst>
        <p:guide orient="horz" pos="255"/>
        <p:guide orient="horz" pos="3884"/>
        <p:guide orient="horz" pos="981"/>
        <p:guide orient="horz" pos="3612"/>
        <p:guide pos="7174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43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váš Pavel" userId="70f3d8c4-bb63-4939-a0c1-6ae988c4b7b0" providerId="ADAL" clId="{D4EE3EAC-B12B-4355-BE69-5DBB280EB96C}"/>
    <pc:docChg chg="undo custSel modSld">
      <pc:chgData name="Kváš Pavel" userId="70f3d8c4-bb63-4939-a0c1-6ae988c4b7b0" providerId="ADAL" clId="{D4EE3EAC-B12B-4355-BE69-5DBB280EB96C}" dt="2025-02-27T10:03:43.719" v="16" actId="20577"/>
      <pc:docMkLst>
        <pc:docMk/>
      </pc:docMkLst>
      <pc:sldChg chg="addSp delSp modSp mod">
        <pc:chgData name="Kváš Pavel" userId="70f3d8c4-bb63-4939-a0c1-6ae988c4b7b0" providerId="ADAL" clId="{D4EE3EAC-B12B-4355-BE69-5DBB280EB96C}" dt="2025-02-27T10:03:43.719" v="16" actId="20577"/>
        <pc:sldMkLst>
          <pc:docMk/>
          <pc:sldMk cId="0" sldId="258"/>
        </pc:sldMkLst>
        <pc:spChg chg="add del mod">
          <ac:chgData name="Kváš Pavel" userId="70f3d8c4-bb63-4939-a0c1-6ae988c4b7b0" providerId="ADAL" clId="{D4EE3EAC-B12B-4355-BE69-5DBB280EB96C}" dt="2025-02-27T10:03:43.719" v="16" actId="20577"/>
          <ac:spMkLst>
            <pc:docMk/>
            <pc:sldMk cId="0" sldId="258"/>
            <ac:spMk id="329" creationId="{00000000-0000-0000-0000-000000000000}"/>
          </ac:spMkLst>
        </pc:spChg>
      </pc:sldChg>
      <pc:sldChg chg="addSp modSp mod">
        <pc:chgData name="Kváš Pavel" userId="70f3d8c4-bb63-4939-a0c1-6ae988c4b7b0" providerId="ADAL" clId="{D4EE3EAC-B12B-4355-BE69-5DBB280EB96C}" dt="2025-02-26T21:17:33.232" v="7" actId="1076"/>
        <pc:sldMkLst>
          <pc:docMk/>
          <pc:sldMk cId="293685084" sldId="312"/>
        </pc:sldMkLst>
        <pc:picChg chg="add mod">
          <ac:chgData name="Kváš Pavel" userId="70f3d8c4-bb63-4939-a0c1-6ae988c4b7b0" providerId="ADAL" clId="{D4EE3EAC-B12B-4355-BE69-5DBB280EB96C}" dt="2025-02-26T21:17:33.232" v="7" actId="1076"/>
          <ac:picMkLst>
            <pc:docMk/>
            <pc:sldMk cId="293685084" sldId="312"/>
            <ac:picMk id="5" creationId="{3F2E05DE-CDDC-AFB3-4610-A1E9094863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cs-CZ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cs-CZ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E6631-D942-4CE8-AF59-DF0AC45E8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8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320aec49c_1_179:notes"/>
          <p:cNvSpPr txBox="1">
            <a:spLocks noGrp="1"/>
          </p:cNvSpPr>
          <p:nvPr>
            <p:ph type="body" idx="1"/>
          </p:nvPr>
        </p:nvSpPr>
        <p:spPr>
          <a:xfrm>
            <a:off x="710408" y="4925414"/>
            <a:ext cx="5683250" cy="4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5" name="Google Shape;325;g30320aec49c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3ce0ee4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d3ce0ee4ee_0_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cs-CZ" dirty="0"/>
              <a:t>Bytový dům ze Středočeského kraje</a:t>
            </a:r>
          </a:p>
          <a:p>
            <a:pPr marL="0" indent="0">
              <a:buClr>
                <a:schemeClr val="dk1"/>
              </a:buClr>
            </a:pPr>
            <a:r>
              <a:rPr lang="cs-CZ" dirty="0"/>
              <a:t>Energie dodaná do budovy: 80 </a:t>
            </a:r>
            <a:r>
              <a:rPr lang="cs-CZ" dirty="0" err="1"/>
              <a:t>MWh</a:t>
            </a:r>
            <a:r>
              <a:rPr lang="cs-CZ" dirty="0"/>
              <a:t> ročně ( za 486 100 Kč) před renovací a po ní 16 </a:t>
            </a:r>
            <a:r>
              <a:rPr lang="cs-CZ" dirty="0" err="1"/>
              <a:t>MWh</a:t>
            </a:r>
            <a:r>
              <a:rPr lang="cs-CZ" dirty="0"/>
              <a:t> ročně (za 105 300 Kč)</a:t>
            </a:r>
          </a:p>
          <a:p>
            <a:pPr marL="0" indent="0">
              <a:buClr>
                <a:schemeClr val="dk1"/>
              </a:buClr>
            </a:pPr>
            <a:r>
              <a:rPr lang="cs-CZ" dirty="0"/>
              <a:t>Úvěr Obnova ve výši 2 971 000 Kč, splatnost 25 let, sazba 3,99 % (fixace 5 let)</a:t>
            </a:r>
          </a:p>
          <a:p>
            <a:pPr marL="0" indent="0">
              <a:buClr>
                <a:schemeClr val="dk1"/>
              </a:buClr>
            </a:pPr>
            <a:r>
              <a:rPr lang="cs-CZ" dirty="0"/>
              <a:t>Měsíční splátka 15 886 Kč, lze splácet fondu oprav pokud minimální příspěvky činí aspoň 19 858 Kč (2 483 Kč na byt) </a:t>
            </a:r>
            <a:endParaRPr dirty="0"/>
          </a:p>
        </p:txBody>
      </p:sp>
      <p:sp>
        <p:nvSpPr>
          <p:cNvPr id="383" name="Google Shape;383;g2d3ce0ee4ee_0_4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cs-CZ"/>
              <a:pPr algn="r">
                <a:buSzPts val="12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51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3ce0ee4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d3ce0ee4ee_0_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</a:pPr>
            <a:r>
              <a:rPr lang="cs-CZ" dirty="0"/>
              <a:t>Reálný rodinný dům z Českého Brodu</a:t>
            </a:r>
          </a:p>
          <a:p>
            <a:pPr marL="0" indent="0">
              <a:buClr>
                <a:schemeClr val="dk1"/>
              </a:buClr>
            </a:pPr>
            <a:r>
              <a:rPr lang="cs-CZ" dirty="0"/>
              <a:t>Energie dodaná do budovy: původně 34 </a:t>
            </a:r>
            <a:r>
              <a:rPr lang="cs-CZ" dirty="0" err="1"/>
              <a:t>MWh</a:t>
            </a:r>
            <a:r>
              <a:rPr lang="cs-CZ" dirty="0"/>
              <a:t> ročně (za 147 000 Kč) po renovaci 5,1 </a:t>
            </a:r>
            <a:r>
              <a:rPr lang="cs-CZ" dirty="0" err="1"/>
              <a:t>MWh</a:t>
            </a:r>
            <a:r>
              <a:rPr lang="cs-CZ" dirty="0"/>
              <a:t> ročně (za 31 600 Kč)</a:t>
            </a:r>
          </a:p>
          <a:p>
            <a:pPr marL="0" indent="0">
              <a:buClr>
                <a:schemeClr val="dk1"/>
              </a:buClr>
            </a:pPr>
            <a:r>
              <a:rPr lang="cs-CZ" dirty="0"/>
              <a:t>Úvěr: Oprav dům po babičce, ve výši 1 529 000 Kč, sazba 2,95 %, splatnost 20 let, RPSN 3,03 % </a:t>
            </a:r>
            <a:endParaRPr dirty="0"/>
          </a:p>
        </p:txBody>
      </p:sp>
      <p:sp>
        <p:nvSpPr>
          <p:cNvPr id="383" name="Google Shape;383;g2d3ce0ee4ee_0_4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cs-CZ"/>
              <a:pPr algn="r"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13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d3ce0ee4e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2d3ce0ee4ee_1_5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88" name="Google Shape;488;g2d3ce0ee4ee_1_53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cs-CZ"/>
              <a:pPr algn="r">
                <a:buSzPts val="1200"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page with image + colour">
  <p:cSld name="Divider page with image + colour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0320aec49c_1_18"/>
          <p:cNvSpPr/>
          <p:nvPr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30320aec49c_1_18"/>
          <p:cNvSpPr txBox="1">
            <a:spLocks noGrp="1"/>
          </p:cNvSpPr>
          <p:nvPr>
            <p:ph type="title"/>
          </p:nvPr>
        </p:nvSpPr>
        <p:spPr>
          <a:xfrm>
            <a:off x="515938" y="1628775"/>
            <a:ext cx="6948488" cy="20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nter SemiBold"/>
              <a:buNone/>
              <a:defRPr sz="4500" b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0320aec49c_1_18"/>
          <p:cNvSpPr txBox="1">
            <a:spLocks noGrp="1"/>
          </p:cNvSpPr>
          <p:nvPr>
            <p:ph type="dt" idx="10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g30320aec49c_1_18"/>
          <p:cNvSpPr txBox="1">
            <a:spLocks noGrp="1"/>
          </p:cNvSpPr>
          <p:nvPr>
            <p:ph type="ftr" idx="11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g30320aec49c_1_18"/>
          <p:cNvSpPr txBox="1">
            <a:spLocks noGrp="1"/>
          </p:cNvSpPr>
          <p:nvPr>
            <p:ph type="sldNum" idx="12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g30320aec49c_1_18"/>
          <p:cNvSpPr txBox="1">
            <a:spLocks noGrp="1"/>
          </p:cNvSpPr>
          <p:nvPr>
            <p:ph type="body" idx="1"/>
          </p:nvPr>
        </p:nvSpPr>
        <p:spPr>
          <a:xfrm>
            <a:off x="515938" y="1106807"/>
            <a:ext cx="6948487" cy="32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g30320aec49c_1_18"/>
          <p:cNvSpPr txBox="1">
            <a:spLocks noGrp="1"/>
          </p:cNvSpPr>
          <p:nvPr>
            <p:ph type="body" idx="2"/>
          </p:nvPr>
        </p:nvSpPr>
        <p:spPr>
          <a:xfrm>
            <a:off x="515938" y="3849732"/>
            <a:ext cx="6948487" cy="2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30320aec49c_1_18"/>
          <p:cNvSpPr>
            <a:spLocks noGrp="1"/>
          </p:cNvSpPr>
          <p:nvPr>
            <p:ph type="pic" idx="3"/>
          </p:nvPr>
        </p:nvSpPr>
        <p:spPr>
          <a:xfrm>
            <a:off x="7680324" y="0"/>
            <a:ext cx="4511675" cy="686752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2" name="Google Shape;32;g30320aec49c_1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copy text on colour 1 1">
  <p:cSld name="Big copy text on colour_1_1">
    <p:bg>
      <p:bgPr>
        <a:solidFill>
          <a:srgbClr val="066345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320aec49c_1_44"/>
          <p:cNvSpPr txBox="1">
            <a:spLocks noGrp="1"/>
          </p:cNvSpPr>
          <p:nvPr>
            <p:ph type="title"/>
          </p:nvPr>
        </p:nvSpPr>
        <p:spPr>
          <a:xfrm>
            <a:off x="516012" y="532607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320aec49c_1_44"/>
          <p:cNvSpPr txBox="1">
            <a:spLocks noGrp="1"/>
          </p:cNvSpPr>
          <p:nvPr>
            <p:ph type="body" idx="1"/>
          </p:nvPr>
        </p:nvSpPr>
        <p:spPr>
          <a:xfrm>
            <a:off x="515937" y="2241550"/>
            <a:ext cx="69486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6" name="Google Shape;76;g30320aec49c_1_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3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30320aec49c_1_44"/>
          <p:cNvPicPr preferRelativeResize="0"/>
          <p:nvPr/>
        </p:nvPicPr>
        <p:blipFill rotWithShape="1">
          <a:blip r:embed="rId3">
            <a:alphaModFix/>
          </a:blip>
          <a:srcRect t="464" b="453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py text on colour 1">
  <p:cSld name="Copy text on colou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320aec49c_1_54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30320aec49c_1_54"/>
          <p:cNvSpPr txBox="1">
            <a:spLocks noGrp="1"/>
          </p:cNvSpPr>
          <p:nvPr>
            <p:ph type="body" idx="1"/>
          </p:nvPr>
        </p:nvSpPr>
        <p:spPr>
          <a:xfrm>
            <a:off x="515938" y="2241550"/>
            <a:ext cx="54720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g30320aec49c_1_54"/>
          <p:cNvSpPr txBox="1">
            <a:spLocks noGrp="1"/>
          </p:cNvSpPr>
          <p:nvPr>
            <p:ph type="body" idx="2"/>
          </p:nvPr>
        </p:nvSpPr>
        <p:spPr>
          <a:xfrm>
            <a:off x="6203953" y="2241550"/>
            <a:ext cx="54720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2" name="Google Shape;82;g30320aec49c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37" y="6418575"/>
            <a:ext cx="874033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30320aec49c_1_54"/>
          <p:cNvPicPr preferRelativeResize="0"/>
          <p:nvPr/>
        </p:nvPicPr>
        <p:blipFill rotWithShape="1">
          <a:blip r:embed="rId4">
            <a:alphaModFix/>
          </a:blip>
          <a:srcRect t="464" b="453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(Right) on white">
  <p:cSld name="Text + Image (Right) on whi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320aec49c_1_71"/>
          <p:cNvSpPr>
            <a:spLocks noGrp="1"/>
          </p:cNvSpPr>
          <p:nvPr>
            <p:ph type="pic" idx="2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g30320aec49c_1_71"/>
          <p:cNvSpPr txBox="1">
            <a:spLocks noGrp="1"/>
          </p:cNvSpPr>
          <p:nvPr>
            <p:ph type="title"/>
          </p:nvPr>
        </p:nvSpPr>
        <p:spPr>
          <a:xfrm>
            <a:off x="515938" y="620714"/>
            <a:ext cx="40845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30320aec49c_1_71"/>
          <p:cNvSpPr txBox="1">
            <a:spLocks noGrp="1"/>
          </p:cNvSpPr>
          <p:nvPr>
            <p:ph type="body" idx="1"/>
          </p:nvPr>
        </p:nvSpPr>
        <p:spPr>
          <a:xfrm>
            <a:off x="515938" y="2241550"/>
            <a:ext cx="4084638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g30320aec49c_1_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page with image">
  <p:cSld name="Divider page with image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320aec49c_1_8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34523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1" name="Google Shape;91;g30320aec49c_1_82"/>
          <p:cNvSpPr txBox="1">
            <a:spLocks noGrp="1"/>
          </p:cNvSpPr>
          <p:nvPr>
            <p:ph type="title"/>
          </p:nvPr>
        </p:nvSpPr>
        <p:spPr>
          <a:xfrm>
            <a:off x="515937" y="3830639"/>
            <a:ext cx="11160125" cy="24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Inter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0320aec49c_1_82"/>
          <p:cNvSpPr txBox="1">
            <a:spLocks noGrp="1"/>
          </p:cNvSpPr>
          <p:nvPr>
            <p:ph type="body" idx="1"/>
          </p:nvPr>
        </p:nvSpPr>
        <p:spPr>
          <a:xfrm>
            <a:off x="515939" y="3362325"/>
            <a:ext cx="5265736" cy="32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g30320aec49c_1_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0320aec49c_1_82"/>
          <p:cNvPicPr preferRelativeResize="0"/>
          <p:nvPr/>
        </p:nvPicPr>
        <p:blipFill rotWithShape="1">
          <a:blip r:embed="rId3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utro page on colour">
  <p:cSld name="Outro page on colour">
    <p:bg>
      <p:bgPr>
        <a:solidFill>
          <a:schemeClr val="l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320aec49c_1_88"/>
          <p:cNvSpPr txBox="1">
            <a:spLocks noGrp="1"/>
          </p:cNvSpPr>
          <p:nvPr>
            <p:ph type="title"/>
          </p:nvPr>
        </p:nvSpPr>
        <p:spPr>
          <a:xfrm>
            <a:off x="515937" y="3825240"/>
            <a:ext cx="11160125" cy="102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Inter SemiBold"/>
              <a:buNone/>
              <a:defRPr sz="5000" b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30320aec49c_1_88"/>
          <p:cNvSpPr txBox="1">
            <a:spLocks noGrp="1"/>
          </p:cNvSpPr>
          <p:nvPr>
            <p:ph type="body" idx="1"/>
          </p:nvPr>
        </p:nvSpPr>
        <p:spPr>
          <a:xfrm>
            <a:off x="515938" y="5463540"/>
            <a:ext cx="11160124" cy="29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30320aec49c_1_88"/>
          <p:cNvSpPr txBox="1">
            <a:spLocks noGrp="1"/>
          </p:cNvSpPr>
          <p:nvPr>
            <p:ph type="body" idx="2"/>
          </p:nvPr>
        </p:nvSpPr>
        <p:spPr>
          <a:xfrm>
            <a:off x="515938" y="5783351"/>
            <a:ext cx="11160124" cy="29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9" name="Google Shape;99;g30320aec49c_1_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6" y="1184288"/>
            <a:ext cx="2590874" cy="86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with image">
  <p:cSld name="Statement with image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320aec49c_1_9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34523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2" name="Google Shape;102;g30320aec49c_1_93"/>
          <p:cNvSpPr txBox="1">
            <a:spLocks noGrp="1"/>
          </p:cNvSpPr>
          <p:nvPr>
            <p:ph type="title"/>
          </p:nvPr>
        </p:nvSpPr>
        <p:spPr>
          <a:xfrm>
            <a:off x="515937" y="1563688"/>
            <a:ext cx="11160125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Font typeface="Inter"/>
              <a:buNone/>
              <a:defRPr sz="9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g30320aec49c_1_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0320aec49c_1_93"/>
          <p:cNvPicPr preferRelativeResize="0"/>
          <p:nvPr/>
        </p:nvPicPr>
        <p:blipFill rotWithShape="1">
          <a:blip r:embed="rId3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n colour">
  <p:cSld name="Statement on colour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320aec49c_1_98"/>
          <p:cNvSpPr txBox="1">
            <a:spLocks noGrp="1"/>
          </p:cNvSpPr>
          <p:nvPr>
            <p:ph type="title"/>
          </p:nvPr>
        </p:nvSpPr>
        <p:spPr>
          <a:xfrm>
            <a:off x="515937" y="1563688"/>
            <a:ext cx="11160125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pic>
        <p:nvPicPr>
          <p:cNvPr id="107" name="Google Shape;107;g30320aec49c_1_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0320aec49c_1_98"/>
          <p:cNvPicPr preferRelativeResize="0"/>
          <p:nvPr/>
        </p:nvPicPr>
        <p:blipFill rotWithShape="1">
          <a:blip r:embed="rId3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on colour">
  <p:cSld name="Quote on colour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320aec49c_1_102"/>
          <p:cNvSpPr txBox="1">
            <a:spLocks noGrp="1"/>
          </p:cNvSpPr>
          <p:nvPr>
            <p:ph type="title"/>
          </p:nvPr>
        </p:nvSpPr>
        <p:spPr>
          <a:xfrm>
            <a:off x="1595437" y="1988840"/>
            <a:ext cx="9001124" cy="210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0320aec49c_1_102"/>
          <p:cNvSpPr txBox="1">
            <a:spLocks noGrp="1"/>
          </p:cNvSpPr>
          <p:nvPr>
            <p:ph type="body" idx="1"/>
          </p:nvPr>
        </p:nvSpPr>
        <p:spPr>
          <a:xfrm>
            <a:off x="1595438" y="4806838"/>
            <a:ext cx="9001124" cy="38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"/>
              <a:buNone/>
              <a:defRPr sz="85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2" name="Google Shape;112;g30320aec49c_1_102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5864077" y="1357963"/>
            <a:ext cx="463841" cy="35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0320aec49c_1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0320aec49c_1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0320aec49c_1_102"/>
          <p:cNvPicPr preferRelativeResize="0"/>
          <p:nvPr/>
        </p:nvPicPr>
        <p:blipFill rotWithShape="1">
          <a:blip r:embed="rId5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py text on colour">
  <p:cSld name="Copy text on colour"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320aec49c_1_109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0320aec49c_1_109"/>
          <p:cNvSpPr txBox="1">
            <a:spLocks noGrp="1"/>
          </p:cNvSpPr>
          <p:nvPr>
            <p:ph type="body" idx="1"/>
          </p:nvPr>
        </p:nvSpPr>
        <p:spPr>
          <a:xfrm>
            <a:off x="515938" y="2241550"/>
            <a:ext cx="5472110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30320aec49c_1_109"/>
          <p:cNvSpPr txBox="1">
            <a:spLocks noGrp="1"/>
          </p:cNvSpPr>
          <p:nvPr>
            <p:ph type="body" idx="2"/>
          </p:nvPr>
        </p:nvSpPr>
        <p:spPr>
          <a:xfrm>
            <a:off x="6203953" y="2241550"/>
            <a:ext cx="5472110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g30320aec49c_1_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3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0320aec49c_1_109"/>
          <p:cNvPicPr preferRelativeResize="0"/>
          <p:nvPr/>
        </p:nvPicPr>
        <p:blipFill rotWithShape="1">
          <a:blip r:embed="rId3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text on white">
  <p:cSld name="Copy text on whit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320aec49c_1_115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30320aec49c_1_115"/>
          <p:cNvSpPr txBox="1">
            <a:spLocks noGrp="1"/>
          </p:cNvSpPr>
          <p:nvPr>
            <p:ph type="body" idx="1"/>
          </p:nvPr>
        </p:nvSpPr>
        <p:spPr>
          <a:xfrm>
            <a:off x="515938" y="2241550"/>
            <a:ext cx="5472110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30320aec49c_1_115"/>
          <p:cNvSpPr txBox="1">
            <a:spLocks noGrp="1"/>
          </p:cNvSpPr>
          <p:nvPr>
            <p:ph type="body" idx="2"/>
          </p:nvPr>
        </p:nvSpPr>
        <p:spPr>
          <a:xfrm>
            <a:off x="6203953" y="2241550"/>
            <a:ext cx="5472110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g30320aec49c_1_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0320aec49c_1_115"/>
          <p:cNvSpPr txBox="1"/>
          <p:nvPr/>
        </p:nvSpPr>
        <p:spPr>
          <a:xfrm>
            <a:off x="4618650" y="6443500"/>
            <a:ext cx="2954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5100"/>
              <a:buFont typeface="Arial"/>
              <a:buNone/>
            </a:pPr>
            <a:r>
              <a:rPr lang="cs-CZ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Menti: </a:t>
            </a:r>
            <a:r>
              <a:rPr lang="cs-CZ" sz="120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8862 8646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0320aec49c_1_50"/>
          <p:cNvSpPr txBox="1"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30320aec49c_1_50"/>
          <p:cNvSpPr txBox="1">
            <a:spLocks noGrp="1"/>
          </p:cNvSpPr>
          <p:nvPr>
            <p:ph type="body" idx="1"/>
          </p:nvPr>
        </p:nvSpPr>
        <p:spPr>
          <a:xfrm>
            <a:off x="515937" y="2241550"/>
            <a:ext cx="11160126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−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−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−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−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g30320aec49c_1_50"/>
          <p:cNvSpPr txBox="1">
            <a:spLocks noGrp="1"/>
          </p:cNvSpPr>
          <p:nvPr>
            <p:ph type="ftr" idx="11"/>
          </p:nvPr>
        </p:nvSpPr>
        <p:spPr>
          <a:xfrm>
            <a:off x="7061200" y="6459481"/>
            <a:ext cx="4246565" cy="13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2 Images">
  <p:cSld name="Text + 2 Imag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320aec49c_1_121"/>
          <p:cNvSpPr txBox="1">
            <a:spLocks noGrp="1"/>
          </p:cNvSpPr>
          <p:nvPr>
            <p:ph type="body" idx="1"/>
          </p:nvPr>
        </p:nvSpPr>
        <p:spPr>
          <a:xfrm>
            <a:off x="6204020" y="4324350"/>
            <a:ext cx="5472042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30320aec49c_1_121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0320aec49c_1_121"/>
          <p:cNvSpPr txBox="1">
            <a:spLocks noGrp="1"/>
          </p:cNvSpPr>
          <p:nvPr>
            <p:ph type="body" idx="2"/>
          </p:nvPr>
        </p:nvSpPr>
        <p:spPr>
          <a:xfrm>
            <a:off x="515938" y="4324350"/>
            <a:ext cx="5472042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30320aec49c_1_121"/>
          <p:cNvSpPr txBox="1">
            <a:spLocks noGrp="1"/>
          </p:cNvSpPr>
          <p:nvPr>
            <p:ph type="body" idx="3"/>
          </p:nvPr>
        </p:nvSpPr>
        <p:spPr>
          <a:xfrm>
            <a:off x="515938" y="275183"/>
            <a:ext cx="11160124" cy="23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30320aec49c_1_121"/>
          <p:cNvSpPr>
            <a:spLocks noGrp="1"/>
          </p:cNvSpPr>
          <p:nvPr>
            <p:ph type="pic" idx="4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134" name="Google Shape;134;g30320aec49c_1_121"/>
          <p:cNvSpPr>
            <a:spLocks noGrp="1"/>
          </p:cNvSpPr>
          <p:nvPr>
            <p:ph type="pic" idx="5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rgbClr val="BFBFBF"/>
          </a:solidFill>
          <a:ln>
            <a:noFill/>
          </a:ln>
        </p:spPr>
      </p:sp>
      <p:pic>
        <p:nvPicPr>
          <p:cNvPr id="135" name="Google Shape;135;g30320aec49c_1_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3 Images">
  <p:cSld name="Text + 3 Imag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320aec49c_1_129"/>
          <p:cNvSpPr txBox="1">
            <a:spLocks noGrp="1"/>
          </p:cNvSpPr>
          <p:nvPr>
            <p:ph type="body" idx="1"/>
          </p:nvPr>
        </p:nvSpPr>
        <p:spPr>
          <a:xfrm>
            <a:off x="8112064" y="4324350"/>
            <a:ext cx="3564000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30320aec49c_1_129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30320aec49c_1_129"/>
          <p:cNvSpPr txBox="1">
            <a:spLocks noGrp="1"/>
          </p:cNvSpPr>
          <p:nvPr>
            <p:ph type="body" idx="2"/>
          </p:nvPr>
        </p:nvSpPr>
        <p:spPr>
          <a:xfrm>
            <a:off x="515938" y="4324350"/>
            <a:ext cx="3564000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30320aec49c_1_129"/>
          <p:cNvSpPr txBox="1">
            <a:spLocks noGrp="1"/>
          </p:cNvSpPr>
          <p:nvPr>
            <p:ph type="body" idx="3"/>
          </p:nvPr>
        </p:nvSpPr>
        <p:spPr>
          <a:xfrm>
            <a:off x="515938" y="275183"/>
            <a:ext cx="11160124" cy="23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g30320aec49c_1_129"/>
          <p:cNvSpPr>
            <a:spLocks noGrp="1"/>
          </p:cNvSpPr>
          <p:nvPr>
            <p:ph type="pic" idx="4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142" name="Google Shape;142;g30320aec49c_1_129"/>
          <p:cNvSpPr txBox="1">
            <a:spLocks noGrp="1"/>
          </p:cNvSpPr>
          <p:nvPr>
            <p:ph type="body" idx="5"/>
          </p:nvPr>
        </p:nvSpPr>
        <p:spPr>
          <a:xfrm>
            <a:off x="4314001" y="4324350"/>
            <a:ext cx="3564000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30320aec49c_1_129"/>
          <p:cNvSpPr>
            <a:spLocks noGrp="1"/>
          </p:cNvSpPr>
          <p:nvPr>
            <p:ph type="pic" idx="6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144" name="Google Shape;144;g30320aec49c_1_129"/>
          <p:cNvSpPr>
            <a:spLocks noGrp="1"/>
          </p:cNvSpPr>
          <p:nvPr>
            <p:ph type="pic" idx="7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rgbClr val="BFBFBF"/>
          </a:solidFill>
          <a:ln>
            <a:noFill/>
          </a:ln>
        </p:spPr>
      </p:sp>
      <p:pic>
        <p:nvPicPr>
          <p:cNvPr id="145" name="Google Shape;145;g30320aec49c_1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0320aec49c_1_129"/>
          <p:cNvSpPr txBox="1"/>
          <p:nvPr/>
        </p:nvSpPr>
        <p:spPr>
          <a:xfrm>
            <a:off x="4618650" y="6443500"/>
            <a:ext cx="2954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5100"/>
              <a:buFont typeface="Arial"/>
              <a:buNone/>
            </a:pPr>
            <a:r>
              <a:rPr lang="cs-CZ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Menti: </a:t>
            </a:r>
            <a:r>
              <a:rPr lang="cs-CZ" sz="120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8862 8646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4 Images">
  <p:cSld name="Text + 4 Image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320aec49c_1_140"/>
          <p:cNvSpPr txBox="1">
            <a:spLocks noGrp="1"/>
          </p:cNvSpPr>
          <p:nvPr>
            <p:ph type="body" idx="1"/>
          </p:nvPr>
        </p:nvSpPr>
        <p:spPr>
          <a:xfrm>
            <a:off x="9048062" y="4324350"/>
            <a:ext cx="2628000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30320aec49c_1_140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30320aec49c_1_140"/>
          <p:cNvSpPr txBox="1">
            <a:spLocks noGrp="1"/>
          </p:cNvSpPr>
          <p:nvPr>
            <p:ph type="body" idx="2"/>
          </p:nvPr>
        </p:nvSpPr>
        <p:spPr>
          <a:xfrm>
            <a:off x="515938" y="4324350"/>
            <a:ext cx="2628000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30320aec49c_1_140"/>
          <p:cNvSpPr txBox="1">
            <a:spLocks noGrp="1"/>
          </p:cNvSpPr>
          <p:nvPr>
            <p:ph type="body" idx="3"/>
          </p:nvPr>
        </p:nvSpPr>
        <p:spPr>
          <a:xfrm>
            <a:off x="515938" y="275183"/>
            <a:ext cx="11160124" cy="23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30320aec49c_1_140"/>
          <p:cNvSpPr txBox="1">
            <a:spLocks noGrp="1"/>
          </p:cNvSpPr>
          <p:nvPr>
            <p:ph type="body" idx="4"/>
          </p:nvPr>
        </p:nvSpPr>
        <p:spPr>
          <a:xfrm>
            <a:off x="3359979" y="4324350"/>
            <a:ext cx="2628000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30320aec49c_1_140"/>
          <p:cNvSpPr txBox="1">
            <a:spLocks noGrp="1"/>
          </p:cNvSpPr>
          <p:nvPr>
            <p:ph type="body" idx="5"/>
          </p:nvPr>
        </p:nvSpPr>
        <p:spPr>
          <a:xfrm>
            <a:off x="6204020" y="4324350"/>
            <a:ext cx="2628000" cy="2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2pPr>
            <a:lvl3pPr marL="1371600" lvl="2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3pPr>
            <a:lvl4pPr marL="1828800" lvl="3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4pPr>
            <a:lvl5pPr marL="2286000" lvl="4" indent="-330200" algn="l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30320aec49c_1_140"/>
          <p:cNvSpPr>
            <a:spLocks noGrp="1"/>
          </p:cNvSpPr>
          <p:nvPr>
            <p:ph type="pic" idx="6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g30320aec49c_1_140"/>
          <p:cNvSpPr>
            <a:spLocks noGrp="1"/>
          </p:cNvSpPr>
          <p:nvPr>
            <p:ph type="pic" idx="7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156" name="Google Shape;156;g30320aec49c_1_140"/>
          <p:cNvSpPr>
            <a:spLocks noGrp="1"/>
          </p:cNvSpPr>
          <p:nvPr>
            <p:ph type="pic" idx="8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157" name="Google Shape;157;g30320aec49c_1_140"/>
          <p:cNvSpPr>
            <a:spLocks noGrp="1"/>
          </p:cNvSpPr>
          <p:nvPr>
            <p:ph type="pic" idx="9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rgbClr val="BFBFBF"/>
          </a:solidFill>
          <a:ln>
            <a:noFill/>
          </a:ln>
        </p:spPr>
      </p:sp>
      <p:pic>
        <p:nvPicPr>
          <p:cNvPr id="158" name="Google Shape;158;g30320aec49c_1_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0320aec49c_1_140"/>
          <p:cNvSpPr txBox="1"/>
          <p:nvPr/>
        </p:nvSpPr>
        <p:spPr>
          <a:xfrm>
            <a:off x="4618650" y="6443500"/>
            <a:ext cx="2954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5100"/>
              <a:buFont typeface="Arial"/>
              <a:buNone/>
            </a:pPr>
            <a:r>
              <a:rPr lang="cs-CZ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Menti: </a:t>
            </a:r>
            <a:r>
              <a:rPr lang="cs-CZ" sz="120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8862 8646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pPr algn="l"/>
            <a:fld id="{B587FF21-CBE1-43D4-9D1F-358EF8B48EA9}" type="datetime1">
              <a:rPr lang="cs-CZ" smtClean="0"/>
              <a:pPr algn="l"/>
              <a:t>27.2.2025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>
                <a:solidFill>
                  <a:schemeClr val="bg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2704182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66A8FEA4-5A3D-4681-966D-163B8A5A9683}" type="datetime1">
              <a:rPr lang="cs-CZ" smtClean="0"/>
              <a:t>27.2.2025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AB3B664-3940-B8A3-FE66-6B996832CE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3554" y="1353434"/>
            <a:ext cx="1302508" cy="6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5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5022714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9168B642-BA83-4797-AF9E-FE550D97A1D8}" type="datetime1">
              <a:rPr lang="cs-CZ" smtClean="0"/>
              <a:t>27.2.2025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43ECF8B-FB50-234E-5977-E122DFE3C0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6141" y="1353434"/>
            <a:ext cx="1302508" cy="6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9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5F64-165B-4340-83C5-B90CD5E55DC5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19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667C9-FDA2-4EBD-B1A5-452053FE5F0E}" type="datetime1">
              <a:rPr lang="cs-CZ" smtClean="0"/>
              <a:t>27.2.2025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9870FAD-3AA2-54DF-F636-4869DC62C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A21AEE-889A-4A16-AFFA-FB62896905FD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E5BE08E8-7C94-83AF-027D-9D76EFC39E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4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3CD12-E4B9-47F7-8395-1FAAB61051D7}" type="datetime1">
              <a:rPr lang="cs-CZ" smtClean="0"/>
              <a:t>27.2.2025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EB1ABC22-436D-2554-FC8F-4447E38779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5705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copy text on colour">
  <p:cSld name="Big copy text on colour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0320aec49c_1_38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30320aec49c_1_38"/>
          <p:cNvSpPr txBox="1">
            <a:spLocks noGrp="1"/>
          </p:cNvSpPr>
          <p:nvPr>
            <p:ph type="body" idx="1"/>
          </p:nvPr>
        </p:nvSpPr>
        <p:spPr>
          <a:xfrm>
            <a:off x="515937" y="2241550"/>
            <a:ext cx="6948487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g30320aec49c_1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30320aec49c_1_38"/>
          <p:cNvPicPr preferRelativeResize="0"/>
          <p:nvPr/>
        </p:nvPicPr>
        <p:blipFill rotWithShape="1">
          <a:blip r:embed="rId3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30320aec49c_1_38"/>
          <p:cNvSpPr txBox="1"/>
          <p:nvPr/>
        </p:nvSpPr>
        <p:spPr>
          <a:xfrm>
            <a:off x="4618650" y="6443500"/>
            <a:ext cx="2954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5100"/>
              <a:buFont typeface="Arial"/>
              <a:buNone/>
            </a:pPr>
            <a:r>
              <a:rPr lang="cs-CZ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Menti: </a:t>
            </a:r>
            <a:r>
              <a:rPr lang="cs-CZ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7278 8327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51425-F238-4680-86A6-B3F7E82D6FCF}" type="datetime1">
              <a:rPr lang="cs-CZ" smtClean="0"/>
              <a:t>27.2.2025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D0DCE97-4CBA-28B2-2067-289E735340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56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AEE71D-7354-47F7-AD65-09767E2261BF}" type="datetime1">
              <a:rPr lang="cs-CZ" smtClean="0"/>
              <a:t>27.2.2025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B10C2A6-6B85-F825-65AA-B415D6FA1D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8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7C5FBA-6011-4AD4-90C1-AEEC008357A2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AED4552-1ECA-4246-B65C-4F59CAB5E6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7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C0C490-1020-4F03-A579-A776C034BB33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761FD0F-4128-DE11-5504-4E1F16631D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5705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3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FF6A1-84EA-4255-8A70-C5781CDA07CF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5699496-5494-51AC-2D95-7F5F66275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3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45D-5A0E-4B15-A4BC-97AB6FCE0186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84779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A8345-A404-4FB7-8C67-E4CB610322E4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703E3C1-8908-A538-88AE-CFC1CFA126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9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0C2-5C09-41BD-9E77-72DC9F544C2B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009645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DC2A-40A8-40D9-BE9A-83B74DD4B1CF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974325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8F2B7-631E-4B96-B31E-8891968D8E1B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7D4361C-15F4-6F03-1AF1-359DECF9A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copy text on colour 1 2">
  <p:cSld name="Big copy text on colour_1_2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03c7fa5b08_2_13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03c7fa5b08_2_13"/>
          <p:cNvSpPr txBox="1">
            <a:spLocks noGrp="1"/>
          </p:cNvSpPr>
          <p:nvPr>
            <p:ph type="body" idx="1"/>
          </p:nvPr>
        </p:nvSpPr>
        <p:spPr>
          <a:xfrm>
            <a:off x="515937" y="2241550"/>
            <a:ext cx="69486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9" name="Google Shape;49;g303c7fa5b08_2_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3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303c7fa5b08_2_13"/>
          <p:cNvPicPr preferRelativeResize="0"/>
          <p:nvPr/>
        </p:nvPicPr>
        <p:blipFill rotWithShape="1">
          <a:blip r:embed="rId3">
            <a:alphaModFix/>
          </a:blip>
          <a:srcRect t="464" b="454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303c7fa5b08_2_13"/>
          <p:cNvSpPr txBox="1"/>
          <p:nvPr/>
        </p:nvSpPr>
        <p:spPr>
          <a:xfrm>
            <a:off x="4618650" y="6443500"/>
            <a:ext cx="2954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5100"/>
              <a:buFont typeface="Arial"/>
              <a:buNone/>
            </a:pPr>
            <a:r>
              <a:rPr lang="cs-CZ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Menti: </a:t>
            </a:r>
            <a:r>
              <a:rPr lang="cs-CZ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7278 8327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FB5-26CE-4E15-8EE4-E68AB5F7939C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027088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3B38A6-69F6-4D69-90FF-1CAF4914FF11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4AB63085-7B3F-FBBA-4A57-CC77D1A47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93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8863-4A07-447B-AD7D-ADC12B4A9967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372618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5F4-8991-4B87-A5DA-D4EDF344D056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959338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FC1-F8E9-4364-A114-3AB56A71AADF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114873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1EC44-98B3-48D9-9D40-F2FA00F0851B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914E5DF-DE4C-28D5-F4A0-4FB7F84756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20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788-3BEE-45B2-96AB-7A2FF9E99B18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778168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E04E-7DE6-4BE8-90EF-EFBEB880F30E}" type="datetime1">
              <a:rPr lang="cs-CZ" smtClean="0"/>
              <a:t>27.2.2025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157231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F739-0036-41E4-8136-504BF41C3692}" type="datetime1">
              <a:rPr lang="cs-CZ" smtClean="0"/>
              <a:t>27.2.2025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78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BEEC983-67D0-9E52-1B2B-380595ED49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3554" y="1353434"/>
            <a:ext cx="1302508" cy="6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+ Image (Right) on colour">
  <p:cSld name="Text + Image (Right) on colour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0320aec49c_1_31"/>
          <p:cNvSpPr>
            <a:spLocks noGrp="1"/>
          </p:cNvSpPr>
          <p:nvPr>
            <p:ph type="pic" idx="2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54" name="Google Shape;54;g30320aec49c_1_31"/>
          <p:cNvSpPr txBox="1">
            <a:spLocks noGrp="1"/>
          </p:cNvSpPr>
          <p:nvPr>
            <p:ph type="title"/>
          </p:nvPr>
        </p:nvSpPr>
        <p:spPr>
          <a:xfrm>
            <a:off x="515938" y="620714"/>
            <a:ext cx="408463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0320aec49c_1_31"/>
          <p:cNvSpPr txBox="1">
            <a:spLocks noGrp="1"/>
          </p:cNvSpPr>
          <p:nvPr>
            <p:ph type="body" idx="1"/>
          </p:nvPr>
        </p:nvSpPr>
        <p:spPr>
          <a:xfrm>
            <a:off x="515938" y="2241550"/>
            <a:ext cx="4084638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g30320aec49c_1_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0320aec49c_1_31"/>
          <p:cNvPicPr preferRelativeResize="0"/>
          <p:nvPr/>
        </p:nvPicPr>
        <p:blipFill rotWithShape="1">
          <a:blip r:embed="rId3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0320aec49c_1_31"/>
          <p:cNvSpPr txBox="1"/>
          <p:nvPr/>
        </p:nvSpPr>
        <p:spPr>
          <a:xfrm>
            <a:off x="4618650" y="6443500"/>
            <a:ext cx="2954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5100"/>
              <a:buFont typeface="Arial"/>
              <a:buNone/>
            </a:pPr>
            <a:r>
              <a:rPr lang="cs-CZ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Menti: </a:t>
            </a:r>
            <a:r>
              <a:rPr lang="cs-CZ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7278 8327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1CB8862-93EB-4E77-6FBE-92DFF7B0CC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349473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A463-A040-4DE8-84FE-39B8866F1A2C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67586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966999-5E94-4237-9D9D-B60F7EB0C7B6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CCC6FC4-2439-C858-CB36-8307FDABAE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50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C3C9-76D0-4D6E-8BA2-2FB869D3702B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893269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1FBDB-30C8-4191-B05C-E8589CA6B387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4B5BA3B4-D34B-96A0-4801-B76752F38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6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6B07-A494-4FF5-9EAF-A45C7588FE01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64876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A66FAF-E9AD-4A4C-B340-0DE35F481DB6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D1058381-031F-4FEC-319A-33CF64CBE2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3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56F2-1D0A-4D9F-B61F-9F76895C9A89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26541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420181-A464-4AEC-8461-FE3980B0F298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B163624-591A-59A6-B047-CCFDAA8077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7341" y="6452032"/>
            <a:ext cx="558720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8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3F8-6E30-4DDA-B8BC-766D14018C08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78921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page on colour">
  <p:cSld name="Divider page on colou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320aec49c_1_60"/>
          <p:cNvSpPr txBox="1">
            <a:spLocks noGrp="1"/>
          </p:cNvSpPr>
          <p:nvPr>
            <p:ph type="title"/>
          </p:nvPr>
        </p:nvSpPr>
        <p:spPr>
          <a:xfrm>
            <a:off x="515937" y="3830639"/>
            <a:ext cx="11160125" cy="24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Inter SemiBold"/>
              <a:buNone/>
              <a:defRPr sz="5000" b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0320aec49c_1_60"/>
          <p:cNvSpPr txBox="1">
            <a:spLocks noGrp="1"/>
          </p:cNvSpPr>
          <p:nvPr>
            <p:ph type="body" idx="1"/>
          </p:nvPr>
        </p:nvSpPr>
        <p:spPr>
          <a:xfrm>
            <a:off x="515938" y="3362325"/>
            <a:ext cx="11160123" cy="32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g30320aec49c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0320aec49c_1_60"/>
          <p:cNvPicPr preferRelativeResize="0"/>
          <p:nvPr/>
        </p:nvPicPr>
        <p:blipFill rotWithShape="1">
          <a:blip r:embed="rId4">
            <a:alphaModFix/>
          </a:blip>
          <a:srcRect t="464" b="452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23D-5494-486C-99C5-8D3D4EC2FCD6}" type="datetime1">
              <a:rPr lang="cs-CZ" smtClean="0"/>
              <a:t>27.2.2025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837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copy text on colour 1 2 1">
  <p:cSld name="Big copy text on colour_1_2_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461602e2e_3_33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0461602e2e_3_33"/>
          <p:cNvSpPr txBox="1">
            <a:spLocks noGrp="1"/>
          </p:cNvSpPr>
          <p:nvPr>
            <p:ph type="body" idx="1"/>
          </p:nvPr>
        </p:nvSpPr>
        <p:spPr>
          <a:xfrm>
            <a:off x="515937" y="2241550"/>
            <a:ext cx="69486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g30461602e2e_3_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7" y="6418575"/>
            <a:ext cx="874033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30461602e2e_3_33"/>
          <p:cNvPicPr preferRelativeResize="0"/>
          <p:nvPr/>
        </p:nvPicPr>
        <p:blipFill rotWithShape="1">
          <a:blip r:embed="rId3">
            <a:alphaModFix/>
          </a:blip>
          <a:srcRect t="464" b="454"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30461602e2e_3_33"/>
          <p:cNvSpPr txBox="1"/>
          <p:nvPr/>
        </p:nvSpPr>
        <p:spPr>
          <a:xfrm>
            <a:off x="4618650" y="6443500"/>
            <a:ext cx="2954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5100"/>
              <a:buFont typeface="Arial"/>
              <a:buNone/>
            </a:pPr>
            <a:r>
              <a:rPr lang="cs-CZ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Menti: </a:t>
            </a:r>
            <a:r>
              <a:rPr lang="cs-CZ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7278 8327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copy text on colour 1 2 1" preserve="1">
  <p:cSld name="1_Big copy text on colour 1 2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461602e2e_3_33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0461602e2e_3_33"/>
          <p:cNvSpPr txBox="1">
            <a:spLocks noGrp="1"/>
          </p:cNvSpPr>
          <p:nvPr>
            <p:ph type="body" idx="1"/>
          </p:nvPr>
        </p:nvSpPr>
        <p:spPr>
          <a:xfrm>
            <a:off x="515937" y="2241550"/>
            <a:ext cx="69486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−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67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320aec49c_1_28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0320aec49c_1_28"/>
          <p:cNvSpPr txBox="1">
            <a:spLocks noGrp="1"/>
          </p:cNvSpPr>
          <p:nvPr>
            <p:ph type="body" idx="1"/>
          </p:nvPr>
        </p:nvSpPr>
        <p:spPr>
          <a:xfrm>
            <a:off x="515937" y="2241550"/>
            <a:ext cx="11160126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AutoNum type="arabicPeriod"/>
              <a:defRPr sz="24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30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image" Target="../media/image9.e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0320aec49c_1_0"/>
          <p:cNvSpPr txBox="1">
            <a:spLocks noGrp="1"/>
          </p:cNvSpPr>
          <p:nvPr>
            <p:ph type="title"/>
          </p:nvPr>
        </p:nvSpPr>
        <p:spPr>
          <a:xfrm>
            <a:off x="515937" y="522882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0320aec49c_1_0"/>
          <p:cNvSpPr txBox="1"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g30320aec49c_1_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15937" y="6418575"/>
            <a:ext cx="874035" cy="2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g30320aec49c_1_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 flipH="1">
            <a:off x="11508312" y="6499000"/>
            <a:ext cx="205202" cy="180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3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1412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pos="4838">
          <p15:clr>
            <a:srgbClr val="F26B43"/>
          </p15:clr>
        </p15:guide>
        <p15:guide id="8" pos="4702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 b="0" i="0">
                <a:solidFill>
                  <a:schemeClr val="tx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fld id="{5C4A12A3-CEC3-487D-A769-16508060A04B}" type="datetime1">
              <a:rPr lang="cs-CZ" smtClean="0"/>
              <a:pPr/>
              <a:t>27.2.2025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 b="0" i="0">
                <a:solidFill>
                  <a:schemeClr val="tx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9916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6" y="6420804"/>
            <a:ext cx="643991" cy="29110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E23938D-2CE2-43C6-472E-BCEFD2278033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17341" y="6452032"/>
            <a:ext cx="558721" cy="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</p:sldLayoutIdLst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1412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pos="4838">
          <p15:clr>
            <a:srgbClr val="F26B43"/>
          </p15:clr>
        </p15:guide>
        <p15:guide id="8" pos="4702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1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B486EC56-FAEF-B0EE-D964-2E076C427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7" y="3698421"/>
            <a:ext cx="11160125" cy="1571626"/>
          </a:xfrm>
        </p:spPr>
        <p:txBody>
          <a:bodyPr/>
          <a:lstStyle/>
          <a:p>
            <a:r>
              <a:rPr lang="cs-CZ" b="1" dirty="0"/>
              <a:t>Krajské setkání SMO ČR</a:t>
            </a:r>
            <a:br>
              <a:rPr lang="cs-CZ" b="1" dirty="0"/>
            </a:br>
            <a:br>
              <a:rPr lang="cs-CZ" sz="2800" dirty="0"/>
            </a:br>
            <a:r>
              <a:rPr lang="cs-CZ" sz="2800" dirty="0"/>
              <a:t>Pardubice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D1AD5-058E-0293-9F8B-CFBAD105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Inter Medium" panose="02000503000000020004" pitchFamily="2" charset="0"/>
                <a:cs typeface="Arial" panose="020B0604020202020204" pitchFamily="34" charset="0"/>
              </a:rPr>
              <a:t>4.3.2025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Inter Medium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3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06A7BD-1CCC-0A36-F9D1-BFB98C7D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40012-55F6-4DDB-BDC8-666DBD6B2747}" type="datetime1">
              <a:rPr kumimoji="0" lang="cs-CZ" sz="700" b="0" i="0" u="none" strike="noStrike" kern="1200" cap="none" spc="0" normalizeH="0" baseline="0" noProof="0" smtClean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Inter Medium" panose="02000503000000020004" pitchFamily="2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27.2.2025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Inter Medium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C8D4CC-9656-3F82-B7B2-30594F092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882998"/>
            <a:ext cx="11160126" cy="4234844"/>
          </a:xfrm>
        </p:spPr>
        <p:txBody>
          <a:bodyPr/>
          <a:lstStyle/>
          <a:p>
            <a:r>
              <a:rPr lang="cs-CZ" b="1" i="0" dirty="0">
                <a:solidFill>
                  <a:schemeClr val="accent3"/>
                </a:solidFill>
                <a:effectLst/>
                <a:latin typeface="Inter" panose="02000503000000020004" pitchFamily="50" charset="0"/>
              </a:rPr>
              <a:t>Digitální služby pro veřejný a neziskový sektor</a:t>
            </a:r>
          </a:p>
          <a:p>
            <a:endParaRPr lang="cs-CZ" sz="1800" b="1" i="0" dirty="0">
              <a:solidFill>
                <a:schemeClr val="accent3"/>
              </a:solidFill>
              <a:effectLst/>
              <a:latin typeface="Inter" panose="02000503000000020004" pitchFamily="50" charset="0"/>
            </a:endParaRPr>
          </a:p>
          <a:p>
            <a:endParaRPr lang="cs-CZ" sz="1800" b="1" i="0" dirty="0">
              <a:solidFill>
                <a:schemeClr val="accent3"/>
              </a:solidFill>
              <a:effectLst/>
              <a:latin typeface="Inter" panose="02000503000000020004" pitchFamily="50" charset="0"/>
            </a:endParaRPr>
          </a:p>
          <a:p>
            <a:r>
              <a:rPr lang="cs-CZ" b="1" dirty="0">
                <a:solidFill>
                  <a:schemeClr val="accent3"/>
                </a:solidFill>
              </a:rPr>
              <a:t>George Business </a:t>
            </a:r>
          </a:p>
          <a:p>
            <a:endParaRPr lang="cs-CZ" sz="1800" b="1" i="0" dirty="0">
              <a:solidFill>
                <a:schemeClr val="accent3"/>
              </a:solidFill>
              <a:effectLst/>
              <a:latin typeface="Inter" panose="02000503000000020004" pitchFamily="50" charset="0"/>
            </a:endParaRPr>
          </a:p>
          <a:p>
            <a:endParaRPr lang="cs-CZ" sz="1800" b="1" i="0" dirty="0">
              <a:solidFill>
                <a:schemeClr val="accent3"/>
              </a:solidFill>
              <a:effectLst/>
              <a:latin typeface="Inter" panose="02000503000000020004" pitchFamily="50" charset="0"/>
            </a:endParaRPr>
          </a:p>
          <a:p>
            <a:r>
              <a:rPr lang="cs-CZ" b="1" dirty="0">
                <a:solidFill>
                  <a:schemeClr val="accent3"/>
                </a:solidFill>
              </a:rPr>
              <a:t>Financování výstavby městských a obecních bytů</a:t>
            </a:r>
          </a:p>
          <a:p>
            <a:endParaRPr lang="cs-CZ" sz="1800" b="1" dirty="0">
              <a:solidFill>
                <a:schemeClr val="accent3"/>
              </a:solidFill>
            </a:endParaRPr>
          </a:p>
          <a:p>
            <a:endParaRPr lang="cs-CZ" sz="1800" b="1" dirty="0">
              <a:solidFill>
                <a:schemeClr val="accent3"/>
              </a:solidFill>
            </a:endParaRPr>
          </a:p>
          <a:p>
            <a:r>
              <a:rPr lang="cs-CZ" b="1" dirty="0">
                <a:solidFill>
                  <a:schemeClr val="accent3"/>
                </a:solidFill>
              </a:rPr>
              <a:t>Financování energetických úspor - SSČS </a:t>
            </a:r>
            <a:endParaRPr lang="de-DE" b="1" dirty="0">
              <a:solidFill>
                <a:schemeClr val="accent3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43DE36-02BD-517A-B23E-20DC102738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kruh, Elektricky modrá, Grafika&#10;&#10;Popis byl vytvořen automaticky">
            <a:extLst>
              <a:ext uri="{FF2B5EF4-FFF2-40B4-BE49-F238E27FC236}">
                <a16:creationId xmlns:a16="http://schemas.microsoft.com/office/drawing/2014/main" id="{38C6D6E9-3B88-3104-3D59-16395379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17" y="1790195"/>
            <a:ext cx="1215165" cy="1215165"/>
          </a:xfrm>
          <a:prstGeom prst="rect">
            <a:avLst/>
          </a:prstGeom>
        </p:spPr>
      </p:pic>
      <p:pic>
        <p:nvPicPr>
          <p:cNvPr id="5" name="Obrázek 4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F2E05DE-CDDC-AFB3-4610-A1E909486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086" y="387919"/>
            <a:ext cx="1402276" cy="14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30320aec49c_1_179"/>
          <p:cNvPicPr preferRelativeResize="0"/>
          <p:nvPr/>
        </p:nvPicPr>
        <p:blipFill rotWithShape="1">
          <a:blip r:embed="rId3">
            <a:alphaModFix/>
          </a:blip>
          <a:srcRect l="28068" r="28073"/>
          <a:stretch/>
        </p:blipFill>
        <p:spPr>
          <a:xfrm>
            <a:off x="7680326" y="0"/>
            <a:ext cx="451167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5;g326d721bf63_0_18">
            <a:extLst>
              <a:ext uri="{FF2B5EF4-FFF2-40B4-BE49-F238E27FC236}">
                <a16:creationId xmlns:a16="http://schemas.microsoft.com/office/drawing/2014/main" id="{8451BD8F-EDCE-E743-A6F5-19FCA676D7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17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0320aec49c_1_179"/>
          <p:cNvSpPr txBox="1"/>
          <p:nvPr/>
        </p:nvSpPr>
        <p:spPr>
          <a:xfrm>
            <a:off x="515938" y="3976268"/>
            <a:ext cx="69486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cs-CZ" sz="4500" b="1" dirty="0">
                <a:solidFill>
                  <a:schemeClr val="lt1"/>
                </a:solidFill>
              </a:rPr>
              <a:t>Financování energetických úspor</a:t>
            </a:r>
            <a:endParaRPr lang="cs-CZ" sz="4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lang="cs-CZ" sz="4500" b="1" dirty="0">
              <a:solidFill>
                <a:schemeClr val="lt1"/>
              </a:solidFill>
            </a:endParaRPr>
          </a:p>
        </p:txBody>
      </p:sp>
      <p:pic>
        <p:nvPicPr>
          <p:cNvPr id="331" name="Google Shape;331;g30320aec49c_1_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432990" y="262802"/>
            <a:ext cx="483902" cy="43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0384DFB-BD27-1D43-2A9F-91B2D7BE42E5}"/>
              </a:ext>
            </a:extLst>
          </p:cNvPr>
          <p:cNvSpPr/>
          <p:nvPr/>
        </p:nvSpPr>
        <p:spPr>
          <a:xfrm>
            <a:off x="515938" y="6328372"/>
            <a:ext cx="1186004" cy="4164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oogle Shape;175;g2b056d32287_7_70">
            <a:extLst>
              <a:ext uri="{FF2B5EF4-FFF2-40B4-BE49-F238E27FC236}">
                <a16:creationId xmlns:a16="http://schemas.microsoft.com/office/drawing/2014/main" id="{68CDFA1D-257E-994F-AD6E-BBC071E029D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936" y="1206322"/>
            <a:ext cx="2590873" cy="86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80BEF-885D-3644-BC44-28746CE4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V jakém stavu jsou české rodinné a bytové domy?</a:t>
            </a:r>
          </a:p>
        </p:txBody>
      </p:sp>
      <p:sp>
        <p:nvSpPr>
          <p:cNvPr id="48" name="Google Shape;358;g2d3ce0ee4ee_0_52">
            <a:extLst>
              <a:ext uri="{FF2B5EF4-FFF2-40B4-BE49-F238E27FC236}">
                <a16:creationId xmlns:a16="http://schemas.microsoft.com/office/drawing/2014/main" id="{6DD9CDC3-B760-7E4B-8034-2A425918C91F}"/>
              </a:ext>
            </a:extLst>
          </p:cNvPr>
          <p:cNvSpPr txBox="1"/>
          <p:nvPr/>
        </p:nvSpPr>
        <p:spPr>
          <a:xfrm>
            <a:off x="512000" y="1471003"/>
            <a:ext cx="3874500" cy="18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Více než polovina obyvatel</a:t>
            </a: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žije v bytech</a:t>
            </a:r>
            <a:r>
              <a:rPr lang="cs-CZ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postavených před rokem 1980, které od té doby neprošly</a:t>
            </a:r>
            <a:r>
              <a:rPr lang="cs-CZ" sz="2000">
                <a:solidFill>
                  <a:schemeClr val="dk1"/>
                </a:solidFill>
              </a:rPr>
              <a:t> </a:t>
            </a: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renovací.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359;g2d3ce0ee4ee_0_52">
            <a:extLst>
              <a:ext uri="{FF2B5EF4-FFF2-40B4-BE49-F238E27FC236}">
                <a16:creationId xmlns:a16="http://schemas.microsoft.com/office/drawing/2014/main" id="{942E8FC2-F273-114C-A77D-5DE13146C6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8350" y="1923676"/>
            <a:ext cx="4890499" cy="280542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360;g2d3ce0ee4ee_0_52">
            <a:extLst>
              <a:ext uri="{FF2B5EF4-FFF2-40B4-BE49-F238E27FC236}">
                <a16:creationId xmlns:a16="http://schemas.microsoft.com/office/drawing/2014/main" id="{EC7768E3-41B9-E34F-BDF6-B63215E8F4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17173" y="2372163"/>
            <a:ext cx="42222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 sz="1800" dirty="0">
                <a:solidFill>
                  <a:schemeClr val="lt1"/>
                </a:solidFill>
              </a:rPr>
              <a:t>V ČR je 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800" dirty="0">
                <a:solidFill>
                  <a:schemeClr val="lt1"/>
                </a:solidFill>
              </a:rPr>
              <a:t>celkem </a:t>
            </a:r>
            <a:r>
              <a:rPr lang="cs-CZ" sz="1800" b="1" dirty="0">
                <a:solidFill>
                  <a:schemeClr val="lt1"/>
                </a:solidFill>
              </a:rPr>
              <a:t>4,5 mil. bytů</a:t>
            </a:r>
            <a:r>
              <a:rPr lang="cs-CZ" sz="1800" dirty="0">
                <a:solidFill>
                  <a:schemeClr val="lt1"/>
                </a:solidFill>
              </a:rPr>
              <a:t>: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1" name="Google Shape;361;g2d3ce0ee4ee_0_52">
            <a:extLst>
              <a:ext uri="{FF2B5EF4-FFF2-40B4-BE49-F238E27FC236}">
                <a16:creationId xmlns:a16="http://schemas.microsoft.com/office/drawing/2014/main" id="{4C29AB22-30D9-1D44-89D7-E6A62BCE8EC5}"/>
              </a:ext>
            </a:extLst>
          </p:cNvPr>
          <p:cNvSpPr/>
          <p:nvPr/>
        </p:nvSpPr>
        <p:spPr>
          <a:xfrm>
            <a:off x="1216188" y="3160375"/>
            <a:ext cx="1733400" cy="1733400"/>
          </a:xfrm>
          <a:prstGeom prst="ellipse">
            <a:avLst/>
          </a:prstGeom>
          <a:solidFill>
            <a:srgbClr val="066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362;g2d3ce0ee4ee_0_52">
            <a:extLst>
              <a:ext uri="{FF2B5EF4-FFF2-40B4-BE49-F238E27FC236}">
                <a16:creationId xmlns:a16="http://schemas.microsoft.com/office/drawing/2014/main" id="{5AEE2A90-710B-C348-80B4-964EC9A1053D}"/>
              </a:ext>
            </a:extLst>
          </p:cNvPr>
          <p:cNvSpPr txBox="1">
            <a:spLocks/>
          </p:cNvSpPr>
          <p:nvPr/>
        </p:nvSpPr>
        <p:spPr>
          <a:xfrm>
            <a:off x="1216188" y="3402376"/>
            <a:ext cx="17334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cs-CZ" sz="2800" b="1">
                <a:solidFill>
                  <a:schemeClr val="lt1"/>
                </a:solidFill>
              </a:rPr>
              <a:t>2</a:t>
            </a:r>
            <a:r>
              <a:rPr lang="cs-CZ" sz="1600">
                <a:solidFill>
                  <a:schemeClr val="lt1"/>
                </a:solidFill>
              </a:rPr>
              <a:t> </a:t>
            </a:r>
            <a:r>
              <a:rPr lang="cs-CZ" sz="1600" b="1">
                <a:solidFill>
                  <a:schemeClr val="lt1"/>
                </a:solidFill>
              </a:rPr>
              <a:t>miliony </a:t>
            </a:r>
            <a:br>
              <a:rPr lang="cs-CZ" sz="1600">
                <a:solidFill>
                  <a:schemeClr val="lt1"/>
                </a:solidFill>
              </a:rPr>
            </a:br>
            <a:r>
              <a:rPr lang="cs-CZ" sz="1600">
                <a:solidFill>
                  <a:schemeClr val="lt1"/>
                </a:solidFill>
              </a:rPr>
              <a:t>bytů nemá zateplené </a:t>
            </a:r>
            <a:br>
              <a:rPr lang="cs-CZ" sz="1600">
                <a:solidFill>
                  <a:schemeClr val="lt1"/>
                </a:solidFill>
              </a:rPr>
            </a:br>
            <a:r>
              <a:rPr lang="cs-CZ" sz="1600">
                <a:solidFill>
                  <a:schemeClr val="lt1"/>
                </a:solidFill>
              </a:rPr>
              <a:t>stěny</a:t>
            </a:r>
          </a:p>
        </p:txBody>
      </p:sp>
      <p:sp>
        <p:nvSpPr>
          <p:cNvPr id="53" name="Google Shape;363;g2d3ce0ee4ee_0_52">
            <a:extLst>
              <a:ext uri="{FF2B5EF4-FFF2-40B4-BE49-F238E27FC236}">
                <a16:creationId xmlns:a16="http://schemas.microsoft.com/office/drawing/2014/main" id="{21E98970-5238-3740-8BFD-2F3CFD268E0C}"/>
              </a:ext>
            </a:extLst>
          </p:cNvPr>
          <p:cNvSpPr/>
          <p:nvPr/>
        </p:nvSpPr>
        <p:spPr>
          <a:xfrm>
            <a:off x="2905364" y="4221205"/>
            <a:ext cx="1733400" cy="173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364;g2d3ce0ee4ee_0_52">
            <a:extLst>
              <a:ext uri="{FF2B5EF4-FFF2-40B4-BE49-F238E27FC236}">
                <a16:creationId xmlns:a16="http://schemas.microsoft.com/office/drawing/2014/main" id="{DB378F87-C3C5-984F-8DC7-750280E6AA3A}"/>
              </a:ext>
            </a:extLst>
          </p:cNvPr>
          <p:cNvSpPr txBox="1">
            <a:spLocks/>
          </p:cNvSpPr>
          <p:nvPr/>
        </p:nvSpPr>
        <p:spPr>
          <a:xfrm>
            <a:off x="2905364" y="4470213"/>
            <a:ext cx="17334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cs-CZ" sz="2800" b="1" dirty="0">
                <a:solidFill>
                  <a:schemeClr val="lt1"/>
                </a:solidFill>
              </a:rPr>
              <a:t>1</a:t>
            </a:r>
            <a:r>
              <a:rPr lang="cs-CZ" sz="1600" b="1" dirty="0">
                <a:solidFill>
                  <a:schemeClr val="lt1"/>
                </a:solidFill>
              </a:rPr>
              <a:t> milion 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cs-CZ" sz="1600" dirty="0">
                <a:solidFill>
                  <a:schemeClr val="lt1"/>
                </a:solidFill>
              </a:rPr>
              <a:t>bytů nemá 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cs-CZ" sz="1600" dirty="0">
                <a:solidFill>
                  <a:schemeClr val="lt1"/>
                </a:solidFill>
              </a:rPr>
              <a:t>izolační 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cs-CZ" sz="1600" dirty="0">
                <a:solidFill>
                  <a:schemeClr val="lt1"/>
                </a:solidFill>
              </a:rPr>
              <a:t>okna </a:t>
            </a:r>
          </a:p>
        </p:txBody>
      </p:sp>
      <p:sp>
        <p:nvSpPr>
          <p:cNvPr id="55" name="Google Shape;365;g2d3ce0ee4ee_0_52">
            <a:extLst>
              <a:ext uri="{FF2B5EF4-FFF2-40B4-BE49-F238E27FC236}">
                <a16:creationId xmlns:a16="http://schemas.microsoft.com/office/drawing/2014/main" id="{28A298FB-1317-104A-8BF9-480596401E6E}"/>
              </a:ext>
            </a:extLst>
          </p:cNvPr>
          <p:cNvSpPr/>
          <p:nvPr/>
        </p:nvSpPr>
        <p:spPr>
          <a:xfrm>
            <a:off x="8037317" y="1445880"/>
            <a:ext cx="1860900" cy="1860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66;g2d3ce0ee4ee_0_52">
            <a:extLst>
              <a:ext uri="{FF2B5EF4-FFF2-40B4-BE49-F238E27FC236}">
                <a16:creationId xmlns:a16="http://schemas.microsoft.com/office/drawing/2014/main" id="{0164E215-BDBF-684E-B0FA-058B566B77FA}"/>
              </a:ext>
            </a:extLst>
          </p:cNvPr>
          <p:cNvSpPr txBox="1">
            <a:spLocks/>
          </p:cNvSpPr>
          <p:nvPr/>
        </p:nvSpPr>
        <p:spPr>
          <a:xfrm>
            <a:off x="8129078" y="1769910"/>
            <a:ext cx="17334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cs-CZ" sz="2800" b="1">
                <a:solidFill>
                  <a:schemeClr val="lt1"/>
                </a:solidFill>
              </a:rPr>
              <a:t>700</a:t>
            </a:r>
            <a:r>
              <a:rPr lang="cs-CZ" sz="2300" b="1">
                <a:solidFill>
                  <a:schemeClr val="lt1"/>
                </a:solidFill>
              </a:rPr>
              <a:t> </a:t>
            </a:r>
            <a:r>
              <a:rPr lang="cs-CZ" sz="1600" b="1">
                <a:solidFill>
                  <a:schemeClr val="lt1"/>
                </a:solidFill>
              </a:rPr>
              <a:t>tis.</a:t>
            </a:r>
            <a:br>
              <a:rPr lang="cs-CZ" sz="2300" b="1">
                <a:solidFill>
                  <a:schemeClr val="lt1"/>
                </a:solidFill>
              </a:rPr>
            </a:br>
            <a:r>
              <a:rPr lang="cs-CZ" sz="1600">
                <a:solidFill>
                  <a:schemeClr val="lt1"/>
                </a:solidFill>
              </a:rPr>
              <a:t>bytů nemá vůbec </a:t>
            </a:r>
            <a:br>
              <a:rPr lang="cs-CZ" sz="1600">
                <a:solidFill>
                  <a:schemeClr val="lt1"/>
                </a:solidFill>
              </a:rPr>
            </a:br>
            <a:r>
              <a:rPr lang="cs-CZ" sz="1600">
                <a:solidFill>
                  <a:schemeClr val="lt1"/>
                </a:solidFill>
              </a:rPr>
              <a:t>žádný způsob zateplení</a:t>
            </a:r>
          </a:p>
        </p:txBody>
      </p:sp>
      <p:pic>
        <p:nvPicPr>
          <p:cNvPr id="57" name="Google Shape;368;g2d3ce0ee4ee_0_52">
            <a:extLst>
              <a:ext uri="{FF2B5EF4-FFF2-40B4-BE49-F238E27FC236}">
                <a16:creationId xmlns:a16="http://schemas.microsoft.com/office/drawing/2014/main" id="{6DDBB9DB-1D58-234F-AF11-4CD919118736}"/>
              </a:ext>
            </a:extLst>
          </p:cNvPr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9981375" y="1470988"/>
            <a:ext cx="1177299" cy="11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69;g2d3ce0ee4ee_0_52">
            <a:extLst>
              <a:ext uri="{FF2B5EF4-FFF2-40B4-BE49-F238E27FC236}">
                <a16:creationId xmlns:a16="http://schemas.microsoft.com/office/drawing/2014/main" id="{68715D9D-2DD4-784B-B590-DC8D2555E2B8}"/>
              </a:ext>
            </a:extLst>
          </p:cNvPr>
          <p:cNvPicPr preferRelativeResize="0"/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1479888" y="5037197"/>
            <a:ext cx="1087971" cy="10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370;g2d3ce0ee4ee_0_52">
            <a:extLst>
              <a:ext uri="{FF2B5EF4-FFF2-40B4-BE49-F238E27FC236}">
                <a16:creationId xmlns:a16="http://schemas.microsoft.com/office/drawing/2014/main" id="{3B70CF30-1E92-D544-B6D7-C9437F5A9849}"/>
              </a:ext>
            </a:extLst>
          </p:cNvPr>
          <p:cNvSpPr/>
          <p:nvPr/>
        </p:nvSpPr>
        <p:spPr>
          <a:xfrm>
            <a:off x="8712168" y="4989050"/>
            <a:ext cx="3033000" cy="11520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737975" tIns="126000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Největší</a:t>
            </a:r>
            <a:r>
              <a:rPr lang="cs-CZ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potenciál </a:t>
            </a:r>
            <a:br>
              <a:rPr lang="cs-CZ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úspor je na Liberecku </a:t>
            </a:r>
            <a:br>
              <a:rPr lang="cs-CZ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Královéhradecku.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371;g2d3ce0ee4ee_0_52">
            <a:extLst>
              <a:ext uri="{FF2B5EF4-FFF2-40B4-BE49-F238E27FC236}">
                <a16:creationId xmlns:a16="http://schemas.microsoft.com/office/drawing/2014/main" id="{298D7FF1-FBDD-3346-B43D-2E65E6D847AE}"/>
              </a:ext>
            </a:extLst>
          </p:cNvPr>
          <p:cNvGrpSpPr/>
          <p:nvPr/>
        </p:nvGrpSpPr>
        <p:grpSpPr>
          <a:xfrm>
            <a:off x="5700222" y="4989052"/>
            <a:ext cx="2920200" cy="1152000"/>
            <a:chOff x="5203125" y="4944825"/>
            <a:chExt cx="2920200" cy="1152000"/>
          </a:xfrm>
        </p:grpSpPr>
        <p:sp>
          <p:nvSpPr>
            <p:cNvPr id="61" name="Google Shape;372;g2d3ce0ee4ee_0_52">
              <a:extLst>
                <a:ext uri="{FF2B5EF4-FFF2-40B4-BE49-F238E27FC236}">
                  <a16:creationId xmlns:a16="http://schemas.microsoft.com/office/drawing/2014/main" id="{3365FD23-F63A-F34D-A1DB-E6CE3D162F59}"/>
                </a:ext>
              </a:extLst>
            </p:cNvPr>
            <p:cNvSpPr/>
            <p:nvPr/>
          </p:nvSpPr>
          <p:spPr>
            <a:xfrm>
              <a:off x="5203125" y="4944825"/>
              <a:ext cx="2920200" cy="1152000"/>
            </a:xfrm>
            <a:prstGeom prst="roundRect">
              <a:avLst>
                <a:gd name="adj" fmla="val 6480"/>
              </a:avLst>
            </a:prstGeom>
            <a:solidFill>
              <a:srgbClr val="CFEDE5"/>
            </a:solidFill>
            <a:ln>
              <a:noFill/>
            </a:ln>
          </p:spPr>
          <p:txBody>
            <a:bodyPr spcFirstLastPara="1" wrap="square" lIns="666000" tIns="126000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4"/>
                    </a:ext>
                  </a:extLst>
                </a:rPr>
                <a:t>Nejlépe</a:t>
              </a:r>
              <a:r>
                <a:rPr lang="cs-CZ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jsou na tom </a:t>
              </a:r>
              <a:br>
                <a:rPr lang="cs-CZ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byty v Karlovarském </a:t>
              </a:r>
              <a:br>
                <a:rPr lang="cs-CZ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Jihomoravském kraji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73;g2d3ce0ee4ee_0_52">
              <a:extLst>
                <a:ext uri="{FF2B5EF4-FFF2-40B4-BE49-F238E27FC236}">
                  <a16:creationId xmlns:a16="http://schemas.microsoft.com/office/drawing/2014/main" id="{54051EBD-A399-D74C-9F5B-512052229873}"/>
                </a:ext>
              </a:extLst>
            </p:cNvPr>
            <p:cNvSpPr/>
            <p:nvPr/>
          </p:nvSpPr>
          <p:spPr>
            <a:xfrm rot="-5397145">
              <a:off x="5206577" y="5273415"/>
              <a:ext cx="722400" cy="406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C8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" name="Google Shape;374;g2d3ce0ee4ee_0_52">
            <a:extLst>
              <a:ext uri="{FF2B5EF4-FFF2-40B4-BE49-F238E27FC236}">
                <a16:creationId xmlns:a16="http://schemas.microsoft.com/office/drawing/2014/main" id="{4DC59B4E-1599-6A45-8974-BF188301FF37}"/>
              </a:ext>
            </a:extLst>
          </p:cNvPr>
          <p:cNvPicPr preferRelativeResize="0"/>
          <p:nvPr/>
        </p:nvPicPr>
        <p:blipFill rotWithShape="1">
          <a:blip r:embed="rId5">
            <a:alphaModFix amt="32000"/>
          </a:blip>
          <a:srcRect/>
          <a:stretch/>
        </p:blipFill>
        <p:spPr>
          <a:xfrm>
            <a:off x="8873681" y="5222175"/>
            <a:ext cx="496025" cy="6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375;g2d3ce0ee4ee_0_52">
            <a:extLst>
              <a:ext uri="{FF2B5EF4-FFF2-40B4-BE49-F238E27FC236}">
                <a16:creationId xmlns:a16="http://schemas.microsoft.com/office/drawing/2014/main" id="{345AFAFD-C322-B942-AF6C-349AA4F32520}"/>
              </a:ext>
            </a:extLst>
          </p:cNvPr>
          <p:cNvPicPr preferRelativeResize="0"/>
          <p:nvPr/>
        </p:nvPicPr>
        <p:blipFill rotWithShape="1">
          <a:blip r:embed="rId6">
            <a:alphaModFix amt="48000"/>
          </a:blip>
          <a:srcRect/>
          <a:stretch/>
        </p:blipFill>
        <p:spPr>
          <a:xfrm>
            <a:off x="8664001" y="3679113"/>
            <a:ext cx="928700" cy="9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376;g2d3ce0ee4ee_0_52">
            <a:extLst>
              <a:ext uri="{FF2B5EF4-FFF2-40B4-BE49-F238E27FC236}">
                <a16:creationId xmlns:a16="http://schemas.microsoft.com/office/drawing/2014/main" id="{DFFF80F4-CB38-DD41-9516-DE6BA97F202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1682" y="2927760"/>
            <a:ext cx="723525" cy="73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377;g2d3ce0ee4ee_0_52">
            <a:extLst>
              <a:ext uri="{FF2B5EF4-FFF2-40B4-BE49-F238E27FC236}">
                <a16:creationId xmlns:a16="http://schemas.microsoft.com/office/drawing/2014/main" id="{DF5C0FFE-4667-3E47-AD4E-E3919BE8011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6106" y="2957574"/>
            <a:ext cx="660775" cy="66709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378;g2d3ce0ee4ee_0_52">
            <a:extLst>
              <a:ext uri="{FF2B5EF4-FFF2-40B4-BE49-F238E27FC236}">
                <a16:creationId xmlns:a16="http://schemas.microsoft.com/office/drawing/2014/main" id="{5ED0EDF4-2984-EF43-905C-CAAB1A8350D2}"/>
              </a:ext>
            </a:extLst>
          </p:cNvPr>
          <p:cNvSpPr txBox="1">
            <a:spLocks/>
          </p:cNvSpPr>
          <p:nvPr/>
        </p:nvSpPr>
        <p:spPr>
          <a:xfrm>
            <a:off x="4185940" y="3580535"/>
            <a:ext cx="18021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SzPts val="2400"/>
              <a:buFont typeface="Arial"/>
              <a:buNone/>
            </a:pPr>
            <a:r>
              <a:rPr lang="cs-CZ" sz="1800" b="1">
                <a:solidFill>
                  <a:schemeClr val="lt1"/>
                </a:solidFill>
              </a:rPr>
              <a:t>2 mil.</a:t>
            </a:r>
            <a:r>
              <a:rPr lang="cs-CZ" sz="1800">
                <a:solidFill>
                  <a:schemeClr val="lt1"/>
                </a:solidFill>
              </a:rPr>
              <a:t> v RD </a:t>
            </a:r>
          </a:p>
        </p:txBody>
      </p:sp>
      <p:sp>
        <p:nvSpPr>
          <p:cNvPr id="68" name="Google Shape;379;g2d3ce0ee4ee_0_52">
            <a:extLst>
              <a:ext uri="{FF2B5EF4-FFF2-40B4-BE49-F238E27FC236}">
                <a16:creationId xmlns:a16="http://schemas.microsoft.com/office/drawing/2014/main" id="{202302D1-D8C3-B541-8F9B-E0A495BA617E}"/>
              </a:ext>
            </a:extLst>
          </p:cNvPr>
          <p:cNvSpPr txBox="1">
            <a:spLocks/>
          </p:cNvSpPr>
          <p:nvPr/>
        </p:nvSpPr>
        <p:spPr>
          <a:xfrm>
            <a:off x="5703094" y="3646642"/>
            <a:ext cx="1844444" cy="93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ts val="2400"/>
              <a:buFont typeface="Arial"/>
              <a:buNone/>
            </a:pPr>
            <a:r>
              <a:rPr lang="cs-CZ" sz="1800" b="1" dirty="0">
                <a:solidFill>
                  <a:schemeClr val="lt1"/>
                </a:solidFill>
              </a:rPr>
              <a:t>2,5 mil.</a:t>
            </a:r>
            <a:r>
              <a:rPr lang="cs-CZ" sz="1800" dirty="0">
                <a:solidFill>
                  <a:schemeClr val="lt1"/>
                </a:solidFill>
              </a:rPr>
              <a:t> v BD</a:t>
            </a:r>
          </a:p>
          <a:p>
            <a:pPr marL="0" indent="0" algn="ctr">
              <a:spcBef>
                <a:spcPts val="0"/>
              </a:spcBef>
              <a:buSzPts val="2400"/>
              <a:buFont typeface="Arial"/>
              <a:buNone/>
            </a:pPr>
            <a:r>
              <a:rPr lang="cs-CZ" sz="1600" dirty="0">
                <a:solidFill>
                  <a:schemeClr val="lt1"/>
                </a:solidFill>
              </a:rPr>
              <a:t>    (200 tis. domů)</a:t>
            </a:r>
          </a:p>
        </p:txBody>
      </p:sp>
    </p:spTree>
    <p:extLst>
      <p:ext uri="{BB962C8B-B14F-4D97-AF65-F5344CB8AC3E}">
        <p14:creationId xmlns:p14="http://schemas.microsoft.com/office/powerpoint/2010/main" val="4398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d3ce0ee4ee_0_4"/>
          <p:cNvSpPr/>
          <p:nvPr/>
        </p:nvSpPr>
        <p:spPr>
          <a:xfrm>
            <a:off x="7790400" y="1388043"/>
            <a:ext cx="3834000" cy="904308"/>
          </a:xfrm>
          <a:prstGeom prst="roundRect">
            <a:avLst>
              <a:gd name="adj" fmla="val 648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62000" tIns="126000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Vytápěná plocha 591 m²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Rok výstavby: 1970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1C286CB8-0B60-2A46-B268-96DD81171B1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40" t="17941" r="39537" b="41661"/>
          <a:stretch/>
        </p:blipFill>
        <p:spPr>
          <a:xfrm>
            <a:off x="527009" y="3601998"/>
            <a:ext cx="4222800" cy="1584000"/>
          </a:xfrm>
          <a:prstGeom prst="roundRect">
            <a:avLst>
              <a:gd name="adj" fmla="val 3037"/>
            </a:avLst>
          </a:prstGeom>
        </p:spPr>
      </p:pic>
      <p:sp>
        <p:nvSpPr>
          <p:cNvPr id="387" name="Google Shape;387;g2d3ce0ee4ee_0_4"/>
          <p:cNvSpPr txBox="1">
            <a:spLocks noGrp="1"/>
          </p:cNvSpPr>
          <p:nvPr>
            <p:ph type="title"/>
          </p:nvPr>
        </p:nvSpPr>
        <p:spPr>
          <a:xfrm>
            <a:off x="516012" y="620714"/>
            <a:ext cx="11160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3000" dirty="0"/>
              <a:t>Bytový dům o 8 bytech z roku 1970   </a:t>
            </a:r>
            <a:endParaRPr dirty="0"/>
          </a:p>
        </p:txBody>
      </p:sp>
      <p:sp>
        <p:nvSpPr>
          <p:cNvPr id="388" name="Google Shape;388;g2d3ce0ee4ee_0_4"/>
          <p:cNvSpPr/>
          <p:nvPr/>
        </p:nvSpPr>
        <p:spPr>
          <a:xfrm>
            <a:off x="5076696" y="1376763"/>
            <a:ext cx="2568000" cy="904308"/>
          </a:xfrm>
          <a:prstGeom prst="roundRect">
            <a:avLst>
              <a:gd name="adj" fmla="val 6480"/>
            </a:avLst>
          </a:prstGeom>
          <a:solidFill>
            <a:srgbClr val="0C7F7F"/>
          </a:solidFill>
          <a:ln>
            <a:noFill/>
          </a:ln>
        </p:spPr>
        <p:txBody>
          <a:bodyPr spcFirstLastPara="1" wrap="square" lIns="91425" tIns="1260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Běžný </a:t>
            </a:r>
            <a:r>
              <a:rPr lang="cs-CZ" b="1" dirty="0">
                <a:solidFill>
                  <a:schemeClr val="lt1"/>
                </a:solidFill>
              </a:rPr>
              <a:t>bytový</a:t>
            </a:r>
            <a:r>
              <a:rPr lang="cs-CZ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dům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d3ce0ee4ee_0_4"/>
          <p:cNvSpPr/>
          <p:nvPr/>
        </p:nvSpPr>
        <p:spPr>
          <a:xfrm>
            <a:off x="5076696" y="2378043"/>
            <a:ext cx="2568000" cy="904308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Navrhovaná </a:t>
            </a:r>
            <a:b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opatření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d3ce0ee4ee_0_4"/>
          <p:cNvSpPr/>
          <p:nvPr/>
        </p:nvSpPr>
        <p:spPr>
          <a:xfrm>
            <a:off x="7790400" y="2378043"/>
            <a:ext cx="3834000" cy="904308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Zateplení podlahy na zemině, suterénu, obálky </a:t>
            </a:r>
            <a:br>
              <a:rPr lang="cs-CZ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budovy, střechy, výměna oken a dveří, stínicí </a:t>
            </a:r>
            <a:br>
              <a:rPr lang="cs-CZ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technika, tepelné čerpadlo vzduch voda, teplovodní otopná soustava, rekuperace, </a:t>
            </a:r>
            <a:r>
              <a:rPr lang="cs-CZ" dirty="0">
                <a:solidFill>
                  <a:schemeClr val="tx1"/>
                </a:solidFill>
              </a:rPr>
              <a:t>FVE</a:t>
            </a:r>
            <a:endParaRPr lang="cs-CZ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2d3ce0ee4ee_0_4"/>
          <p:cNvSpPr/>
          <p:nvPr/>
        </p:nvSpPr>
        <p:spPr>
          <a:xfrm>
            <a:off x="5076696" y="3332043"/>
            <a:ext cx="2568000" cy="6003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Celkové náklady </a:t>
            </a:r>
            <a:b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rekonstrukci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d3ce0ee4ee_0_4"/>
          <p:cNvSpPr/>
          <p:nvPr/>
        </p:nvSpPr>
        <p:spPr>
          <a:xfrm>
            <a:off x="7790400" y="3332043"/>
            <a:ext cx="3834000" cy="6003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b="1" dirty="0">
                <a:solidFill>
                  <a:schemeClr val="tx1"/>
                </a:solidFill>
              </a:rPr>
              <a:t>6 200 000 Kč</a:t>
            </a:r>
          </a:p>
        </p:txBody>
      </p:sp>
      <p:sp>
        <p:nvSpPr>
          <p:cNvPr id="397" name="Google Shape;397;g2d3ce0ee4ee_0_4"/>
          <p:cNvSpPr/>
          <p:nvPr/>
        </p:nvSpPr>
        <p:spPr>
          <a:xfrm>
            <a:off x="5076696" y="3985645"/>
            <a:ext cx="2568000" cy="4392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Orientační výše dotace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d3ce0ee4ee_0_4"/>
          <p:cNvSpPr/>
          <p:nvPr/>
        </p:nvSpPr>
        <p:spPr>
          <a:xfrm>
            <a:off x="7790400" y="3983643"/>
            <a:ext cx="3834000" cy="4392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tx1"/>
                </a:solidFill>
              </a:rPr>
              <a:t>3 229 000 Kč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00" name="Google Shape;400;g2d3ce0ee4ee_0_4"/>
          <p:cNvSpPr/>
          <p:nvPr/>
        </p:nvSpPr>
        <p:spPr>
          <a:xfrm>
            <a:off x="5076696" y="4473243"/>
            <a:ext cx="2568000" cy="6651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Orientační měsíční úspora </a:t>
            </a:r>
            <a:b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provozních nákladů za dům/byt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d3ce0ee4ee_0_4"/>
          <p:cNvSpPr/>
          <p:nvPr/>
        </p:nvSpPr>
        <p:spPr>
          <a:xfrm>
            <a:off x="7790400" y="4473243"/>
            <a:ext cx="3834000" cy="6651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800"/>
              <a:buFont typeface="Arial"/>
              <a:buNone/>
            </a:pPr>
            <a:r>
              <a:rPr lang="cs-CZ" dirty="0">
                <a:solidFill>
                  <a:schemeClr val="tx1"/>
                </a:solidFill>
              </a:rPr>
              <a:t>31 734 Kč / 3 967 Kč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03" name="Google Shape;403;g2d3ce0ee4ee_0_4"/>
          <p:cNvSpPr/>
          <p:nvPr/>
        </p:nvSpPr>
        <p:spPr>
          <a:xfrm>
            <a:off x="5076696" y="5196843"/>
            <a:ext cx="2568000" cy="4392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Měsíční splátka úvěru za dům/byt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d3ce0ee4ee_0_4"/>
          <p:cNvSpPr/>
          <p:nvPr/>
        </p:nvSpPr>
        <p:spPr>
          <a:xfrm>
            <a:off x="7790400" y="5206543"/>
            <a:ext cx="3834000" cy="4392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tx1"/>
                </a:solidFill>
              </a:rPr>
              <a:t>15 886 Kč / 1 986 Kč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06" name="Google Shape;406;g2d3ce0ee4ee_0_4"/>
          <p:cNvSpPr/>
          <p:nvPr/>
        </p:nvSpPr>
        <p:spPr>
          <a:xfrm>
            <a:off x="5076696" y="5697242"/>
            <a:ext cx="2568000" cy="468607"/>
          </a:xfrm>
          <a:prstGeom prst="roundRect">
            <a:avLst>
              <a:gd name="adj" fmla="val 6480"/>
            </a:avLst>
          </a:prstGeom>
          <a:solidFill>
            <a:srgbClr val="0C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Měsíční úspora za dům/byt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d3ce0ee4ee_0_4"/>
          <p:cNvSpPr/>
          <p:nvPr/>
        </p:nvSpPr>
        <p:spPr>
          <a:xfrm>
            <a:off x="7790400" y="5697243"/>
            <a:ext cx="3834000" cy="490700"/>
          </a:xfrm>
          <a:prstGeom prst="roundRect">
            <a:avLst>
              <a:gd name="adj" fmla="val 1733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15 847 Kč / 1 981 Kč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2d3ce0ee4ee_0_4"/>
          <p:cNvPicPr preferRelativeResize="0"/>
          <p:nvPr/>
        </p:nvPicPr>
        <p:blipFill rotWithShape="1">
          <a:blip r:embed="rId4">
            <a:alphaModFix amt="61000"/>
          </a:blip>
          <a:srcRect/>
          <a:stretch/>
        </p:blipFill>
        <p:spPr>
          <a:xfrm>
            <a:off x="3735509" y="1530481"/>
            <a:ext cx="371788" cy="6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99;g2d3ce0ee4ee_0_4">
            <a:extLst>
              <a:ext uri="{FF2B5EF4-FFF2-40B4-BE49-F238E27FC236}">
                <a16:creationId xmlns:a16="http://schemas.microsoft.com/office/drawing/2014/main" id="{D8CB3A1E-F9D5-FA4C-BBF6-E0D8E74BFEF1}"/>
              </a:ext>
            </a:extLst>
          </p:cNvPr>
          <p:cNvSpPr/>
          <p:nvPr/>
        </p:nvSpPr>
        <p:spPr>
          <a:xfrm>
            <a:off x="502294" y="1376363"/>
            <a:ext cx="4222800" cy="2160000"/>
          </a:xfrm>
          <a:prstGeom prst="roundRect">
            <a:avLst>
              <a:gd name="adj" fmla="val 3216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144000" tIns="0" rIns="144000" bIns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Arial" panose="020B0604020202020204" pitchFamily="34" charset="0"/>
              </a:rPr>
              <a:t>Bytový dům (8 stejně velkých bytů)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>
                <a:latin typeface="Arial" panose="020B0604020202020204" pitchFamily="34" charset="0"/>
              </a:rPr>
              <a:t>Obvodové stěny: cihelné zdivo 500 mm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>
                <a:latin typeface="Arial" panose="020B0604020202020204" pitchFamily="34" charset="0"/>
              </a:rPr>
              <a:t>Štítové stěny: malá izolace ve špatném stavu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>
                <a:latin typeface="Arial" panose="020B0604020202020204" pitchFamily="34" charset="0"/>
              </a:rPr>
              <a:t>Okna: plastová okna s dvojskly  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>
                <a:latin typeface="Arial" panose="020B0604020202020204" pitchFamily="34" charset="0"/>
              </a:rPr>
              <a:t>Zdroje tepla: 3x plynový kotel a 5x elektrické vytápění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>
                <a:latin typeface="Arial" panose="020B0604020202020204" pitchFamily="34" charset="0"/>
              </a:rPr>
              <a:t>Teplá voda: 3x plynový kotel, 5x elektrický bojler</a:t>
            </a:r>
          </a:p>
        </p:txBody>
      </p:sp>
      <p:sp>
        <p:nvSpPr>
          <p:cNvPr id="4" name="Google Shape;399;g2d3ce0ee4ee_0_4">
            <a:extLst>
              <a:ext uri="{FF2B5EF4-FFF2-40B4-BE49-F238E27FC236}">
                <a16:creationId xmlns:a16="http://schemas.microsoft.com/office/drawing/2014/main" id="{D30567CD-FE37-AD87-378E-4519DA6BDA00}"/>
              </a:ext>
            </a:extLst>
          </p:cNvPr>
          <p:cNvSpPr/>
          <p:nvPr/>
        </p:nvSpPr>
        <p:spPr>
          <a:xfrm>
            <a:off x="525089" y="5261914"/>
            <a:ext cx="4222367" cy="900000"/>
          </a:xfrm>
          <a:prstGeom prst="roundRect">
            <a:avLst>
              <a:gd name="adj" fmla="val 3216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180000" tIns="144000" rIns="180000" bIns="0" anchor="ctr" anchorCtr="0">
            <a:noAutofit/>
          </a:bodyPr>
          <a:lstStyle/>
          <a:p>
            <a:r>
              <a:rPr lang="cs-CZ" dirty="0"/>
              <a:t>Pozn. Modelace rozsahu renovace a úspor připravena ve spolupráci s Centrem pasivního domu.</a:t>
            </a:r>
          </a:p>
          <a:p>
            <a:endParaRPr lang="cs-CZ" b="1" dirty="0">
              <a:latin typeface="Arial" panose="020B0604020202020204" pitchFamily="34" charset="0"/>
            </a:endParaRPr>
          </a:p>
        </p:txBody>
      </p:sp>
      <p:sp>
        <p:nvSpPr>
          <p:cNvPr id="24" name="Google Shape;385;g2d3ce0ee4ee_0_4">
            <a:extLst>
              <a:ext uri="{FF2B5EF4-FFF2-40B4-BE49-F238E27FC236}">
                <a16:creationId xmlns:a16="http://schemas.microsoft.com/office/drawing/2014/main" id="{7DD8D5F1-3FCA-714C-A7A3-D0160CE62A76}"/>
              </a:ext>
            </a:extLst>
          </p:cNvPr>
          <p:cNvSpPr/>
          <p:nvPr/>
        </p:nvSpPr>
        <p:spPr>
          <a:xfrm>
            <a:off x="7739809" y="1338791"/>
            <a:ext cx="3934800" cy="4885200"/>
          </a:xfrm>
          <a:prstGeom prst="roundRect">
            <a:avLst>
              <a:gd name="adj" fmla="val 258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F7894F-5FA8-CE41-B5BA-83EDCED670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6144450" y="1790282"/>
            <a:ext cx="391362" cy="39523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070EE496-5C78-3DE4-6DDD-67A4744B199B}"/>
              </a:ext>
            </a:extLst>
          </p:cNvPr>
          <p:cNvSpPr/>
          <p:nvPr/>
        </p:nvSpPr>
        <p:spPr>
          <a:xfrm rot="855876">
            <a:off x="2560707" y="3222069"/>
            <a:ext cx="2163955" cy="19900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Díky komplexní renovaci ušetří každá domácnost, i přestože splácí úvěr, měsíčně </a:t>
            </a:r>
          </a:p>
          <a:p>
            <a:pPr algn="ctr"/>
            <a:r>
              <a:rPr lang="cs-CZ" b="1" dirty="0"/>
              <a:t>1 981 Kč.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95460E9-DD78-BEBD-840C-C8176C374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1866" y="432307"/>
            <a:ext cx="665100" cy="6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d3ce0ee4ee_0_4"/>
          <p:cNvSpPr/>
          <p:nvPr/>
        </p:nvSpPr>
        <p:spPr>
          <a:xfrm>
            <a:off x="7752166" y="1338791"/>
            <a:ext cx="3934800" cy="4860000"/>
          </a:xfrm>
          <a:prstGeom prst="roundRect">
            <a:avLst>
              <a:gd name="adj" fmla="val 258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d3ce0ee4ee_0_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3000" dirty="0"/>
              <a:t>Dvougenerační rodinný dům z roku 1970    </a:t>
            </a:r>
            <a:endParaRPr dirty="0"/>
          </a:p>
        </p:txBody>
      </p:sp>
      <p:sp>
        <p:nvSpPr>
          <p:cNvPr id="388" name="Google Shape;388;g2d3ce0ee4ee_0_4"/>
          <p:cNvSpPr/>
          <p:nvPr/>
        </p:nvSpPr>
        <p:spPr>
          <a:xfrm>
            <a:off x="5084394" y="1376425"/>
            <a:ext cx="2568000" cy="1268100"/>
          </a:xfrm>
          <a:prstGeom prst="roundRect">
            <a:avLst>
              <a:gd name="adj" fmla="val 6480"/>
            </a:avLst>
          </a:prstGeom>
          <a:solidFill>
            <a:srgbClr val="0C7F7F"/>
          </a:solidFill>
          <a:ln>
            <a:noFill/>
          </a:ln>
        </p:spPr>
        <p:txBody>
          <a:bodyPr spcFirstLastPara="1" wrap="square" lIns="91425" tIns="1260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Běžný rodinný dům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d3ce0ee4ee_0_4"/>
          <p:cNvSpPr/>
          <p:nvPr/>
        </p:nvSpPr>
        <p:spPr>
          <a:xfrm>
            <a:off x="7794926" y="1376425"/>
            <a:ext cx="3844500" cy="1268100"/>
          </a:xfrm>
          <a:prstGeom prst="roundRect">
            <a:avLst>
              <a:gd name="adj" fmla="val 648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62000" tIns="126000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Vytápěná plocha 299 m²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Rok výstavby: 1972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Ohřev vody: el. bojler </a:t>
            </a:r>
          </a:p>
          <a:p>
            <a:pPr>
              <a:lnSpc>
                <a:spcPct val="115000"/>
              </a:lnSpc>
              <a:buSzPts val="1400"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Vytápění: </a:t>
            </a:r>
            <a:r>
              <a:rPr lang="cs-CZ" sz="1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atmosférický plynový kotel</a:t>
            </a:r>
            <a:endParaRPr lang="cs-CZ"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d3ce0ee4ee_0_4"/>
          <p:cNvSpPr/>
          <p:nvPr/>
        </p:nvSpPr>
        <p:spPr>
          <a:xfrm>
            <a:off x="5084394" y="2694725"/>
            <a:ext cx="2568000" cy="6003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Navrhovaná </a:t>
            </a:r>
            <a:b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opatření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d3ce0ee4ee_0_4"/>
          <p:cNvSpPr/>
          <p:nvPr/>
        </p:nvSpPr>
        <p:spPr>
          <a:xfrm>
            <a:off x="7792444" y="2694725"/>
            <a:ext cx="3844500" cy="6003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solidFill>
                  <a:schemeClr val="dk1"/>
                </a:solidFill>
              </a:rPr>
              <a:t>Z</a:t>
            </a: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ateplení stěn, stropu, nová střecha, </a:t>
            </a:r>
            <a:b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výměna oken a dveří, instalace FVE</a:t>
            </a: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tepelné čerpadlo, rekuperace</a:t>
            </a:r>
            <a:endParaRPr sz="14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2d3ce0ee4ee_0_4"/>
          <p:cNvSpPr/>
          <p:nvPr/>
        </p:nvSpPr>
        <p:spPr>
          <a:xfrm>
            <a:off x="5084394" y="3343949"/>
            <a:ext cx="2568000" cy="6003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Celkové náklady </a:t>
            </a:r>
            <a:b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rekonstrukci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d3ce0ee4ee_0_4"/>
          <p:cNvSpPr/>
          <p:nvPr/>
        </p:nvSpPr>
        <p:spPr>
          <a:xfrm>
            <a:off x="7792444" y="3343949"/>
            <a:ext cx="3844500" cy="6003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2 840 000 Kč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d3ce0ee4ee_0_4"/>
          <p:cNvSpPr/>
          <p:nvPr/>
        </p:nvSpPr>
        <p:spPr>
          <a:xfrm>
            <a:off x="5084394" y="3998002"/>
            <a:ext cx="2568000" cy="4392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Orientační výše dotace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d3ce0ee4ee_0_4"/>
          <p:cNvSpPr/>
          <p:nvPr/>
        </p:nvSpPr>
        <p:spPr>
          <a:xfrm>
            <a:off x="7792444" y="3998002"/>
            <a:ext cx="3844500" cy="4392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1 311 000 Kč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d3ce0ee4ee_0_4"/>
          <p:cNvSpPr/>
          <p:nvPr/>
        </p:nvSpPr>
        <p:spPr>
          <a:xfrm>
            <a:off x="5084394" y="4497009"/>
            <a:ext cx="2568000" cy="6651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Orientační měsíční úspora </a:t>
            </a:r>
            <a:b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platbách za energie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d3ce0ee4ee_0_4"/>
          <p:cNvSpPr/>
          <p:nvPr/>
        </p:nvSpPr>
        <p:spPr>
          <a:xfrm>
            <a:off x="7792444" y="4497009"/>
            <a:ext cx="3844500" cy="6651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solidFill>
                  <a:schemeClr val="dk1"/>
                </a:solidFill>
              </a:rPr>
              <a:t>9 617</a:t>
            </a: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Kč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2d3ce0ee4ee_0_4"/>
          <p:cNvSpPr/>
          <p:nvPr/>
        </p:nvSpPr>
        <p:spPr>
          <a:xfrm>
            <a:off x="5084394" y="5221902"/>
            <a:ext cx="2568000" cy="439200"/>
          </a:xfrm>
          <a:prstGeom prst="roundRect">
            <a:avLst>
              <a:gd name="adj" fmla="val 648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Měsíční splátka úvěru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d3ce0ee4ee_0_4"/>
          <p:cNvSpPr/>
          <p:nvPr/>
        </p:nvSpPr>
        <p:spPr>
          <a:xfrm>
            <a:off x="7792444" y="5221902"/>
            <a:ext cx="3844500" cy="439200"/>
          </a:xfrm>
          <a:prstGeom prst="roundRect">
            <a:avLst>
              <a:gd name="adj" fmla="val 6480"/>
            </a:avLst>
          </a:prstGeom>
          <a:solidFill>
            <a:srgbClr val="CFED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8 474 Kč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2d3ce0ee4ee_0_4"/>
          <p:cNvSpPr/>
          <p:nvPr/>
        </p:nvSpPr>
        <p:spPr>
          <a:xfrm>
            <a:off x="5084394" y="5720902"/>
            <a:ext cx="2568000" cy="439200"/>
          </a:xfrm>
          <a:prstGeom prst="roundRect">
            <a:avLst>
              <a:gd name="adj" fmla="val 6480"/>
            </a:avLst>
          </a:prstGeom>
          <a:solidFill>
            <a:srgbClr val="0C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Měsíční úspora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d3ce0ee4ee_0_4"/>
          <p:cNvSpPr/>
          <p:nvPr/>
        </p:nvSpPr>
        <p:spPr>
          <a:xfrm>
            <a:off x="7792444" y="5720902"/>
            <a:ext cx="3844500" cy="439200"/>
          </a:xfrm>
          <a:prstGeom prst="roundRect">
            <a:avLst>
              <a:gd name="adj" fmla="val 1733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1 143 Kč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d3ce0ee4ee_0_4"/>
          <p:cNvPicPr preferRelativeResize="0"/>
          <p:nvPr/>
        </p:nvPicPr>
        <p:blipFill rotWithShape="1">
          <a:blip r:embed="rId3">
            <a:alphaModFix amt="54000"/>
          </a:blip>
          <a:srcRect/>
          <a:stretch/>
        </p:blipFill>
        <p:spPr>
          <a:xfrm>
            <a:off x="5954842" y="1823890"/>
            <a:ext cx="813069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2d3ce0ee4ee_0_4"/>
          <p:cNvPicPr preferRelativeResize="0"/>
          <p:nvPr/>
        </p:nvPicPr>
        <p:blipFill rotWithShape="1">
          <a:blip r:embed="rId4">
            <a:alphaModFix amt="61000"/>
          </a:blip>
          <a:srcRect/>
          <a:stretch/>
        </p:blipFill>
        <p:spPr>
          <a:xfrm>
            <a:off x="3735509" y="1530481"/>
            <a:ext cx="371788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0F7714-2CB6-9F4B-8CAD-B21B99003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10" t="12818" r="6438" b="8530"/>
          <a:stretch/>
        </p:blipFill>
        <p:spPr>
          <a:xfrm>
            <a:off x="515937" y="3343949"/>
            <a:ext cx="4222800" cy="1788059"/>
          </a:xfrm>
          <a:prstGeom prst="roundRect">
            <a:avLst>
              <a:gd name="adj" fmla="val 3005"/>
            </a:avLst>
          </a:prstGeom>
        </p:spPr>
      </p:pic>
      <p:sp>
        <p:nvSpPr>
          <p:cNvPr id="28" name="Google Shape;399;g2d3ce0ee4ee_0_4">
            <a:extLst>
              <a:ext uri="{FF2B5EF4-FFF2-40B4-BE49-F238E27FC236}">
                <a16:creationId xmlns:a16="http://schemas.microsoft.com/office/drawing/2014/main" id="{F4C85C67-EC79-7D4E-A148-DE9A4EEE65C5}"/>
              </a:ext>
            </a:extLst>
          </p:cNvPr>
          <p:cNvSpPr/>
          <p:nvPr/>
        </p:nvSpPr>
        <p:spPr>
          <a:xfrm>
            <a:off x="502295" y="1376364"/>
            <a:ext cx="4222367" cy="1868198"/>
          </a:xfrm>
          <a:prstGeom prst="roundRect">
            <a:avLst>
              <a:gd name="adj" fmla="val 3216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180000" tIns="0" rIns="144000" bIns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Rodinný dům  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/>
              <a:t>Volně  stojící, 3 NP, podsklepeno 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/>
              <a:t>Obýván 4člennou rodinou 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/>
              <a:t>Vytápění: plynový kotel, teplovodní otopná soustava, rozvody nezatepleny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/>
              <a:t>Teplá voda: el. bojler, rozvody nezateplené</a:t>
            </a:r>
          </a:p>
          <a:p>
            <a:pPr marL="285750" indent="-285750">
              <a:buSzPct val="80000"/>
              <a:buFont typeface="Standardní systémové písmo"/>
              <a:buChar char="—"/>
            </a:pPr>
            <a:r>
              <a:rPr lang="cs-CZ" dirty="0"/>
              <a:t>Střecha ve velmi špatném stavu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13820E3-B441-F0C9-6660-66E961A2B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0944" y="466597"/>
            <a:ext cx="666000" cy="666000"/>
          </a:xfrm>
          <a:prstGeom prst="rect">
            <a:avLst/>
          </a:prstGeom>
        </p:spPr>
      </p:pic>
      <p:sp>
        <p:nvSpPr>
          <p:cNvPr id="7" name="Google Shape;399;g2d3ce0ee4ee_0_4">
            <a:extLst>
              <a:ext uri="{FF2B5EF4-FFF2-40B4-BE49-F238E27FC236}">
                <a16:creationId xmlns:a16="http://schemas.microsoft.com/office/drawing/2014/main" id="{30ABFA96-B6D7-5EF0-6411-3DE51FF2544D}"/>
              </a:ext>
            </a:extLst>
          </p:cNvPr>
          <p:cNvSpPr/>
          <p:nvPr/>
        </p:nvSpPr>
        <p:spPr>
          <a:xfrm>
            <a:off x="502295" y="5212147"/>
            <a:ext cx="4222367" cy="998099"/>
          </a:xfrm>
          <a:prstGeom prst="roundRect">
            <a:avLst>
              <a:gd name="adj" fmla="val 693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180000" tIns="0" rIns="144000" bIns="0" anchor="ctr" anchorCtr="0">
            <a:noAutofit/>
          </a:bodyPr>
          <a:lstStyle/>
          <a:p>
            <a:r>
              <a:rPr lang="cs-CZ" dirty="0"/>
              <a:t>Pozn. Modelace rozsahu renovace a úspor připravena ve spolupráci s Centrem pasivního domu.</a:t>
            </a:r>
            <a:endParaRPr lang="cs-CZ" b="1" dirty="0">
              <a:latin typeface="Arial" panose="020B0604020202020204" pitchFamily="34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5BEFBF9-D6A7-9619-E3AE-124F50B7BFA3}"/>
              </a:ext>
            </a:extLst>
          </p:cNvPr>
          <p:cNvSpPr/>
          <p:nvPr/>
        </p:nvSpPr>
        <p:spPr>
          <a:xfrm rot="855876">
            <a:off x="2560707" y="3222069"/>
            <a:ext cx="2163955" cy="19900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Díky komplexní renovaci ušetří rodina, i přestože splácí úvěr, měsíčně </a:t>
            </a:r>
          </a:p>
          <a:p>
            <a:pPr algn="ctr"/>
            <a:r>
              <a:rPr lang="cs-CZ" b="1" dirty="0"/>
              <a:t>1 143 Kč.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27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d3ce0ee4ee_1_53"/>
          <p:cNvSpPr txBox="1"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3000" dirty="0"/>
              <a:t>Královéhradecký a Pardubický kraj</a:t>
            </a:r>
            <a:endParaRPr dirty="0"/>
          </a:p>
        </p:txBody>
      </p:sp>
      <p:sp>
        <p:nvSpPr>
          <p:cNvPr id="2" name="Google Shape;479;g2d3ce0ee4ee_1_53">
            <a:extLst>
              <a:ext uri="{FF2B5EF4-FFF2-40B4-BE49-F238E27FC236}">
                <a16:creationId xmlns:a16="http://schemas.microsoft.com/office/drawing/2014/main" id="{1C0180BD-968F-C976-B647-B375EB828680}"/>
              </a:ext>
            </a:extLst>
          </p:cNvPr>
          <p:cNvSpPr/>
          <p:nvPr/>
        </p:nvSpPr>
        <p:spPr>
          <a:xfrm>
            <a:off x="525600" y="5714513"/>
            <a:ext cx="11150480" cy="576000"/>
          </a:xfrm>
          <a:prstGeom prst="roundRect">
            <a:avLst>
              <a:gd name="adj" fmla="val 1570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cs-CZ" sz="1300" dirty="0">
                <a:solidFill>
                  <a:schemeClr val="bg1"/>
                </a:solidFill>
              </a:rPr>
              <a:t>V Královéhradeckém i Pardubickém kraji pro rodinné domy je nejčastějším zdrojem vytápění plyn a pro bytové domy nakupované </a:t>
            </a:r>
            <a:br>
              <a:rPr lang="cs-CZ" sz="1300" dirty="0">
                <a:solidFill>
                  <a:schemeClr val="bg1"/>
                </a:solidFill>
              </a:rPr>
            </a:br>
            <a:r>
              <a:rPr lang="cs-CZ" sz="1300" dirty="0">
                <a:solidFill>
                  <a:schemeClr val="bg1"/>
                </a:solidFill>
              </a:rPr>
              <a:t>teplo z kotelny. Druhým nejčastější zdrojem vytápění pro rodinné domy je dřevo či dřevěné pelety, pro bytové domy plyn.</a:t>
            </a:r>
            <a:endParaRPr sz="1300" dirty="0">
              <a:solidFill>
                <a:schemeClr val="bg1"/>
              </a:solidFill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4E422C0-DA47-904C-8C06-EFDFF625E68A}"/>
              </a:ext>
            </a:extLst>
          </p:cNvPr>
          <p:cNvGrpSpPr/>
          <p:nvPr/>
        </p:nvGrpSpPr>
        <p:grpSpPr>
          <a:xfrm>
            <a:off x="504297" y="2463121"/>
            <a:ext cx="11227339" cy="3123969"/>
            <a:chOff x="504297" y="2600907"/>
            <a:chExt cx="11227339" cy="3123969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86953AA9-76CF-6E4D-A712-1DD28381302C}"/>
                </a:ext>
              </a:extLst>
            </p:cNvPr>
            <p:cNvGrpSpPr/>
            <p:nvPr/>
          </p:nvGrpSpPr>
          <p:grpSpPr>
            <a:xfrm>
              <a:off x="505806" y="3128823"/>
              <a:ext cx="11176282" cy="1260116"/>
              <a:chOff x="453344" y="1765435"/>
              <a:chExt cx="10982598" cy="1240833"/>
            </a:xfrm>
          </p:grpSpPr>
          <p:sp>
            <p:nvSpPr>
              <p:cNvPr id="40" name="Google Shape;399;g2d3ce0ee4ee_0_4">
                <a:extLst>
                  <a:ext uri="{FF2B5EF4-FFF2-40B4-BE49-F238E27FC236}">
                    <a16:creationId xmlns:a16="http://schemas.microsoft.com/office/drawing/2014/main" id="{6D29DCDA-F0BB-5D48-8BD2-D90A9E9FA0BF}"/>
                  </a:ext>
                </a:extLst>
              </p:cNvPr>
              <p:cNvSpPr/>
              <p:nvPr/>
            </p:nvSpPr>
            <p:spPr>
              <a:xfrm>
                <a:off x="453344" y="1765548"/>
                <a:ext cx="3613268" cy="1240720"/>
              </a:xfrm>
              <a:prstGeom prst="roundRect">
                <a:avLst>
                  <a:gd name="adj" fmla="val 6480"/>
                </a:avLst>
              </a:prstGeom>
              <a:solidFill>
                <a:srgbClr val="CFEDE4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99;g2d3ce0ee4ee_0_4">
                <a:extLst>
                  <a:ext uri="{FF2B5EF4-FFF2-40B4-BE49-F238E27FC236}">
                    <a16:creationId xmlns:a16="http://schemas.microsoft.com/office/drawing/2014/main" id="{6DF29DF7-FA2C-F540-976B-FC59E94F9112}"/>
                  </a:ext>
                </a:extLst>
              </p:cNvPr>
              <p:cNvSpPr/>
              <p:nvPr/>
            </p:nvSpPr>
            <p:spPr>
              <a:xfrm>
                <a:off x="4140022" y="1765436"/>
                <a:ext cx="3613269" cy="1240720"/>
              </a:xfrm>
              <a:prstGeom prst="roundRect">
                <a:avLst>
                  <a:gd name="adj" fmla="val 6480"/>
                </a:avLst>
              </a:prstGeom>
              <a:solidFill>
                <a:srgbClr val="CFEDE4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99;g2d3ce0ee4ee_0_4">
                <a:extLst>
                  <a:ext uri="{FF2B5EF4-FFF2-40B4-BE49-F238E27FC236}">
                    <a16:creationId xmlns:a16="http://schemas.microsoft.com/office/drawing/2014/main" id="{C90688C4-0E2C-464C-BB26-2BEC83C636CB}"/>
                  </a:ext>
                </a:extLst>
              </p:cNvPr>
              <p:cNvSpPr/>
              <p:nvPr/>
            </p:nvSpPr>
            <p:spPr>
              <a:xfrm>
                <a:off x="7822673" y="1765435"/>
                <a:ext cx="3613269" cy="1240720"/>
              </a:xfrm>
              <a:prstGeom prst="roundRect">
                <a:avLst>
                  <a:gd name="adj" fmla="val 6480"/>
                </a:avLst>
              </a:prstGeom>
              <a:solidFill>
                <a:srgbClr val="CFEDE4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06" name="Google Shape;506;g2d3ce0ee4ee_1_53"/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5881227" y="3154065"/>
              <a:ext cx="569950" cy="575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g2d3ce0ee4ee_1_53"/>
            <p:cNvPicPr preferRelativeResize="0"/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081639" y="3237222"/>
              <a:ext cx="523150" cy="52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503;g2d3ce0ee4ee_1_53">
              <a:extLst>
                <a:ext uri="{FF2B5EF4-FFF2-40B4-BE49-F238E27FC236}">
                  <a16:creationId xmlns:a16="http://schemas.microsoft.com/office/drawing/2014/main" id="{1FC47D6E-EFDA-987B-114D-B39D12242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581540" y="3190508"/>
              <a:ext cx="569944" cy="57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496;g2d3ce0ee4ee_1_53">
              <a:extLst>
                <a:ext uri="{FF2B5EF4-FFF2-40B4-BE49-F238E27FC236}">
                  <a16:creationId xmlns:a16="http://schemas.microsoft.com/office/drawing/2014/main" id="{E5DE5742-18E4-6843-A9C6-844A8B6D41DA}"/>
                </a:ext>
              </a:extLst>
            </p:cNvPr>
            <p:cNvSpPr txBox="1"/>
            <p:nvPr/>
          </p:nvSpPr>
          <p:spPr>
            <a:xfrm>
              <a:off x="509913" y="3727302"/>
              <a:ext cx="3692298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54600" bIns="54600" anchor="t" anchorCtr="0">
              <a:noAutofit/>
            </a:bodyPr>
            <a:lstStyle/>
            <a:p>
              <a:pPr algn="ctr">
                <a:buSzPts val="2000"/>
              </a:pPr>
              <a:r>
                <a:rPr lang="cs-CZ" sz="20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236 </a:t>
              </a:r>
              <a:r>
                <a:rPr lang="cs-CZ" sz="2000" b="1" dirty="0">
                  <a:solidFill>
                    <a:schemeClr val="dk2"/>
                  </a:solidFill>
                </a:rPr>
                <a:t>159       </a:t>
              </a:r>
              <a:r>
                <a:rPr lang="cs-CZ" sz="2000" b="1" dirty="0">
                  <a:solidFill>
                    <a:schemeClr val="accent5">
                      <a:lumMod val="75000"/>
                    </a:schemeClr>
                  </a:solidFill>
                </a:rPr>
                <a:t>216 984</a:t>
              </a:r>
            </a:p>
            <a:p>
              <a:pPr lvl="0" algn="ctr">
                <a:buSzPts val="1400"/>
              </a:pPr>
              <a:r>
                <a:rPr lang="cs-CZ" dirty="0">
                  <a:solidFill>
                    <a:schemeClr val="dk1"/>
                  </a:solidFill>
                </a:rPr>
                <a:t>domácností</a:t>
              </a:r>
              <a:endParaRPr sz="1400" b="0" i="0" u="none" strike="noStrike" cap="none" dirty="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" name="Přímá spojovací šipka 26">
              <a:extLst>
                <a:ext uri="{FF2B5EF4-FFF2-40B4-BE49-F238E27FC236}">
                  <a16:creationId xmlns:a16="http://schemas.microsoft.com/office/drawing/2014/main" id="{74F05D58-339A-A442-9871-C147AA5C4BFC}"/>
                </a:ext>
              </a:extLst>
            </p:cNvPr>
            <p:cNvCxnSpPr>
              <a:cxnSpLocks/>
            </p:cNvCxnSpPr>
            <p:nvPr/>
          </p:nvCxnSpPr>
          <p:spPr>
            <a:xfrm>
              <a:off x="2330688" y="3691163"/>
              <a:ext cx="0" cy="252000"/>
            </a:xfrm>
            <a:prstGeom prst="straightConnector1">
              <a:avLst/>
            </a:prstGeom>
            <a:ln>
              <a:solidFill>
                <a:srgbClr val="6565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Google Shape;496;g2d3ce0ee4ee_1_53">
              <a:extLst>
                <a:ext uri="{FF2B5EF4-FFF2-40B4-BE49-F238E27FC236}">
                  <a16:creationId xmlns:a16="http://schemas.microsoft.com/office/drawing/2014/main" id="{354168B2-C2AA-5B4D-916D-996D462B256D}"/>
                </a:ext>
              </a:extLst>
            </p:cNvPr>
            <p:cNvSpPr txBox="1"/>
            <p:nvPr/>
          </p:nvSpPr>
          <p:spPr>
            <a:xfrm>
              <a:off x="4269010" y="3729478"/>
              <a:ext cx="3692298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54600" bIns="54600" anchor="t" anchorCtr="0">
              <a:noAutofit/>
            </a:bodyPr>
            <a:lstStyle/>
            <a:p>
              <a:pPr algn="ctr">
                <a:buSzPts val="2000"/>
              </a:pPr>
              <a:r>
                <a:rPr lang="cs-CZ" sz="2000" b="1" dirty="0">
                  <a:solidFill>
                    <a:schemeClr val="dk2"/>
                  </a:solidFill>
                </a:rPr>
                <a:t>114 537       </a:t>
              </a:r>
              <a:r>
                <a:rPr lang="cs-CZ" sz="2000" b="1" dirty="0">
                  <a:solidFill>
                    <a:schemeClr val="accent5">
                      <a:lumMod val="75000"/>
                    </a:schemeClr>
                  </a:solidFill>
                </a:rPr>
                <a:t>96 774</a:t>
              </a:r>
            </a:p>
            <a:p>
              <a:pPr lvl="0" algn="ctr">
                <a:buSzPts val="1400"/>
              </a:pPr>
              <a:r>
                <a:rPr lang="cs-CZ" dirty="0">
                  <a:solidFill>
                    <a:schemeClr val="dk1"/>
                  </a:solidFill>
                </a:rPr>
                <a:t>z toho v BD</a:t>
              </a:r>
              <a:endParaRPr lang="cs-CZ" dirty="0">
                <a:solidFill>
                  <a:srgbClr val="00338D"/>
                </a:solidFill>
              </a:endParaRPr>
            </a:p>
          </p:txBody>
        </p:sp>
        <p:cxnSp>
          <p:nvCxnSpPr>
            <p:cNvPr id="55" name="Přímá spojovací šipka 54">
              <a:extLst>
                <a:ext uri="{FF2B5EF4-FFF2-40B4-BE49-F238E27FC236}">
                  <a16:creationId xmlns:a16="http://schemas.microsoft.com/office/drawing/2014/main" id="{2F9FC1A6-7D36-A449-9485-B814239DE5DB}"/>
                </a:ext>
              </a:extLst>
            </p:cNvPr>
            <p:cNvCxnSpPr>
              <a:cxnSpLocks/>
            </p:cNvCxnSpPr>
            <p:nvPr/>
          </p:nvCxnSpPr>
          <p:spPr>
            <a:xfrm>
              <a:off x="6151118" y="3705066"/>
              <a:ext cx="0" cy="252000"/>
            </a:xfrm>
            <a:prstGeom prst="straightConnector1">
              <a:avLst/>
            </a:prstGeom>
            <a:ln>
              <a:solidFill>
                <a:srgbClr val="6565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Google Shape;496;g2d3ce0ee4ee_1_53">
              <a:extLst>
                <a:ext uri="{FF2B5EF4-FFF2-40B4-BE49-F238E27FC236}">
                  <a16:creationId xmlns:a16="http://schemas.microsoft.com/office/drawing/2014/main" id="{9023EAC3-0D3D-2D40-B557-8EF736961E0E}"/>
                </a:ext>
              </a:extLst>
            </p:cNvPr>
            <p:cNvSpPr txBox="1"/>
            <p:nvPr/>
          </p:nvSpPr>
          <p:spPr>
            <a:xfrm>
              <a:off x="8039338" y="3729478"/>
              <a:ext cx="3692298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54600" bIns="54600" anchor="t" anchorCtr="0">
              <a:noAutofit/>
            </a:bodyPr>
            <a:lstStyle/>
            <a:p>
              <a:pPr algn="ctr">
                <a:buSzPts val="2000"/>
              </a:pPr>
              <a:r>
                <a:rPr lang="cs-CZ" sz="2000" b="1" dirty="0">
                  <a:solidFill>
                    <a:schemeClr val="dk2"/>
                  </a:solidFill>
                </a:rPr>
                <a:t>120 205       </a:t>
              </a:r>
              <a:r>
                <a:rPr lang="cs-CZ" sz="2000" b="1" dirty="0">
                  <a:solidFill>
                    <a:schemeClr val="accent5">
                      <a:lumMod val="75000"/>
                    </a:schemeClr>
                  </a:solidFill>
                </a:rPr>
                <a:t>116 954</a:t>
              </a:r>
            </a:p>
            <a:p>
              <a:pPr lvl="0" algn="ctr">
                <a:buSzPts val="1400"/>
              </a:pPr>
              <a:r>
                <a:rPr lang="cs-CZ" dirty="0">
                  <a:solidFill>
                    <a:schemeClr val="dk1"/>
                  </a:solidFill>
                </a:rPr>
                <a:t>z toho v RD</a:t>
              </a:r>
              <a:endParaRPr lang="cs-CZ" dirty="0">
                <a:solidFill>
                  <a:srgbClr val="00338D"/>
                </a:solidFill>
              </a:endParaRPr>
            </a:p>
          </p:txBody>
        </p:sp>
        <p:cxnSp>
          <p:nvCxnSpPr>
            <p:cNvPr id="57" name="Přímá spojovací šipka 56">
              <a:extLst>
                <a:ext uri="{FF2B5EF4-FFF2-40B4-BE49-F238E27FC236}">
                  <a16:creationId xmlns:a16="http://schemas.microsoft.com/office/drawing/2014/main" id="{AA19D6D6-D294-194A-A5DB-5BCCD67CA9B8}"/>
                </a:ext>
              </a:extLst>
            </p:cNvPr>
            <p:cNvCxnSpPr>
              <a:cxnSpLocks/>
            </p:cNvCxnSpPr>
            <p:nvPr/>
          </p:nvCxnSpPr>
          <p:spPr>
            <a:xfrm>
              <a:off x="9857891" y="3705066"/>
              <a:ext cx="0" cy="252000"/>
            </a:xfrm>
            <a:prstGeom prst="straightConnector1">
              <a:avLst/>
            </a:prstGeom>
            <a:ln>
              <a:solidFill>
                <a:srgbClr val="6565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0DFC5B58-6A51-0545-8E69-487871402B27}"/>
                </a:ext>
              </a:extLst>
            </p:cNvPr>
            <p:cNvGrpSpPr/>
            <p:nvPr/>
          </p:nvGrpSpPr>
          <p:grpSpPr>
            <a:xfrm>
              <a:off x="504297" y="4464876"/>
              <a:ext cx="11221723" cy="1260000"/>
              <a:chOff x="457363" y="3146648"/>
              <a:chExt cx="11221723" cy="1260000"/>
            </a:xfrm>
          </p:grpSpPr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147B1708-DD8E-D142-80F8-D459373029F8}"/>
                  </a:ext>
                </a:extLst>
              </p:cNvPr>
              <p:cNvGrpSpPr/>
              <p:nvPr/>
            </p:nvGrpSpPr>
            <p:grpSpPr>
              <a:xfrm>
                <a:off x="457369" y="3146648"/>
                <a:ext cx="11169190" cy="1260000"/>
                <a:chOff x="457370" y="1765437"/>
                <a:chExt cx="10930129" cy="1240720"/>
              </a:xfrm>
            </p:grpSpPr>
            <p:sp>
              <p:nvSpPr>
                <p:cNvPr id="59" name="Google Shape;399;g2d3ce0ee4ee_0_4">
                  <a:extLst>
                    <a:ext uri="{FF2B5EF4-FFF2-40B4-BE49-F238E27FC236}">
                      <a16:creationId xmlns:a16="http://schemas.microsoft.com/office/drawing/2014/main" id="{FB4E8E5C-A202-6345-80A3-F48CF99650D1}"/>
                    </a:ext>
                  </a:extLst>
                </p:cNvPr>
                <p:cNvSpPr/>
                <p:nvPr/>
              </p:nvSpPr>
              <p:spPr>
                <a:xfrm>
                  <a:off x="457370" y="1765437"/>
                  <a:ext cx="3613269" cy="1240720"/>
                </a:xfrm>
                <a:prstGeom prst="roundRect">
                  <a:avLst>
                    <a:gd name="adj" fmla="val 6480"/>
                  </a:avLst>
                </a:prstGeom>
                <a:solidFill>
                  <a:srgbClr val="CFEDE4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399;g2d3ce0ee4ee_0_4">
                  <a:extLst>
                    <a:ext uri="{FF2B5EF4-FFF2-40B4-BE49-F238E27FC236}">
                      <a16:creationId xmlns:a16="http://schemas.microsoft.com/office/drawing/2014/main" id="{0B3739E9-ECF0-5D4B-BF0A-822BD74C8C8F}"/>
                    </a:ext>
                  </a:extLst>
                </p:cNvPr>
                <p:cNvSpPr/>
                <p:nvPr/>
              </p:nvSpPr>
              <p:spPr>
                <a:xfrm>
                  <a:off x="4140022" y="1765437"/>
                  <a:ext cx="3613269" cy="1240720"/>
                </a:xfrm>
                <a:prstGeom prst="roundRect">
                  <a:avLst>
                    <a:gd name="adj" fmla="val 6480"/>
                  </a:avLst>
                </a:prstGeom>
                <a:solidFill>
                  <a:srgbClr val="CFEDE4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399;g2d3ce0ee4ee_0_4">
                  <a:extLst>
                    <a:ext uri="{FF2B5EF4-FFF2-40B4-BE49-F238E27FC236}">
                      <a16:creationId xmlns:a16="http://schemas.microsoft.com/office/drawing/2014/main" id="{5A25F75E-9C76-3A4B-A446-24268AAAF44C}"/>
                    </a:ext>
                  </a:extLst>
                </p:cNvPr>
                <p:cNvSpPr/>
                <p:nvPr/>
              </p:nvSpPr>
              <p:spPr>
                <a:xfrm>
                  <a:off x="7822673" y="1765437"/>
                  <a:ext cx="3564826" cy="1240720"/>
                </a:xfrm>
                <a:prstGeom prst="roundRect">
                  <a:avLst>
                    <a:gd name="adj" fmla="val 6480"/>
                  </a:avLst>
                </a:prstGeom>
                <a:solidFill>
                  <a:srgbClr val="CFEDE4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02" name="Google Shape;502;g2d3ce0ee4ee_1_53"/>
              <p:cNvPicPr preferRelativeResize="0"/>
              <p:nvPr/>
            </p:nvPicPr>
            <p:blipFill rotWithShape="1">
              <a:blip r:embed="rId9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1999008" y="3168413"/>
                <a:ext cx="569950" cy="5753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504;g2d3ce0ee4ee_1_53">
                <a:extLst>
                  <a:ext uri="{FF2B5EF4-FFF2-40B4-BE49-F238E27FC236}">
                    <a16:creationId xmlns:a16="http://schemas.microsoft.com/office/drawing/2014/main" id="{B3309E6C-467B-A302-2249-1B5D81061FA5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9568338" y="3247816"/>
                <a:ext cx="523150" cy="5281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" name="Google Shape;496;g2d3ce0ee4ee_1_53">
                <a:extLst>
                  <a:ext uri="{FF2B5EF4-FFF2-40B4-BE49-F238E27FC236}">
                    <a16:creationId xmlns:a16="http://schemas.microsoft.com/office/drawing/2014/main" id="{390069F4-16B2-D14E-84D8-1109317B76E1}"/>
                  </a:ext>
                </a:extLst>
              </p:cNvPr>
              <p:cNvSpPr txBox="1"/>
              <p:nvPr/>
            </p:nvSpPr>
            <p:spPr>
              <a:xfrm>
                <a:off x="457363" y="3745127"/>
                <a:ext cx="3692298" cy="57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54600" bIns="54600" anchor="t" anchorCtr="0">
                <a:noAutofit/>
              </a:bodyPr>
              <a:lstStyle/>
              <a:p>
                <a:pPr algn="ctr">
                  <a:buSzPts val="2000"/>
                </a:pPr>
                <a:r>
                  <a:rPr lang="cs-CZ" sz="2000" b="1" i="0" u="none" strike="noStrike" cap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2,35</a:t>
                </a:r>
                <a:r>
                  <a:rPr lang="cs-CZ" sz="2000" b="1" dirty="0">
                    <a:solidFill>
                      <a:schemeClr val="dk2"/>
                    </a:solidFill>
                  </a:rPr>
                  <a:t>       </a:t>
                </a:r>
                <a:r>
                  <a:rPr lang="cs-CZ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2,44</a:t>
                </a:r>
              </a:p>
              <a:p>
                <a:pPr lvl="0" algn="ctr">
                  <a:buSzPts val="1400"/>
                </a:pPr>
                <a:r>
                  <a:rPr lang="cs-CZ" dirty="0">
                    <a:solidFill>
                      <a:schemeClr val="dk1"/>
                    </a:solidFill>
                  </a:rPr>
                  <a:t>průměrný počet osob v domácnosti</a:t>
                </a:r>
              </a:p>
            </p:txBody>
          </p:sp>
          <p:cxnSp>
            <p:nvCxnSpPr>
              <p:cNvPr id="66" name="Přímá spojovací šipka 65">
                <a:extLst>
                  <a:ext uri="{FF2B5EF4-FFF2-40B4-BE49-F238E27FC236}">
                    <a16:creationId xmlns:a16="http://schemas.microsoft.com/office/drawing/2014/main" id="{311F3B60-20C2-2346-B533-6FB96A9B7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138" y="3708988"/>
                <a:ext cx="0" cy="252000"/>
              </a:xfrm>
              <a:prstGeom prst="straightConnector1">
                <a:avLst/>
              </a:prstGeom>
              <a:ln>
                <a:solidFill>
                  <a:srgbClr val="65656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Google Shape;496;g2d3ce0ee4ee_1_53">
                <a:extLst>
                  <a:ext uri="{FF2B5EF4-FFF2-40B4-BE49-F238E27FC236}">
                    <a16:creationId xmlns:a16="http://schemas.microsoft.com/office/drawing/2014/main" id="{4695FC5E-1BF3-C746-8E61-A622AB1DA4DF}"/>
                  </a:ext>
                </a:extLst>
              </p:cNvPr>
              <p:cNvSpPr txBox="1"/>
              <p:nvPr/>
            </p:nvSpPr>
            <p:spPr>
              <a:xfrm>
                <a:off x="4216460" y="3747303"/>
                <a:ext cx="3692298" cy="57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54600" bIns="54600" anchor="t" anchorCtr="0">
                <a:noAutofit/>
              </a:bodyPr>
              <a:lstStyle/>
              <a:p>
                <a:pPr algn="ctr">
                  <a:buSzPts val="2000"/>
                </a:pPr>
                <a:r>
                  <a:rPr lang="cs-CZ" sz="2000" b="1" dirty="0">
                    <a:solidFill>
                      <a:schemeClr val="dk2"/>
                    </a:solidFill>
                  </a:rPr>
                  <a:t>11 049       </a:t>
                </a:r>
                <a:r>
                  <a:rPr lang="cs-CZ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8 912</a:t>
                </a:r>
              </a:p>
              <a:p>
                <a:pPr lvl="0" algn="ctr">
                  <a:buSzPts val="1400"/>
                </a:pPr>
                <a:r>
                  <a:rPr lang="cs-CZ" dirty="0">
                    <a:solidFill>
                      <a:schemeClr val="dk1"/>
                    </a:solidFill>
                  </a:rPr>
                  <a:t>bytových domů</a:t>
                </a:r>
              </a:p>
            </p:txBody>
          </p:sp>
          <p:cxnSp>
            <p:nvCxnSpPr>
              <p:cNvPr id="68" name="Přímá spojovací šipka 67">
                <a:extLst>
                  <a:ext uri="{FF2B5EF4-FFF2-40B4-BE49-F238E27FC236}">
                    <a16:creationId xmlns:a16="http://schemas.microsoft.com/office/drawing/2014/main" id="{05F27E3B-F63D-2146-A31B-71CF9D50E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8568" y="3722891"/>
                <a:ext cx="0" cy="252000"/>
              </a:xfrm>
              <a:prstGeom prst="straightConnector1">
                <a:avLst/>
              </a:prstGeom>
              <a:ln>
                <a:solidFill>
                  <a:srgbClr val="65656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Google Shape;496;g2d3ce0ee4ee_1_53">
                <a:extLst>
                  <a:ext uri="{FF2B5EF4-FFF2-40B4-BE49-F238E27FC236}">
                    <a16:creationId xmlns:a16="http://schemas.microsoft.com/office/drawing/2014/main" id="{A2407527-544C-9749-91BC-289A49C24E50}"/>
                  </a:ext>
                </a:extLst>
              </p:cNvPr>
              <p:cNvSpPr txBox="1"/>
              <p:nvPr/>
            </p:nvSpPr>
            <p:spPr>
              <a:xfrm>
                <a:off x="7986788" y="3747303"/>
                <a:ext cx="3692298" cy="57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54600" bIns="54600" anchor="t" anchorCtr="0">
                <a:noAutofit/>
              </a:bodyPr>
              <a:lstStyle/>
              <a:p>
                <a:pPr algn="ctr">
                  <a:buSzPts val="2000"/>
                </a:pPr>
                <a:r>
                  <a:rPr lang="cs-CZ" sz="2000" b="1" dirty="0">
                    <a:solidFill>
                      <a:schemeClr val="dk2"/>
                    </a:solidFill>
                  </a:rPr>
                  <a:t>128 674     </a:t>
                </a:r>
                <a:r>
                  <a:rPr lang="cs-CZ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125 812</a:t>
                </a:r>
              </a:p>
              <a:p>
                <a:pPr lvl="0" algn="ctr">
                  <a:buSzPts val="1400"/>
                </a:pPr>
                <a:r>
                  <a:rPr lang="cs-CZ" dirty="0">
                    <a:solidFill>
                      <a:schemeClr val="dk1"/>
                    </a:solidFill>
                  </a:rPr>
                  <a:t>rodinných domů</a:t>
                </a:r>
              </a:p>
            </p:txBody>
          </p:sp>
          <p:cxnSp>
            <p:nvCxnSpPr>
              <p:cNvPr id="70" name="Přímá spojovací šipka 69">
                <a:extLst>
                  <a:ext uri="{FF2B5EF4-FFF2-40B4-BE49-F238E27FC236}">
                    <a16:creationId xmlns:a16="http://schemas.microsoft.com/office/drawing/2014/main" id="{BCDF10F9-1830-3E4F-8A93-FA617948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7867" y="3722891"/>
                <a:ext cx="0" cy="252000"/>
              </a:xfrm>
              <a:prstGeom prst="straightConnector1">
                <a:avLst/>
              </a:prstGeom>
              <a:ln>
                <a:solidFill>
                  <a:srgbClr val="65656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3119214F-E6EE-284E-ACF3-0C0094960A26}"/>
                </a:ext>
              </a:extLst>
            </p:cNvPr>
            <p:cNvGrpSpPr/>
            <p:nvPr/>
          </p:nvGrpSpPr>
          <p:grpSpPr>
            <a:xfrm>
              <a:off x="505570" y="2638294"/>
              <a:ext cx="3705135" cy="372718"/>
              <a:chOff x="432000" y="1553830"/>
              <a:chExt cx="3705135" cy="372718"/>
            </a:xfrm>
          </p:grpSpPr>
          <p:grpSp>
            <p:nvGrpSpPr>
              <p:cNvPr id="33" name="Skupina 32">
                <a:extLst>
                  <a:ext uri="{FF2B5EF4-FFF2-40B4-BE49-F238E27FC236}">
                    <a16:creationId xmlns:a16="http://schemas.microsoft.com/office/drawing/2014/main" id="{06493F64-BE1F-634E-8B11-378ABA1B02A8}"/>
                  </a:ext>
                </a:extLst>
              </p:cNvPr>
              <p:cNvGrpSpPr/>
              <p:nvPr/>
            </p:nvGrpSpPr>
            <p:grpSpPr>
              <a:xfrm>
                <a:off x="445955" y="1553830"/>
                <a:ext cx="3691180" cy="372718"/>
                <a:chOff x="458481" y="1829402"/>
                <a:chExt cx="3561800" cy="372718"/>
              </a:xfrm>
            </p:grpSpPr>
            <p:sp>
              <p:nvSpPr>
                <p:cNvPr id="32" name="Obdélník se zakulacenými rohy na stejné straně 31">
                  <a:extLst>
                    <a:ext uri="{FF2B5EF4-FFF2-40B4-BE49-F238E27FC236}">
                      <a16:creationId xmlns:a16="http://schemas.microsoft.com/office/drawing/2014/main" id="{291118A0-8D8F-D74C-9BF8-122189D94A89}"/>
                    </a:ext>
                  </a:extLst>
                </p:cNvPr>
                <p:cNvSpPr/>
                <p:nvPr/>
              </p:nvSpPr>
              <p:spPr>
                <a:xfrm rot="16200000">
                  <a:off x="1162572" y="1125312"/>
                  <a:ext cx="372717" cy="1780900"/>
                </a:xfrm>
                <a:prstGeom prst="round2Same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Obdélník se zakulacenými rohy na stejné straně 72">
                  <a:extLst>
                    <a:ext uri="{FF2B5EF4-FFF2-40B4-BE49-F238E27FC236}">
                      <a16:creationId xmlns:a16="http://schemas.microsoft.com/office/drawing/2014/main" id="{BED48AC3-421D-7C4F-A663-D2EB6BAF2ADB}"/>
                    </a:ext>
                  </a:extLst>
                </p:cNvPr>
                <p:cNvSpPr/>
                <p:nvPr/>
              </p:nvSpPr>
              <p:spPr>
                <a:xfrm rot="5400000" flipH="1">
                  <a:off x="2943472" y="1125311"/>
                  <a:ext cx="372717" cy="1780900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240058C4-7FF7-AD4C-8E52-C0F6C86C3E16}"/>
                  </a:ext>
                </a:extLst>
              </p:cNvPr>
              <p:cNvSpPr txBox="1"/>
              <p:nvPr/>
            </p:nvSpPr>
            <p:spPr>
              <a:xfrm>
                <a:off x="432000" y="1588686"/>
                <a:ext cx="36922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HKK           PAK</a:t>
                </a:r>
              </a:p>
            </p:txBody>
          </p:sp>
        </p:grpSp>
        <p:grpSp>
          <p:nvGrpSpPr>
            <p:cNvPr id="87" name="Skupina 86">
              <a:extLst>
                <a:ext uri="{FF2B5EF4-FFF2-40B4-BE49-F238E27FC236}">
                  <a16:creationId xmlns:a16="http://schemas.microsoft.com/office/drawing/2014/main" id="{44E51C4F-6DAB-A04A-BF88-51DABC339496}"/>
                </a:ext>
              </a:extLst>
            </p:cNvPr>
            <p:cNvGrpSpPr/>
            <p:nvPr/>
          </p:nvGrpSpPr>
          <p:grpSpPr>
            <a:xfrm>
              <a:off x="4252862" y="2638294"/>
              <a:ext cx="3705135" cy="372718"/>
              <a:chOff x="432000" y="1553830"/>
              <a:chExt cx="3705135" cy="372718"/>
            </a:xfrm>
          </p:grpSpPr>
          <p:grpSp>
            <p:nvGrpSpPr>
              <p:cNvPr id="88" name="Skupina 87">
                <a:extLst>
                  <a:ext uri="{FF2B5EF4-FFF2-40B4-BE49-F238E27FC236}">
                    <a16:creationId xmlns:a16="http://schemas.microsoft.com/office/drawing/2014/main" id="{DFDD447F-C8B5-5648-97EF-B1B4952931D1}"/>
                  </a:ext>
                </a:extLst>
              </p:cNvPr>
              <p:cNvGrpSpPr/>
              <p:nvPr/>
            </p:nvGrpSpPr>
            <p:grpSpPr>
              <a:xfrm>
                <a:off x="445955" y="1553830"/>
                <a:ext cx="3691180" cy="372718"/>
                <a:chOff x="458481" y="1829402"/>
                <a:chExt cx="3561800" cy="372718"/>
              </a:xfrm>
            </p:grpSpPr>
            <p:sp>
              <p:nvSpPr>
                <p:cNvPr id="90" name="Obdélník se zakulacenými rohy na stejné straně 89">
                  <a:extLst>
                    <a:ext uri="{FF2B5EF4-FFF2-40B4-BE49-F238E27FC236}">
                      <a16:creationId xmlns:a16="http://schemas.microsoft.com/office/drawing/2014/main" id="{C2DD7613-273F-DE44-BC0A-84BA62390C72}"/>
                    </a:ext>
                  </a:extLst>
                </p:cNvPr>
                <p:cNvSpPr/>
                <p:nvPr/>
              </p:nvSpPr>
              <p:spPr>
                <a:xfrm rot="16200000">
                  <a:off x="1162572" y="1125312"/>
                  <a:ext cx="372717" cy="1780900"/>
                </a:xfrm>
                <a:prstGeom prst="round2Same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1" name="Obdélník se zakulacenými rohy na stejné straně 90">
                  <a:extLst>
                    <a:ext uri="{FF2B5EF4-FFF2-40B4-BE49-F238E27FC236}">
                      <a16:creationId xmlns:a16="http://schemas.microsoft.com/office/drawing/2014/main" id="{26BBA4CE-3202-F843-A6F8-6A05877A7AB7}"/>
                    </a:ext>
                  </a:extLst>
                </p:cNvPr>
                <p:cNvSpPr/>
                <p:nvPr/>
              </p:nvSpPr>
              <p:spPr>
                <a:xfrm rot="5400000" flipH="1">
                  <a:off x="2943472" y="1125311"/>
                  <a:ext cx="372717" cy="1780900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C5C73A11-FFCE-954D-9858-BF277F0489EA}"/>
                  </a:ext>
                </a:extLst>
              </p:cNvPr>
              <p:cNvSpPr txBox="1"/>
              <p:nvPr/>
            </p:nvSpPr>
            <p:spPr>
              <a:xfrm>
                <a:off x="432000" y="1588686"/>
                <a:ext cx="36922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HKK           PAK</a:t>
                </a:r>
              </a:p>
            </p:txBody>
          </p:sp>
        </p:grpSp>
        <p:grpSp>
          <p:nvGrpSpPr>
            <p:cNvPr id="92" name="Skupina 91">
              <a:extLst>
                <a:ext uri="{FF2B5EF4-FFF2-40B4-BE49-F238E27FC236}">
                  <a16:creationId xmlns:a16="http://schemas.microsoft.com/office/drawing/2014/main" id="{05797F63-8CE1-6748-8398-A65291602F23}"/>
                </a:ext>
              </a:extLst>
            </p:cNvPr>
            <p:cNvGrpSpPr/>
            <p:nvPr/>
          </p:nvGrpSpPr>
          <p:grpSpPr>
            <a:xfrm>
              <a:off x="7995171" y="2638367"/>
              <a:ext cx="3705135" cy="372718"/>
              <a:chOff x="432000" y="1553830"/>
              <a:chExt cx="3705135" cy="372718"/>
            </a:xfrm>
          </p:grpSpPr>
          <p:grpSp>
            <p:nvGrpSpPr>
              <p:cNvPr id="93" name="Skupina 92">
                <a:extLst>
                  <a:ext uri="{FF2B5EF4-FFF2-40B4-BE49-F238E27FC236}">
                    <a16:creationId xmlns:a16="http://schemas.microsoft.com/office/drawing/2014/main" id="{6E26F0F9-1917-0547-B7E9-54010AEB138E}"/>
                  </a:ext>
                </a:extLst>
              </p:cNvPr>
              <p:cNvGrpSpPr/>
              <p:nvPr/>
            </p:nvGrpSpPr>
            <p:grpSpPr>
              <a:xfrm>
                <a:off x="445955" y="1553830"/>
                <a:ext cx="3691180" cy="372718"/>
                <a:chOff x="458481" y="1829402"/>
                <a:chExt cx="3561800" cy="372718"/>
              </a:xfrm>
            </p:grpSpPr>
            <p:sp>
              <p:nvSpPr>
                <p:cNvPr id="95" name="Obdélník se zakulacenými rohy na stejné straně 94">
                  <a:extLst>
                    <a:ext uri="{FF2B5EF4-FFF2-40B4-BE49-F238E27FC236}">
                      <a16:creationId xmlns:a16="http://schemas.microsoft.com/office/drawing/2014/main" id="{E71B4B3F-DB1B-1349-BBDA-E2C4EE1133C2}"/>
                    </a:ext>
                  </a:extLst>
                </p:cNvPr>
                <p:cNvSpPr/>
                <p:nvPr/>
              </p:nvSpPr>
              <p:spPr>
                <a:xfrm rot="16200000">
                  <a:off x="1162572" y="1125312"/>
                  <a:ext cx="372717" cy="1780900"/>
                </a:xfrm>
                <a:prstGeom prst="round2Same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6" name="Obdélník se zakulacenými rohy na stejné straně 95">
                  <a:extLst>
                    <a:ext uri="{FF2B5EF4-FFF2-40B4-BE49-F238E27FC236}">
                      <a16:creationId xmlns:a16="http://schemas.microsoft.com/office/drawing/2014/main" id="{B3FDA2B9-E1C2-7D45-9BA9-57573338ED77}"/>
                    </a:ext>
                  </a:extLst>
                </p:cNvPr>
                <p:cNvSpPr/>
                <p:nvPr/>
              </p:nvSpPr>
              <p:spPr>
                <a:xfrm rot="5400000" flipH="1">
                  <a:off x="2943472" y="1125311"/>
                  <a:ext cx="372717" cy="1780900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5E7FFC66-F4BA-A141-8E70-2D677D6A78D0}"/>
                  </a:ext>
                </a:extLst>
              </p:cNvPr>
              <p:cNvSpPr txBox="1"/>
              <p:nvPr/>
            </p:nvSpPr>
            <p:spPr>
              <a:xfrm>
                <a:off x="432000" y="1588686"/>
                <a:ext cx="36840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HKK           PAK</a:t>
                </a:r>
              </a:p>
            </p:txBody>
          </p:sp>
        </p:grpSp>
        <p:cxnSp>
          <p:nvCxnSpPr>
            <p:cNvPr id="97" name="Přímá spojovací šipka 96">
              <a:extLst>
                <a:ext uri="{FF2B5EF4-FFF2-40B4-BE49-F238E27FC236}">
                  <a16:creationId xmlns:a16="http://schemas.microsoft.com/office/drawing/2014/main" id="{93F5247F-71A8-9E44-A86F-9BF7CD4FD10B}"/>
                </a:ext>
              </a:extLst>
            </p:cNvPr>
            <p:cNvCxnSpPr>
              <a:cxnSpLocks/>
            </p:cNvCxnSpPr>
            <p:nvPr/>
          </p:nvCxnSpPr>
          <p:spPr>
            <a:xfrm>
              <a:off x="2343214" y="2638977"/>
              <a:ext cx="0" cy="25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šipka 97">
              <a:extLst>
                <a:ext uri="{FF2B5EF4-FFF2-40B4-BE49-F238E27FC236}">
                  <a16:creationId xmlns:a16="http://schemas.microsoft.com/office/drawing/2014/main" id="{66CAF1C9-ECC3-4444-9707-C66DA5AF0ACA}"/>
                </a:ext>
              </a:extLst>
            </p:cNvPr>
            <p:cNvCxnSpPr>
              <a:cxnSpLocks/>
            </p:cNvCxnSpPr>
            <p:nvPr/>
          </p:nvCxnSpPr>
          <p:spPr>
            <a:xfrm>
              <a:off x="6103764" y="2600907"/>
              <a:ext cx="0" cy="25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šipka 99">
              <a:extLst>
                <a:ext uri="{FF2B5EF4-FFF2-40B4-BE49-F238E27FC236}">
                  <a16:creationId xmlns:a16="http://schemas.microsoft.com/office/drawing/2014/main" id="{49C3F3A4-14DA-2541-8BE8-7ADDBC8949D7}"/>
                </a:ext>
              </a:extLst>
            </p:cNvPr>
            <p:cNvCxnSpPr>
              <a:cxnSpLocks/>
            </p:cNvCxnSpPr>
            <p:nvPr/>
          </p:nvCxnSpPr>
          <p:spPr>
            <a:xfrm>
              <a:off x="9884331" y="2600907"/>
              <a:ext cx="0" cy="25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Google Shape;505;g2d3ce0ee4ee_1_53">
              <a:extLst>
                <a:ext uri="{FF2B5EF4-FFF2-40B4-BE49-F238E27FC236}">
                  <a16:creationId xmlns:a16="http://schemas.microsoft.com/office/drawing/2014/main" id="{F1625E81-A897-D641-A642-B6BE49DAC0C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5865448" y="4464989"/>
              <a:ext cx="588800" cy="5944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F60D985-BB61-4AC0-07B5-9D82A149B04C}"/>
              </a:ext>
            </a:extLst>
          </p:cNvPr>
          <p:cNvGrpSpPr/>
          <p:nvPr/>
        </p:nvGrpSpPr>
        <p:grpSpPr>
          <a:xfrm>
            <a:off x="525583" y="1378948"/>
            <a:ext cx="11153911" cy="1044000"/>
            <a:chOff x="519670" y="4750482"/>
            <a:chExt cx="11153911" cy="1044000"/>
          </a:xfrm>
        </p:grpSpPr>
        <p:sp>
          <p:nvSpPr>
            <p:cNvPr id="51" name="Google Shape;479;g2d3ce0ee4ee_1_53">
              <a:extLst>
                <a:ext uri="{FF2B5EF4-FFF2-40B4-BE49-F238E27FC236}">
                  <a16:creationId xmlns:a16="http://schemas.microsoft.com/office/drawing/2014/main" id="{5CF53615-0124-F64A-99BD-3E0FB057589D}"/>
                </a:ext>
              </a:extLst>
            </p:cNvPr>
            <p:cNvSpPr/>
            <p:nvPr/>
          </p:nvSpPr>
          <p:spPr>
            <a:xfrm>
              <a:off x="519670" y="4750482"/>
              <a:ext cx="5526829" cy="1044000"/>
            </a:xfrm>
            <a:prstGeom prst="roundRect">
              <a:avLst>
                <a:gd name="adj" fmla="val 5328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144000" tIns="0" rIns="0" bIns="0" anchor="ctr" anchorCtr="0">
              <a:noAutofit/>
            </a:bodyPr>
            <a:lstStyle/>
            <a:p>
              <a:r>
                <a:rPr lang="cs-CZ" sz="1300" b="1" dirty="0">
                  <a:solidFill>
                    <a:schemeClr val="bg1"/>
                  </a:solidFill>
                </a:rPr>
                <a:t>Královohradecký kraj: </a:t>
              </a:r>
            </a:p>
            <a:p>
              <a:r>
                <a:rPr lang="cs-CZ" sz="1300" b="1" dirty="0">
                  <a:solidFill>
                    <a:schemeClr val="bg1"/>
                  </a:solidFill>
                </a:rPr>
                <a:t>66 %</a:t>
              </a:r>
              <a:r>
                <a:rPr lang="cs-CZ" sz="1300" dirty="0">
                  <a:solidFill>
                    <a:schemeClr val="bg1"/>
                  </a:solidFill>
                </a:rPr>
                <a:t> domů nemá zateplené stěny </a:t>
              </a:r>
            </a:p>
            <a:p>
              <a:r>
                <a:rPr lang="cs-CZ" sz="1300" b="1" dirty="0">
                  <a:solidFill>
                    <a:schemeClr val="bg1"/>
                  </a:solidFill>
                </a:rPr>
                <a:t>40 % </a:t>
              </a:r>
              <a:r>
                <a:rPr lang="cs-CZ" sz="1300" dirty="0">
                  <a:solidFill>
                    <a:schemeClr val="bg1"/>
                  </a:solidFill>
                </a:rPr>
                <a:t>domů postrádá tepelně izolační okna</a:t>
              </a:r>
              <a:br>
                <a:rPr lang="cs-CZ" sz="1300" dirty="0">
                  <a:solidFill>
                    <a:schemeClr val="bg1"/>
                  </a:solidFill>
                </a:rPr>
              </a:br>
              <a:r>
                <a:rPr lang="cs-CZ" sz="1300" b="1" dirty="0">
                  <a:solidFill>
                    <a:schemeClr val="bg1"/>
                  </a:solidFill>
                </a:rPr>
                <a:t>32 %</a:t>
              </a:r>
              <a:r>
                <a:rPr lang="cs-CZ" sz="1300" dirty="0">
                  <a:solidFill>
                    <a:schemeClr val="bg1"/>
                  </a:solidFill>
                </a:rPr>
                <a:t> domů není zatepleno vůbec</a:t>
              </a:r>
            </a:p>
          </p:txBody>
        </p:sp>
        <p:sp>
          <p:nvSpPr>
            <p:cNvPr id="52" name="Google Shape;479;g2d3ce0ee4ee_1_53">
              <a:extLst>
                <a:ext uri="{FF2B5EF4-FFF2-40B4-BE49-F238E27FC236}">
                  <a16:creationId xmlns:a16="http://schemas.microsoft.com/office/drawing/2014/main" id="{EE0A9FAD-B02C-AD48-937D-379861844E4A}"/>
                </a:ext>
              </a:extLst>
            </p:cNvPr>
            <p:cNvSpPr/>
            <p:nvPr/>
          </p:nvSpPr>
          <p:spPr>
            <a:xfrm>
              <a:off x="6096087" y="4750482"/>
              <a:ext cx="5577494" cy="1044000"/>
            </a:xfrm>
            <a:prstGeom prst="roundRect">
              <a:avLst>
                <a:gd name="adj" fmla="val 532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44000" tIns="0" rIns="0" bIns="0" anchor="ctr" anchorCtr="0">
              <a:noAutofit/>
            </a:bodyPr>
            <a:lstStyle/>
            <a:p>
              <a:r>
                <a:rPr lang="cs-CZ" sz="1300" b="1" dirty="0">
                  <a:solidFill>
                    <a:schemeClr val="bg1"/>
                  </a:solidFill>
                </a:rPr>
                <a:t>Pardubický kraj: </a:t>
              </a:r>
            </a:p>
            <a:p>
              <a:r>
                <a:rPr lang="cs-CZ" sz="1300" b="1" dirty="0">
                  <a:solidFill>
                    <a:schemeClr val="bg1"/>
                  </a:solidFill>
                </a:rPr>
                <a:t>61 % </a:t>
              </a:r>
              <a:r>
                <a:rPr lang="cs-CZ" sz="1300" dirty="0">
                  <a:solidFill>
                    <a:schemeClr val="bg1"/>
                  </a:solidFill>
                </a:rPr>
                <a:t>domů nemá zateplené stěny </a:t>
              </a:r>
            </a:p>
            <a:p>
              <a:r>
                <a:rPr lang="cs-CZ" sz="1300" b="1" dirty="0">
                  <a:solidFill>
                    <a:schemeClr val="bg1"/>
                  </a:solidFill>
                </a:rPr>
                <a:t>30 %</a:t>
              </a:r>
              <a:r>
                <a:rPr lang="cs-CZ" sz="1300" dirty="0">
                  <a:solidFill>
                    <a:schemeClr val="bg1"/>
                  </a:solidFill>
                </a:rPr>
                <a:t> domů postrádá tepelně izolační okna</a:t>
              </a:r>
            </a:p>
            <a:p>
              <a:r>
                <a:rPr lang="cs-CZ" sz="1300" b="1" dirty="0">
                  <a:solidFill>
                    <a:schemeClr val="bg1"/>
                  </a:solidFill>
                </a:rPr>
                <a:t>23 % </a:t>
              </a:r>
              <a:r>
                <a:rPr lang="cs-CZ" sz="1300" dirty="0">
                  <a:solidFill>
                    <a:schemeClr val="bg1"/>
                  </a:solidFill>
                </a:rPr>
                <a:t>domů není zatepleno vůbec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9353AE8-0150-FB4D-A2F6-476DCD0A3A49}"/>
              </a:ext>
            </a:extLst>
          </p:cNvPr>
          <p:cNvGrpSpPr/>
          <p:nvPr/>
        </p:nvGrpSpPr>
        <p:grpSpPr>
          <a:xfrm>
            <a:off x="2805824" y="3379328"/>
            <a:ext cx="6179068" cy="1001215"/>
            <a:chOff x="2805824" y="3854884"/>
            <a:chExt cx="6179068" cy="1001215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BC2C5E25-C434-1242-9AA7-5820C07AAF6F}"/>
                </a:ext>
              </a:extLst>
            </p:cNvPr>
            <p:cNvGrpSpPr/>
            <p:nvPr/>
          </p:nvGrpSpPr>
          <p:grpSpPr>
            <a:xfrm>
              <a:off x="2805824" y="3900638"/>
              <a:ext cx="1677062" cy="955461"/>
              <a:chOff x="0" y="3900638"/>
              <a:chExt cx="1677062" cy="955461"/>
            </a:xfrm>
          </p:grpSpPr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7A402BE6-FAB8-9149-8DEC-CA645DB42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60000"/>
              </a:blip>
              <a:stretch>
                <a:fillRect/>
              </a:stretch>
            </p:blipFill>
            <p:spPr>
              <a:xfrm>
                <a:off x="491234" y="3900638"/>
                <a:ext cx="598529" cy="466595"/>
              </a:xfrm>
              <a:prstGeom prst="rect">
                <a:avLst/>
              </a:prstGeom>
            </p:spPr>
          </p:pic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0F855759-2D31-5641-9771-7D5A81E25A13}"/>
                  </a:ext>
                </a:extLst>
              </p:cNvPr>
              <p:cNvSpPr/>
              <p:nvPr/>
            </p:nvSpPr>
            <p:spPr>
              <a:xfrm>
                <a:off x="0" y="4517545"/>
                <a:ext cx="16770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1600" dirty="0">
                    <a:solidFill>
                      <a:schemeClr val="bg1"/>
                    </a:solidFill>
                  </a:rPr>
                  <a:t>www.burinka.cz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A7A9FACF-A6BC-1848-BC81-FEE4F16DFF11}"/>
                </a:ext>
              </a:extLst>
            </p:cNvPr>
            <p:cNvGrpSpPr/>
            <p:nvPr/>
          </p:nvGrpSpPr>
          <p:grpSpPr>
            <a:xfrm>
              <a:off x="5085557" y="3854884"/>
              <a:ext cx="1324402" cy="1001215"/>
              <a:chOff x="2768247" y="3854884"/>
              <a:chExt cx="1324402" cy="1001215"/>
            </a:xfrm>
          </p:grpSpPr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C194CBC1-2973-1640-99A4-D0C0BF984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60000"/>
              </a:blip>
              <a:stretch>
                <a:fillRect/>
              </a:stretch>
            </p:blipFill>
            <p:spPr>
              <a:xfrm>
                <a:off x="3106809" y="3854884"/>
                <a:ext cx="558104" cy="558104"/>
              </a:xfrm>
              <a:prstGeom prst="rect">
                <a:avLst/>
              </a:prstGeom>
            </p:spPr>
          </p:pic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FEFD2D31-1239-8840-933B-DC236B8B16B4}"/>
                  </a:ext>
                </a:extLst>
              </p:cNvPr>
              <p:cNvSpPr/>
              <p:nvPr/>
            </p:nvSpPr>
            <p:spPr>
              <a:xfrm>
                <a:off x="2768247" y="4517545"/>
                <a:ext cx="1324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1600" dirty="0">
                    <a:solidFill>
                      <a:schemeClr val="bg1"/>
                    </a:solidFill>
                  </a:rPr>
                  <a:t>277 207 207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F74B36CE-777E-6C40-B256-C306DD7EA91F}"/>
                </a:ext>
              </a:extLst>
            </p:cNvPr>
            <p:cNvGrpSpPr/>
            <p:nvPr/>
          </p:nvGrpSpPr>
          <p:grpSpPr>
            <a:xfrm>
              <a:off x="6985627" y="3854884"/>
              <a:ext cx="1999265" cy="1001215"/>
              <a:chOff x="6985627" y="3854884"/>
              <a:chExt cx="1999265" cy="1001215"/>
            </a:xfrm>
          </p:grpSpPr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7F861299-5429-424F-88C9-B7A0459A6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60000"/>
              </a:blip>
              <a:stretch>
                <a:fillRect/>
              </a:stretch>
            </p:blipFill>
            <p:spPr>
              <a:xfrm>
                <a:off x="7645744" y="3854884"/>
                <a:ext cx="558104" cy="558104"/>
              </a:xfrm>
              <a:prstGeom prst="rect">
                <a:avLst/>
              </a:prstGeom>
            </p:spPr>
          </p:pic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753F1ADB-9DE3-C54E-9B00-0719BFDCAC16}"/>
                  </a:ext>
                </a:extLst>
              </p:cNvPr>
              <p:cNvSpPr/>
              <p:nvPr/>
            </p:nvSpPr>
            <p:spPr>
              <a:xfrm>
                <a:off x="6985627" y="4517545"/>
                <a:ext cx="19992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1600" dirty="0">
                    <a:solidFill>
                      <a:schemeClr val="bg1"/>
                    </a:solidFill>
                  </a:rPr>
                  <a:t>burinka@burinka.cz</a:t>
                </a:r>
                <a:endParaRPr lang="cs-CZ" sz="1600" dirty="0"/>
              </a:p>
            </p:txBody>
          </p:sp>
        </p:grpSp>
      </p:grpSp>
      <p:sp>
        <p:nvSpPr>
          <p:cNvPr id="24" name="Nadpis 23">
            <a:extLst>
              <a:ext uri="{FF2B5EF4-FFF2-40B4-BE49-F238E27FC236}">
                <a16:creationId xmlns:a16="http://schemas.microsoft.com/office/drawing/2014/main" id="{719B7E4C-1969-444B-9EAF-B012BF34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51" y="2060311"/>
            <a:ext cx="8657497" cy="755700"/>
          </a:xfrm>
        </p:spPr>
        <p:txBody>
          <a:bodyPr/>
          <a:lstStyle/>
          <a:p>
            <a:pPr marL="11113" indent="0"/>
            <a:r>
              <a:rPr lang="cs-CZ" dirty="0"/>
              <a:t>Stavební spořitelna České spořitelny – Buřinka</a:t>
            </a:r>
          </a:p>
        </p:txBody>
      </p:sp>
    </p:spTree>
    <p:extLst>
      <p:ext uri="{BB962C8B-B14F-4D97-AF65-F5344CB8AC3E}">
        <p14:creationId xmlns:p14="http://schemas.microsoft.com/office/powerpoint/2010/main" val="1332793309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Blu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ight Blue">
  <a:themeElements>
    <a:clrScheme name="Design color - Tabulky">
      <a:dk1>
        <a:srgbClr val="202020"/>
      </a:dk1>
      <a:lt1>
        <a:srgbClr val="FFFFFF"/>
      </a:lt1>
      <a:dk2>
        <a:srgbClr val="028F61"/>
      </a:dk2>
      <a:lt2>
        <a:srgbClr val="0CB33F"/>
      </a:lt2>
      <a:accent1>
        <a:srgbClr val="2870ED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786</Words>
  <Application>Microsoft Office PowerPoint</Application>
  <PresentationFormat>Širokoúhlá obrazovka</PresentationFormat>
  <Paragraphs>121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Arial</vt:lpstr>
      <vt:lpstr>Calibri</vt:lpstr>
      <vt:lpstr>Inter</vt:lpstr>
      <vt:lpstr>Inter SemiBold</vt:lpstr>
      <vt:lpstr>Roboto</vt:lpstr>
      <vt:lpstr>Standardní systémové písmo</vt:lpstr>
      <vt:lpstr>Symbol</vt:lpstr>
      <vt:lpstr>Inter Medium</vt:lpstr>
      <vt:lpstr>Bright Blue</vt:lpstr>
      <vt:lpstr>1_Bright Blue</vt:lpstr>
      <vt:lpstr>Krajské setkání SMO ČR  Pardubice</vt:lpstr>
      <vt:lpstr>Prezentace aplikace PowerPoint</vt:lpstr>
      <vt:lpstr>Prezentace aplikace PowerPoint</vt:lpstr>
      <vt:lpstr>V jakém stavu jsou české rodinné a bytové domy?</vt:lpstr>
      <vt:lpstr>Bytový dům o 8 bytech z roku 1970   </vt:lpstr>
      <vt:lpstr>Dvougenerační rodinný dům z roku 1970    </vt:lpstr>
      <vt:lpstr>Královéhradecký a Pardubický kraj</vt:lpstr>
      <vt:lpstr>Stavební spořitelna České spořitelny – Buřinka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Bydlení pod lupou:  jak ušetřit miliardy na energiích</dc:title>
  <dc:creator>Zahořík Ondřej</dc:creator>
  <cp:lastModifiedBy>Kváš Pavel</cp:lastModifiedBy>
  <cp:revision>34</cp:revision>
  <dcterms:created xsi:type="dcterms:W3CDTF">2023-05-03T08:52:24Z</dcterms:created>
  <dcterms:modified xsi:type="dcterms:W3CDTF">2025-02-27T10:03:52Z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etDate">
    <vt:lpwstr>2023-05-03T10:11:24Z</vt:lpwstr>
  </property>
  <property fmtid="{D5CDD505-2E9C-101B-9397-08002B2CF9AE}" pid="4" name="MSIP_Label_38939b85-7e40-4a1d-91e1-0e84c3b219d7_Method">
    <vt:lpwstr>Standard</vt:lpwstr>
  </property>
  <property fmtid="{D5CDD505-2E9C-101B-9397-08002B2CF9AE}" pid="5" name="MSIP_Label_38939b85-7e40-4a1d-91e1-0e84c3b219d7_Name">
    <vt:lpwstr>38939b85-7e40-4a1d-91e1-0e84c3b219d7</vt:lpwstr>
  </property>
  <property fmtid="{D5CDD505-2E9C-101B-9397-08002B2CF9AE}" pid="6" name="MSIP_Label_38939b85-7e40-4a1d-91e1-0e84c3b219d7_SiteId">
    <vt:lpwstr>3ad0376a-54d3-49a6-9e20-52de0a92fc89</vt:lpwstr>
  </property>
  <property fmtid="{D5CDD505-2E9C-101B-9397-08002B2CF9AE}" pid="7" name="MSIP_Label_38939b85-7e40-4a1d-91e1-0e84c3b219d7_ActionId">
    <vt:lpwstr>1c0a35f3-40e4-4762-80c2-b185fdb40252</vt:lpwstr>
  </property>
  <property fmtid="{D5CDD505-2E9C-101B-9397-08002B2CF9AE}" pid="8" name="MSIP_Label_38939b85-7e40-4a1d-91e1-0e84c3b219d7_ContentBits">
    <vt:lpwstr>0</vt:lpwstr>
  </property>
</Properties>
</file>