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slideLayouts/slideLayout32.xml" ContentType="application/vnd.openxmlformats-officedocument.presentationml.slideLayout+xml"/>
  <Override PartName="/ppt/theme/theme8.xml" ContentType="application/vnd.openxmlformats-officedocument.theme+xml"/>
  <Override PartName="/ppt/slideLayouts/slideLayout3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</p:sldMasterIdLst>
  <p:notesMasterIdLst>
    <p:notesMasterId r:id="rId35"/>
  </p:notesMasterIdLst>
  <p:handoutMasterIdLst>
    <p:handoutMasterId r:id="rId36"/>
  </p:handoutMasterIdLst>
  <p:sldIdLst>
    <p:sldId id="306" r:id="rId13"/>
    <p:sldId id="644" r:id="rId14"/>
    <p:sldId id="694" r:id="rId15"/>
    <p:sldId id="691" r:id="rId16"/>
    <p:sldId id="627" r:id="rId17"/>
    <p:sldId id="666" r:id="rId18"/>
    <p:sldId id="648" r:id="rId19"/>
    <p:sldId id="700" r:id="rId20"/>
    <p:sldId id="697" r:id="rId21"/>
    <p:sldId id="685" r:id="rId22"/>
    <p:sldId id="676" r:id="rId23"/>
    <p:sldId id="677" r:id="rId24"/>
    <p:sldId id="678" r:id="rId25"/>
    <p:sldId id="679" r:id="rId26"/>
    <p:sldId id="698" r:id="rId27"/>
    <p:sldId id="681" r:id="rId28"/>
    <p:sldId id="682" r:id="rId29"/>
    <p:sldId id="683" r:id="rId30"/>
    <p:sldId id="684" r:id="rId31"/>
    <p:sldId id="687" r:id="rId32"/>
    <p:sldId id="692" r:id="rId33"/>
    <p:sldId id="322" r:id="rId3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j Miroslav Ing. Ph.D." initials="MMI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07546"/>
    <a:srgbClr val="F9BF73"/>
    <a:srgbClr val="CFCFCF"/>
    <a:srgbClr val="66BFAE"/>
    <a:srgbClr val="FF6600"/>
    <a:srgbClr val="E9DC4E"/>
    <a:srgbClr val="E94C55"/>
    <a:srgbClr val="2896D4"/>
    <a:srgbClr val="4FB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45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viewProps" Target="viewProps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handoutMaster" Target="handoutMasters/handout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Local\Microsoft\Windows\INetCache\Content.Outlook\HKPN4579\Provozn&#237;%20saldo%20a%20deficit%20S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Podklady\propojen&#237;%20prezentace%20&#344;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rad.mfcr.cz\NS1\odbory\Odbor12\Odd1202\Mat&#283;j\Prezentace%20pro%20&#344;O\Obce%20bez%20Prahy%20-%20pololet&#23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10fs01.urad.mfcr.cz\Users\16337\Zpr&#225;va%20za%20rok%202024\listopad\Propojen&#237;%20-%20Grafy-M&#283;s&#237;&#269;n&#237;%20zpr&#225;vy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Nevyu&#382;it&#253;%20investi&#269;n&#237;%20potenci&#225;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Nevyu&#382;it&#253;%20investi&#269;n&#237;%20potenci&#225;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Local\Microsoft\Windows\INetCache\Content.Outlook\HKPN4579\2024%20RUD%20krit&#233;rium%20&#382;&#225;ci%20-%20graf%20a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'Provozní saldo a saldo SR'!$B$8</c:f>
              <c:strCache>
                <c:ptCount val="1"/>
                <c:pt idx="0">
                  <c:v>Provozní saldo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6083830070086767E-2"/>
                  <c:y val="-2.42754284089227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0B-47D9-90B2-35F1F9ECFB63}"/>
                </c:ext>
              </c:extLst>
            </c:dLbl>
            <c:dLbl>
              <c:idx val="2"/>
              <c:layout>
                <c:manualLayout>
                  <c:x val="-3.1946625942581831E-2"/>
                  <c:y val="3.3487303449916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0B-47D9-90B2-35F1F9ECFB63}"/>
                </c:ext>
              </c:extLst>
            </c:dLbl>
            <c:dLbl>
              <c:idx val="7"/>
              <c:layout>
                <c:manualLayout>
                  <c:x val="-2.9977628635346757E-2"/>
                  <c:y val="-5.8126084638065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0B-47D9-90B2-35F1F9ECFB6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'Provozní saldo a saldo SR'!$C$3:$N$3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'Provozní saldo a saldo SR'!$C$8:$N$8</c:f>
              <c:numCache>
                <c:formatCode>#,##0.00</c:formatCode>
                <c:ptCount val="12"/>
                <c:pt idx="0">
                  <c:v>-50.567587082739919</c:v>
                </c:pt>
                <c:pt idx="1">
                  <c:v>-34.088385449420002</c:v>
                </c:pt>
                <c:pt idx="2">
                  <c:v>-8.59799742780001</c:v>
                </c:pt>
                <c:pt idx="3">
                  <c:v>44.654724652659752</c:v>
                </c:pt>
                <c:pt idx="4">
                  <c:v>35.166072386680071</c:v>
                </c:pt>
                <c:pt idx="5">
                  <c:v>33.517826627830118</c:v>
                </c:pt>
                <c:pt idx="6">
                  <c:v>25.615286776489938</c:v>
                </c:pt>
                <c:pt idx="7">
                  <c:v>-291.99547655802007</c:v>
                </c:pt>
                <c:pt idx="8">
                  <c:v>-324.51854423921009</c:v>
                </c:pt>
                <c:pt idx="9">
                  <c:v>-250.65891917213003</c:v>
                </c:pt>
                <c:pt idx="10">
                  <c:v>-211.24616521613007</c:v>
                </c:pt>
                <c:pt idx="11">
                  <c:v>-173.19508060945986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0B-47D9-90B2-35F1F9ECFB63}"/>
            </c:ext>
          </c:extLst>
        </c:ser>
        <c:ser>
          <c:idx val="1"/>
          <c:order val="1"/>
          <c:tx>
            <c:strRef>
              <c:f>'Provozní saldo a saldo SR'!$B$15</c:f>
              <c:strCache>
                <c:ptCount val="1"/>
                <c:pt idx="0">
                  <c:v>Saldo hospodaření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3.7406117962642309E-2"/>
                  <c:y val="-2.1326488940339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0B-47D9-90B2-35F1F9ECFB63}"/>
                </c:ext>
              </c:extLst>
            </c:dLbl>
            <c:dLbl>
              <c:idx val="6"/>
              <c:layout>
                <c:manualLayout>
                  <c:x val="-5.1438651376506606E-2"/>
                  <c:y val="4.2516530482588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0B-47D9-90B2-35F1F9ECFB6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'Provozní saldo a saldo SR'!$C$3:$N$3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'Provozní saldo a saldo SR'!$C$15:$N$15</c:f>
              <c:numCache>
                <c:formatCode>#,##0.00</c:formatCode>
                <c:ptCount val="12"/>
                <c:pt idx="0">
                  <c:v>-81.264426905180017</c:v>
                </c:pt>
                <c:pt idx="1">
                  <c:v>-77.782245253919882</c:v>
                </c:pt>
                <c:pt idx="2">
                  <c:v>-62.804243282200105</c:v>
                </c:pt>
                <c:pt idx="3">
                  <c:v>61.774041352330187</c:v>
                </c:pt>
                <c:pt idx="4">
                  <c:v>-6.1512739194399728</c:v>
                </c:pt>
                <c:pt idx="5">
                  <c:v>2.9436287357800666</c:v>
                </c:pt>
                <c:pt idx="6">
                  <c:v>-28.515737355079864</c:v>
                </c:pt>
                <c:pt idx="7">
                  <c:v>-367.44997523070992</c:v>
                </c:pt>
                <c:pt idx="8">
                  <c:v>-419.68785855490023</c:v>
                </c:pt>
                <c:pt idx="9">
                  <c:v>-360.40186851625003</c:v>
                </c:pt>
                <c:pt idx="10">
                  <c:v>-288.51572293375989</c:v>
                </c:pt>
                <c:pt idx="11">
                  <c:v>-271.39878275976002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0B-47D9-90B2-35F1F9ECF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0439512"/>
        <c:axId val="560440168"/>
      </c:lineChart>
      <c:catAx>
        <c:axId val="560439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0440168"/>
        <c:crosses val="autoZero"/>
        <c:auto val="1"/>
        <c:lblAlgn val="ctr"/>
        <c:lblOffset val="100"/>
        <c:noMultiLvlLbl val="0"/>
      </c:catAx>
      <c:valAx>
        <c:axId val="560440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0439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'https://czmfcr-my.sharepoint.com/personal/katerina_mozna_mfcr_cz/Documents/[propojení obce, Praha.xlsx]Obce'!$B$18</c:f>
              <c:strCache>
                <c:ptCount val="1"/>
                <c:pt idx="0">
                  <c:v>Saldo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9638570956056227E-2"/>
                  <c:y val="-5.7196067764700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44-4770-8CCD-3084578F9F49}"/>
                </c:ext>
              </c:extLst>
            </c:dLbl>
            <c:dLbl>
              <c:idx val="4"/>
              <c:layout>
                <c:manualLayout>
                  <c:x val="-2.624587174117202E-2"/>
                  <c:y val="-6.5792671136148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44-4770-8CCD-3084578F9F49}"/>
                </c:ext>
              </c:extLst>
            </c:dLbl>
            <c:dLbl>
              <c:idx val="9"/>
              <c:layout>
                <c:manualLayout>
                  <c:x val="-5.1309478042833763E-2"/>
                  <c:y val="-4.2868395478953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44-4770-8CCD-3084578F9F49}"/>
                </c:ext>
              </c:extLst>
            </c:dLbl>
            <c:dLbl>
              <c:idx val="11"/>
              <c:layout>
                <c:manualLayout>
                  <c:x val="-2.119039104751665E-2"/>
                  <c:y val="-4.76477560483021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FD-40E5-9721-A40157FAA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'https://czmfcr-my.sharepoint.com/personal/katerina_mozna_mfcr_cz/Documents/[propojení obce, Praha.xlsx]Obce'!$C$3:$N$3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'https://czmfcr-my.sharepoint.com/personal/katerina_mozna_mfcr_cz/Documents/[propojení obce, Praha.xlsx]Obce'!$C$18:$N$18</c:f>
              <c:numCache>
                <c:formatCode>General</c:formatCode>
                <c:ptCount val="12"/>
                <c:pt idx="0">
                  <c:v>17.510000000000002</c:v>
                </c:pt>
                <c:pt idx="1">
                  <c:v>8.9600000000000009</c:v>
                </c:pt>
                <c:pt idx="2">
                  <c:v>21.84</c:v>
                </c:pt>
                <c:pt idx="3">
                  <c:v>39.700000000000003</c:v>
                </c:pt>
                <c:pt idx="4">
                  <c:v>21.43</c:v>
                </c:pt>
                <c:pt idx="5">
                  <c:v>8.27</c:v>
                </c:pt>
                <c:pt idx="6">
                  <c:v>25.53</c:v>
                </c:pt>
                <c:pt idx="7">
                  <c:v>19.04</c:v>
                </c:pt>
                <c:pt idx="8">
                  <c:v>33.32</c:v>
                </c:pt>
                <c:pt idx="9">
                  <c:v>25.34</c:v>
                </c:pt>
                <c:pt idx="10">
                  <c:v>55.71</c:v>
                </c:pt>
                <c:pt idx="11">
                  <c:v>41.18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44-4770-8CCD-3084578F9F49}"/>
            </c:ext>
          </c:extLst>
        </c:ser>
        <c:ser>
          <c:idx val="2"/>
          <c:order val="1"/>
          <c:tx>
            <c:strRef>
              <c:f>'https://czmfcr-my.sharepoint.com/personal/katerina_mozna_mfcr_cz/Documents/[propojení obce, Praha.xlsx]Obce'!$B$20</c:f>
              <c:strCache>
                <c:ptCount val="1"/>
                <c:pt idx="0">
                  <c:v>Provozní saldo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6.5056833207423254E-2"/>
                  <c:y val="-4.2341769851386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FD-40E5-9721-A40157FAA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'https://czmfcr-my.sharepoint.com/personal/katerina_mozna_mfcr_cz/Documents/[propojení obce, Praha.xlsx]Obce'!$C$3:$N$3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'https://czmfcr-my.sharepoint.com/personal/katerina_mozna_mfcr_cz/Documents/[propojení obce, Praha.xlsx]Obce'!$C$20:$N$20</c:f>
              <c:numCache>
                <c:formatCode>General</c:formatCode>
                <c:ptCount val="12"/>
                <c:pt idx="0">
                  <c:v>54.420000000000016</c:v>
                </c:pt>
                <c:pt idx="1">
                  <c:v>62.19</c:v>
                </c:pt>
                <c:pt idx="2">
                  <c:v>64.56</c:v>
                </c:pt>
                <c:pt idx="3">
                  <c:v>69.539999999999992</c:v>
                </c:pt>
                <c:pt idx="4">
                  <c:v>72.760000000000019</c:v>
                </c:pt>
                <c:pt idx="5">
                  <c:v>78.569999999999936</c:v>
                </c:pt>
                <c:pt idx="6">
                  <c:v>89.200000000000017</c:v>
                </c:pt>
                <c:pt idx="7">
                  <c:v>84.539999999999964</c:v>
                </c:pt>
                <c:pt idx="8">
                  <c:v>97.050000000000011</c:v>
                </c:pt>
                <c:pt idx="9">
                  <c:v>111.02999999999997</c:v>
                </c:pt>
                <c:pt idx="10">
                  <c:v>142.31</c:v>
                </c:pt>
                <c:pt idx="11">
                  <c:v>139.33000000000004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44-4770-8CCD-3084578F9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7040096"/>
        <c:axId val="407043376"/>
      </c:lineChart>
      <c:catAx>
        <c:axId val="40704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7043376"/>
        <c:crosses val="autoZero"/>
        <c:auto val="1"/>
        <c:lblAlgn val="ctr"/>
        <c:lblOffset val="100"/>
        <c:noMultiLvlLbl val="0"/>
      </c:catAx>
      <c:valAx>
        <c:axId val="40704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704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ysClr val="windowText" lastClr="000000"/>
                </a:solidFill>
              </a:rPr>
              <a:t>Makroekonomické indikátory (leden 2025)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List1!$B$2:$B$7</c:f>
              <c:strCache>
                <c:ptCount val="6"/>
                <c:pt idx="0">
                  <c:v>růst reálného HDP</c:v>
                </c:pt>
                <c:pt idx="1">
                  <c:v>inflace</c:v>
                </c:pt>
                <c:pt idx="2">
                  <c:v>nezaměstnanost</c:v>
                </c:pt>
                <c:pt idx="3">
                  <c:v>růst mezd a platů</c:v>
                </c:pt>
                <c:pt idx="4">
                  <c:v>spotřeba domácností</c:v>
                </c:pt>
                <c:pt idx="5">
                  <c:v>spotřeba vládního sektoru</c:v>
                </c:pt>
              </c:strCache>
            </c:strRef>
          </c:cat>
          <c:val>
            <c:numRef>
              <c:f>List1!$C$2:$C$7</c:f>
              <c:numCache>
                <c:formatCode>0.0%</c:formatCode>
                <c:ptCount val="6"/>
                <c:pt idx="0">
                  <c:v>1.0999999999999999E-2</c:v>
                </c:pt>
                <c:pt idx="1">
                  <c:v>2.4E-2</c:v>
                </c:pt>
                <c:pt idx="2">
                  <c:v>2.5999999999999999E-2</c:v>
                </c:pt>
                <c:pt idx="3">
                  <c:v>6.4000000000000001E-2</c:v>
                </c:pt>
                <c:pt idx="4">
                  <c:v>1.7999999999999999E-2</c:v>
                </c:pt>
                <c:pt idx="5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9-44C4-AF15-8A78C0128E3B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List1!$B$2:$B$7</c:f>
              <c:strCache>
                <c:ptCount val="6"/>
                <c:pt idx="0">
                  <c:v>růst reálného HDP</c:v>
                </c:pt>
                <c:pt idx="1">
                  <c:v>inflace</c:v>
                </c:pt>
                <c:pt idx="2">
                  <c:v>nezaměstnanost</c:v>
                </c:pt>
                <c:pt idx="3">
                  <c:v>růst mezd a platů</c:v>
                </c:pt>
                <c:pt idx="4">
                  <c:v>spotřeba domácností</c:v>
                </c:pt>
                <c:pt idx="5">
                  <c:v>spotřeba vládního sektoru</c:v>
                </c:pt>
              </c:strCache>
            </c:strRef>
          </c:cat>
          <c:val>
            <c:numRef>
              <c:f>List1!$D$2:$D$7</c:f>
              <c:numCache>
                <c:formatCode>0.0%</c:formatCode>
                <c:ptCount val="6"/>
                <c:pt idx="0">
                  <c:v>2.3E-2</c:v>
                </c:pt>
                <c:pt idx="1">
                  <c:v>2.3E-2</c:v>
                </c:pt>
                <c:pt idx="2">
                  <c:v>2.5000000000000001E-2</c:v>
                </c:pt>
                <c:pt idx="3">
                  <c:v>6.3E-2</c:v>
                </c:pt>
                <c:pt idx="4">
                  <c:v>3.4000000000000002E-2</c:v>
                </c:pt>
                <c:pt idx="5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9-44C4-AF15-8A78C0128E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71601184"/>
        <c:axId val="371601512"/>
      </c:barChart>
      <c:catAx>
        <c:axId val="371601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601512"/>
        <c:crosses val="autoZero"/>
        <c:auto val="1"/>
        <c:lblAlgn val="ctr"/>
        <c:lblOffset val="100"/>
        <c:noMultiLvlLbl val="0"/>
      </c:catAx>
      <c:valAx>
        <c:axId val="371601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6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'Příjmy a výdaje'!$B$21</c:f>
              <c:strCache>
                <c:ptCount val="1"/>
                <c:pt idx="0">
                  <c:v>Běžné výdaje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'Příjmy a výdaje'!$C$14:$M$14</c:f>
              <c:strCach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strCache>
            </c:strRef>
          </c:cat>
          <c:val>
            <c:numRef>
              <c:f>'Příjmy a výdaje'!$C$21:$M$21</c:f>
              <c:numCache>
                <c:formatCode>#,##0.00</c:formatCode>
                <c:ptCount val="11"/>
                <c:pt idx="0">
                  <c:v>4.1653056594299898</c:v>
                </c:pt>
                <c:pt idx="1">
                  <c:v>-0.2599698673799935</c:v>
                </c:pt>
                <c:pt idx="2">
                  <c:v>5.20856729546</c:v>
                </c:pt>
                <c:pt idx="3">
                  <c:v>10.966716671819995</c:v>
                </c:pt>
                <c:pt idx="4">
                  <c:v>16.015936728560007</c:v>
                </c:pt>
                <c:pt idx="5">
                  <c:v>11.490417843680007</c:v>
                </c:pt>
                <c:pt idx="6">
                  <c:v>3.3811335232599902</c:v>
                </c:pt>
                <c:pt idx="7">
                  <c:v>8.4400457869400043</c:v>
                </c:pt>
                <c:pt idx="8">
                  <c:v>24.640938393580001</c:v>
                </c:pt>
                <c:pt idx="9">
                  <c:v>19.909946536929993</c:v>
                </c:pt>
                <c:pt idx="10">
                  <c:v>11.966600339730007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17-48DC-9D77-6116D34E3E65}"/>
            </c:ext>
          </c:extLst>
        </c:ser>
        <c:ser>
          <c:idx val="1"/>
          <c:order val="1"/>
          <c:tx>
            <c:strRef>
              <c:f>'Příjmy a výdaje'!$B$22</c:f>
              <c:strCache>
                <c:ptCount val="1"/>
                <c:pt idx="0">
                  <c:v>Kapitálové výdaje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'Příjmy a výdaje'!$C$14:$M$14</c:f>
              <c:strCach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strCache>
            </c:strRef>
          </c:cat>
          <c:val>
            <c:numRef>
              <c:f>'Příjmy a výdaje'!$C$22:$M$22</c:f>
              <c:numCache>
                <c:formatCode>#,##0.00</c:formatCode>
                <c:ptCount val="11"/>
                <c:pt idx="0">
                  <c:v>11.911067780410001</c:v>
                </c:pt>
                <c:pt idx="1">
                  <c:v>3.6510065561099907</c:v>
                </c:pt>
                <c:pt idx="2">
                  <c:v>-27.196138555259992</c:v>
                </c:pt>
                <c:pt idx="3">
                  <c:v>14.24225677978</c:v>
                </c:pt>
                <c:pt idx="4">
                  <c:v>22.088809250709993</c:v>
                </c:pt>
                <c:pt idx="5">
                  <c:v>2.1544903632100016</c:v>
                </c:pt>
                <c:pt idx="6">
                  <c:v>4.2799456717799984</c:v>
                </c:pt>
                <c:pt idx="7">
                  <c:v>-0.92042109135999794</c:v>
                </c:pt>
                <c:pt idx="8">
                  <c:v>13.305344268050007</c:v>
                </c:pt>
                <c:pt idx="9">
                  <c:v>-1.4086743527199985</c:v>
                </c:pt>
                <c:pt idx="10">
                  <c:v>10.514507013749991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17-48DC-9D77-6116D34E3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100"/>
        <c:axId val="425569504"/>
        <c:axId val="425571800"/>
      </c:barChart>
      <c:lineChart>
        <c:grouping val="standard"/>
        <c:varyColors val="0"/>
        <c:ser>
          <c:idx val="2"/>
          <c:order val="2"/>
          <c:tx>
            <c:strRef>
              <c:f>'Příjmy a výdaje'!$B$23</c:f>
              <c:strCache>
                <c:ptCount val="1"/>
                <c:pt idx="0">
                  <c:v>Výdaje celkem 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9439228212133931E-2"/>
                  <c:y val="-4.71418378558203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0A-4312-A515-DB9CE1A546CF}"/>
                </c:ext>
              </c:extLst>
            </c:dLbl>
            <c:dLbl>
              <c:idx val="2"/>
              <c:layout>
                <c:manualLayout>
                  <c:x val="-3.8931255776595806E-2"/>
                  <c:y val="9.40976401941773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A-4E44-B858-E132C58C63F1}"/>
                </c:ext>
              </c:extLst>
            </c:dLbl>
            <c:dLbl>
              <c:idx val="5"/>
              <c:layout>
                <c:manualLayout>
                  <c:x val="-2.3211048611137097E-2"/>
                  <c:y val="-4.99214273520361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DA-4E44-B858-E132C58C63F1}"/>
                </c:ext>
              </c:extLst>
            </c:dLbl>
            <c:dLbl>
              <c:idx val="7"/>
              <c:layout>
                <c:manualLayout>
                  <c:x val="-4.6845558694480018E-2"/>
                  <c:y val="-6.56096931070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A-4E44-B858-E132C58C63F1}"/>
                </c:ext>
              </c:extLst>
            </c:dLbl>
            <c:dLbl>
              <c:idx val="9"/>
              <c:layout>
                <c:manualLayout>
                  <c:x val="-2.9984298859267327E-2"/>
                  <c:y val="-6.65989643293310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0A-4312-A515-DB9CE1A546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'Příjmy a výdaje'!$C$15:$M$15</c:f>
              <c:strCache>
                <c:ptCount val="11"/>
                <c:pt idx="0">
                  <c:v>listopad 2014</c:v>
                </c:pt>
                <c:pt idx="1">
                  <c:v>listopad 2015</c:v>
                </c:pt>
                <c:pt idx="2">
                  <c:v>listopad 2016</c:v>
                </c:pt>
                <c:pt idx="3">
                  <c:v>listopad 2017</c:v>
                </c:pt>
                <c:pt idx="4">
                  <c:v>listopad 2018</c:v>
                </c:pt>
                <c:pt idx="5">
                  <c:v>listopad 2019</c:v>
                </c:pt>
                <c:pt idx="6">
                  <c:v>listopad 2020</c:v>
                </c:pt>
                <c:pt idx="7">
                  <c:v>listopad 2021</c:v>
                </c:pt>
                <c:pt idx="8">
                  <c:v>listopad 2022</c:v>
                </c:pt>
                <c:pt idx="9">
                  <c:v>listopad 2023</c:v>
                </c:pt>
                <c:pt idx="10">
                  <c:v>listopad 2024</c:v>
                </c:pt>
              </c:strCache>
            </c:strRef>
          </c:cat>
          <c:val>
            <c:numRef>
              <c:f>'Příjmy a výdaje'!$C$23:$M$23</c:f>
              <c:numCache>
                <c:formatCode>#,##0.00</c:formatCode>
                <c:ptCount val="11"/>
                <c:pt idx="0">
                  <c:v>16.076373439840012</c:v>
                </c:pt>
                <c:pt idx="1">
                  <c:v>3.3910366887299972</c:v>
                </c:pt>
                <c:pt idx="2">
                  <c:v>-21.987571259800006</c:v>
                </c:pt>
                <c:pt idx="3">
                  <c:v>25.208973451600002</c:v>
                </c:pt>
                <c:pt idx="4">
                  <c:v>38.104745979270007</c:v>
                </c:pt>
                <c:pt idx="5">
                  <c:v>13.644908206889994</c:v>
                </c:pt>
                <c:pt idx="6">
                  <c:v>7.6610791950400028</c:v>
                </c:pt>
                <c:pt idx="7">
                  <c:v>7.5196246955799779</c:v>
                </c:pt>
                <c:pt idx="8">
                  <c:v>37.946282661629994</c:v>
                </c:pt>
                <c:pt idx="9">
                  <c:v>18.501272184209995</c:v>
                </c:pt>
                <c:pt idx="10">
                  <c:v>22.481107353480013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17-48DC-9D77-6116D34E3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5569504"/>
        <c:axId val="425571800"/>
      </c:lineChart>
      <c:catAx>
        <c:axId val="42556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571800"/>
        <c:crosses val="autoZero"/>
        <c:auto val="1"/>
        <c:lblAlgn val="ctr"/>
        <c:lblOffset val="100"/>
        <c:noMultiLvlLbl val="0"/>
      </c:catAx>
      <c:valAx>
        <c:axId val="425571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56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'Dluh a stav na BÚ'!$A$16</c:f>
              <c:strCache>
                <c:ptCount val="1"/>
                <c:pt idx="0">
                  <c:v>Stav na bankovních účtech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'Dluh a stav na BÚ'!$B$15:$M$15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'Dluh a stav na BÚ'!$B$16:$M$16</c:f>
              <c:numCache>
                <c:formatCode>#,##0.00</c:formatCode>
                <c:ptCount val="12"/>
                <c:pt idx="0">
                  <c:v>111.0308</c:v>
                </c:pt>
                <c:pt idx="1">
                  <c:v>122.0504</c:v>
                </c:pt>
                <c:pt idx="2">
                  <c:v>129.8263</c:v>
                </c:pt>
                <c:pt idx="3">
                  <c:v>173.4649</c:v>
                </c:pt>
                <c:pt idx="4">
                  <c:v>201.38890000000001</c:v>
                </c:pt>
                <c:pt idx="5">
                  <c:v>209.96109999999999</c:v>
                </c:pt>
                <c:pt idx="6">
                  <c:v>243.6643</c:v>
                </c:pt>
                <c:pt idx="7">
                  <c:v>265.60090000000002</c:v>
                </c:pt>
                <c:pt idx="8">
                  <c:v>300.72129999999999</c:v>
                </c:pt>
                <c:pt idx="9">
                  <c:v>331.47320000000002</c:v>
                </c:pt>
                <c:pt idx="10">
                  <c:v>386.76620000000003</c:v>
                </c:pt>
                <c:pt idx="11">
                  <c:v>421.91834421587998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97-44DD-8C9A-3220F7825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7"/>
        <c:axId val="417714704"/>
        <c:axId val="417715360"/>
      </c:barChart>
      <c:lineChart>
        <c:grouping val="standard"/>
        <c:varyColors val="0"/>
        <c:ser>
          <c:idx val="1"/>
          <c:order val="1"/>
          <c:tx>
            <c:strRef>
              <c:f>'Dluh a stav na BÚ'!$A$17</c:f>
              <c:strCache>
                <c:ptCount val="1"/>
                <c:pt idx="0">
                  <c:v>Dluh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'Dluh a stav na BÚ'!$B$15:$M$15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'Dluh a stav na BÚ'!$B$17:$M$17</c:f>
              <c:numCache>
                <c:formatCode>#,##0.00</c:formatCode>
                <c:ptCount val="12"/>
                <c:pt idx="0">
                  <c:v>92.231399999999994</c:v>
                </c:pt>
                <c:pt idx="1">
                  <c:v>88.894499999999994</c:v>
                </c:pt>
                <c:pt idx="2">
                  <c:v>86.932900000000004</c:v>
                </c:pt>
                <c:pt idx="3">
                  <c:v>71.893699999999995</c:v>
                </c:pt>
                <c:pt idx="4">
                  <c:v>68.987799999999993</c:v>
                </c:pt>
                <c:pt idx="5">
                  <c:v>68.623400000000004</c:v>
                </c:pt>
                <c:pt idx="6">
                  <c:v>69.954800000000006</c:v>
                </c:pt>
                <c:pt idx="7">
                  <c:v>71.118399999999994</c:v>
                </c:pt>
                <c:pt idx="8">
                  <c:v>69.559200000000004</c:v>
                </c:pt>
                <c:pt idx="9">
                  <c:v>71.109629999999996</c:v>
                </c:pt>
                <c:pt idx="10">
                  <c:v>64.030730000000005</c:v>
                </c:pt>
                <c:pt idx="11">
                  <c:v>64.150000000000006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97-44DD-8C9A-3220F7825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714704"/>
        <c:axId val="417715360"/>
      </c:lineChart>
      <c:catAx>
        <c:axId val="41771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715360"/>
        <c:crosses val="autoZero"/>
        <c:auto val="1"/>
        <c:lblAlgn val="ctr"/>
        <c:lblOffset val="100"/>
        <c:noMultiLvlLbl val="0"/>
      </c:catAx>
      <c:valAx>
        <c:axId val="41771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71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 sz="1200" b="1" dirty="0" err="1"/>
              <a:t>Využití</a:t>
            </a:r>
            <a:r>
              <a:rPr lang="en-US" sz="1200" b="1" dirty="0"/>
              <a:t> </a:t>
            </a:r>
            <a:r>
              <a:rPr lang="en-US" sz="1200" b="1" dirty="0" err="1"/>
              <a:t>investičního</a:t>
            </a:r>
            <a:r>
              <a:rPr lang="en-US" sz="1200" b="1" dirty="0"/>
              <a:t> </a:t>
            </a:r>
            <a:r>
              <a:rPr lang="en-US" sz="1200" b="1" dirty="0" err="1"/>
              <a:t>potenciálu</a:t>
            </a:r>
            <a:r>
              <a:rPr lang="en-US" sz="1200" b="1" dirty="0"/>
              <a:t> (ml</a:t>
            </a:r>
            <a:r>
              <a:rPr lang="cs-CZ" sz="1200" b="1" dirty="0"/>
              <a:t>d</a:t>
            </a:r>
            <a:r>
              <a:rPr lang="en-US" sz="1200" b="1" dirty="0"/>
              <a:t>. </a:t>
            </a:r>
            <a:r>
              <a:rPr lang="en-US" sz="1200" b="1" dirty="0" err="1"/>
              <a:t>Kč</a:t>
            </a:r>
            <a:r>
              <a:rPr lang="en-US" sz="1200" b="1" dirty="0"/>
              <a:t>)</a:t>
            </a:r>
            <a:endParaRPr lang="cs-CZ" sz="1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List1!$B$14</c:f>
              <c:strCache>
                <c:ptCount val="1"/>
                <c:pt idx="0">
                  <c:v>Kraje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E6-416C-AB55-EB6CA039066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E6-416C-AB55-EB6CA03906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E6-416C-AB55-EB6CA039066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List1!$C$14:$N$14</c:f>
              <c:numCache>
                <c:formatCode>0.0</c:formatCode>
                <c:ptCount val="12"/>
                <c:pt idx="0">
                  <c:v>0.32656506855001133</c:v>
                </c:pt>
                <c:pt idx="1">
                  <c:v>-2.2016594349299994</c:v>
                </c:pt>
                <c:pt idx="2">
                  <c:v>0.7032648364699926</c:v>
                </c:pt>
                <c:pt idx="3">
                  <c:v>-12.069275813839972</c:v>
                </c:pt>
                <c:pt idx="4">
                  <c:v>-8.7443924093799872</c:v>
                </c:pt>
                <c:pt idx="5">
                  <c:v>0.23515878599001008</c:v>
                </c:pt>
                <c:pt idx="6">
                  <c:v>-5.4210656864700102</c:v>
                </c:pt>
                <c:pt idx="7">
                  <c:v>5.265306195699992</c:v>
                </c:pt>
                <c:pt idx="8">
                  <c:v>-7.4463998933300424</c:v>
                </c:pt>
                <c:pt idx="9">
                  <c:v>-7.174859755699992</c:v>
                </c:pt>
                <c:pt idx="10">
                  <c:v>-15.47494949188998</c:v>
                </c:pt>
                <c:pt idx="11">
                  <c:v>-9.3002000000000002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E6-416C-AB55-EB6CA039066F}"/>
            </c:ext>
          </c:extLst>
        </c:ser>
        <c:ser>
          <c:idx val="1"/>
          <c:order val="1"/>
          <c:tx>
            <c:strRef>
              <c:f>List1!$B$15</c:f>
              <c:strCache>
                <c:ptCount val="1"/>
                <c:pt idx="0">
                  <c:v>Obce bez Prahy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E6-416C-AB55-EB6CA039066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List1!$C$15:$N$15</c:f>
              <c:numCache>
                <c:formatCode>0.0</c:formatCode>
                <c:ptCount val="12"/>
                <c:pt idx="0">
                  <c:v>-5.7139600000000028</c:v>
                </c:pt>
                <c:pt idx="1">
                  <c:v>-1.0670899999999965</c:v>
                </c:pt>
                <c:pt idx="2">
                  <c:v>-4.0660999999999987</c:v>
                </c:pt>
                <c:pt idx="3">
                  <c:v>-19.666519999999998</c:v>
                </c:pt>
                <c:pt idx="4">
                  <c:v>-7.7136899999999953</c:v>
                </c:pt>
                <c:pt idx="5">
                  <c:v>5.7678700000000029</c:v>
                </c:pt>
                <c:pt idx="6">
                  <c:v>-4.1445200000000044</c:v>
                </c:pt>
                <c:pt idx="7">
                  <c:v>-3.203959999999999</c:v>
                </c:pt>
                <c:pt idx="8">
                  <c:v>-7.2423700000000029</c:v>
                </c:pt>
                <c:pt idx="9">
                  <c:v>-0.44714999999999416</c:v>
                </c:pt>
                <c:pt idx="10">
                  <c:v>-19.951309999999999</c:v>
                </c:pt>
                <c:pt idx="11">
                  <c:v>-10.166069999999992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6-416C-AB55-EB6CA039066F}"/>
            </c:ext>
          </c:extLst>
        </c:ser>
        <c:ser>
          <c:idx val="2"/>
          <c:order val="2"/>
          <c:tx>
            <c:strRef>
              <c:f>List1!$B$16</c:f>
              <c:strCache>
                <c:ptCount val="1"/>
                <c:pt idx="0">
                  <c:v>Praha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E6-416C-AB55-EB6CA039066F}"/>
                </c:ext>
              </c:extLst>
            </c:dLbl>
            <c:dLbl>
              <c:idx val="5"/>
              <c:layout>
                <c:manualLayout>
                  <c:x val="-8.8306970327517572E-17"/>
                  <c:y val="4.0946809124551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E6-416C-AB55-EB6CA039066F}"/>
                </c:ext>
              </c:extLst>
            </c:dLbl>
            <c:dLbl>
              <c:idx val="7"/>
              <c:layout>
                <c:manualLayout>
                  <c:x val="-4.8167994794823237E-3"/>
                  <c:y val="9.102905617129969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List1!$C$16:$N$16</c:f>
              <c:numCache>
                <c:formatCode>0.0</c:formatCode>
                <c:ptCount val="12"/>
                <c:pt idx="0">
                  <c:v>-4.4552099999999957</c:v>
                </c:pt>
                <c:pt idx="1">
                  <c:v>-1.793450000000008</c:v>
                </c:pt>
                <c:pt idx="2">
                  <c:v>-12.404590000000008</c:v>
                </c:pt>
                <c:pt idx="3">
                  <c:v>-12.23326</c:v>
                </c:pt>
                <c:pt idx="4">
                  <c:v>-7.4140200000000007</c:v>
                </c:pt>
                <c:pt idx="5">
                  <c:v>-6.6159699999999972</c:v>
                </c:pt>
                <c:pt idx="6">
                  <c:v>-14.630389999999993</c:v>
                </c:pt>
                <c:pt idx="7">
                  <c:v>-8.8449999999999971</c:v>
                </c:pt>
                <c:pt idx="8">
                  <c:v>-15.873930000000001</c:v>
                </c:pt>
                <c:pt idx="9">
                  <c:v>-15.169330000000002</c:v>
                </c:pt>
                <c:pt idx="10">
                  <c:v>-29.030310000000007</c:v>
                </c:pt>
                <c:pt idx="11">
                  <c:v>-22.30405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6-416C-AB55-EB6CA03906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7"/>
        <c:overlap val="100"/>
        <c:axId val="607750648"/>
        <c:axId val="607749992"/>
      </c:barChart>
      <c:lineChart>
        <c:grouping val="standard"/>
        <c:varyColors val="0"/>
        <c:ser>
          <c:idx val="3"/>
          <c:order val="3"/>
          <c:tx>
            <c:strRef>
              <c:f>List1!$B$17</c:f>
              <c:strCache>
                <c:ptCount val="1"/>
              </c:strCache>
            </c:strRef>
          </c:tx>
          <c:spPr>
            <a:ln w="38100" cap="rnd">
              <a:solidFill>
                <a:schemeClr val="accent1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4.0256496468660266E-2"/>
                  <c:y val="8.1825916257794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E6-416C-AB55-EB6CA039066F}"/>
                </c:ext>
              </c:extLst>
            </c:dLbl>
            <c:dLbl>
              <c:idx val="7"/>
              <c:layout>
                <c:manualLayout>
                  <c:x val="-4.266489620840138E-2"/>
                  <c:y val="6.5448482169713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E6-416C-AB55-EB6CA039066F}"/>
                </c:ext>
              </c:extLst>
            </c:dLbl>
            <c:dLbl>
              <c:idx val="10"/>
              <c:layout>
                <c:manualLayout>
                  <c:x val="-4.6488183385796626E-2"/>
                  <c:y val="1.631617990546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List1!$C$17:$N$17</c:f>
              <c:numCache>
                <c:formatCode>0.0</c:formatCode>
                <c:ptCount val="12"/>
                <c:pt idx="0">
                  <c:v>-9.842604931449987</c:v>
                </c:pt>
                <c:pt idx="1">
                  <c:v>-5.0621994349300037</c:v>
                </c:pt>
                <c:pt idx="2">
                  <c:v>-15.767425163530014</c:v>
                </c:pt>
                <c:pt idx="3">
                  <c:v>-43.969055813839972</c:v>
                </c:pt>
                <c:pt idx="4">
                  <c:v>-23.872102409379984</c:v>
                </c:pt>
                <c:pt idx="5">
                  <c:v>-0.61294121400998414</c:v>
                </c:pt>
                <c:pt idx="6">
                  <c:v>-24.195975686470007</c:v>
                </c:pt>
                <c:pt idx="7">
                  <c:v>-6.7836538043000036</c:v>
                </c:pt>
                <c:pt idx="8">
                  <c:v>-30.562699893330048</c:v>
                </c:pt>
                <c:pt idx="9">
                  <c:v>-22.791339755699987</c:v>
                </c:pt>
                <c:pt idx="10">
                  <c:v>-64.456569491889979</c:v>
                </c:pt>
                <c:pt idx="11">
                  <c:v>-41.770319999999998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E6-416C-AB55-EB6CA03906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7750648"/>
        <c:axId val="607749992"/>
      </c:lineChart>
      <c:catAx>
        <c:axId val="60775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7749992"/>
        <c:crosses val="autoZero"/>
        <c:auto val="1"/>
        <c:lblAlgn val="ctr"/>
        <c:lblOffset val="100"/>
        <c:noMultiLvlLbl val="0"/>
      </c:catAx>
      <c:valAx>
        <c:axId val="60774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7750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 sz="1200" b="1" dirty="0" err="1"/>
              <a:t>Využití</a:t>
            </a:r>
            <a:r>
              <a:rPr lang="en-US" sz="1200" b="1" dirty="0"/>
              <a:t> </a:t>
            </a:r>
            <a:r>
              <a:rPr lang="en-US" sz="1200" b="1" dirty="0" err="1"/>
              <a:t>investičního</a:t>
            </a:r>
            <a:r>
              <a:rPr lang="en-US" sz="1200" b="1" dirty="0"/>
              <a:t> </a:t>
            </a:r>
            <a:r>
              <a:rPr lang="en-US" sz="1200" b="1" dirty="0" err="1"/>
              <a:t>potenciálu</a:t>
            </a:r>
            <a:r>
              <a:rPr lang="en-US" sz="1200" b="1" dirty="0"/>
              <a:t> (</a:t>
            </a:r>
            <a:r>
              <a:rPr lang="cs-CZ" sz="1200" b="1" dirty="0"/>
              <a:t>kumulativně; </a:t>
            </a:r>
            <a:r>
              <a:rPr lang="en-US" sz="1200" b="1" dirty="0"/>
              <a:t>ml</a:t>
            </a:r>
            <a:r>
              <a:rPr lang="cs-CZ" sz="1200" b="1" dirty="0"/>
              <a:t>d</a:t>
            </a:r>
            <a:r>
              <a:rPr lang="en-US" sz="1200" b="1" dirty="0"/>
              <a:t>. </a:t>
            </a:r>
            <a:r>
              <a:rPr lang="en-US" sz="1200" b="1" dirty="0" err="1"/>
              <a:t>Kč</a:t>
            </a:r>
            <a:r>
              <a:rPr lang="en-US" sz="1200" b="1" dirty="0"/>
              <a:t>)</a:t>
            </a:r>
            <a:endParaRPr lang="cs-CZ" sz="1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List1!$C$35</c:f>
              <c:strCache>
                <c:ptCount val="1"/>
                <c:pt idx="0">
                  <c:v>Kraje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DA-4868-A43D-039A44CE947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List1!$D$35:$N$35</c:f>
              <c:numCache>
                <c:formatCode>0.0</c:formatCode>
                <c:ptCount val="11"/>
                <c:pt idx="0">
                  <c:v>-1.8750943663799879</c:v>
                </c:pt>
                <c:pt idx="1">
                  <c:v>-1.1718295299099952</c:v>
                </c:pt>
                <c:pt idx="2">
                  <c:v>-13.241105343749968</c:v>
                </c:pt>
                <c:pt idx="3">
                  <c:v>-21.985497753129955</c:v>
                </c:pt>
                <c:pt idx="4">
                  <c:v>-21.750338967139946</c:v>
                </c:pt>
                <c:pt idx="5">
                  <c:v>-27.171404653609954</c:v>
                </c:pt>
                <c:pt idx="6">
                  <c:v>-21.906098457909962</c:v>
                </c:pt>
                <c:pt idx="7">
                  <c:v>-29.352498351240005</c:v>
                </c:pt>
                <c:pt idx="8">
                  <c:v>-36.52735810694</c:v>
                </c:pt>
                <c:pt idx="9">
                  <c:v>-52.002307598829979</c:v>
                </c:pt>
                <c:pt idx="10">
                  <c:v>-61.302507598829976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DA-4868-A43D-039A44CE9471}"/>
            </c:ext>
          </c:extLst>
        </c:ser>
        <c:ser>
          <c:idx val="1"/>
          <c:order val="1"/>
          <c:tx>
            <c:strRef>
              <c:f>List1!$C$36</c:f>
              <c:strCache>
                <c:ptCount val="1"/>
                <c:pt idx="0">
                  <c:v>Obce bez Prahy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List1!$D$36:$N$36</c:f>
              <c:numCache>
                <c:formatCode>0.0</c:formatCode>
                <c:ptCount val="11"/>
                <c:pt idx="0">
                  <c:v>-6.7810499999999996</c:v>
                </c:pt>
                <c:pt idx="1">
                  <c:v>-10.847149999999999</c:v>
                </c:pt>
                <c:pt idx="2">
                  <c:v>-30.513669999999998</c:v>
                </c:pt>
                <c:pt idx="3">
                  <c:v>-38.22735999999999</c:v>
                </c:pt>
                <c:pt idx="4">
                  <c:v>-32.459489999999988</c:v>
                </c:pt>
                <c:pt idx="5">
                  <c:v>-36.604009999999995</c:v>
                </c:pt>
                <c:pt idx="6">
                  <c:v>-39.807969999999997</c:v>
                </c:pt>
                <c:pt idx="7">
                  <c:v>-47.050339999999998</c:v>
                </c:pt>
                <c:pt idx="8">
                  <c:v>-47.497489999999992</c:v>
                </c:pt>
                <c:pt idx="9">
                  <c:v>-67.448799999999991</c:v>
                </c:pt>
                <c:pt idx="10">
                  <c:v>-77.614869999999982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DA-4868-A43D-039A44CE9471}"/>
            </c:ext>
          </c:extLst>
        </c:ser>
        <c:ser>
          <c:idx val="2"/>
          <c:order val="2"/>
          <c:tx>
            <c:strRef>
              <c:f>List1!$C$37</c:f>
              <c:strCache>
                <c:ptCount val="1"/>
                <c:pt idx="0">
                  <c:v>Praha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List1!$D$37:$N$37</c:f>
              <c:numCache>
                <c:formatCode>0.0</c:formatCode>
                <c:ptCount val="11"/>
                <c:pt idx="0">
                  <c:v>-6.2486600000000037</c:v>
                </c:pt>
                <c:pt idx="1">
                  <c:v>-18.653250000000011</c:v>
                </c:pt>
                <c:pt idx="2">
                  <c:v>-30.886510000000008</c:v>
                </c:pt>
                <c:pt idx="3">
                  <c:v>-38.300530000000009</c:v>
                </c:pt>
                <c:pt idx="4">
                  <c:v>-44.916500000000006</c:v>
                </c:pt>
                <c:pt idx="5">
                  <c:v>-59.546889999999998</c:v>
                </c:pt>
                <c:pt idx="6">
                  <c:v>-68.391889999999989</c:v>
                </c:pt>
                <c:pt idx="7">
                  <c:v>-84.265819999999991</c:v>
                </c:pt>
                <c:pt idx="8">
                  <c:v>-99.435149999999993</c:v>
                </c:pt>
                <c:pt idx="9">
                  <c:v>-128.46546000000001</c:v>
                </c:pt>
                <c:pt idx="10">
                  <c:v>-150.76951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DA-4868-A43D-039A44CE94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7"/>
        <c:overlap val="100"/>
        <c:axId val="599569720"/>
        <c:axId val="599570048"/>
      </c:barChart>
      <c:lineChart>
        <c:grouping val="standard"/>
        <c:varyColors val="0"/>
        <c:ser>
          <c:idx val="3"/>
          <c:order val="3"/>
          <c:tx>
            <c:strRef>
              <c:f>List1!$C$38</c:f>
              <c:strCache>
                <c:ptCount val="1"/>
              </c:strCache>
            </c:strRef>
          </c:tx>
          <c:spPr>
            <a:ln w="38100" cap="rnd">
              <a:solidFill>
                <a:schemeClr val="accent1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List1!$D$38:$N$38</c:f>
              <c:numCache>
                <c:formatCode>0.0</c:formatCode>
                <c:ptCount val="11"/>
                <c:pt idx="0">
                  <c:v>-14.904804366379992</c:v>
                </c:pt>
                <c:pt idx="1">
                  <c:v>-30.672229529910005</c:v>
                </c:pt>
                <c:pt idx="2">
                  <c:v>-74.641285343749985</c:v>
                </c:pt>
                <c:pt idx="3">
                  <c:v>-98.513387753129962</c:v>
                </c:pt>
                <c:pt idx="4">
                  <c:v>-99.126328967139941</c:v>
                </c:pt>
                <c:pt idx="5">
                  <c:v>-123.32230465360995</c:v>
                </c:pt>
                <c:pt idx="6">
                  <c:v>-130.10595845790994</c:v>
                </c:pt>
                <c:pt idx="7">
                  <c:v>-160.66865835124</c:v>
                </c:pt>
                <c:pt idx="8">
                  <c:v>-183.45999810693999</c:v>
                </c:pt>
                <c:pt idx="9">
                  <c:v>-247.91656759882997</c:v>
                </c:pt>
                <c:pt idx="10">
                  <c:v>-289.68688759882991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DA-4868-A43D-039A44CE94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9569720"/>
        <c:axId val="599570048"/>
      </c:lineChart>
      <c:catAx>
        <c:axId val="599569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9570048"/>
        <c:crosses val="autoZero"/>
        <c:auto val="1"/>
        <c:lblAlgn val="ctr"/>
        <c:lblOffset val="100"/>
        <c:noMultiLvlLbl val="0"/>
      </c:catAx>
      <c:valAx>
        <c:axId val="59957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9569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'[2024 RUD kritérium žáci - graf a data.xlsx]List1'!$A$10</c:f>
              <c:strCache>
                <c:ptCount val="1"/>
                <c:pt idx="0">
                  <c:v>Prostředky na 1 žáka v RUD (tis. Kč)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3.3699623250816088E-2"/>
                  <c:y val="7.53892141317510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F8-4AE5-B801-25185391F902}"/>
                </c:ext>
              </c:extLst>
            </c:dLbl>
            <c:dLbl>
              <c:idx val="10"/>
              <c:layout>
                <c:manualLayout>
                  <c:x val="2.9487170344464214E-2"/>
                  <c:y val="4.60711864138478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F8-4AE5-B801-25185391F902}"/>
                </c:ext>
              </c:extLst>
            </c:dLbl>
            <c:dLbl>
              <c:idx val="11"/>
              <c:layout>
                <c:manualLayout>
                  <c:x val="1.4743585172232107E-2"/>
                  <c:y val="2.93180277179031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F8-4AE5-B801-25185391F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'[2024 RUD kritérium žáci - graf a data.xlsx]List1'!$B$3:$M$3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'[2024 RUD kritérium žáci - graf a data.xlsx]List1'!$B$10:$M$10</c:f>
              <c:numCache>
                <c:formatCode>_-* #\ ##0.0_-;\-* #\ ##0.0_-;_-* "-"??_-;_-@_-</c:formatCode>
                <c:ptCount val="12"/>
                <c:pt idx="0">
                  <c:v>7.78</c:v>
                </c:pt>
                <c:pt idx="1">
                  <c:v>8.0225579261995303</c:v>
                </c:pt>
                <c:pt idx="2">
                  <c:v>8.245743246962542</c:v>
                </c:pt>
                <c:pt idx="3">
                  <c:v>8.8056866086659422</c:v>
                </c:pt>
                <c:pt idx="4">
                  <c:v>9.5059303492802254</c:v>
                </c:pt>
                <c:pt idx="5">
                  <c:v>13.705464349424075</c:v>
                </c:pt>
                <c:pt idx="6">
                  <c:v>14.461974635722418</c:v>
                </c:pt>
                <c:pt idx="7">
                  <c:v>13.549590786739582</c:v>
                </c:pt>
                <c:pt idx="8">
                  <c:v>15.282029586365899</c:v>
                </c:pt>
                <c:pt idx="9">
                  <c:v>17.506666525005652</c:v>
                </c:pt>
                <c:pt idx="10">
                  <c:v>19.630834860862947</c:v>
                </c:pt>
                <c:pt idx="11">
                  <c:v>19.717424872543802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F8-4AE5-B801-25185391F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53715296"/>
        <c:axId val="653713984"/>
      </c:barChart>
      <c:lineChart>
        <c:grouping val="standard"/>
        <c:varyColors val="0"/>
        <c:ser>
          <c:idx val="1"/>
          <c:order val="1"/>
          <c:tx>
            <c:strRef>
              <c:f>'[2024 RUD kritérium žáci - graf a data.xlsx]List1'!$A$13</c:f>
              <c:strCache>
                <c:ptCount val="1"/>
                <c:pt idx="0">
                  <c:v>% změna kumulativně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6.8452359728220502E-2"/>
                  <c:y val="-3.5569132502974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F8-4AE5-B801-25185391F902}"/>
                </c:ext>
              </c:extLst>
            </c:dLbl>
            <c:dLbl>
              <c:idx val="2"/>
              <c:layout>
                <c:manualLayout>
                  <c:x val="-6.6346133275044489E-2"/>
                  <c:y val="-3.1380842828988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F8-4AE5-B801-25185391F902}"/>
                </c:ext>
              </c:extLst>
            </c:dLbl>
            <c:dLbl>
              <c:idx val="3"/>
              <c:layout>
                <c:manualLayout>
                  <c:x val="-7.1148329588285805E-2"/>
                  <c:y val="-3.1380842828988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F8-4AE5-B801-25185391F902}"/>
                </c:ext>
              </c:extLst>
            </c:dLbl>
            <c:dLbl>
              <c:idx val="4"/>
              <c:layout>
                <c:manualLayout>
                  <c:x val="-6.9042103135109861E-2"/>
                  <c:y val="-2.3004263481016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F8-4AE5-B801-25185391F902}"/>
                </c:ext>
              </c:extLst>
            </c:dLbl>
            <c:dLbl>
              <c:idx val="5"/>
              <c:layout>
                <c:manualLayout>
                  <c:x val="-1.4280215352533383E-2"/>
                  <c:y val="2.3066922932831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F8-4AE5-B801-25185391F902}"/>
                </c:ext>
              </c:extLst>
            </c:dLbl>
            <c:dLbl>
              <c:idx val="6"/>
              <c:layout>
                <c:manualLayout>
                  <c:x val="-1.2173988899357446E-2"/>
                  <c:y val="5.6573240324721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F8-4AE5-B801-25185391F902}"/>
                </c:ext>
              </c:extLst>
            </c:dLbl>
            <c:dLbl>
              <c:idx val="7"/>
              <c:layout>
                <c:manualLayout>
                  <c:x val="-5.8553095398293231E-3"/>
                  <c:y val="1.46903435848593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F8-4AE5-B801-25185391F902}"/>
                </c:ext>
              </c:extLst>
            </c:dLbl>
            <c:dLbl>
              <c:idx val="8"/>
              <c:layout>
                <c:manualLayout>
                  <c:x val="-5.8553095398294775E-3"/>
                  <c:y val="1.0502053910873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F8-4AE5-B801-25185391F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'[2024 RUD kritérium žáci - graf a data.xlsx]List1'!$B$3:$M$3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'[2024 RUD kritérium žáci - graf a data.xlsx]List1'!$B$13:$M$13</c:f>
              <c:numCache>
                <c:formatCode>0.0%</c:formatCode>
                <c:ptCount val="12"/>
                <c:pt idx="1">
                  <c:v>3.1177111336700536E-2</c:v>
                </c:pt>
                <c:pt idx="2">
                  <c:v>5.9864170560738117E-2</c:v>
                </c:pt>
                <c:pt idx="3">
                  <c:v>0.13183632502132947</c:v>
                </c:pt>
                <c:pt idx="4">
                  <c:v>0.22184194720825512</c:v>
                </c:pt>
                <c:pt idx="5">
                  <c:v>0.76162780840926425</c:v>
                </c:pt>
                <c:pt idx="6">
                  <c:v>0.85886563441162189</c:v>
                </c:pt>
                <c:pt idx="7">
                  <c:v>0.74159264611048603</c:v>
                </c:pt>
                <c:pt idx="8">
                  <c:v>0.96427115505988414</c:v>
                </c:pt>
                <c:pt idx="9">
                  <c:v>1.2502142062989274</c:v>
                </c:pt>
                <c:pt idx="10">
                  <c:v>1.5232435553808412</c:v>
                </c:pt>
                <c:pt idx="11">
                  <c:v>1.5343733769336505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4F8-4AE5-B801-25185391F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887832"/>
        <c:axId val="484887504"/>
      </c:lineChart>
      <c:catAx>
        <c:axId val="65371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3713984"/>
        <c:crosses val="autoZero"/>
        <c:auto val="1"/>
        <c:lblAlgn val="ctr"/>
        <c:lblOffset val="100"/>
        <c:noMultiLvlLbl val="0"/>
      </c:catAx>
      <c:valAx>
        <c:axId val="65371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>
                    <a:solidFill>
                      <a:schemeClr val="tx1"/>
                    </a:solidFill>
                    <a:effectLst/>
                  </a:rPr>
                  <a:t>Objem „prostředků plynoucích za žákem” (tis. Kč/žák)</a:t>
                </a:r>
                <a:endParaRPr lang="cs-CZ" sz="140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3715296"/>
        <c:crosses val="autoZero"/>
        <c:crossBetween val="between"/>
      </c:valAx>
      <c:valAx>
        <c:axId val="484887504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4887832"/>
        <c:crosses val="max"/>
        <c:crossBetween val="between"/>
      </c:valAx>
      <c:catAx>
        <c:axId val="484887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48875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222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Dosud </a:t>
            </a:r>
            <a:r>
              <a:rPr lang="cs-CZ" sz="1400" b="1" dirty="0"/>
              <a:t>stát nesystémově nese část odpovědnosti za obslužné činnosti</a:t>
            </a:r>
            <a:r>
              <a:rPr lang="cs-CZ" sz="1400" dirty="0"/>
              <a:t> (zejména za platy nepedagogických pracovníků) </a:t>
            </a:r>
            <a:r>
              <a:rPr lang="cs-CZ" sz="1400" b="1" dirty="0"/>
              <a:t>v obecních a krajských školských organizacích. </a:t>
            </a:r>
          </a:p>
          <a:p>
            <a:endParaRPr lang="cs-CZ" sz="1400" b="1" dirty="0"/>
          </a:p>
          <a:p>
            <a:pPr algn="just"/>
            <a:r>
              <a:rPr lang="cs-CZ" sz="1400" dirty="0"/>
              <a:t>Stát ale logicky nemůže být tím, kdo ví nejlépe jak vhodně technicky a organizačně zajistit obslužné činnosti v každé konkrétní škole (školském zařízení). Proto </a:t>
            </a:r>
            <a:r>
              <a:rPr lang="cs-CZ" sz="1400" b="1" dirty="0"/>
              <a:t>chceme tuto praxi změnit, a ve shodě s tím navrhujeme přesunout odpovídající zdroje ze státu do RUD obcí a krajů.</a:t>
            </a:r>
            <a:endParaRPr lang="cs-CZ" sz="1400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380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960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roce 2013 byl pro obce zrušen tzv. příspěvek na školství (hrazen z kapitoly VPS) a v RUD bylo zavedeno kritérium „počet dětí a žáků MŠ a ZŠ“. Cílem tohoto opatření bylo posílení daňových příjmů obcí o prostředky vynakládané na krytí provozních výdajů mateřských a základních škol, hrazených do té doby ze státního rozpočtu formou dotace. Převedení dotace do daňových příjmů obcí se osvědčilo a je obcemi velmi dobře přijímáno. RUD, které je navázáno na přímé a nepřímé daně, od roku 2013 kontinuálně (s výjimkou roku 2020 –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roste, a „objem prostředků plynoucích za žákem“ se v tomto období zvýšil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174 %.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32901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Vzhledem k navržené účinnosti od 1. 9. 2025 bude změna provedena ve dvou krocích – a to pro období září až prosinec roku 2025 a dále od roku 2026.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</a:t>
            </a:r>
            <a:r>
              <a:rPr lang="cs-CZ" sz="1400" b="1" dirty="0"/>
              <a:t>vidíte celkový objem převodů k oběma zmíněným datům i dílčí položky, z nichž tyto převody vycházejí.</a:t>
            </a:r>
          </a:p>
          <a:p>
            <a:endParaRPr lang="cs-CZ" sz="1400" b="1" dirty="0"/>
          </a:p>
          <a:p>
            <a:pPr algn="just"/>
            <a:r>
              <a:rPr lang="cs-CZ" sz="1400" dirty="0"/>
              <a:t>Doplním, že namísto 10,5 mld. Kč (což by byla čistá třetina výchozí roční částky 31,5 mld. Kč) bude do RUD </a:t>
            </a:r>
            <a:r>
              <a:rPr lang="cs-CZ" sz="1400" b="1" dirty="0"/>
              <a:t>od 1. 9. 2025 </a:t>
            </a:r>
            <a:r>
              <a:rPr lang="cs-CZ" sz="1400" dirty="0"/>
              <a:t>přesunuto </a:t>
            </a:r>
            <a:r>
              <a:rPr lang="cs-CZ" sz="1400" b="1" dirty="0"/>
              <a:t>11 miliard, tedy o půl miliardy navíc.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Následně </a:t>
            </a:r>
            <a:r>
              <a:rPr lang="cs-CZ" sz="1400" b="1" dirty="0"/>
              <a:t>od 1. 1. 2026</a:t>
            </a:r>
            <a:r>
              <a:rPr lang="cs-CZ" sz="1400" dirty="0"/>
              <a:t> bude výchozí roční objem navýšen o předpokládanou dynamiku daňových příjmů, a to </a:t>
            </a:r>
            <a:r>
              <a:rPr lang="cs-CZ" sz="1400" b="1" dirty="0"/>
              <a:t>na objem 32,4 mld. Kč pro rok 2026, tedy o 0,9 mld. Kč navíc.</a:t>
            </a:r>
            <a:endParaRPr lang="cs-CZ" sz="1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374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S tím, jak ve dvou krocích dojde k přesunu zdrojů ze státu do RUD na financování nepedagogické práce (NPP) a ONIV  se budou měnit i daňové podíly obcí a krajů.</a:t>
            </a:r>
          </a:p>
          <a:p>
            <a:endParaRPr lang="cs-CZ" sz="1400" b="1" dirty="0"/>
          </a:p>
          <a:p>
            <a:r>
              <a:rPr lang="cs-CZ" sz="1400" b="1" dirty="0"/>
              <a:t>Výši daňových podílů obcí a krajů na sdílených daních od 1. 9. 2025 a poté od 1. 1. 2026 máte v tabulce uvedeny červeně. 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88066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72478" y="4784333"/>
            <a:ext cx="6091160" cy="4924785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Protože zároveň chceme, aby se „přilití“ zdrojů </a:t>
            </a:r>
            <a:r>
              <a:rPr lang="cs-CZ" sz="1400" b="1" dirty="0"/>
              <a:t>na financování NPP a ONIV</a:t>
            </a:r>
            <a:r>
              <a:rPr lang="cs-CZ" sz="1400" dirty="0"/>
              <a:t> </a:t>
            </a:r>
            <a:r>
              <a:rPr lang="cs-CZ" sz="1400" b="1" dirty="0"/>
              <a:t>projevilo právě jen ve školském kritériu</a:t>
            </a:r>
            <a:r>
              <a:rPr lang="cs-CZ" sz="1400" dirty="0"/>
              <a:t>, je třeba s navýšením objemu zdrojů do RUD adekvátně snížit váhy VŠECH dosavadních kritérií. </a:t>
            </a:r>
          </a:p>
          <a:p>
            <a:endParaRPr lang="cs-CZ" sz="1400" dirty="0"/>
          </a:p>
          <a:p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vidíte váhy kritérií v RUD podle platné úpravy i podle návrhu.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 případě </a:t>
            </a:r>
            <a:r>
              <a:rPr lang="cs-CZ" sz="1400" b="1" dirty="0"/>
              <a:t>RUD </a:t>
            </a:r>
            <a:r>
              <a:rPr lang="cs-CZ" sz="1400" b="1" u="sng" dirty="0"/>
              <a:t>obcí</a:t>
            </a:r>
            <a:r>
              <a:rPr lang="cs-CZ" sz="1400" b="1" dirty="0"/>
              <a:t> dojde </a:t>
            </a:r>
            <a:r>
              <a:rPr lang="cs-CZ" sz="1400" dirty="0"/>
              <a:t>k </a:t>
            </a:r>
            <a:r>
              <a:rPr lang="cs-CZ" sz="1400" b="1" dirty="0"/>
              <a:t>navýšení váhy </a:t>
            </a:r>
            <a:r>
              <a:rPr lang="cs-CZ" sz="1400" b="1" u="sng" dirty="0"/>
              <a:t>dosavadního</a:t>
            </a:r>
            <a:r>
              <a:rPr lang="cs-CZ" sz="1400" b="1" dirty="0"/>
              <a:t> „školského“ kritéria</a:t>
            </a:r>
            <a:r>
              <a:rPr lang="cs-CZ" sz="1400" dirty="0"/>
              <a:t> </a:t>
            </a:r>
            <a:r>
              <a:rPr lang="cs-CZ" sz="1400" b="1" dirty="0"/>
              <a:t>o zdroje převáděné ze státu </a:t>
            </a:r>
            <a:r>
              <a:rPr lang="cs-CZ" sz="1400" dirty="0"/>
              <a:t>(kritérium v RUD obcí již existuje).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 případě </a:t>
            </a:r>
            <a:r>
              <a:rPr lang="cs-CZ" sz="1400" b="1" dirty="0"/>
              <a:t>RUD</a:t>
            </a:r>
            <a:r>
              <a:rPr lang="cs-CZ" sz="1400" dirty="0"/>
              <a:t> </a:t>
            </a:r>
            <a:r>
              <a:rPr lang="cs-CZ" sz="1400" b="1" u="sng" dirty="0"/>
              <a:t>krajů</a:t>
            </a:r>
            <a:r>
              <a:rPr lang="cs-CZ" sz="1400" b="1" dirty="0"/>
              <a:t> dojde k vymezení </a:t>
            </a:r>
            <a:r>
              <a:rPr lang="cs-CZ" sz="1400" b="1" u="sng" dirty="0"/>
              <a:t>nového</a:t>
            </a:r>
            <a:r>
              <a:rPr lang="cs-CZ" sz="1400" b="1" dirty="0"/>
              <a:t> „školského“ kritéria právě v rozsahu zdrojů nyní převáděných na financování NPP a ONIV</a:t>
            </a:r>
            <a:r>
              <a:rPr lang="cs-CZ" sz="1400" dirty="0"/>
              <a:t>. Dosavadní tok krajům prostřednictvím přílohy č. 1 zůstane bez změny, pouze mu bude přiřazena adekvátní (nižší) váha. </a:t>
            </a:r>
            <a:r>
              <a:rPr lang="cs-CZ" sz="1400" b="1" dirty="0"/>
              <a:t>Daňový příjem konkrétního kraje tak bude tvořen nadále zdroji podle přílohy č. 1 k zákonu o RUD a dále příjmem na základě přerozdělení zdrojů na financování NPP a ONIV.</a:t>
            </a:r>
            <a:endParaRPr lang="cs-CZ" altLang="cs-CZ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alt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013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72478" y="4784333"/>
            <a:ext cx="6091160" cy="4924785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Jak už bylo</a:t>
            </a:r>
            <a:r>
              <a:rPr lang="cs-CZ" sz="1400" baseline="0" dirty="0"/>
              <a:t> řečeno, p</a:t>
            </a:r>
            <a:r>
              <a:rPr lang="cs-CZ" sz="1400" dirty="0"/>
              <a:t>rotože zároveň chceme, aby se „přilití“ zdrojů </a:t>
            </a:r>
            <a:r>
              <a:rPr lang="cs-CZ" sz="1400" b="1" dirty="0"/>
              <a:t>na financování NPP a ONIV</a:t>
            </a:r>
            <a:r>
              <a:rPr lang="cs-CZ" sz="1400" dirty="0"/>
              <a:t> </a:t>
            </a:r>
            <a:r>
              <a:rPr lang="cs-CZ" sz="1400" b="1" dirty="0"/>
              <a:t>projevilo právě jen ve školském kritériu</a:t>
            </a:r>
            <a:r>
              <a:rPr lang="cs-CZ" sz="1400" dirty="0"/>
              <a:t>, je třeba s navýšením objemu zdrojů do RUD </a:t>
            </a:r>
            <a:r>
              <a:rPr lang="cs-CZ" sz="1400" b="1" dirty="0"/>
              <a:t>adekvátně snížit váhy VŠECH dosavadních kritérií. </a:t>
            </a:r>
          </a:p>
          <a:p>
            <a:pPr algn="just"/>
            <a:endParaRPr lang="cs-CZ" sz="1400" dirty="0"/>
          </a:p>
          <a:p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vidíte váhy kritérií v RUD podle platné úpravy i podle návrhu a navíc je</a:t>
            </a:r>
            <a:r>
              <a:rPr lang="cs-CZ" sz="1400" baseline="0" dirty="0"/>
              <a:t> zde vyjádřeno i v konkrétních číslech, že </a:t>
            </a:r>
            <a:r>
              <a:rPr lang="cs-CZ" sz="1400" b="1" baseline="0" dirty="0"/>
              <a:t>absolutní finanční objemy připadajících na jednotlivá kritéria v RUD (vyjma školského) </a:t>
            </a:r>
            <a:r>
              <a:rPr lang="cs-CZ" sz="1400" b="1" baseline="0"/>
              <a:t>se nemění </a:t>
            </a:r>
            <a:r>
              <a:rPr lang="cs-CZ" sz="1400" baseline="0" dirty="0"/>
              <a:t>a prostředky určené na financování NPP a ONIV se projeví cíleně v kritériu počtu žáků jak v obecním tak krajském RUD</a:t>
            </a:r>
            <a:r>
              <a:rPr lang="cs-CZ" sz="1400" dirty="0"/>
              <a:t>. Jinými slovy řečeno, </a:t>
            </a:r>
            <a:r>
              <a:rPr lang="cs-CZ" sz="1400" b="1" dirty="0"/>
              <a:t>obce, které nezřizují</a:t>
            </a:r>
            <a:r>
              <a:rPr lang="cs-CZ" sz="1400" b="1" baseline="0" dirty="0"/>
              <a:t> školu zůstanou na „svém“.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1943320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Jednou z významných změn návrhu ve vztahu k RUD je </a:t>
            </a:r>
            <a:r>
              <a:rPr lang="cs-CZ" sz="1400" b="1" dirty="0"/>
              <a:t>větší okruh školských výkonů, které hrají roli pro přerozdělení mezi obce a kraje. </a:t>
            </a:r>
            <a:r>
              <a:rPr lang="cs-CZ" sz="1400" b="0" dirty="0"/>
              <a:t>(výkonem je myšlen počet dětí, žáků a studentů v</a:t>
            </a:r>
            <a:r>
              <a:rPr lang="cs-CZ" sz="1400" b="0" baseline="0" dirty="0"/>
              <a:t> různých typech škol, tříd a školských zařízení)</a:t>
            </a:r>
            <a:endParaRPr lang="cs-CZ" sz="1400" b="0" dirty="0"/>
          </a:p>
          <a:p>
            <a:endParaRPr lang="cs-CZ" sz="1400" dirty="0"/>
          </a:p>
          <a:p>
            <a:pPr algn="just"/>
            <a:r>
              <a:rPr lang="cs-CZ" sz="1400" dirty="0"/>
              <a:t>V</a:t>
            </a:r>
            <a:r>
              <a:rPr lang="cs-CZ" sz="1400" b="1" dirty="0"/>
              <a:t> novém školském kritériu</a:t>
            </a:r>
            <a:r>
              <a:rPr lang="cs-CZ" sz="1400" dirty="0"/>
              <a:t> nebudou na rozdíl od současné právní  úpravy klíčem pro přerozdělení už jen děti MŠ a žáci plnící povinnou školní docházku, ale</a:t>
            </a:r>
            <a:r>
              <a:rPr lang="cs-CZ" sz="1400" b="1" dirty="0"/>
              <a:t> děti MŠ, žáci ZŠ, SŠ, studenti VOŠ, děti v ZUŠ nebo děti v dětských domovech a ubytovaní v internátech. </a:t>
            </a:r>
            <a:endParaRPr lang="cs-CZ" sz="1400" dirty="0"/>
          </a:p>
          <a:p>
            <a:endParaRPr lang="cs-CZ" sz="1400" dirty="0"/>
          </a:p>
          <a:p>
            <a:pPr algn="just"/>
            <a:r>
              <a:rPr lang="cs-CZ" sz="1400" dirty="0"/>
              <a:t>Na vymezené školské výkony budou uplatněné </a:t>
            </a:r>
            <a:r>
              <a:rPr lang="cs-CZ" sz="1400" b="0" dirty="0"/>
              <a:t>přepočtové </a:t>
            </a:r>
            <a:r>
              <a:rPr lang="cs-CZ" sz="1400" b="1" dirty="0"/>
              <a:t>školské koeficienty</a:t>
            </a:r>
            <a:r>
              <a:rPr lang="cs-CZ" sz="1400" b="0" baseline="0" dirty="0"/>
              <a:t>, které budou „matematicky“ navyšovat nebo snižovat skutečný počet dětí, žáků a studentů (např. pokud bude mít dítě v MŠ koeficient 2,0, bude přepočtený počet dětí navštěvujících MŠ dvojnásobný oproti skutečnému počtu). Tyto koeficienty určí MŠMT na základě nákladovosti jednotlivých typů škol a školských zařízení (viz následující </a:t>
            </a:r>
            <a:r>
              <a:rPr lang="cs-CZ" sz="1400" b="0" baseline="0" dirty="0" err="1"/>
              <a:t>slide</a:t>
            </a:r>
            <a:r>
              <a:rPr lang="cs-CZ" sz="1400" b="0" baseline="0" dirty="0"/>
              <a:t>).</a:t>
            </a:r>
            <a:endParaRPr lang="cs-CZ" sz="1400" b="1" dirty="0"/>
          </a:p>
          <a:p>
            <a:pPr algn="just"/>
            <a:endParaRPr lang="cs-CZ" sz="1400" b="1" dirty="0"/>
          </a:p>
          <a:p>
            <a:pPr algn="just"/>
            <a:r>
              <a:rPr lang="cs-CZ" sz="1400" b="1" dirty="0"/>
              <a:t>Systém přepočtových školských koeficientů bude aktualizován</a:t>
            </a:r>
            <a:r>
              <a:rPr lang="cs-CZ" sz="1400" dirty="0"/>
              <a:t>, neboť v zákoně o RUD bude zakotven jen obecně, </a:t>
            </a:r>
            <a:r>
              <a:rPr lang="cs-CZ" sz="1400" b="1" dirty="0"/>
              <a:t>číselně bude definován v nařízení vlády </a:t>
            </a:r>
            <a:r>
              <a:rPr lang="cs-CZ" sz="1400" dirty="0"/>
              <a:t>a propočtově bude uplatněn v do vyhlášky, kterou se provádí zákon o RUD.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234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4" y="4699666"/>
            <a:ext cx="6153889" cy="5315641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Zde vidíte, že na</a:t>
            </a:r>
            <a:r>
              <a:rPr lang="cs-CZ" sz="1400" b="1" dirty="0"/>
              <a:t> </a:t>
            </a:r>
            <a:r>
              <a:rPr lang="cs-CZ" sz="1400" dirty="0"/>
              <a:t>vymezený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cs-CZ" sz="1400" dirty="0"/>
              <a:t> </a:t>
            </a:r>
            <a:r>
              <a:rPr lang="cs-CZ" sz="1400" b="1" dirty="0"/>
              <a:t>okruh výkonů </a:t>
            </a:r>
            <a:r>
              <a:rPr lang="cs-CZ" sz="1400" dirty="0"/>
              <a:t>budou aplikovány přepočtové školské koeficienty, jejichž základem bude </a:t>
            </a:r>
            <a:r>
              <a:rPr lang="cs-CZ" sz="1400" b="1" dirty="0"/>
              <a:t>koeficient 1,0 pro dítě, žáka, studenta v běžné třídě ZŠ, SŠ</a:t>
            </a:r>
            <a:r>
              <a:rPr lang="cs-CZ" sz="1400" dirty="0"/>
              <a:t>..., </a:t>
            </a:r>
            <a:r>
              <a:rPr lang="cs-CZ" sz="1400" b="1" dirty="0"/>
              <a:t>doplněný o další výkony a jim přiřazené koeficienty.</a:t>
            </a:r>
          </a:p>
          <a:p>
            <a:endParaRPr lang="cs-CZ" sz="1400" b="1" dirty="0"/>
          </a:p>
          <a:p>
            <a:pPr lvl="1" algn="just"/>
            <a:r>
              <a:rPr lang="cs-CZ" sz="1400" i="1" dirty="0">
                <a:latin typeface="Calibri" panose="020F0502020204030204" pitchFamily="34" charset="0"/>
                <a:cs typeface="Calibri" panose="020F0502020204030204" pitchFamily="34" charset="0"/>
              </a:rPr>
              <a:t>*) </a:t>
            </a:r>
            <a:r>
              <a:rPr lang="cs-CZ" sz="1400" i="1" dirty="0"/>
              <a:t>(pozor!) </a:t>
            </a:r>
            <a:r>
              <a:rPr lang="cs-CZ" sz="1400" dirty="0"/>
              <a:t>Například žák ZŠ v běžné třídě, který navštěvuje školní družinu a školní jídelnu, bude v kritériu započten </a:t>
            </a:r>
            <a:r>
              <a:rPr lang="cs-CZ" sz="1400" i="1" dirty="0"/>
              <a:t>jedenkrát</a:t>
            </a:r>
            <a:r>
              <a:rPr lang="cs-CZ" sz="1400" dirty="0"/>
              <a:t>, a to prostřednictvím koeficientu, který odpovídá žákovi ZŠ běžné třídy.  Naopak, žák ZŠ v běžné třídě, pokud se bude zároveň jednat o dítě z dětského domova navštěvující ZUŠ, bude v kritériu započten třikrát, resp. </a:t>
            </a:r>
            <a:r>
              <a:rPr lang="cs-CZ" sz="1400" i="1" dirty="0"/>
              <a:t>třemi hodnotami </a:t>
            </a:r>
            <a:r>
              <a:rPr lang="cs-CZ" sz="1400" dirty="0"/>
              <a:t>náležejícími žákovi v běžné třídě ZŠ (koeficient 1,0), žákovi v ZUŠ (např. koeficient 0,1) a dítěti v dětském domově (např. koeficient 9,0). </a:t>
            </a:r>
            <a:r>
              <a:rPr lang="cs-CZ" sz="1400" u="sng" dirty="0"/>
              <a:t>Pozn.</a:t>
            </a:r>
            <a:r>
              <a:rPr lang="cs-CZ" sz="1400" dirty="0"/>
              <a:t>: </a:t>
            </a:r>
            <a:r>
              <a:rPr lang="cs-CZ" sz="1400" b="1" dirty="0"/>
              <a:t>Vymezení přepočtových koeficientů (okruh výkonů a přiřazení koeficientů) odborně zajistí MŠMT.</a:t>
            </a:r>
          </a:p>
          <a:p>
            <a:endParaRPr lang="cs-CZ" sz="1400" dirty="0"/>
          </a:p>
          <a:p>
            <a:r>
              <a:rPr lang="cs-CZ" sz="1400" dirty="0"/>
              <a:t>Nařízení vlády bude obsahovat i </a:t>
            </a:r>
            <a:r>
              <a:rPr lang="cs-CZ" sz="1400" b="1" dirty="0"/>
              <a:t>zvýhodnění pro DSO </a:t>
            </a:r>
            <a:r>
              <a:rPr lang="cs-CZ" sz="1400" dirty="0"/>
              <a:t>(</a:t>
            </a:r>
            <a:r>
              <a:rPr lang="cs-CZ" sz="1400" i="1" dirty="0"/>
              <a:t>pracovní verze </a:t>
            </a:r>
            <a:r>
              <a:rPr lang="cs-CZ" sz="1400" dirty="0"/>
              <a:t>- koeficient 1,2 namísto 1,0 v případě běžné třídy ZŠ).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Nařízení vlády bude </a:t>
            </a:r>
            <a:r>
              <a:rPr lang="cs-CZ" sz="1400" i="1" dirty="0"/>
              <a:t>po přechodnou dobu </a:t>
            </a:r>
            <a:r>
              <a:rPr lang="cs-CZ" sz="1400" dirty="0"/>
              <a:t>(do konce roku 2026) obsahovat i </a:t>
            </a:r>
            <a:r>
              <a:rPr lang="cs-CZ" sz="1400" b="1" dirty="0"/>
              <a:t>zvýhodnění  </a:t>
            </a:r>
            <a:r>
              <a:rPr lang="cs-CZ" sz="1400" dirty="0"/>
              <a:t>(pevnou bonusovou hodnotu) </a:t>
            </a:r>
            <a:r>
              <a:rPr lang="cs-CZ" sz="1400" b="1" dirty="0"/>
              <a:t>v případě skutečného počtu dětí, žáků a studentů v obci nižšího než hranice určená nařízením vlády. 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75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288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03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343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7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66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368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600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04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283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numCol="1" anchor="t"/>
          <a:lstStyle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632" y="1468793"/>
            <a:ext cx="3832538" cy="2009463"/>
          </a:xfrm>
        </p:spPr>
        <p:txBody>
          <a:bodyPr/>
          <a:lstStyle>
            <a:lvl1pPr algn="r">
              <a:defRPr sz="4353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5268364" y="1468791"/>
            <a:ext cx="5746318" cy="35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63845"/>
            <a:ext cx="1804184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725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958161" algn="r"/>
            <a:r>
              <a:rPr lang="cs-CZ"/>
              <a:t> | </a:t>
            </a:r>
            <a:fld id="{81D60167-4931-47E6-BA6A-407CBD079E47}" type="slidenum">
              <a:rPr lang="cs-CZ" smtClean="0"/>
              <a:pPr marL="958161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6687"/>
            <a:ext cx="4339599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725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1516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6687"/>
            <a:ext cx="1963825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725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1516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505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2224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712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352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082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1" y="3189003"/>
            <a:ext cx="8557066" cy="489517"/>
          </a:xfrm>
          <a:prstGeom prst="rect">
            <a:avLst/>
          </a:prstGeom>
        </p:spPr>
        <p:txBody>
          <a:bodyPr wrap="none" anchor="ctr"/>
          <a:lstStyle>
            <a:lvl1pPr algn="l">
              <a:defRPr sz="3181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1" y="6252781"/>
            <a:ext cx="442783" cy="2306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5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800" y="3962399"/>
            <a:ext cx="10305535" cy="171351"/>
          </a:xfrm>
          <a:prstGeom prst="rect">
            <a:avLst/>
          </a:prstGeom>
        </p:spPr>
        <p:txBody>
          <a:bodyPr lIns="18000"/>
          <a:lstStyle>
            <a:lvl1pPr algn="l">
              <a:defRPr sz="1114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955"/>
            </a:lvl2pPr>
            <a:lvl3pPr>
              <a:defRPr sz="875"/>
            </a:lvl3pPr>
            <a:lvl4pPr>
              <a:defRPr sz="835"/>
            </a:lvl4pPr>
            <a:lvl5pPr>
              <a:defRPr sz="835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63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6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>
              <a:defRPr/>
            </a:lvl1pPr>
          </a:lstStyle>
          <a:p>
            <a:pPr marL="0" indent="0">
              <a:buNone/>
            </a:pPr>
            <a:r>
              <a:rPr lang="cs-CZ" dirty="0"/>
              <a:t>Zde zdroj, případně vymažte</a:t>
            </a:r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29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19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16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8714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535753" y="621232"/>
            <a:ext cx="11060906" cy="42265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58074"/>
            <a:ext cx="1804184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dirty="0"/>
              <a:t> |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0916"/>
            <a:ext cx="4339599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/>
              <a:t>Ekonomický vývoj a veřejné finance v České republice</a:t>
            </a:r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0916"/>
            <a:ext cx="19638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/>
              <a:t>1. dubna 2019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2"/>
          </p:nvPr>
        </p:nvSpPr>
        <p:spPr>
          <a:xfrm>
            <a:off x="535753" y="1665983"/>
            <a:ext cx="11060906" cy="444019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8313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77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7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7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  <p:sldLayoutId id="2147483715" r:id="rId3"/>
    <p:sldLayoutId id="2147483720" r:id="rId4"/>
    <p:sldLayoutId id="2147483721" r:id="rId5"/>
    <p:sldLayoutId id="2147483723" r:id="rId6"/>
    <p:sldLayoutId id="2147483724" r:id="rId7"/>
    <p:sldLayoutId id="2147483725" r:id="rId8"/>
    <p:sldLayoutId id="214748372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  <p:sldLayoutId id="214748371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  <p:sldLayoutId id="2147483719" r:id="rId9"/>
    <p:sldLayoutId id="2147483727" r:id="rId10"/>
    <p:sldLayoutId id="2147483729" r:id="rId11"/>
    <p:sldLayoutId id="2147483738" r:id="rId12"/>
    <p:sldLayoutId id="2147483742" r:id="rId13"/>
    <p:sldLayoutId id="2147483746" r:id="rId14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is.msmt.gov.cz/nepedagogove/" TargetMode="Externa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73210" y="731524"/>
            <a:ext cx="10961739" cy="413820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pl-PL" sz="4000" dirty="0">
                <a:solidFill>
                  <a:schemeClr val="accent5"/>
                </a:solidFill>
              </a:rPr>
              <a:t>Aktuální otázky hospodaření obcí </a:t>
            </a:r>
          </a:p>
          <a:p>
            <a:pPr>
              <a:spcBef>
                <a:spcPts val="2400"/>
              </a:spcBef>
            </a:pPr>
            <a:r>
              <a:rPr lang="pl-PL" sz="4000" dirty="0">
                <a:solidFill>
                  <a:schemeClr val="accent5"/>
                </a:solidFill>
              </a:rPr>
              <a:t>Návrh změny financování v regionálním školství</a:t>
            </a:r>
            <a:r>
              <a:rPr lang="pl-PL" sz="4000" dirty="0">
                <a:solidFill>
                  <a:schemeClr val="accent1"/>
                </a:solidFill>
              </a:rPr>
              <a:t> (nepedagogická práce a ostatní neinvestiční výdaje)</a:t>
            </a:r>
            <a:endParaRPr lang="cs-CZ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6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888023"/>
            <a:ext cx="10515600" cy="5159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pl-PL" sz="4400" b="1" dirty="0">
              <a:solidFill>
                <a:srgbClr val="2896D4"/>
              </a:solidFill>
              <a:ea typeface="Roboto Slab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4400" b="1" dirty="0">
                <a:solidFill>
                  <a:srgbClr val="2896D4"/>
                </a:solidFill>
                <a:ea typeface="Roboto Slab" pitchFamily="2" charset="0"/>
              </a:rPr>
              <a:t>Návrh změny financování v regionálním školství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4400" b="1" i="1" dirty="0">
                <a:solidFill>
                  <a:schemeClr val="accent1"/>
                </a:solidFill>
                <a:ea typeface="Roboto Slab" pitchFamily="2" charset="0"/>
              </a:rPr>
              <a:t>(nepedagogická práce a ostatní neinvestiční výdaje)</a:t>
            </a:r>
            <a:endParaRPr lang="cs-CZ" sz="4400" b="1" i="1" dirty="0">
              <a:solidFill>
                <a:schemeClr val="accent1"/>
              </a:solidFill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2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9140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Zdůvodnění a cíle návrhu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800687" y="1292469"/>
            <a:ext cx="10419190" cy="50819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platný systém trpí přílišnou centralizací, resp. </a:t>
            </a:r>
            <a:r>
              <a:rPr lang="cs-CZ" sz="2400" b="1" dirty="0"/>
              <a:t>nedostatkem samostatnosti v rozhodování zřizovatele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b="1" dirty="0"/>
              <a:t> odpovědnost za formu, podobu, tím i za výdaje na obslužné činnosti by měla náležet zřizovateli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b="1" dirty="0"/>
              <a:t>stát nemá žádnou kontrolu </a:t>
            </a:r>
            <a:r>
              <a:rPr lang="cs-CZ" sz="2400" dirty="0"/>
              <a:t>nad skutečnou nákladností nepedagogické práce, o té rozhodují zřizovatelé – </a:t>
            </a:r>
            <a:r>
              <a:rPr lang="cs-CZ" sz="2400" b="1" dirty="0"/>
              <a:t>místní znalost je základ, efektivita je cíl </a:t>
            </a:r>
            <a:r>
              <a:rPr lang="cs-CZ" sz="2400" dirty="0"/>
              <a:t>– tohle úředník z Prahy nezvládne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cílem je posílení </a:t>
            </a:r>
            <a:r>
              <a:rPr lang="cs-CZ" sz="2400" b="1" dirty="0"/>
              <a:t>samostatnosti obcí a krajů v rozhodování o zajištění provozních aktivit </a:t>
            </a:r>
            <a:r>
              <a:rPr lang="cs-CZ" sz="2400" dirty="0"/>
              <a:t>(IT technik, stravování, úklid, apod.) </a:t>
            </a:r>
            <a:r>
              <a:rPr lang="cs-CZ" sz="2400" b="1" dirty="0"/>
              <a:t>u jimi zřízených školských organizací prostřednictvím přesunu zdrojů do RUD</a:t>
            </a:r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11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46630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67998" y="0"/>
            <a:ext cx="10764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Zdůvodnění a cíle návrhu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712763" y="1266092"/>
            <a:ext cx="9989820" cy="48181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prostředky v RUD budou </a:t>
            </a:r>
            <a:r>
              <a:rPr lang="cs-CZ" sz="2400" b="1" dirty="0"/>
              <a:t>automaticky „valorizovány“ </a:t>
            </a:r>
            <a:r>
              <a:rPr lang="cs-CZ" sz="2400" dirty="0"/>
              <a:t>tak, jak bude meziročně stoupat inkaso sdílených daní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návrh je </a:t>
            </a:r>
            <a:r>
              <a:rPr lang="cs-CZ" sz="2400" b="1" dirty="0"/>
              <a:t>v souladu s principem fiskální decentralizace</a:t>
            </a:r>
            <a:r>
              <a:rPr lang="cs-CZ" sz="2400" dirty="0"/>
              <a:t>, protože svěřuje rozhodování obcím a krajům, a zároveň jim k tomu poskytuje finanční prostředky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návrh je </a:t>
            </a:r>
            <a:r>
              <a:rPr lang="cs-CZ" sz="2400" b="1" dirty="0"/>
              <a:t>v souladu s doporučeními OECD</a:t>
            </a:r>
            <a:r>
              <a:rPr lang="cs-CZ" sz="2400" dirty="0"/>
              <a:t>, které směřují k omezování poskytování účelových dotací obcím a krajů ve prospěch neúčelových daňových příjmů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cs-CZ" sz="2400" b="1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12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33494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9140" y="0"/>
            <a:ext cx="10800000" cy="990000"/>
          </a:xfrm>
        </p:spPr>
        <p:txBody>
          <a:bodyPr wrap="square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Prostředky připadající na stávající kritérium počtu dětí žáků v RUD obcí prudce vzrostly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272714"/>
              </p:ext>
            </p:extLst>
          </p:nvPr>
        </p:nvGraphicFramePr>
        <p:xfrm>
          <a:off x="739140" y="1547511"/>
          <a:ext cx="7448549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13</a:t>
            </a:fld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73001" y="5919486"/>
            <a:ext cx="2317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62887" y="1547511"/>
            <a:ext cx="33067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novém systému bude v průměru cca </a:t>
            </a:r>
            <a:r>
              <a:rPr lang="cs-CZ" b="1" dirty="0"/>
              <a:t>35 tis. Kč </a:t>
            </a:r>
            <a:r>
              <a:rPr lang="cs-CZ" dirty="0"/>
              <a:t>na jednoho “přepočteného“ žáka (tj. o 78 % víc než doposud)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139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910895" y="-12225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Rozsah a účinnost převodů do RUD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577520" y="977775"/>
            <a:ext cx="11133375" cy="1050201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None/>
            </a:pPr>
            <a:endParaRPr lang="cs-CZ" altLang="cs-CZ" sz="2800" dirty="0">
              <a:solidFill>
                <a:schemeClr val="tx2"/>
              </a:solidFill>
              <a:ea typeface="Roboto Slab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Stanovení objemu na období 9 – 12 2025         2) účinnost k 1. 1. 2026</a:t>
            </a:r>
            <a:endParaRPr lang="cs-CZ" altLang="cs-CZ" sz="2400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010843"/>
              </p:ext>
            </p:extLst>
          </p:nvPr>
        </p:nvGraphicFramePr>
        <p:xfrm>
          <a:off x="577520" y="2027977"/>
          <a:ext cx="6747633" cy="334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557">
                  <a:extLst>
                    <a:ext uri="{9D8B030D-6E8A-4147-A177-3AD203B41FA5}">
                      <a16:colId xmlns:a16="http://schemas.microsoft.com/office/drawing/2014/main" val="2844961050"/>
                    </a:ext>
                  </a:extLst>
                </a:gridCol>
                <a:gridCol w="4450076">
                  <a:extLst>
                    <a:ext uri="{9D8B030D-6E8A-4147-A177-3AD203B41FA5}">
                      <a16:colId xmlns:a16="http://schemas.microsoft.com/office/drawing/2014/main" val="3048642281"/>
                    </a:ext>
                  </a:extLst>
                </a:gridCol>
              </a:tblGrid>
              <a:tr h="37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OBJEM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824963"/>
                  </a:ext>
                </a:extLst>
              </a:tr>
              <a:tr h="65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30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NPP pro rok 2025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06074"/>
                  </a:ext>
                </a:extLst>
              </a:tr>
              <a:tr h="645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ONIV pro rok 2025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49793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celkem NPP+ONIV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849954"/>
                  </a:ext>
                </a:extLst>
              </a:tr>
              <a:tr h="37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10,5 mld. Kč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0,5 mld. Kč</a:t>
                      </a: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třetina</a:t>
                      </a:r>
                      <a:r>
                        <a:rPr lang="cs-CZ" sz="2000" baseline="0" dirty="0">
                          <a:effectLst/>
                        </a:rPr>
                        <a:t> pro období 9 – 12 / 2025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bonus navíc</a:t>
                      </a: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59758"/>
                  </a:ext>
                </a:extLst>
              </a:tr>
              <a:tr h="424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>
                          <a:solidFill>
                            <a:srgbClr val="FF0000"/>
                          </a:solidFill>
                          <a:effectLst/>
                        </a:rPr>
                        <a:t>11,0 mld. Kč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94545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4551"/>
              </p:ext>
            </p:extLst>
          </p:nvPr>
        </p:nvGraphicFramePr>
        <p:xfrm>
          <a:off x="7533512" y="2027976"/>
          <a:ext cx="4277487" cy="2080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910">
                  <a:extLst>
                    <a:ext uri="{9D8B030D-6E8A-4147-A177-3AD203B41FA5}">
                      <a16:colId xmlns:a16="http://schemas.microsoft.com/office/drawing/2014/main" val="3272136339"/>
                    </a:ext>
                  </a:extLst>
                </a:gridCol>
                <a:gridCol w="2170577">
                  <a:extLst>
                    <a:ext uri="{9D8B030D-6E8A-4147-A177-3AD203B41FA5}">
                      <a16:colId xmlns:a16="http://schemas.microsoft.com/office/drawing/2014/main" val="2350866132"/>
                    </a:ext>
                  </a:extLst>
                </a:gridCol>
              </a:tblGrid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OBJEM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431862"/>
                  </a:ext>
                </a:extLst>
              </a:tr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celkem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6536"/>
                  </a:ext>
                </a:extLst>
              </a:tr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0,9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meziroční navýšení (3 %)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677798"/>
                  </a:ext>
                </a:extLst>
              </a:tr>
              <a:tr h="394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>
                          <a:solidFill>
                            <a:srgbClr val="FF0000"/>
                          </a:solidFill>
                          <a:effectLst/>
                        </a:rPr>
                        <a:t>32,4 mld. Kč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925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14</a:t>
            </a:fld>
            <a:endParaRPr lang="cs-CZ" sz="12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5378335" y="2807424"/>
            <a:ext cx="2468880" cy="114112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158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97193" y="20894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Návrh úpravy daňových podílů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41329"/>
              </p:ext>
            </p:extLst>
          </p:nvPr>
        </p:nvGraphicFramePr>
        <p:xfrm>
          <a:off x="1482936" y="1010894"/>
          <a:ext cx="8960475" cy="5170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5735">
                  <a:extLst>
                    <a:ext uri="{9D8B030D-6E8A-4147-A177-3AD203B41FA5}">
                      <a16:colId xmlns:a16="http://schemas.microsoft.com/office/drawing/2014/main" val="340808582"/>
                    </a:ext>
                  </a:extLst>
                </a:gridCol>
                <a:gridCol w="2717312">
                  <a:extLst>
                    <a:ext uri="{9D8B030D-6E8A-4147-A177-3AD203B41FA5}">
                      <a16:colId xmlns:a16="http://schemas.microsoft.com/office/drawing/2014/main" val="475582868"/>
                    </a:ext>
                  </a:extLst>
                </a:gridCol>
                <a:gridCol w="3507428">
                  <a:extLst>
                    <a:ext uri="{9D8B030D-6E8A-4147-A177-3AD203B41FA5}">
                      <a16:colId xmlns:a16="http://schemas.microsoft.com/office/drawing/2014/main" val="2550110360"/>
                    </a:ext>
                  </a:extLst>
                </a:gridCol>
              </a:tblGrid>
              <a:tr h="15948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platný stav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od 1. 1. 2026</a:t>
                      </a: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14238"/>
                  </a:ext>
                </a:extLst>
              </a:tr>
              <a:tr h="7235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Obce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24,16 %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25,93 %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87289"/>
                  </a:ext>
                </a:extLst>
              </a:tr>
              <a:tr h="7489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Kraje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9,45 %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10,23 %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35566"/>
                  </a:ext>
                </a:extLst>
              </a:tr>
              <a:tr h="5380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ÚSC celkem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33,61 %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36,16 %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881702"/>
                  </a:ext>
                </a:extLst>
              </a:tr>
              <a:tr h="10433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Státní rozpočet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66,39 %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63,84 %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9347"/>
                  </a:ext>
                </a:extLst>
              </a:tr>
              <a:tr h="5216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Úhrn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34048"/>
                  </a:ext>
                </a:extLst>
              </a:tr>
            </a:tbl>
          </a:graphicData>
        </a:graphic>
      </p:graphicFrame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15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44492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05758" y="0"/>
            <a:ext cx="10800000" cy="990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Přerozdělovací kritéria a jejich váha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995877"/>
              </p:ext>
            </p:extLst>
          </p:nvPr>
        </p:nvGraphicFramePr>
        <p:xfrm>
          <a:off x="805758" y="1107830"/>
          <a:ext cx="10321046" cy="5044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3711">
                  <a:extLst>
                    <a:ext uri="{9D8B030D-6E8A-4147-A177-3AD203B41FA5}">
                      <a16:colId xmlns:a16="http://schemas.microsoft.com/office/drawing/2014/main" val="4194231718"/>
                    </a:ext>
                  </a:extLst>
                </a:gridCol>
                <a:gridCol w="4239370">
                  <a:extLst>
                    <a:ext uri="{9D8B030D-6E8A-4147-A177-3AD203B41FA5}">
                      <a16:colId xmlns:a16="http://schemas.microsoft.com/office/drawing/2014/main" val="2454109005"/>
                    </a:ext>
                  </a:extLst>
                </a:gridCol>
                <a:gridCol w="2122913">
                  <a:extLst>
                    <a:ext uri="{9D8B030D-6E8A-4147-A177-3AD203B41FA5}">
                      <a16:colId xmlns:a16="http://schemas.microsoft.com/office/drawing/2014/main" val="3246872684"/>
                    </a:ext>
                  </a:extLst>
                </a:gridCol>
                <a:gridCol w="1985052">
                  <a:extLst>
                    <a:ext uri="{9D8B030D-6E8A-4147-A177-3AD203B41FA5}">
                      <a16:colId xmlns:a16="http://schemas.microsoft.com/office/drawing/2014/main" val="2140000301"/>
                    </a:ext>
                  </a:extLst>
                </a:gridCol>
              </a:tblGrid>
              <a:tr h="9838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VÁHA DÍLČÍCH KRITÉRIÍ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kritérium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platný stav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od 1. 1. 2026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72968"/>
                  </a:ext>
                </a:extLst>
              </a:tr>
              <a:tr h="327950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vert="vert27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obyvatel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10,00 %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9,32 %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37294"/>
                  </a:ext>
                </a:extLst>
              </a:tr>
              <a:tr h="327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Rozloha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3,00 %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2,80 %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617073"/>
                  </a:ext>
                </a:extLst>
              </a:tr>
              <a:tr h="327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Děti, žáci, studenti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15,15 %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58943"/>
                  </a:ext>
                </a:extLst>
              </a:tr>
              <a:tr h="327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Postupné přechody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78,00 %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72,73 %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36368"/>
                  </a:ext>
                </a:extLst>
              </a:tr>
              <a:tr h="65590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Váhy v RUD obcí 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66360"/>
                  </a:ext>
                </a:extLst>
              </a:tr>
              <a:tr h="983851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KRAJE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vert="vert27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Daňové příjmy dle Přílohy č. 1 k zákonu</a:t>
                      </a:r>
                      <a:r>
                        <a:rPr lang="cs-CZ" sz="1600" baseline="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o RUD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100,00 %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92,22 %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71803"/>
                  </a:ext>
                </a:extLst>
              </a:tr>
              <a:tr h="4527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Financování NPP a ONIV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7,78 %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7199"/>
                  </a:ext>
                </a:extLst>
              </a:tr>
              <a:tr h="65590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Váhy v RUD krajů 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68654"/>
                  </a:ext>
                </a:extLst>
              </a:tr>
            </a:tbl>
          </a:graphicData>
        </a:graphic>
      </p:graphicFrame>
      <p:sp>
        <p:nvSpPr>
          <p:cNvPr id="7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16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736619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2453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Obcí, které nezřizují školy a školská zařízení se změna nedotkne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872836" y="877866"/>
            <a:ext cx="7656022" cy="5477173"/>
            <a:chOff x="2132937" y="885524"/>
            <a:chExt cx="7999031" cy="5674881"/>
          </a:xfrm>
        </p:grpSpPr>
        <p:graphicFrame>
          <p:nvGraphicFramePr>
            <p:cNvPr id="8" name="Objek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1825878"/>
                </p:ext>
              </p:extLst>
            </p:nvPr>
          </p:nvGraphicFramePr>
          <p:xfrm>
            <a:off x="2132937" y="885524"/>
            <a:ext cx="7999031" cy="56748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List" r:id="rId3" imgW="5080000" imgH="4533812" progId="Excel.Sheet.12">
                    <p:embed/>
                  </p:oleObj>
                </mc:Choice>
                <mc:Fallback>
                  <p:oleObj name="List" r:id="rId3" imgW="5080000" imgH="4533812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132937" y="885524"/>
                          <a:ext cx="7999031" cy="567488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3065755" y="2807423"/>
              <a:ext cx="146937" cy="514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72726" tIns="36363" rIns="72726" bIns="36363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27272"/>
              <a:br>
                <a:rPr lang="cs-CZ" altLang="cs-CZ" sz="1432" dirty="0"/>
              </a:br>
              <a:endParaRPr lang="cs-CZ" altLang="cs-CZ" sz="1432" dirty="0"/>
            </a:p>
          </p:txBody>
        </p:sp>
        <p:sp>
          <p:nvSpPr>
            <p:cNvPr id="3" name="Ovál 2"/>
            <p:cNvSpPr/>
            <p:nvPr/>
          </p:nvSpPr>
          <p:spPr>
            <a:xfrm>
              <a:off x="9432406" y="3195725"/>
              <a:ext cx="586892" cy="432999"/>
            </a:xfrm>
            <a:prstGeom prst="ellipse">
              <a:avLst/>
            </a:prstGeom>
            <a:noFill/>
            <a:ln w="222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ál 9"/>
            <p:cNvSpPr/>
            <p:nvPr/>
          </p:nvSpPr>
          <p:spPr>
            <a:xfrm>
              <a:off x="9447926" y="5624366"/>
              <a:ext cx="586892" cy="381799"/>
            </a:xfrm>
            <a:prstGeom prst="ellipse">
              <a:avLst/>
            </a:prstGeom>
            <a:noFill/>
            <a:ln w="222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17</a:t>
            </a:fld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731484" y="885524"/>
            <a:ext cx="32606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objem prostředků připadající na ostatní kritéria zůstává beze změny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veškerý nárůst prostředků bude alokován do „školského“ kritéria</a:t>
            </a:r>
          </a:p>
        </p:txBody>
      </p:sp>
    </p:spTree>
    <p:extLst>
      <p:ext uri="{BB962C8B-B14F-4D97-AF65-F5344CB8AC3E}">
        <p14:creationId xmlns:p14="http://schemas.microsoft.com/office/powerpoint/2010/main" val="772874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639213" y="-20042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chemeClr val="accent2"/>
                </a:solidFill>
              </a:rPr>
              <a:t>Školské kritérium a jeho principy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867241" y="858727"/>
            <a:ext cx="10690902" cy="56286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>
                <a:solidFill>
                  <a:schemeClr val="tx2"/>
                </a:solidFill>
              </a:rPr>
              <a:t>širší okruh zohledněných výkonů </a:t>
            </a:r>
            <a:r>
              <a:rPr lang="cs-CZ" sz="2400" dirty="0">
                <a:solidFill>
                  <a:schemeClr val="tx2"/>
                </a:solidFill>
              </a:rPr>
              <a:t>– v novém pojetí jsou zahrnuty děti </a:t>
            </a:r>
            <a:r>
              <a:rPr lang="cs-CZ" sz="2400" b="1" dirty="0">
                <a:solidFill>
                  <a:schemeClr val="tx2"/>
                </a:solidFill>
              </a:rPr>
              <a:t>MŠ, </a:t>
            </a:r>
            <a:r>
              <a:rPr lang="cs-CZ" sz="2400" dirty="0">
                <a:solidFill>
                  <a:schemeClr val="tx2"/>
                </a:solidFill>
              </a:rPr>
              <a:t>žáci </a:t>
            </a:r>
            <a:r>
              <a:rPr lang="cs-CZ" sz="2400" b="1" dirty="0">
                <a:solidFill>
                  <a:schemeClr val="tx2"/>
                </a:solidFill>
              </a:rPr>
              <a:t>ZŠ a SŠ, </a:t>
            </a:r>
            <a:r>
              <a:rPr lang="cs-CZ" sz="2400" dirty="0">
                <a:solidFill>
                  <a:schemeClr val="tx2"/>
                </a:solidFill>
              </a:rPr>
              <a:t>studenti </a:t>
            </a:r>
            <a:r>
              <a:rPr lang="cs-CZ" sz="2400" b="1" dirty="0">
                <a:solidFill>
                  <a:schemeClr val="tx2"/>
                </a:solidFill>
              </a:rPr>
              <a:t>VOŠ, </a:t>
            </a:r>
            <a:r>
              <a:rPr lang="cs-CZ" sz="2400" dirty="0">
                <a:solidFill>
                  <a:schemeClr val="tx2"/>
                </a:solidFill>
              </a:rPr>
              <a:t>děti v </a:t>
            </a:r>
            <a:r>
              <a:rPr lang="cs-CZ" sz="2400" b="1" dirty="0">
                <a:solidFill>
                  <a:schemeClr val="tx2"/>
                </a:solidFill>
              </a:rPr>
              <a:t>ZUŠ, dětských domovech a internátech, střediscích volného času</a:t>
            </a:r>
            <a:endParaRPr lang="cs-CZ" sz="2400" dirty="0">
              <a:solidFill>
                <a:schemeClr val="tx2"/>
              </a:solidFill>
            </a:endParaRPr>
          </a:p>
          <a:p>
            <a:pPr marL="185738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i="1" dirty="0">
                <a:solidFill>
                  <a:schemeClr val="tx2"/>
                </a:solidFill>
              </a:rPr>
              <a:t>(pozn.: v současné právní úpravě jsou pouze děti MŠ a žáci ZŠ, plnící povinnou školní docházku – pouze u obcí)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dirty="0">
                <a:solidFill>
                  <a:schemeClr val="tx2"/>
                </a:solidFill>
              </a:rPr>
              <a:t>vypuštění individuálně vzdělávaných žáků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dirty="0">
                <a:solidFill>
                  <a:schemeClr val="tx2"/>
                </a:solidFill>
              </a:rPr>
              <a:t>přepočet výkonů na základě </a:t>
            </a:r>
            <a:r>
              <a:rPr lang="cs-CZ" sz="2400" b="1" dirty="0">
                <a:solidFill>
                  <a:schemeClr val="tx2"/>
                </a:solidFill>
              </a:rPr>
              <a:t>přepočtových školských koeficientů </a:t>
            </a:r>
            <a:r>
              <a:rPr lang="cs-CZ" sz="2400" dirty="0">
                <a:solidFill>
                  <a:schemeClr val="tx2"/>
                </a:solidFill>
              </a:rPr>
              <a:t>zohledňujících finanční náročnost </a:t>
            </a:r>
            <a:r>
              <a:rPr lang="cs-CZ" sz="2400" b="1" dirty="0">
                <a:solidFill>
                  <a:schemeClr val="tx2"/>
                </a:solidFill>
              </a:rPr>
              <a:t>prostřednictvím nařízení vlády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b="1" dirty="0">
                <a:solidFill>
                  <a:schemeClr val="tx2"/>
                </a:solidFill>
              </a:rPr>
              <a:t>DSO</a:t>
            </a:r>
            <a:r>
              <a:rPr lang="cs-CZ" sz="2400" dirty="0">
                <a:solidFill>
                  <a:schemeClr val="tx2"/>
                </a:solidFill>
              </a:rPr>
              <a:t> již nebudou financovány formou dotace ze státního rozpočtu, jejich děti a žáci se budou započítávat obci, v níž má svazková škola sídlo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241" dirty="0">
                <a:solidFill>
                  <a:schemeClr val="tx2"/>
                </a:solidFill>
              </a:rPr>
              <a:t>stanovy DSO určí způsob financování svazkové školy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18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35363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608154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Přepočtové školské koeficienty (návrh)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1011115" y="1239716"/>
            <a:ext cx="9778805" cy="4914900"/>
          </a:xfrm>
        </p:spPr>
        <p:txBody>
          <a:bodyPr>
            <a:noAutofit/>
          </a:bodyPr>
          <a:lstStyle/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koeficienty stanoví MŠMT pro vymezený okruh výkonů podle </a:t>
            </a:r>
            <a:r>
              <a:rPr lang="cs-CZ" sz="2400" b="1" dirty="0">
                <a:solidFill>
                  <a:schemeClr val="tx2"/>
                </a:solidFill>
              </a:rPr>
              <a:t>finanční náročnosti </a:t>
            </a:r>
            <a:r>
              <a:rPr lang="cs-CZ" sz="2400" dirty="0">
                <a:solidFill>
                  <a:schemeClr val="tx2"/>
                </a:solidFill>
              </a:rPr>
              <a:t>jednotlivých typů vzdělávání a výchovy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základem je přiřazení </a:t>
            </a:r>
            <a:r>
              <a:rPr lang="cs-CZ" sz="2400" b="1" dirty="0">
                <a:solidFill>
                  <a:schemeClr val="tx2"/>
                </a:solidFill>
              </a:rPr>
              <a:t>koeficientu 1,0 pro žáka běžné třídy ZŠ, </a:t>
            </a:r>
            <a:r>
              <a:rPr lang="cs-CZ" sz="2400" dirty="0">
                <a:solidFill>
                  <a:schemeClr val="tx2"/>
                </a:solidFill>
              </a:rPr>
              <a:t> doplněné o další výkony a jim přiřazené koeficienty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návrh systému přepočtových školských koeficientů zahrnuje </a:t>
            </a:r>
            <a:r>
              <a:rPr lang="cs-CZ" sz="2400" b="1" dirty="0">
                <a:solidFill>
                  <a:schemeClr val="tx2"/>
                </a:solidFill>
              </a:rPr>
              <a:t>zvýhodnění pro svazkové školy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na přechodnou dobu (do konce roku 2026) se navrhuje </a:t>
            </a:r>
            <a:r>
              <a:rPr lang="cs-CZ" sz="2400" b="1" dirty="0">
                <a:solidFill>
                  <a:schemeClr val="tx2"/>
                </a:solidFill>
              </a:rPr>
              <a:t>zvýhodnění obcí s počtem dětí a žáků do 500; přičte se jim 10 žáků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19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2539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"/>
            <a:ext cx="10800000" cy="9906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Hospodaření státu je nadále ve vysokém schodku, ale postupně se zlepšuje</a:t>
            </a:r>
            <a:endParaRPr lang="cs-CZ" sz="2800" i="1" dirty="0">
              <a:solidFill>
                <a:schemeClr val="accent5"/>
              </a:solidFill>
            </a:endParaRPr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2</a:t>
            </a:fld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625009"/>
              </p:ext>
            </p:extLst>
          </p:nvPr>
        </p:nvGraphicFramePr>
        <p:xfrm>
          <a:off x="442784" y="1743075"/>
          <a:ext cx="7443916" cy="417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8067674" y="1743075"/>
            <a:ext cx="381952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stát si v dlouhodobě „nevydělá“ ani na pokrytí běžných výdajů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 roce </a:t>
            </a:r>
            <a:r>
              <a:rPr lang="cs-CZ" b="1" dirty="0"/>
              <a:t>2024</a:t>
            </a:r>
            <a:r>
              <a:rPr lang="cs-CZ" dirty="0"/>
              <a:t> dosáhl schodek veřejných financí </a:t>
            </a:r>
            <a:r>
              <a:rPr lang="cs-CZ" b="1" dirty="0"/>
              <a:t>2,8 % HDP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saldo </a:t>
            </a:r>
            <a:r>
              <a:rPr lang="cs-CZ" b="1" dirty="0"/>
              <a:t>hospodaření státu </a:t>
            </a:r>
            <a:r>
              <a:rPr lang="cs-CZ" dirty="0"/>
              <a:t>i jeho provozní saldo </a:t>
            </a:r>
            <a:r>
              <a:rPr lang="cs-CZ" b="1" dirty="0"/>
              <a:t>se </a:t>
            </a:r>
            <a:r>
              <a:rPr lang="cs-CZ" dirty="0"/>
              <a:t>meziročně </a:t>
            </a:r>
            <a:r>
              <a:rPr lang="cs-CZ" b="1" dirty="0"/>
              <a:t>mírně zlepšilo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saldo: + 18 mld. Kč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provozní saldo: + 38 mld. Kč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 roce </a:t>
            </a:r>
            <a:r>
              <a:rPr lang="cs-CZ" b="1" dirty="0"/>
              <a:t>2025</a:t>
            </a:r>
            <a:r>
              <a:rPr lang="cs-CZ" dirty="0"/>
              <a:t> by mělo dojít k další konsolidaci veřejných financí a snížení deficitu </a:t>
            </a:r>
            <a:r>
              <a:rPr lang="cs-CZ" b="1" dirty="0"/>
              <a:t>na 2,3 % HDP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150426" y="6000704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</p:spTree>
    <p:extLst>
      <p:ext uri="{BB962C8B-B14F-4D97-AF65-F5344CB8AC3E}">
        <p14:creationId xmlns:p14="http://schemas.microsoft.com/office/powerpoint/2010/main" val="2209131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285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Předběžný návrh přepočítacích školských koeficientů</a:t>
            </a: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20</a:t>
            </a:fld>
            <a:endParaRPr lang="cs-CZ" sz="12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134599"/>
              </p:ext>
            </p:extLst>
          </p:nvPr>
        </p:nvGraphicFramePr>
        <p:xfrm>
          <a:off x="442784" y="990000"/>
          <a:ext cx="9683750" cy="559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2" imgW="8267675" imgH="5353204" progId="Excel.Sheet.12">
                  <p:embed/>
                </p:oleObj>
              </mc:Choice>
              <mc:Fallback>
                <p:oleObj name="List" r:id="rId2" imgW="8267675" imgH="53532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2784" y="990000"/>
                        <a:ext cx="9683750" cy="559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0289406" y="990000"/>
            <a:ext cx="1665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Průměr:</a:t>
            </a:r>
          </a:p>
          <a:p>
            <a:endParaRPr lang="cs-CZ" dirty="0"/>
          </a:p>
          <a:p>
            <a:r>
              <a:rPr lang="cs-CZ" b="1" dirty="0"/>
              <a:t>35 026 Kč</a:t>
            </a:r>
          </a:p>
        </p:txBody>
      </p:sp>
    </p:spTree>
    <p:extLst>
      <p:ext uri="{BB962C8B-B14F-4D97-AF65-F5344CB8AC3E}">
        <p14:creationId xmlns:p14="http://schemas.microsoft.com/office/powerpoint/2010/main" val="1178989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50" y="9525"/>
            <a:ext cx="10800000" cy="990000"/>
          </a:xfrm>
        </p:spPr>
        <p:txBody>
          <a:bodyPr/>
          <a:lstStyle/>
          <a:p>
            <a:r>
              <a:rPr lang="cs-CZ" sz="2800" dirty="0"/>
              <a:t>Doporučení pro rozpočet po schválení novely RUD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08925" y="892411"/>
            <a:ext cx="11220450" cy="546262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/>
              <a:t>KONEC ROKU 2025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zohlednění </a:t>
            </a:r>
            <a:r>
              <a:rPr lang="cs-CZ" sz="2000" b="1" dirty="0"/>
              <a:t>zvýšených daňových příjmů </a:t>
            </a:r>
            <a:r>
              <a:rPr lang="cs-CZ" sz="2000" dirty="0"/>
              <a:t>v návrhu rozpočtu obce</a:t>
            </a:r>
          </a:p>
          <a:p>
            <a:pPr>
              <a:lnSpc>
                <a:spcPct val="100000"/>
              </a:lnSpc>
            </a:pPr>
            <a:r>
              <a:rPr lang="cs-CZ" sz="2000" b="1" dirty="0"/>
              <a:t>zahrnutí výdajů </a:t>
            </a:r>
            <a:r>
              <a:rPr lang="cs-CZ" sz="2000" dirty="0"/>
              <a:t>na NPP a ONIV do </a:t>
            </a:r>
            <a:r>
              <a:rPr lang="cs-CZ" sz="2000" b="1" dirty="0"/>
              <a:t>návrhu rozpočtu obce </a:t>
            </a:r>
            <a:r>
              <a:rPr lang="cs-CZ" sz="2000" dirty="0"/>
              <a:t>na rok 2026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b="1" dirty="0"/>
              <a:t>navýšení příspěvku na provoz </a:t>
            </a:r>
            <a:r>
              <a:rPr lang="cs-CZ" sz="2000" dirty="0"/>
              <a:t>dle dohody se školami a školskými zařízeními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b="1" dirty="0"/>
              <a:t>není povinné stanovit </a:t>
            </a:r>
            <a:r>
              <a:rPr lang="cs-CZ" sz="2000" dirty="0"/>
              <a:t>objem prostředků na platy NPP </a:t>
            </a:r>
            <a:r>
              <a:rPr lang="cs-CZ" sz="2000" b="1" dirty="0"/>
              <a:t>jako závazný ukazatel </a:t>
            </a:r>
            <a:r>
              <a:rPr lang="cs-CZ" sz="2000" b="1" u="sng" dirty="0"/>
              <a:t>rozpočtu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zřizovatel </a:t>
            </a:r>
            <a:r>
              <a:rPr lang="cs-CZ" sz="2000" b="1" dirty="0"/>
              <a:t>může </a:t>
            </a:r>
            <a:r>
              <a:rPr lang="cs-CZ" sz="2000" dirty="0"/>
              <a:t>(ale nemusí) </a:t>
            </a:r>
            <a:r>
              <a:rPr lang="cs-CZ" sz="2000" b="1" dirty="0"/>
              <a:t>stanovit při </a:t>
            </a:r>
            <a:r>
              <a:rPr lang="cs-CZ" sz="2000" b="1" u="sng" dirty="0"/>
              <a:t>rozpisu</a:t>
            </a:r>
            <a:r>
              <a:rPr lang="cs-CZ" sz="2000" b="1" dirty="0"/>
              <a:t> rozpočtovaného příspěvku </a:t>
            </a:r>
            <a:r>
              <a:rPr lang="cs-CZ" sz="2000" dirty="0"/>
              <a:t>objem prostředků na platy NPP jako </a:t>
            </a:r>
            <a:r>
              <a:rPr lang="cs-CZ" sz="2000" b="1" dirty="0"/>
              <a:t>závazný ukazatel</a:t>
            </a:r>
          </a:p>
          <a:p>
            <a:pPr>
              <a:lnSpc>
                <a:spcPct val="100000"/>
              </a:lnSpc>
            </a:pPr>
            <a:r>
              <a:rPr lang="cs-CZ" sz="2000" b="1" dirty="0"/>
              <a:t>MŠMT </a:t>
            </a:r>
            <a:r>
              <a:rPr lang="cs-CZ" sz="2000" dirty="0"/>
              <a:t>pokryje prosincové platy vyplácené v </a:t>
            </a:r>
            <a:r>
              <a:rPr lang="cs-CZ" sz="2000"/>
              <a:t>lednovém výplatním </a:t>
            </a:r>
            <a:r>
              <a:rPr lang="cs-CZ" sz="2000" dirty="0"/>
              <a:t>termínu</a:t>
            </a:r>
            <a:endParaRPr lang="cs-CZ" sz="2000" b="1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/>
              <a:t>LEDEN 2026</a:t>
            </a:r>
          </a:p>
          <a:p>
            <a:pPr>
              <a:lnSpc>
                <a:spcPct val="100000"/>
              </a:lnSpc>
            </a:pPr>
            <a:r>
              <a:rPr lang="cs-CZ" sz="2000" b="1" dirty="0"/>
              <a:t>obce</a:t>
            </a:r>
            <a:r>
              <a:rPr lang="cs-CZ" sz="2000" dirty="0"/>
              <a:t> v lednu </a:t>
            </a:r>
            <a:r>
              <a:rPr lang="cs-CZ" sz="2000" b="1" dirty="0"/>
              <a:t>obdrží</a:t>
            </a:r>
            <a:r>
              <a:rPr lang="cs-CZ" sz="2000" dirty="0"/>
              <a:t> </a:t>
            </a:r>
            <a:r>
              <a:rPr lang="cs-CZ" sz="2000" b="1" dirty="0"/>
              <a:t>navýšené prostředky </a:t>
            </a:r>
            <a:r>
              <a:rPr lang="cs-CZ" sz="2000" dirty="0"/>
              <a:t>v RUD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odhad výše prostředků na obec v kalkulačce MŠMT (zatím jen 9-12/2025; odhad na rok 2026 </a:t>
            </a:r>
            <a:r>
              <a:rPr lang="cs-CZ" sz="2000" dirty="0" err="1"/>
              <a:t>pronásobením</a:t>
            </a:r>
            <a:r>
              <a:rPr lang="cs-CZ" sz="2000" dirty="0"/>
              <a:t> </a:t>
            </a:r>
            <a:r>
              <a:rPr lang="cs-CZ" sz="2000" b="1" dirty="0"/>
              <a:t>x 3</a:t>
            </a:r>
            <a:r>
              <a:rPr lang="cs-CZ" sz="2000" dirty="0"/>
              <a:t>) </a:t>
            </a:r>
            <a:r>
              <a:rPr lang="cs-CZ" sz="2000" dirty="0">
                <a:hlinkClick r:id="rId2"/>
              </a:rPr>
              <a:t>https://statis.msmt.gov.cz/nepedagogove/</a:t>
            </a:r>
            <a:r>
              <a:rPr lang="cs-CZ" sz="20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2000" b="1" dirty="0"/>
              <a:t>první platby </a:t>
            </a:r>
            <a:r>
              <a:rPr lang="cs-CZ" sz="2000" dirty="0"/>
              <a:t>školám budou realizovány z rozpočtů obcí </a:t>
            </a:r>
            <a:r>
              <a:rPr lang="cs-CZ" sz="2000" b="1" dirty="0"/>
              <a:t>v lednu 2026 </a:t>
            </a:r>
            <a:r>
              <a:rPr lang="cs-CZ" sz="2000" dirty="0"/>
              <a:t>(budou použity na lednové platy, které se hradí v únorovém výplatním termínu)</a:t>
            </a:r>
            <a:endParaRPr lang="cs-CZ" sz="2000" b="1" dirty="0"/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B3CF81-40B1-461F-ABB1-DF8E3BDEAF2C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33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060621" y="761138"/>
            <a:ext cx="10210800" cy="3146854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73535" y="4191125"/>
            <a:ext cx="792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>
                <a:solidFill>
                  <a:schemeClr val="accent3"/>
                </a:solidFill>
              </a:rPr>
              <a:t>monitor.statnipokladna.cz</a:t>
            </a:r>
            <a:br>
              <a:rPr lang="cs-CZ" u="sng" dirty="0">
                <a:solidFill>
                  <a:schemeClr val="accent3"/>
                </a:solidFill>
              </a:rPr>
            </a:br>
            <a:r>
              <a:rPr lang="cs-CZ" u="sng" dirty="0">
                <a:solidFill>
                  <a:schemeClr val="accent3"/>
                </a:solidFill>
              </a:rPr>
              <a:t>https://www.mfcr.cz/cs/verejny-sektor/uzemni-rozpocty/metodicka-podpora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55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492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Hospodaření </a:t>
            </a:r>
            <a:r>
              <a:rPr lang="cs-CZ" sz="2800" dirty="0">
                <a:solidFill>
                  <a:schemeClr val="accent5"/>
                </a:solidFill>
              </a:rPr>
              <a:t>obcí v roce 2024 </a:t>
            </a:r>
            <a:r>
              <a:rPr lang="cs-CZ" sz="2800" dirty="0"/>
              <a:t>skončilo v přebytku 41,2 mld. Kč</a:t>
            </a:r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3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191683" y="3454957"/>
            <a:ext cx="897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mld. Kč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10431" y="1504354"/>
            <a:ext cx="368617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provozní saldo stagnovalo </a:t>
            </a:r>
            <a:r>
              <a:rPr lang="cs-CZ" dirty="0"/>
              <a:t>a dosáhlo </a:t>
            </a:r>
            <a:r>
              <a:rPr lang="cs-CZ" b="1" dirty="0"/>
              <a:t>druhého nejvyššího přebytku</a:t>
            </a:r>
            <a:r>
              <a:rPr lang="cs-CZ" dirty="0"/>
              <a:t> za posledních 12 let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snížení loňského rekordního přebytku o 14,5 mld. Kč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obce (mimo Prahu) </a:t>
            </a:r>
            <a:r>
              <a:rPr lang="cs-CZ" dirty="0"/>
              <a:t>v přebytku </a:t>
            </a:r>
            <a:r>
              <a:rPr lang="cs-CZ" b="1" dirty="0"/>
              <a:t>18,2 mld. Kč </a:t>
            </a:r>
            <a:r>
              <a:rPr lang="cs-CZ" dirty="0"/>
              <a:t>(odhad činil 15 mld. Kč)</a:t>
            </a:r>
            <a:endParaRPr lang="cs-CZ" b="1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Praha </a:t>
            </a:r>
            <a:r>
              <a:rPr lang="cs-CZ" dirty="0"/>
              <a:t>v přebytku </a:t>
            </a:r>
            <a:r>
              <a:rPr lang="cs-CZ" b="1" dirty="0"/>
              <a:t>23 mld. Kč </a:t>
            </a:r>
            <a:r>
              <a:rPr lang="cs-CZ" dirty="0"/>
              <a:t>(odhad činil 22 mld. Kč)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45701" y="6248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075650"/>
              </p:ext>
            </p:extLst>
          </p:nvPr>
        </p:nvGraphicFramePr>
        <p:xfrm>
          <a:off x="809769" y="1149292"/>
          <a:ext cx="7600662" cy="478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308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997344"/>
              </p:ext>
            </p:extLst>
          </p:nvPr>
        </p:nvGraphicFramePr>
        <p:xfrm>
          <a:off x="1089025" y="1308100"/>
          <a:ext cx="10709275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3" imgW="7245362" imgH="2038372" progId="Excel.Sheet.12">
                  <p:embed/>
                </p:oleObj>
              </mc:Choice>
              <mc:Fallback>
                <p:oleObj name="List" r:id="rId3" imgW="7245362" imgH="20383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9025" y="1308100"/>
                        <a:ext cx="10709275" cy="301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49" y="-77002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Výběr daní byl v roce 2024 mírně pod úrovní predikce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1312742" y="4047325"/>
            <a:ext cx="504825" cy="295275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ovéPole 4"/>
          <p:cNvSpPr txBox="1"/>
          <p:nvPr/>
        </p:nvSpPr>
        <p:spPr>
          <a:xfrm>
            <a:off x="589197" y="4724400"/>
            <a:ext cx="108979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DPH: </a:t>
            </a:r>
            <a:r>
              <a:rPr lang="cs-CZ" dirty="0"/>
              <a:t>nižší růst výdajů domácností na spotřebu (predikce očekávala růst 6,4 %; odhaduje se 5,0 %)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DPPO: </a:t>
            </a:r>
            <a:r>
              <a:rPr lang="cs-CZ" dirty="0"/>
              <a:t>meziroční pokles ve vybraných sektorech; nižší vyrovnání daně za zdaňovací období 2023 splatné v roce 2024 a následně nižší výše záloh ve druhém pololetí roku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DPFO: </a:t>
            </a:r>
            <a:r>
              <a:rPr lang="cs-CZ" dirty="0"/>
              <a:t>predikce byla naplněna (vlivem převodů na konci roku je celostátní inkaso vyšší než prostředky převedené obcím)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36657" y="1009050"/>
            <a:ext cx="6026677" cy="29905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2024</a:t>
            </a:r>
            <a:endParaRPr lang="en-GB" sz="16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4618" y="986393"/>
            <a:ext cx="445993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b="1" dirty="0"/>
              <a:t>Predikce vs. daně převedené obcím v roce 2024</a:t>
            </a:r>
            <a:endParaRPr lang="en-GB" sz="1500" b="1" dirty="0"/>
          </a:p>
        </p:txBody>
      </p:sp>
      <p:sp>
        <p:nvSpPr>
          <p:cNvPr id="9" name="Ovál 8"/>
          <p:cNvSpPr/>
          <p:nvPr/>
        </p:nvSpPr>
        <p:spPr>
          <a:xfrm>
            <a:off x="9359919" y="4047325"/>
            <a:ext cx="504825" cy="295275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92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8287"/>
            <a:ext cx="10800000" cy="90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Rok 2025 bude z hlediska sdílených daní mírně pozitivní</a:t>
            </a:r>
            <a:endParaRPr lang="cs-CZ" sz="2400" i="1" dirty="0">
              <a:solidFill>
                <a:srgbClr val="002060"/>
              </a:solidFill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5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29350" y="1652930"/>
            <a:ext cx="5838826" cy="4278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pokles podílu obcí </a:t>
            </a:r>
            <a:r>
              <a:rPr lang="cs-CZ" sz="2200" dirty="0"/>
              <a:t>z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24,92 % (2024) na 24,16 % (2025)</a:t>
            </a:r>
            <a:endParaRPr lang="cs-CZ" sz="2200" dirty="0"/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DPPO </a:t>
            </a:r>
            <a:r>
              <a:rPr lang="cs-CZ" sz="2200" dirty="0"/>
              <a:t>po silném, byť očekávaném poklesu v roce 2024, by měla mírně růst; nedostatek zaměstnanců však nadále brzdí růst produkce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tahounem bude </a:t>
            </a:r>
            <a:r>
              <a:rPr lang="cs-CZ" sz="2200" b="1" dirty="0"/>
              <a:t>DPFO – závislá činnost</a:t>
            </a:r>
            <a:r>
              <a:rPr lang="cs-CZ" sz="2200" dirty="0"/>
              <a:t> (růst reálných mezd kolem 4 % a nízká nezaměstnanost)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DPH </a:t>
            </a:r>
            <a:r>
              <a:rPr lang="cs-CZ" sz="2200" dirty="0"/>
              <a:t>si bude udržovat mírný růst díky oživení spotřeby domácností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602498"/>
              </p:ext>
            </p:extLst>
          </p:nvPr>
        </p:nvGraphicFramePr>
        <p:xfrm>
          <a:off x="161925" y="1652929"/>
          <a:ext cx="6467475" cy="4243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453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0"/>
            <a:ext cx="9906001" cy="8440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Predikce daňových příjmů </a:t>
            </a:r>
            <a:r>
              <a:rPr lang="cs-CZ" sz="2800" dirty="0">
                <a:solidFill>
                  <a:schemeClr val="accent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obcí naznačuje mírný růst daní letos i v příštích letech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1473" y="1254840"/>
            <a:ext cx="10274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(poslední dostupná predikce použitá pro SR 2025 – další aktualizace predikce bude v dubnu 2025)</a:t>
            </a:r>
            <a:endParaRPr lang="cs-CZ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226300"/>
              </p:ext>
            </p:extLst>
          </p:nvPr>
        </p:nvGraphicFramePr>
        <p:xfrm>
          <a:off x="481011" y="1815662"/>
          <a:ext cx="11062993" cy="306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3" imgW="7629601" imgH="2114396" progId="Excel.Sheet.12">
                  <p:embed/>
                </p:oleObj>
              </mc:Choice>
              <mc:Fallback>
                <p:oleObj name="List" r:id="rId3" imgW="7629601" imgH="21143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011" y="1815662"/>
                        <a:ext cx="11062993" cy="306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077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800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Výdaje </a:t>
            </a:r>
            <a:r>
              <a:rPr lang="cs-CZ" sz="2800" dirty="0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obcí 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(bez Prahy) se mírně zvýšily</a:t>
            </a:r>
          </a:p>
        </p:txBody>
      </p:sp>
      <p:sp>
        <p:nvSpPr>
          <p:cNvPr id="6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7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10800000">
            <a:off x="221392" y="3185291"/>
            <a:ext cx="400110" cy="115608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400" b="1" dirty="0"/>
              <a:t>mld. Kč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143876" y="1478824"/>
            <a:ext cx="360857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navýšení běžných výdajů o 5,2 %, tj. o 12 mld. Kč </a:t>
            </a:r>
            <a:r>
              <a:rPr lang="cs-CZ" dirty="0"/>
              <a:t>(zejména opravy a udržování silnic, platy zaměstnanců)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navýšení investic o 11,2 %</a:t>
            </a:r>
            <a:r>
              <a:rPr lang="cs-CZ" dirty="0"/>
              <a:t>, tj. o 10,5 mld. Kč (zejména </a:t>
            </a:r>
            <a:r>
              <a:rPr lang="pl-PL" dirty="0"/>
              <a:t>stavba silnic, základních škol)</a:t>
            </a:r>
            <a:endParaRPr lang="en-GB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028120"/>
              </p:ext>
            </p:extLst>
          </p:nvPr>
        </p:nvGraphicFramePr>
        <p:xfrm>
          <a:off x="548534" y="1478824"/>
          <a:ext cx="7500092" cy="4569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284264" y="6050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</p:spTree>
    <p:extLst>
      <p:ext uri="{BB962C8B-B14F-4D97-AF65-F5344CB8AC3E}">
        <p14:creationId xmlns:p14="http://schemas.microsoft.com/office/powerpoint/2010/main" val="844295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á složená závorka 13"/>
          <p:cNvSpPr/>
          <p:nvPr/>
        </p:nvSpPr>
        <p:spPr>
          <a:xfrm>
            <a:off x="6196175" y="2530455"/>
            <a:ext cx="230587" cy="239037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á složená závorka 14"/>
          <p:cNvSpPr/>
          <p:nvPr/>
        </p:nvSpPr>
        <p:spPr>
          <a:xfrm rot="16200000">
            <a:off x="5709247" y="2099391"/>
            <a:ext cx="110401" cy="663665"/>
          </a:xfrm>
          <a:prstGeom prst="rightBrace">
            <a:avLst>
              <a:gd name="adj1" fmla="val 8333"/>
              <a:gd name="adj2" fmla="val 493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421524" y="2872187"/>
            <a:ext cx="400110" cy="170691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400" b="1" dirty="0"/>
              <a:t>+ 357,8 mld. Kč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36616" y="1985579"/>
            <a:ext cx="185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+ 35,2 mld., tj. 9,1%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66942" y="3604445"/>
            <a:ext cx="729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mld. Kč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6115" y="905337"/>
            <a:ext cx="60066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zůstatky </a:t>
            </a:r>
            <a:r>
              <a:rPr lang="cs-CZ" sz="2000" dirty="0"/>
              <a:t>se během 12 let téměř </a:t>
            </a:r>
            <a:r>
              <a:rPr lang="cs-CZ" sz="2000" b="1" dirty="0"/>
              <a:t>zčtyřnásobily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170 mld. Kč</a:t>
            </a:r>
            <a:r>
              <a:rPr lang="cs-CZ" sz="2000" dirty="0"/>
              <a:t> (40 %) drží Praha</a:t>
            </a:r>
            <a:endParaRPr lang="cs-CZ" sz="2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63787" y="938655"/>
            <a:ext cx="51130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obce a kraje mají naspořeno </a:t>
            </a:r>
            <a:r>
              <a:rPr lang="cs-CZ" sz="2000" b="1" dirty="0"/>
              <a:t>527 mld. Kč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v </a:t>
            </a:r>
            <a:r>
              <a:rPr lang="cs-CZ" sz="2000" dirty="0" err="1"/>
              <a:t>příspěvk</a:t>
            </a:r>
            <a:r>
              <a:rPr lang="cs-CZ" sz="2000" dirty="0"/>
              <a:t>. organizacích je </a:t>
            </a:r>
            <a:r>
              <a:rPr lang="cs-CZ" sz="2000" b="1" dirty="0"/>
              <a:t>77 mld. Kč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474342" y="6050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20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8</a:t>
            </a:fld>
            <a:endParaRPr lang="cs-CZ" dirty="0"/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970712" y="0"/>
            <a:ext cx="10800000" cy="9900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113000"/>
              </a:lnSpc>
              <a:spcBef>
                <a:spcPct val="0"/>
              </a:spcBef>
              <a:buNone/>
              <a:defRPr sz="3600" b="1" kern="1200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2800" dirty="0">
                <a:solidFill>
                  <a:schemeClr val="accent2"/>
                </a:solidFill>
              </a:rPr>
              <a:t>Nadále pokračuje trend zvyšování úspor obcí</a:t>
            </a:r>
          </a:p>
        </p:txBody>
      </p:sp>
      <p:graphicFrame>
        <p:nvGraphicFramePr>
          <p:cNvPr id="19" name="Graf 18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885915"/>
              </p:ext>
            </p:extLst>
          </p:nvPr>
        </p:nvGraphicFramePr>
        <p:xfrm>
          <a:off x="585482" y="2210691"/>
          <a:ext cx="5806353" cy="390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87444"/>
              </p:ext>
            </p:extLst>
          </p:nvPr>
        </p:nvGraphicFramePr>
        <p:xfrm>
          <a:off x="6949048" y="2293356"/>
          <a:ext cx="5153025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4" imgW="4581342" imgH="2752659" progId="Excel.Sheet.12">
                  <p:embed/>
                </p:oleObj>
              </mc:Choice>
              <mc:Fallback>
                <p:oleObj name="List" r:id="rId4" imgW="4581342" imgH="27526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49048" y="2293356"/>
                        <a:ext cx="5153025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48066" y="2000317"/>
            <a:ext cx="1983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obce (vč. PO) 2024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55845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756115" y="1066703"/>
            <a:ext cx="5501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během 12 let obce a kraje </a:t>
            </a:r>
            <a:r>
              <a:rPr lang="cs-CZ" sz="2000" b="1" dirty="0"/>
              <a:t>nevyužily téměř 290 mld. Kč</a:t>
            </a:r>
            <a:r>
              <a:rPr lang="cs-CZ" sz="2000" dirty="0"/>
              <a:t>; z toho Praha </a:t>
            </a:r>
            <a:r>
              <a:rPr lang="cs-CZ" sz="2000" b="1" dirty="0"/>
              <a:t>151 mld. Kč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338458" y="1100021"/>
            <a:ext cx="5482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trend</a:t>
            </a:r>
            <a:r>
              <a:rPr lang="cs-CZ" sz="2000" dirty="0"/>
              <a:t> nevyužívání prostředků </a:t>
            </a:r>
            <a:r>
              <a:rPr lang="cs-CZ" sz="2000" b="1" dirty="0"/>
              <a:t>se prudce zhoršuje</a:t>
            </a:r>
          </a:p>
        </p:txBody>
      </p:sp>
      <p:sp>
        <p:nvSpPr>
          <p:cNvPr id="20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9</a:t>
            </a:fld>
            <a:endParaRPr lang="cs-CZ" dirty="0"/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970712" y="-1"/>
            <a:ext cx="10800000" cy="9900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113000"/>
              </a:lnSpc>
              <a:spcBef>
                <a:spcPct val="0"/>
              </a:spcBef>
              <a:buNone/>
              <a:defRPr sz="3600" b="1" kern="1200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2800" dirty="0">
                <a:solidFill>
                  <a:schemeClr val="accent2"/>
                </a:solidFill>
              </a:rPr>
              <a:t>Obce ani kraje nejsou dlouhodobě schopné využívat investiční potenciál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938006" y="6237136"/>
            <a:ext cx="4978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 (investice bez dotací - provozní saldo)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280800"/>
              </p:ext>
            </p:extLst>
          </p:nvPr>
        </p:nvGraphicFramePr>
        <p:xfrm>
          <a:off x="756115" y="2827421"/>
          <a:ext cx="5273211" cy="3295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AF6DA304-595D-441C-B486-58CE364829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276942"/>
              </p:ext>
            </p:extLst>
          </p:nvPr>
        </p:nvGraphicFramePr>
        <p:xfrm>
          <a:off x="5931017" y="2852389"/>
          <a:ext cx="5889508" cy="3270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4478077"/>
      </p:ext>
    </p:extLst>
  </p:cSld>
  <p:clrMapOvr>
    <a:masterClrMapping/>
  </p:clrMapOvr>
</p:sld>
</file>

<file path=ppt/theme/theme1.xml><?xml version="1.0" encoding="utf-8"?>
<a:theme xmlns:a="http://schemas.openxmlformats.org/drawingml/2006/main" name="Úvod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7F9D14D-9C1E-4042-8589-B8CDA61C1CE1}"/>
    </a:ext>
  </a:extLst>
</a:theme>
</file>

<file path=ppt/theme/theme10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05ECC45-70F2-4E34-A170-CC807D26CA96}"/>
    </a:ext>
  </a:extLst>
</a:theme>
</file>

<file path=ppt/theme/theme3.xml><?xml version="1.0" encoding="utf-8"?>
<a:theme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935B815-551A-4D4C-B8C9-B4F979A08362}"/>
    </a:ext>
  </a:extLst>
</a:theme>
</file>

<file path=ppt/theme/theme4.xml><?xml version="1.0" encoding="utf-8"?>
<a:theme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AABD3FE4-58BC-4DB7-AC75-BC2CD0EA9375}"/>
    </a:ext>
  </a:extLst>
</a:theme>
</file>

<file path=ppt/theme/theme5.xml><?xml version="1.0" encoding="utf-8"?>
<a:theme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C5417595-ABD5-4210-848A-BFAC5615E8EE}"/>
    </a:ext>
  </a:extLst>
</a:theme>
</file>

<file path=ppt/theme/theme6.xml><?xml version="1.0" encoding="utf-8"?>
<a:theme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42D8321-746C-4995-8FFC-4B22EB1581D9}"/>
    </a:ext>
  </a:extLst>
</a:theme>
</file>

<file path=ppt/theme/theme7.xml><?xml version="1.0" encoding="utf-8"?>
<a:theme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C888A70-A91D-4DC2-8646-ABDE5677D4CB}"/>
    </a:ext>
  </a:extLst>
</a:theme>
</file>

<file path=ppt/theme/theme8.xml><?xml version="1.0" encoding="utf-8"?>
<a:theme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1281743-2A7C-46B6-8CAE-15451AA34C2D}"/>
    </a:ext>
  </a:extLst>
</a:theme>
</file>

<file path=ppt/theme/theme9.xml><?xml version="1.0" encoding="utf-8"?>
<a:theme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07F043D4-1FBC-4D82-8415-E8D9A3B22B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2020-08-04T12:43:00+00:00</_DCDateCreate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34B5AF6-26CB-4910-81DC-330A19CD42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119A97-8F21-48FF-B049-FE9C103EE9F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schemas.microsoft.com/office/2006/documentManagement/types"/>
    <ds:schemaRef ds:uri="57c3d9b8-bc72-4856-b35c-920442c0b9a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230E46-01C3-41A4-9FF3-AC3BE958B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28490</TotalTime>
  <Words>2588</Words>
  <Application>Microsoft Office PowerPoint</Application>
  <PresentationFormat>Širokoúhlá obrazovka</PresentationFormat>
  <Paragraphs>274</Paragraphs>
  <Slides>22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9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9" baseType="lpstr">
      <vt:lpstr>Arial</vt:lpstr>
      <vt:lpstr>AvenirNext LT Pro Bold</vt:lpstr>
      <vt:lpstr>Calibri</vt:lpstr>
      <vt:lpstr>Courier New</vt:lpstr>
      <vt:lpstr>Roboto Slab</vt:lpstr>
      <vt:lpstr>Segoe UI</vt:lpstr>
      <vt:lpstr>Wingdings</vt:lpstr>
      <vt:lpstr>Úvod</vt:lpstr>
      <vt:lpstr>Závěr</vt:lpstr>
      <vt:lpstr>Předělová stránka</vt:lpstr>
      <vt:lpstr>Obsah</vt:lpstr>
      <vt:lpstr>Různé typy stránek</vt:lpstr>
      <vt:lpstr>Graf</vt:lpstr>
      <vt:lpstr>Dva obrázky s popisky</vt:lpstr>
      <vt:lpstr>Tři obrázky s popisky</vt:lpstr>
      <vt:lpstr>Speciální</vt:lpstr>
      <vt:lpstr>List</vt:lpstr>
      <vt:lpstr>Prezentace aplikace PowerPoint</vt:lpstr>
      <vt:lpstr>Hospodaření státu je nadále ve vysokém schodku, ale postupně se zlepšuje</vt:lpstr>
      <vt:lpstr>Hospodaření obcí v roce 2024 skončilo v přebytku 41,2 mld. Kč</vt:lpstr>
      <vt:lpstr>Výběr daní byl v roce 2024 mírně pod úrovní predikce</vt:lpstr>
      <vt:lpstr>Rok 2025 bude z hlediska sdílených daní mírně pozitivní</vt:lpstr>
      <vt:lpstr>Predikce daňových příjmů obcí naznačuje mírný růst daní letos i v příštích letech</vt:lpstr>
      <vt:lpstr>Výdaje obcí (bez Prahy) se mírně zvýšily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Předběžný návrh přepočítacích školských koeficientů</vt:lpstr>
      <vt:lpstr>Doporučení pro rozpočet po schválení novely RUD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MF, verze 16:9</dc:title>
  <dc:creator>Mgr. Vojtěch Peterka</dc:creator>
  <dc:description/>
  <cp:lastModifiedBy>Kouňovská Vendula</cp:lastModifiedBy>
  <cp:revision>658</cp:revision>
  <cp:lastPrinted>2025-03-18T08:45:45Z</cp:lastPrinted>
  <dcterms:created xsi:type="dcterms:W3CDTF">2020-08-04T12:59:07Z</dcterms:created>
  <dcterms:modified xsi:type="dcterms:W3CDTF">2025-03-24T11:37:03Z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0x01010067F6911759377A489158637EE57A7A06</vt:lpwstr>
  </property>
</Properties>
</file>