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63" r:id="rId4"/>
    <p:sldId id="266" r:id="rId5"/>
    <p:sldId id="270" r:id="rId6"/>
    <p:sldId id="271" r:id="rId7"/>
    <p:sldId id="273" r:id="rId8"/>
    <p:sldId id="274" r:id="rId9"/>
    <p:sldId id="26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C"/>
    <a:srgbClr val="E0E0E0"/>
    <a:srgbClr val="323130"/>
    <a:srgbClr val="6768AB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BB5AAC5D-D55D-7A66-54B4-2F8CBBDE85C9}"/>
              </a:ext>
            </a:extLst>
          </p:cNvPr>
          <p:cNvSpPr/>
          <p:nvPr userDrawn="1"/>
        </p:nvSpPr>
        <p:spPr>
          <a:xfrm>
            <a:off x="3141024" y="-1558"/>
            <a:ext cx="9050976" cy="685800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Obsah obrázku Písmo, Grafika, grafický design, snímek obrazovky&#10;&#10;Popis byl vytvořen automaticky">
            <a:extLst>
              <a:ext uri="{FF2B5EF4-FFF2-40B4-BE49-F238E27FC236}">
                <a16:creationId xmlns:a16="http://schemas.microsoft.com/office/drawing/2014/main" id="{D58E6C49-62A6-609A-2A1D-CA4C112979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457" y="5652655"/>
            <a:ext cx="2191381" cy="964876"/>
          </a:xfrm>
          <a:prstGeom prst="rect">
            <a:avLst/>
          </a:prstGeom>
        </p:spPr>
      </p:pic>
      <p:pic>
        <p:nvPicPr>
          <p:cNvPr id="3" name="Obrázek 2" descr="Obsah obrázku text, Písmo, Grafika, logo&#10;&#10;Obsah vygenerovaný umělou inteligencí může být nesprávný.">
            <a:extLst>
              <a:ext uri="{FF2B5EF4-FFF2-40B4-BE49-F238E27FC236}">
                <a16:creationId xmlns:a16="http://schemas.microsoft.com/office/drawing/2014/main" id="{27C9F2D6-BC3A-BEB5-84CE-2AC9157486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638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72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F7BF3-4804-DA14-4446-7C570D9AC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27050A-5C21-098B-EE10-DC0FD744D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F8CFF9-CFE2-789B-C6FB-E2A3641A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75FEC6-0625-8453-4406-B32C76E4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D696C8-2819-322A-6F0D-2AC4095D0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5ECD0D-507D-A036-AC52-2CFA3D177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7CE3EC-AB02-59A2-EA2A-2EA62F43B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F74D7D-7E32-249F-45C6-4ED0702F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C8F131-8B15-D7DC-E7D0-C42F6BDFB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37FB9F-7722-795B-FC70-C66711AB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05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084017E8-3E4E-FB02-CE54-AA448F29A586}"/>
              </a:ext>
            </a:extLst>
          </p:cNvPr>
          <p:cNvSpPr/>
          <p:nvPr userDrawn="1"/>
        </p:nvSpPr>
        <p:spPr>
          <a:xfrm>
            <a:off x="10907487" y="0"/>
            <a:ext cx="1284514" cy="685800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600F09-E8EB-BB3E-CB25-34D093DBA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65"/>
            <a:ext cx="8538358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CCC37-F308-D0B8-2A0D-D2C5FAB8B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8757"/>
            <a:ext cx="8538358" cy="355389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8A38D7-DD2E-932F-D99D-6CFDF3CD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69980"/>
            <a:ext cx="8538358" cy="79335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43C0DB-6237-7546-0CD0-5A83AE6F9FCE}"/>
              </a:ext>
            </a:extLst>
          </p:cNvPr>
          <p:cNvSpPr/>
          <p:nvPr userDrawn="1"/>
        </p:nvSpPr>
        <p:spPr>
          <a:xfrm>
            <a:off x="0" y="0"/>
            <a:ext cx="225631" cy="685800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Obsah obrázku Písmo, Grafika, grafický design, snímek obrazovky&#10;&#10;Popis byl vytvořen automaticky">
            <a:extLst>
              <a:ext uri="{FF2B5EF4-FFF2-40B4-BE49-F238E27FC236}">
                <a16:creationId xmlns:a16="http://schemas.microsoft.com/office/drawing/2014/main" id="{5B9EDCED-8309-15FB-E95E-77E77E0EBB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615" y="6100741"/>
            <a:ext cx="957943" cy="421787"/>
          </a:xfrm>
          <a:prstGeom prst="rect">
            <a:avLst/>
          </a:prstGeom>
        </p:spPr>
      </p:pic>
      <p:pic>
        <p:nvPicPr>
          <p:cNvPr id="6" name="Obrázek 5" descr="Obsah obrázku text, Písmo, Grafika, logo&#10;&#10;Obsah vygenerovaný umělou inteligencí může být nesprávný.">
            <a:extLst>
              <a:ext uri="{FF2B5EF4-FFF2-40B4-BE49-F238E27FC236}">
                <a16:creationId xmlns:a16="http://schemas.microsoft.com/office/drawing/2014/main" id="{B5EF9EAD-F723-C3AE-294E-B6E0AD6CAD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946" y="0"/>
            <a:ext cx="1846053" cy="184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56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D95A942A-6F35-697A-D0E7-738A04568BC4}"/>
              </a:ext>
            </a:extLst>
          </p:cNvPr>
          <p:cNvSpPr/>
          <p:nvPr userDrawn="1"/>
        </p:nvSpPr>
        <p:spPr>
          <a:xfrm>
            <a:off x="0" y="4580288"/>
            <a:ext cx="12192000" cy="2293967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F342EF-45B6-9195-57C3-07A72CD27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8658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F0CC15-F371-9B90-FF62-331B23941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0288"/>
            <a:ext cx="73215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3355E6-6A83-0E9A-61E3-0A2AA6A2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 descr="Obsah obrázku Písmo, Grafika, grafický design, snímek obrazovky&#10;&#10;Popis byl vytvořen automaticky">
            <a:extLst>
              <a:ext uri="{FF2B5EF4-FFF2-40B4-BE49-F238E27FC236}">
                <a16:creationId xmlns:a16="http://schemas.microsoft.com/office/drawing/2014/main" id="{642F35F3-38A0-3180-0CD4-FEE563FC7B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942" y="6231391"/>
            <a:ext cx="1135783" cy="500091"/>
          </a:xfrm>
          <a:prstGeom prst="rect">
            <a:avLst/>
          </a:prstGeom>
        </p:spPr>
      </p:pic>
      <p:pic>
        <p:nvPicPr>
          <p:cNvPr id="4" name="Obrázek 3" descr="Obsah obrázku text, Písmo, Grafika, logo&#10;&#10;Obsah vygenerovaný umělou inteligencí může být nesprávný.">
            <a:extLst>
              <a:ext uri="{FF2B5EF4-FFF2-40B4-BE49-F238E27FC236}">
                <a16:creationId xmlns:a16="http://schemas.microsoft.com/office/drawing/2014/main" id="{CC5269DD-9524-9AA5-E451-E99A77E43B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119" y="4144017"/>
            <a:ext cx="2523646" cy="2523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70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B703B-85CD-33F5-A7B3-8CA44F544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24F47-21F2-62F9-BE11-DDB36B592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93384A-C902-EB6E-2F7F-13EBC8BF4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262138-48CC-14AE-4CC8-3D85BC257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DB4BAF-3197-0131-DBD4-6898AB95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F6F962-A8DD-C79F-8ADB-80FF5BD9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92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89D01-894A-078B-4461-B40757BDA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1667BF-1CD3-23CD-43B1-DFD47BD9A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84DCA5-EEB7-0E69-83AE-CE7169C09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955E28-264D-5558-6D13-C3172346C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205183-2B5C-8A71-FCF8-13D6698D6B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6276BA-4115-D1D8-ACC5-A6C548276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5E237E1-8F61-8E31-C960-A17A3785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680AE15-9303-04B8-8FCD-5186993E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36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D0915-A950-460F-5FE8-EDB7C192D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CEB4F-BAAC-7A17-4C75-F5C5B653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09F2A99-A7B7-132D-D08B-2CE7EA7C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3D1948-D202-D5CF-2C46-23F190798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52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B26254-3102-00E2-60BC-27828ED61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C1DC50E-B5F0-259A-16B3-02C95157A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22B295-F151-5044-48EB-964A0902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55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F34D2-3337-3C77-40D0-9C6FA9685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212520-AD8F-319F-3C89-511341050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90FA6E-15E0-0D7F-6E08-9A649C2A2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92A83E-02E3-AFE4-162B-9A4645FB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56146F-0814-B2B8-C4B8-FF2E2C6FD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1BCF33-05AB-CFD4-1042-67EEC12B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93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AF94C-8D08-0462-CF95-64CEB29D5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212248-E366-3E48-E132-B497B1E85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16B3D1-5DC8-7551-AFC6-0F4DD65A7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1FCAED-BC32-3D82-2C88-FA5A893FE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41B2A9-E920-52D6-50F3-0779CA2D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1DBD79-A630-10D9-58B7-216554AC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08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B5AC8F2-BA84-1B61-B6C9-C7DED7314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4BDD71-BEEC-2320-6D60-3DFC2614A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CB0053-52C1-00A8-89FD-2BE343BC7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</a:defRPr>
            </a:lvl1pPr>
          </a:lstStyle>
          <a:p>
            <a:fld id="{6544FCFB-89D6-4F69-AD31-50DDA5F34F8E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4386C5-CBB3-8F24-2B75-0ABF579B0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99AF9B-370E-24D6-3710-66B835480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</a:defRPr>
            </a:lvl1pPr>
          </a:lstStyle>
          <a:p>
            <a:fld id="{5CCAEED3-5E70-4809-BC88-BD26CFD8B4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38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457C"/>
          </a:solidFill>
          <a:latin typeface="Futura T OT" panose="020000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57C"/>
          </a:solidFill>
          <a:latin typeface="Futura T OT" panose="020000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Futura T OT" panose="020000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57C"/>
          </a:solidFill>
          <a:latin typeface="Futura T OT" panose="020000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T OT" panose="020000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T OT" panose="020000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Excel_Worksheet3.xlsx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Excel_Worksheet4.xlsx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1DBEA6-CFF3-AD5E-A281-4B1F4B6C3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61264"/>
            <a:ext cx="7145087" cy="1696686"/>
          </a:xfrm>
        </p:spPr>
        <p:txBody>
          <a:bodyPr>
            <a:noAutofit/>
          </a:bodyPr>
          <a:lstStyle/>
          <a:p>
            <a:r>
              <a:rPr lang="cs-CZ" sz="5400" dirty="0">
                <a:solidFill>
                  <a:srgbClr val="00457C"/>
                </a:solidFill>
              </a:rPr>
              <a:t>DAN JIRÁNEK</a:t>
            </a:r>
          </a:p>
          <a:p>
            <a:r>
              <a:rPr lang="cs-CZ" sz="2800" dirty="0"/>
              <a:t>ředitel Legislativní a právní sekce SMO ČR</a:t>
            </a:r>
          </a:p>
          <a:p>
            <a:endParaRPr lang="cs-CZ" sz="5400" dirty="0">
              <a:solidFill>
                <a:srgbClr val="00457C"/>
              </a:solidFill>
            </a:endParaRPr>
          </a:p>
        </p:txBody>
      </p:sp>
      <p:sp>
        <p:nvSpPr>
          <p:cNvPr id="6" name="Zástupný text 4">
            <a:extLst>
              <a:ext uri="{FF2B5EF4-FFF2-40B4-BE49-F238E27FC236}">
                <a16:creationId xmlns:a16="http://schemas.microsoft.com/office/drawing/2014/main" id="{4F2A6DE7-949D-9B0E-766F-E44A41479235}"/>
              </a:ext>
            </a:extLst>
          </p:cNvPr>
          <p:cNvSpPr txBox="1">
            <a:spLocks/>
          </p:cNvSpPr>
          <p:nvPr/>
        </p:nvSpPr>
        <p:spPr>
          <a:xfrm>
            <a:off x="831850" y="1135294"/>
            <a:ext cx="9790142" cy="1696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dirty="0">
                <a:solidFill>
                  <a:srgbClr val="00457C"/>
                </a:solidFill>
              </a:rPr>
              <a:t>Dostupnost lékařské péče v návaznosti na stárnutí populace</a:t>
            </a:r>
          </a:p>
        </p:txBody>
      </p:sp>
    </p:spTree>
    <p:extLst>
      <p:ext uri="{BB962C8B-B14F-4D97-AF65-F5344CB8AC3E}">
        <p14:creationId xmlns:p14="http://schemas.microsoft.com/office/powerpoint/2010/main" val="144947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2D52A7-9C53-C125-1477-B2784F31A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snímek obrazovky, software, číslo&#10;&#10;Obsah vygenerovaný umělou inteligencí může být nesprávný.">
            <a:extLst>
              <a:ext uri="{FF2B5EF4-FFF2-40B4-BE49-F238E27FC236}">
                <a16:creationId xmlns:a16="http://schemas.microsoft.com/office/drawing/2014/main" id="{4A28391F-E029-CBF6-B9AD-67AF6705A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454" y="233502"/>
            <a:ext cx="8419380" cy="655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2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sah obrázku text, snímek obrazovky, číslo, software&#10;&#10;Obsah vygenerovaný umělou inteligencí může být nesprávný.">
            <a:extLst>
              <a:ext uri="{FF2B5EF4-FFF2-40B4-BE49-F238E27FC236}">
                <a16:creationId xmlns:a16="http://schemas.microsoft.com/office/drawing/2014/main" id="{27C1B1DB-B5F3-CAA7-4212-438EB2CA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31" y="301954"/>
            <a:ext cx="8093590" cy="650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4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1FE47-8E4D-94F6-F73B-90DA647AA6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D1B1379-59BC-4C99-91B8-129C9DC77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863" y="4761264"/>
            <a:ext cx="7675560" cy="1696686"/>
          </a:xfrm>
        </p:spPr>
        <p:txBody>
          <a:bodyPr>
            <a:noAutofit/>
          </a:bodyPr>
          <a:lstStyle/>
          <a:p>
            <a:r>
              <a:rPr lang="cs-CZ" sz="5400" dirty="0">
                <a:solidFill>
                  <a:srgbClr val="00457C"/>
                </a:solidFill>
              </a:rPr>
              <a:t>Praktičtí lékaři pro dospělé</a:t>
            </a:r>
          </a:p>
          <a:p>
            <a:r>
              <a:rPr lang="cs-CZ" sz="1600" dirty="0">
                <a:solidFill>
                  <a:srgbClr val="00457C"/>
                </a:solidFill>
              </a:rPr>
              <a:t>Zdroj: ČSÚ</a:t>
            </a: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69A603D8-02EB-E843-8989-551E3E1B44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327279"/>
              </p:ext>
            </p:extLst>
          </p:nvPr>
        </p:nvGraphicFramePr>
        <p:xfrm>
          <a:off x="234863" y="290654"/>
          <a:ext cx="11722274" cy="361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705827" imgH="2990876" progId="Excel.Sheet.12">
                  <p:embed/>
                </p:oleObj>
              </mc:Choice>
              <mc:Fallback>
                <p:oleObj name="Worksheet" r:id="rId2" imgW="9705827" imgH="2990876" progId="Excel.Sheet.12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FB47FA37-DA54-3FD0-66FE-6F9EE92327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4863" y="290654"/>
                        <a:ext cx="11722274" cy="361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735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4C5B9B-0739-DAFA-B767-2A4BAC575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E9D0DE3-4606-9FEA-512E-039AE7C12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862" y="4761264"/>
            <a:ext cx="9038533" cy="1696686"/>
          </a:xfrm>
        </p:spPr>
        <p:txBody>
          <a:bodyPr>
            <a:noAutofit/>
          </a:bodyPr>
          <a:lstStyle/>
          <a:p>
            <a:r>
              <a:rPr lang="cs-CZ" sz="5400" dirty="0">
                <a:solidFill>
                  <a:srgbClr val="00457C"/>
                </a:solidFill>
              </a:rPr>
              <a:t>Praktičtí lékaři pro děti a dorost</a:t>
            </a:r>
          </a:p>
          <a:p>
            <a:r>
              <a:rPr lang="cs-CZ" sz="1600" dirty="0">
                <a:solidFill>
                  <a:srgbClr val="00457C"/>
                </a:solidFill>
              </a:rPr>
              <a:t>Zdroj: ČSÚ</a:t>
            </a:r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396AF4DB-D919-A25E-AAA8-4D6DBE5B6E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695849"/>
              </p:ext>
            </p:extLst>
          </p:nvPr>
        </p:nvGraphicFramePr>
        <p:xfrm>
          <a:off x="306704" y="432100"/>
          <a:ext cx="11578591" cy="3329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705827" imgH="2790696" progId="Excel.Sheet.12">
                  <p:embed/>
                </p:oleObj>
              </mc:Choice>
              <mc:Fallback>
                <p:oleObj name="Worksheet" r:id="rId2" imgW="9705827" imgH="27906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6704" y="432100"/>
                        <a:ext cx="11578591" cy="3329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590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442CEF-D428-D9F8-6EBA-900FC8986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FABFAD-0B22-185F-8BA9-2D3DBD48E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863" y="4761264"/>
            <a:ext cx="7675560" cy="1696686"/>
          </a:xfrm>
        </p:spPr>
        <p:txBody>
          <a:bodyPr>
            <a:noAutofit/>
          </a:bodyPr>
          <a:lstStyle/>
          <a:p>
            <a:r>
              <a:rPr lang="cs-CZ" sz="5400" dirty="0">
                <a:solidFill>
                  <a:srgbClr val="00457C"/>
                </a:solidFill>
              </a:rPr>
              <a:t>Ordinace stomatologů</a:t>
            </a:r>
          </a:p>
          <a:p>
            <a:r>
              <a:rPr lang="cs-CZ" sz="1600" dirty="0">
                <a:solidFill>
                  <a:srgbClr val="00457C"/>
                </a:solidFill>
              </a:rPr>
              <a:t>Zdroj: ČSÚ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2708968D-6E2F-B986-6D3D-CDFD1A27A0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559610"/>
              </p:ext>
            </p:extLst>
          </p:nvPr>
        </p:nvGraphicFramePr>
        <p:xfrm>
          <a:off x="234863" y="400050"/>
          <a:ext cx="11697383" cy="3363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705827" imgH="2790696" progId="Excel.Sheet.12">
                  <p:embed/>
                </p:oleObj>
              </mc:Choice>
              <mc:Fallback>
                <p:oleObj name="Worksheet" r:id="rId2" imgW="9705827" imgH="27906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4863" y="400050"/>
                        <a:ext cx="11697383" cy="33634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521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BDF5C-7AD8-BB15-B1F3-357058952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90B94F-B70A-EF47-5ED0-6783B8E81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863" y="4761264"/>
            <a:ext cx="7675560" cy="1696686"/>
          </a:xfrm>
        </p:spPr>
        <p:txBody>
          <a:bodyPr>
            <a:noAutofit/>
          </a:bodyPr>
          <a:lstStyle/>
          <a:p>
            <a:r>
              <a:rPr lang="cs-CZ" sz="5400" dirty="0">
                <a:solidFill>
                  <a:srgbClr val="00457C"/>
                </a:solidFill>
              </a:rPr>
              <a:t>Ordinace gynekologů</a:t>
            </a:r>
          </a:p>
          <a:p>
            <a:r>
              <a:rPr lang="cs-CZ" sz="1600" dirty="0">
                <a:solidFill>
                  <a:srgbClr val="00457C"/>
                </a:solidFill>
              </a:rPr>
              <a:t>Zdroj: ČSÚ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A71158A5-1B4C-0AEF-25CB-F4FFB01F88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242599"/>
              </p:ext>
            </p:extLst>
          </p:nvPr>
        </p:nvGraphicFramePr>
        <p:xfrm>
          <a:off x="172805" y="482333"/>
          <a:ext cx="11846390" cy="3406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705827" imgH="2790696" progId="Excel.Sheet.12">
                  <p:embed/>
                </p:oleObj>
              </mc:Choice>
              <mc:Fallback>
                <p:oleObj name="Worksheet" r:id="rId2" imgW="9705827" imgH="27906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2805" y="482333"/>
                        <a:ext cx="11846390" cy="3406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98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C0A73-1D26-AA8B-F5E7-42AE45585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C404F6B-9CFE-393C-F3F0-56A1E6D68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863" y="4761264"/>
            <a:ext cx="7675560" cy="1696686"/>
          </a:xfrm>
        </p:spPr>
        <p:txBody>
          <a:bodyPr>
            <a:noAutofit/>
          </a:bodyPr>
          <a:lstStyle/>
          <a:p>
            <a:r>
              <a:rPr lang="cs-CZ" sz="5400" dirty="0">
                <a:solidFill>
                  <a:srgbClr val="00457C"/>
                </a:solidFill>
              </a:rPr>
              <a:t>Ordinace specialistů</a:t>
            </a:r>
          </a:p>
          <a:p>
            <a:r>
              <a:rPr lang="cs-CZ" sz="1600" dirty="0">
                <a:solidFill>
                  <a:srgbClr val="00457C"/>
                </a:solidFill>
              </a:rPr>
              <a:t>Zdroj: ČSÚ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95DB8CB-BDC2-8EC0-F8FD-806FDAE194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048100"/>
              </p:ext>
            </p:extLst>
          </p:nvPr>
        </p:nvGraphicFramePr>
        <p:xfrm>
          <a:off x="130146" y="525179"/>
          <a:ext cx="11931707" cy="343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705827" imgH="2790696" progId="Excel.Sheet.12">
                  <p:embed/>
                </p:oleObj>
              </mc:Choice>
              <mc:Fallback>
                <p:oleObj name="Worksheet" r:id="rId2" imgW="9705827" imgH="27906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0146" y="525179"/>
                        <a:ext cx="11931707" cy="3430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53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4094E-04E1-9C89-1C38-F08B6DB2A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4DDA3CA9-E89C-C1EA-FAE1-77A1CE9E1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56" y="2766218"/>
            <a:ext cx="8538358" cy="1325563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6961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51</Words>
  <Application>Microsoft Office PowerPoint</Application>
  <PresentationFormat>Širokoúhlá obrazovka</PresentationFormat>
  <Paragraphs>14</Paragraphs>
  <Slides>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Futura T OT</vt:lpstr>
      <vt:lpstr>Motiv Office</vt:lpstr>
      <vt:lpstr>Worksheet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Mottlová</dc:creator>
  <cp:lastModifiedBy>Michaela Mottlová</cp:lastModifiedBy>
  <cp:revision>19</cp:revision>
  <dcterms:created xsi:type="dcterms:W3CDTF">2024-03-07T15:58:41Z</dcterms:created>
  <dcterms:modified xsi:type="dcterms:W3CDTF">2025-03-03T13:55:41Z</dcterms:modified>
</cp:coreProperties>
</file>