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2" d="100"/>
          <a:sy n="102" d="100"/>
        </p:scale>
        <p:origin x="114"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cs-CZ"/>
              <a:t>Kliknutím lze upravit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Date Placeholder 2"/>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cs-CZ"/>
              <a:t>Kliknutím lze upravit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cs-CZ"/>
              <a:t>Kliknutím lze upravit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cs-CZ"/>
              <a:t>Kliknutím lze upravit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cs-CZ"/>
              <a:t>Upravte styly předlohy textu.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cs-CZ"/>
              <a:t>Kliknutím lze upravit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cs-CZ"/>
              <a:t>Upravte styly předlohy textu.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cs-CZ"/>
              <a:t>Kliknutím lze upravit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cs-CZ"/>
              <a:t>Kliknutím lze upravit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3/25/2025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27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3/25/2025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A80CFE-A795-447B-BEC4-3DF115B14B26}"/>
              </a:ext>
            </a:extLst>
          </p:cNvPr>
          <p:cNvSpPr>
            <a:spLocks noGrp="1"/>
          </p:cNvSpPr>
          <p:nvPr>
            <p:ph type="ctrTitle"/>
          </p:nvPr>
        </p:nvSpPr>
        <p:spPr/>
        <p:txBody>
          <a:bodyPr>
            <a:normAutofit fontScale="90000"/>
          </a:bodyPr>
          <a:lstStyle/>
          <a:p>
            <a:pPr algn="ctr"/>
            <a:br>
              <a:rPr lang="cs-CZ" dirty="0"/>
            </a:br>
            <a:r>
              <a:rPr lang="cs-CZ" b="1" dirty="0">
                <a:solidFill>
                  <a:schemeClr val="bg1"/>
                </a:solidFill>
              </a:rPr>
              <a:t>Jednodušší převody nepotřebných státních nemovitostí na obce </a:t>
            </a:r>
            <a:endParaRPr lang="cs-CZ" dirty="0">
              <a:solidFill>
                <a:schemeClr val="bg1"/>
              </a:solidFill>
            </a:endParaRPr>
          </a:p>
        </p:txBody>
      </p:sp>
      <p:sp>
        <p:nvSpPr>
          <p:cNvPr id="3" name="Podnadpis 2">
            <a:extLst>
              <a:ext uri="{FF2B5EF4-FFF2-40B4-BE49-F238E27FC236}">
                <a16:creationId xmlns:a16="http://schemas.microsoft.com/office/drawing/2014/main" id="{E528D39D-5B8F-4A33-9940-5CE844ACEB91}"/>
              </a:ext>
            </a:extLst>
          </p:cNvPr>
          <p:cNvSpPr>
            <a:spLocks noGrp="1"/>
          </p:cNvSpPr>
          <p:nvPr>
            <p:ph type="subTitle" idx="1"/>
          </p:nvPr>
        </p:nvSpPr>
        <p:spPr/>
        <p:txBody>
          <a:bodyPr/>
          <a:lstStyle/>
          <a:p>
            <a:pPr algn="r">
              <a:defRPr/>
            </a:pPr>
            <a:r>
              <a:rPr lang="cs-CZ" sz="3200" b="1" dirty="0">
                <a:solidFill>
                  <a:schemeClr val="bg2">
                    <a:lumMod val="50000"/>
                  </a:schemeClr>
                </a:solidFill>
              </a:rPr>
              <a:t>Zákon č. 36/2025 Sb.</a:t>
            </a:r>
          </a:p>
          <a:p>
            <a:pPr algn="r">
              <a:defRPr/>
            </a:pPr>
            <a:r>
              <a:rPr lang="cs-CZ" sz="2000" dirty="0">
                <a:solidFill>
                  <a:schemeClr val="bg2">
                    <a:lumMod val="50000"/>
                  </a:schemeClr>
                </a:solidFill>
              </a:rPr>
              <a:t>zákon, kterým se mění (nejen) ZMS  </a:t>
            </a:r>
          </a:p>
          <a:p>
            <a:endParaRPr lang="cs-CZ" dirty="0"/>
          </a:p>
        </p:txBody>
      </p:sp>
      <p:pic>
        <p:nvPicPr>
          <p:cNvPr id="4" name="Obrázek 3">
            <a:extLst>
              <a:ext uri="{FF2B5EF4-FFF2-40B4-BE49-F238E27FC236}">
                <a16:creationId xmlns:a16="http://schemas.microsoft.com/office/drawing/2014/main" id="{8329F999-B1E1-47BD-9A28-A88CE3F79DE1}"/>
              </a:ext>
            </a:extLst>
          </p:cNvPr>
          <p:cNvPicPr>
            <a:picLocks noChangeAspect="1"/>
          </p:cNvPicPr>
          <p:nvPr/>
        </p:nvPicPr>
        <p:blipFill rotWithShape="1">
          <a:blip r:embed="rId2"/>
          <a:srcRect l="1126" r="1126"/>
          <a:stretch/>
        </p:blipFill>
        <p:spPr>
          <a:xfrm>
            <a:off x="8512405" y="5797488"/>
            <a:ext cx="3518935" cy="900000"/>
          </a:xfrm>
          <a:prstGeom prst="rect">
            <a:avLst/>
          </a:prstGeom>
          <a:scene3d>
            <a:camera prst="orthographicFront"/>
            <a:lightRig rig="threePt" dir="t"/>
          </a:scene3d>
          <a:sp3d>
            <a:bevelT prst="relaxedInset"/>
            <a:bevelB/>
          </a:sp3d>
        </p:spPr>
      </p:pic>
    </p:spTree>
    <p:extLst>
      <p:ext uri="{BB962C8B-B14F-4D97-AF65-F5344CB8AC3E}">
        <p14:creationId xmlns:p14="http://schemas.microsoft.com/office/powerpoint/2010/main" val="2463283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CA396250-9245-4295-8730-356CF24D5552}"/>
              </a:ext>
            </a:extLst>
          </p:cNvPr>
          <p:cNvSpPr/>
          <p:nvPr/>
        </p:nvSpPr>
        <p:spPr>
          <a:xfrm>
            <a:off x="503338" y="366623"/>
            <a:ext cx="11468703" cy="5201424"/>
          </a:xfrm>
          <a:prstGeom prst="rect">
            <a:avLst/>
          </a:prstGeom>
        </p:spPr>
        <p:txBody>
          <a:bodyPr wrap="square">
            <a:spAutoFit/>
          </a:bodyPr>
          <a:lstStyle/>
          <a:p>
            <a:endParaRPr lang="cs-CZ" sz="1200" dirty="0">
              <a:solidFill>
                <a:srgbClr val="000000"/>
              </a:solidFill>
              <a:latin typeface="Calibri" panose="020F0502020204030204" pitchFamily="34" charset="0"/>
            </a:endParaRPr>
          </a:p>
          <a:p>
            <a:r>
              <a:rPr lang="cs-CZ" sz="1200" dirty="0">
                <a:solidFill>
                  <a:srgbClr val="000000"/>
                </a:solidFill>
                <a:latin typeface="Calibri" panose="020F0502020204030204" pitchFamily="34" charset="0"/>
              </a:rPr>
              <a:t> </a:t>
            </a:r>
            <a:r>
              <a:rPr lang="cs-CZ" sz="2000" dirty="0">
                <a:solidFill>
                  <a:srgbClr val="000000"/>
                </a:solidFill>
                <a:latin typeface="Calibri" panose="020F0502020204030204" pitchFamily="34" charset="0"/>
              </a:rPr>
              <a:t>Úřad pro zastupování státu ve věcech majetkových (ÚZSVM) představuje zásadní novinky, které s účinností od 1. března 2025 přináší novela zákona č. 219/2000 Sb., o majetku České republiky a jejím vystupování v právních vztazích (zákon o majetku státu). Novela například zavádí povinnost státním institucím informovat obce a kraje o nepotřebných nemovitostech, stanovuje výčet tzv. nárokových převodů a také zjednodušuje schvalovací proces při převodu státního majetku. ÚZSVM za posledních osm let převedl zdarma obcím a krajům přes 28 tisíc nemovitostí za více než 2,2 miliardy korun. Dlouhodobě se tak snaží v souladu s platnými právními předpisy obce maximálně podporovat. Novela zákona o majetku státu ÚZSVM v této snaze dále pomůže. </a:t>
            </a:r>
          </a:p>
          <a:p>
            <a:r>
              <a:rPr lang="cs-CZ" sz="2000" b="1" dirty="0">
                <a:solidFill>
                  <a:srgbClr val="4471C4"/>
                </a:solidFill>
                <a:latin typeface="Calibri" panose="020F0502020204030204" pitchFamily="34" charset="0"/>
              </a:rPr>
              <a:t>Nabídka nepotřebných státních nemovitostí na jednom místě – </a:t>
            </a:r>
            <a:r>
              <a:rPr lang="cs-CZ" sz="2000" b="1" dirty="0">
                <a:solidFill>
                  <a:srgbClr val="0462C1"/>
                </a:solidFill>
                <a:latin typeface="Calibri" panose="020F0502020204030204" pitchFamily="34" charset="0"/>
              </a:rPr>
              <a:t>www.nabidkamajetku.gov.cz </a:t>
            </a:r>
            <a:endParaRPr lang="cs-CZ" sz="2000" dirty="0">
              <a:solidFill>
                <a:srgbClr val="0462C1"/>
              </a:solidFill>
              <a:latin typeface="Calibri" panose="020F0502020204030204" pitchFamily="34" charset="0"/>
            </a:endParaRPr>
          </a:p>
          <a:p>
            <a:r>
              <a:rPr lang="cs-CZ" sz="2000" dirty="0">
                <a:solidFill>
                  <a:srgbClr val="000000"/>
                </a:solidFill>
                <a:latin typeface="Calibri" panose="020F0502020204030204" pitchFamily="34" charset="0"/>
              </a:rPr>
              <a:t>Státní instituce mají od 1. března 2025 povinnost informovat obce, že se na jejich území nachází nemovitosti, pro které nemá stát využití. Samosprávy, na jejichž území se taková nemovitost nachází, budou o nabídce informovány prostřednictvím internetových stránek ÚZSVM. Díky tomu nemusí obce procházet stovky webových stánek, informace naleznou přehledně na jednom místě, a to na webové stránce </a:t>
            </a:r>
            <a:r>
              <a:rPr lang="cs-CZ" sz="2000" dirty="0">
                <a:solidFill>
                  <a:srgbClr val="0462C1"/>
                </a:solidFill>
                <a:latin typeface="Calibri" panose="020F0502020204030204" pitchFamily="34" charset="0"/>
              </a:rPr>
              <a:t>www.nabidkamajetku.gov.cz </a:t>
            </a:r>
            <a:r>
              <a:rPr lang="cs-CZ" sz="2000" dirty="0">
                <a:solidFill>
                  <a:srgbClr val="000000"/>
                </a:solidFill>
                <a:latin typeface="Calibri" panose="020F0502020204030204" pitchFamily="34" charset="0"/>
              </a:rPr>
              <a:t>v záložce „</a:t>
            </a:r>
            <a:r>
              <a:rPr lang="cs-CZ" sz="2000" i="1" dirty="0">
                <a:solidFill>
                  <a:srgbClr val="000000"/>
                </a:solidFill>
                <a:latin typeface="Calibri" panose="020F0502020204030204" pitchFamily="34" charset="0"/>
              </a:rPr>
              <a:t>Nabídky pro obce a kraje</a:t>
            </a:r>
            <a:r>
              <a:rPr lang="cs-CZ" sz="2000" dirty="0">
                <a:solidFill>
                  <a:srgbClr val="000000"/>
                </a:solidFill>
                <a:latin typeface="Calibri" panose="020F0502020204030204" pitchFamily="34" charset="0"/>
              </a:rPr>
              <a:t>“. Po </a:t>
            </a:r>
            <a:r>
              <a:rPr lang="cs-CZ" sz="2000" dirty="0" err="1">
                <a:solidFill>
                  <a:srgbClr val="000000"/>
                </a:solidFill>
                <a:latin typeface="Calibri" panose="020F0502020204030204" pitchFamily="34" charset="0"/>
              </a:rPr>
              <a:t>rozkliknutí</a:t>
            </a:r>
            <a:r>
              <a:rPr lang="cs-CZ" sz="2000" dirty="0">
                <a:solidFill>
                  <a:srgbClr val="000000"/>
                </a:solidFill>
                <a:latin typeface="Calibri" panose="020F0502020204030204" pitchFamily="34" charset="0"/>
              </a:rPr>
              <a:t> se zobrazí stránka se seznamem všech nabídek od státních institucí. U každé z nich bude vždy uveden detailní popis nemovitosti, termín pro projevení zájmu o nemovitost a jaká státní instituce ji nabízí včetně kontaktní osoby. </a:t>
            </a:r>
            <a:endParaRPr lang="cs-CZ" sz="2000" dirty="0"/>
          </a:p>
        </p:txBody>
      </p:sp>
      <p:pic>
        <p:nvPicPr>
          <p:cNvPr id="5" name="Obrázek 4">
            <a:extLst>
              <a:ext uri="{FF2B5EF4-FFF2-40B4-BE49-F238E27FC236}">
                <a16:creationId xmlns:a16="http://schemas.microsoft.com/office/drawing/2014/main" id="{28866635-D47C-4C34-ADBC-EB1093D17F8F}"/>
              </a:ext>
            </a:extLst>
          </p:cNvPr>
          <p:cNvPicPr>
            <a:picLocks noChangeAspect="1"/>
          </p:cNvPicPr>
          <p:nvPr/>
        </p:nvPicPr>
        <p:blipFill rotWithShape="1">
          <a:blip r:embed="rId2"/>
          <a:srcRect l="1126" r="1126"/>
          <a:stretch/>
        </p:blipFill>
        <p:spPr>
          <a:xfrm>
            <a:off x="8512405" y="5797488"/>
            <a:ext cx="3518935" cy="900000"/>
          </a:xfrm>
          <a:prstGeom prst="rect">
            <a:avLst/>
          </a:prstGeom>
          <a:scene3d>
            <a:camera prst="orthographicFront"/>
            <a:lightRig rig="threePt" dir="t"/>
          </a:scene3d>
          <a:sp3d>
            <a:bevelT prst="relaxedInset"/>
            <a:bevelB/>
          </a:sp3d>
        </p:spPr>
      </p:pic>
    </p:spTree>
    <p:extLst>
      <p:ext uri="{BB962C8B-B14F-4D97-AF65-F5344CB8AC3E}">
        <p14:creationId xmlns:p14="http://schemas.microsoft.com/office/powerpoint/2010/main" val="2372427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8AE3D1C1-EF10-41D3-B577-988F9B4D25A3}"/>
              </a:ext>
            </a:extLst>
          </p:cNvPr>
          <p:cNvSpPr/>
          <p:nvPr/>
        </p:nvSpPr>
        <p:spPr>
          <a:xfrm>
            <a:off x="754145" y="946783"/>
            <a:ext cx="8691513" cy="4401205"/>
          </a:xfrm>
          <a:prstGeom prst="rect">
            <a:avLst/>
          </a:prstGeom>
        </p:spPr>
        <p:txBody>
          <a:bodyPr wrap="square">
            <a:spAutoFit/>
          </a:bodyPr>
          <a:lstStyle/>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 Zástupce obce, který bude do systému přihlášen, bude mít možnost vyjádřit o nabízený majetek zájem pomocí tlačítka „</a:t>
            </a:r>
            <a:r>
              <a:rPr lang="cs-CZ" sz="2000" i="1" dirty="0">
                <a:solidFill>
                  <a:srgbClr val="000000"/>
                </a:solidFill>
                <a:latin typeface="Calibri" panose="020F0502020204030204" pitchFamily="34" charset="0"/>
              </a:rPr>
              <a:t>Zájem o převod</a:t>
            </a:r>
            <a:r>
              <a:rPr lang="cs-CZ" sz="2000" dirty="0">
                <a:solidFill>
                  <a:srgbClr val="000000"/>
                </a:solidFill>
                <a:latin typeface="Calibri" panose="020F0502020204030204" pitchFamily="34" charset="0"/>
              </a:rPr>
              <a:t>“ v detailu nabídky na webové stránce. V opačném případě může zvolit variantu „Nemám zájem“. Informace o zájmu i nezájmu se následně na této stránce zobrazí, tedy budou veřejně přístupné.</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Zástupci samospráv se budou do systému přihlašovat výhradně pomocí Centrálního autentizačního a autorizačního informačního systému. </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ÚZSVM připravil pro obce a kraje online školení k webové aplikaci. Termíny školení včetně dalších důležitých informací jsou zveřejněny na webových stránkách </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ÚZSVM: </a:t>
            </a:r>
            <a:r>
              <a:rPr lang="cs-CZ" sz="2000" dirty="0">
                <a:solidFill>
                  <a:srgbClr val="0462C1"/>
                </a:solidFill>
                <a:latin typeface="Calibri" panose="020F0502020204030204" pitchFamily="34" charset="0"/>
              </a:rPr>
              <a:t>https://www.uzsvm.gov.cz/informace-</a:t>
            </a:r>
            <a:r>
              <a:rPr lang="cs-CZ" sz="2000" dirty="0" err="1">
                <a:solidFill>
                  <a:srgbClr val="0462C1"/>
                </a:solidFill>
                <a:latin typeface="Calibri" panose="020F0502020204030204" pitchFamily="34" charset="0"/>
              </a:rPr>
              <a:t>krajum</a:t>
            </a:r>
            <a:r>
              <a:rPr lang="cs-CZ" sz="2000" dirty="0">
                <a:solidFill>
                  <a:srgbClr val="0462C1"/>
                </a:solidFill>
                <a:latin typeface="Calibri" panose="020F0502020204030204" pitchFamily="34" charset="0"/>
              </a:rPr>
              <a:t>-a-</a:t>
            </a:r>
            <a:r>
              <a:rPr lang="cs-CZ" sz="2000" dirty="0" err="1">
                <a:solidFill>
                  <a:srgbClr val="0462C1"/>
                </a:solidFill>
                <a:latin typeface="Calibri" panose="020F0502020204030204" pitchFamily="34" charset="0"/>
              </a:rPr>
              <a:t>obcim</a:t>
            </a:r>
            <a:r>
              <a:rPr lang="cs-CZ" sz="2000" dirty="0">
                <a:solidFill>
                  <a:srgbClr val="000000"/>
                </a:solidFill>
                <a:latin typeface="Calibri" panose="020F0502020204030204" pitchFamily="34" charset="0"/>
              </a:rPr>
              <a:t>. </a:t>
            </a:r>
            <a:endParaRPr lang="cs-CZ" sz="2000" dirty="0"/>
          </a:p>
        </p:txBody>
      </p:sp>
      <p:pic>
        <p:nvPicPr>
          <p:cNvPr id="5" name="Obrázek 4">
            <a:extLst>
              <a:ext uri="{FF2B5EF4-FFF2-40B4-BE49-F238E27FC236}">
                <a16:creationId xmlns:a16="http://schemas.microsoft.com/office/drawing/2014/main" id="{3A0674ED-1F76-4464-9C56-626D04310D13}"/>
              </a:ext>
            </a:extLst>
          </p:cNvPr>
          <p:cNvPicPr>
            <a:picLocks noChangeAspect="1"/>
          </p:cNvPicPr>
          <p:nvPr/>
        </p:nvPicPr>
        <p:blipFill rotWithShape="1">
          <a:blip r:embed="rId2"/>
          <a:srcRect l="1126" r="1126"/>
          <a:stretch/>
        </p:blipFill>
        <p:spPr>
          <a:xfrm>
            <a:off x="8512405" y="5797488"/>
            <a:ext cx="3518935" cy="900000"/>
          </a:xfrm>
          <a:prstGeom prst="rect">
            <a:avLst/>
          </a:prstGeom>
          <a:scene3d>
            <a:camera prst="orthographicFront"/>
            <a:lightRig rig="threePt" dir="t"/>
          </a:scene3d>
          <a:sp3d>
            <a:bevelT prst="relaxedInset"/>
            <a:bevelB/>
          </a:sp3d>
        </p:spPr>
      </p:pic>
    </p:spTree>
    <p:extLst>
      <p:ext uri="{BB962C8B-B14F-4D97-AF65-F5344CB8AC3E}">
        <p14:creationId xmlns:p14="http://schemas.microsoft.com/office/powerpoint/2010/main" val="3697703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A4C13CA9-F8F7-403E-9729-0BF0914AB4FE}"/>
              </a:ext>
            </a:extLst>
          </p:cNvPr>
          <p:cNvSpPr/>
          <p:nvPr/>
        </p:nvSpPr>
        <p:spPr>
          <a:xfrm>
            <a:off x="688157" y="0"/>
            <a:ext cx="9671901" cy="5693866"/>
          </a:xfrm>
          <a:prstGeom prst="rect">
            <a:avLst/>
          </a:prstGeom>
        </p:spPr>
        <p:txBody>
          <a:bodyPr wrap="square">
            <a:spAutoFit/>
          </a:bodyPr>
          <a:lstStyle/>
          <a:p>
            <a:endParaRPr lang="cs-CZ" sz="2000" dirty="0">
              <a:solidFill>
                <a:srgbClr val="000000"/>
              </a:solidFill>
              <a:latin typeface="Calibri" panose="020F0502020204030204" pitchFamily="34" charset="0"/>
              <a:cs typeface="Calibri" panose="020F0502020204030204" pitchFamily="34" charset="0"/>
            </a:endParaRPr>
          </a:p>
          <a:p>
            <a:r>
              <a:rPr lang="pt-BR" sz="2000" dirty="0">
                <a:solidFill>
                  <a:srgbClr val="000000"/>
                </a:solidFill>
                <a:latin typeface="Calibri" panose="020F0502020204030204" pitchFamily="34" charset="0"/>
                <a:cs typeface="Calibri" panose="020F0502020204030204" pitchFamily="34" charset="0"/>
              </a:rPr>
              <a:t> </a:t>
            </a:r>
            <a:r>
              <a:rPr lang="cs-CZ" sz="2000" dirty="0">
                <a:solidFill>
                  <a:srgbClr val="000000"/>
                </a:solidFill>
                <a:latin typeface="Calibri" panose="020F0502020204030204" pitchFamily="34" charset="0"/>
                <a:cs typeface="Calibri" panose="020F0502020204030204" pitchFamily="34" charset="0"/>
              </a:rPr>
              <a:t>	</a:t>
            </a:r>
            <a:r>
              <a:rPr lang="pt-BR" sz="2400" b="1" dirty="0">
                <a:solidFill>
                  <a:srgbClr val="4471C4"/>
                </a:solidFill>
                <a:latin typeface="Calibri" panose="020F0502020204030204" pitchFamily="34" charset="0"/>
                <a:cs typeface="Calibri" panose="020F0502020204030204" pitchFamily="34" charset="0"/>
              </a:rPr>
              <a:t>Nárokové převody nemovitostí na obce </a:t>
            </a:r>
            <a:endParaRPr lang="pt-BR" sz="2400" dirty="0">
              <a:solidFill>
                <a:srgbClr val="4471C4"/>
              </a:solidFill>
              <a:latin typeface="Calibri" panose="020F0502020204030204" pitchFamily="34" charset="0"/>
              <a:cs typeface="Calibri" panose="020F0502020204030204" pitchFamily="34" charset="0"/>
            </a:endParaRPr>
          </a:p>
          <a:p>
            <a:endParaRPr lang="cs-CZ" sz="2000" dirty="0">
              <a:solidFill>
                <a:srgbClr val="000000"/>
              </a:solidFill>
              <a:latin typeface="Calibri" panose="020F0502020204030204" pitchFamily="34" charset="0"/>
              <a:cs typeface="Calibri" panose="020F0502020204030204" pitchFamily="34" charset="0"/>
            </a:endParaRPr>
          </a:p>
          <a:p>
            <a:r>
              <a:rPr lang="cs-CZ" sz="2000" dirty="0">
                <a:solidFill>
                  <a:srgbClr val="000000"/>
                </a:solidFill>
                <a:latin typeface="Calibri" panose="020F0502020204030204" pitchFamily="34" charset="0"/>
                <a:cs typeface="Calibri" panose="020F0502020204030204" pitchFamily="34" charset="0"/>
              </a:rPr>
              <a:t>Novela zákona o majetku státu přesně stanovuje okruh nemovitostí, na které bude mít oprávněná obec ze zákona nárok, a to buď zdarma, nebo úplatně.</a:t>
            </a:r>
          </a:p>
          <a:p>
            <a:endParaRPr lang="cs-CZ" sz="2000" dirty="0">
              <a:solidFill>
                <a:srgbClr val="000000"/>
              </a:solidFill>
              <a:latin typeface="Calibri" panose="020F0502020204030204" pitchFamily="34" charset="0"/>
              <a:cs typeface="Calibri" panose="020F0502020204030204" pitchFamily="34" charset="0"/>
            </a:endParaRPr>
          </a:p>
          <a:p>
            <a:r>
              <a:rPr lang="cs-CZ" sz="2000" b="1" dirty="0">
                <a:solidFill>
                  <a:srgbClr val="000000"/>
                </a:solidFill>
                <a:latin typeface="Calibri" panose="020F0502020204030204" pitchFamily="34" charset="0"/>
                <a:cs typeface="Calibri" panose="020F0502020204030204" pitchFamily="34" charset="0"/>
              </a:rPr>
              <a:t>	V případě bezúplatných převodů se jedná například o:</a:t>
            </a:r>
          </a:p>
          <a:p>
            <a:r>
              <a:rPr lang="cs-CZ" sz="2000" dirty="0">
                <a:solidFill>
                  <a:srgbClr val="000000"/>
                </a:solidFill>
                <a:latin typeface="Calibri" panose="020F0502020204030204" pitchFamily="34" charset="0"/>
                <a:cs typeface="Calibri" panose="020F0502020204030204" pitchFamily="34" charset="0"/>
              </a:rPr>
              <a:t>o pozemky pod místními komunikacemi a silnicemi ve vlastnictví obce, </a:t>
            </a:r>
          </a:p>
          <a:p>
            <a:r>
              <a:rPr lang="cs-CZ" sz="2000" dirty="0">
                <a:solidFill>
                  <a:srgbClr val="000000"/>
                </a:solidFill>
                <a:latin typeface="Calibri" panose="020F0502020204030204" pitchFamily="34" charset="0"/>
                <a:cs typeface="Calibri" panose="020F0502020204030204" pitchFamily="34" charset="0"/>
              </a:rPr>
              <a:t>o pozemky pod veřejně prospěšnou stavbou, </a:t>
            </a:r>
          </a:p>
          <a:p>
            <a:r>
              <a:rPr lang="cs-CZ" sz="2000" dirty="0">
                <a:solidFill>
                  <a:srgbClr val="000000"/>
                </a:solidFill>
                <a:latin typeface="Calibri" panose="020F0502020204030204" pitchFamily="34" charset="0"/>
                <a:cs typeface="Calibri" panose="020F0502020204030204" pitchFamily="34" charset="0"/>
              </a:rPr>
              <a:t>o pozemky určené k výstavbě veřejně prospěšné stavby, </a:t>
            </a:r>
          </a:p>
          <a:p>
            <a:r>
              <a:rPr lang="cs-CZ" sz="2000" dirty="0">
                <a:solidFill>
                  <a:srgbClr val="000000"/>
                </a:solidFill>
                <a:latin typeface="Calibri" panose="020F0502020204030204" pitchFamily="34" charset="0"/>
                <a:cs typeface="Calibri" panose="020F0502020204030204" pitchFamily="34" charset="0"/>
              </a:rPr>
              <a:t>o pozemky, které jsou podle územního či regulačního plánu využity jako veřejná zeleň, </a:t>
            </a:r>
          </a:p>
          <a:p>
            <a:r>
              <a:rPr lang="cs-CZ" sz="2000" dirty="0">
                <a:solidFill>
                  <a:srgbClr val="000000"/>
                </a:solidFill>
                <a:latin typeface="Calibri" panose="020F0502020204030204" pitchFamily="34" charset="0"/>
                <a:cs typeface="Calibri" panose="020F0502020204030204" pitchFamily="34" charset="0"/>
              </a:rPr>
              <a:t>o pozemky určené ke zřízení nebo rozšíření hřbitovů.</a:t>
            </a:r>
          </a:p>
          <a:p>
            <a:endParaRPr lang="cs-CZ" sz="2000" dirty="0">
              <a:solidFill>
                <a:srgbClr val="000000"/>
              </a:solidFill>
              <a:latin typeface="Calibri" panose="020F0502020204030204" pitchFamily="34" charset="0"/>
              <a:cs typeface="Calibri" panose="020F0502020204030204" pitchFamily="34" charset="0"/>
            </a:endParaRPr>
          </a:p>
          <a:p>
            <a:r>
              <a:rPr lang="cs-CZ" sz="2000" b="1" dirty="0">
                <a:solidFill>
                  <a:srgbClr val="000000"/>
                </a:solidFill>
                <a:latin typeface="Calibri" panose="020F0502020204030204" pitchFamily="34" charset="0"/>
                <a:cs typeface="Calibri" panose="020F0502020204030204" pitchFamily="34" charset="0"/>
              </a:rPr>
              <a:t>	V případě úplatných převodů se jedná například o:</a:t>
            </a:r>
          </a:p>
          <a:p>
            <a:r>
              <a:rPr lang="cs-CZ" sz="2000" dirty="0">
                <a:solidFill>
                  <a:srgbClr val="000000"/>
                </a:solidFill>
                <a:latin typeface="Calibri" panose="020F0502020204030204" pitchFamily="34" charset="0"/>
                <a:cs typeface="Calibri" panose="020F0502020204030204" pitchFamily="34" charset="0"/>
              </a:rPr>
              <a:t>o pozemek tvořící jediný přístup k nemovitosti ve vlastnictví obce, </a:t>
            </a:r>
          </a:p>
          <a:p>
            <a:r>
              <a:rPr lang="cs-CZ" sz="2000" dirty="0">
                <a:solidFill>
                  <a:srgbClr val="000000"/>
                </a:solidFill>
                <a:latin typeface="Calibri" panose="020F0502020204030204" pitchFamily="34" charset="0"/>
                <a:cs typeface="Calibri" panose="020F0502020204030204" pitchFamily="34" charset="0"/>
              </a:rPr>
              <a:t>o spoluvlastnický podíl na nemovitosti. </a:t>
            </a:r>
          </a:p>
          <a:p>
            <a:endParaRPr lang="cs-CZ" sz="2000" dirty="0">
              <a:solidFill>
                <a:srgbClr val="000000"/>
              </a:solidFill>
              <a:latin typeface="Calibri" panose="020F0502020204030204" pitchFamily="34" charset="0"/>
              <a:cs typeface="Calibri" panose="020F0502020204030204" pitchFamily="34" charset="0"/>
            </a:endParaRPr>
          </a:p>
          <a:p>
            <a:r>
              <a:rPr lang="cs-CZ" sz="2000" dirty="0">
                <a:solidFill>
                  <a:srgbClr val="000000"/>
                </a:solidFill>
                <a:latin typeface="Calibri" panose="020F0502020204030204" pitchFamily="34" charset="0"/>
                <a:cs typeface="Calibri" panose="020F0502020204030204" pitchFamily="34" charset="0"/>
              </a:rPr>
              <a:t>Podrobnosti jsou uvedeny v Metodickém materiálu Ministerstva financí. </a:t>
            </a:r>
          </a:p>
        </p:txBody>
      </p:sp>
      <p:pic>
        <p:nvPicPr>
          <p:cNvPr id="5" name="Obrázek 4">
            <a:extLst>
              <a:ext uri="{FF2B5EF4-FFF2-40B4-BE49-F238E27FC236}">
                <a16:creationId xmlns:a16="http://schemas.microsoft.com/office/drawing/2014/main" id="{0D3D1BC3-423F-43C8-A1AF-BA10A06EF2A2}"/>
              </a:ext>
            </a:extLst>
          </p:cNvPr>
          <p:cNvPicPr>
            <a:picLocks noChangeAspect="1"/>
          </p:cNvPicPr>
          <p:nvPr/>
        </p:nvPicPr>
        <p:blipFill rotWithShape="1">
          <a:blip r:embed="rId2"/>
          <a:srcRect l="1126" r="1126"/>
          <a:stretch/>
        </p:blipFill>
        <p:spPr>
          <a:xfrm>
            <a:off x="8512405" y="5797488"/>
            <a:ext cx="3518935" cy="900000"/>
          </a:xfrm>
          <a:prstGeom prst="rect">
            <a:avLst/>
          </a:prstGeom>
          <a:scene3d>
            <a:camera prst="orthographicFront"/>
            <a:lightRig rig="threePt" dir="t"/>
          </a:scene3d>
          <a:sp3d>
            <a:bevelT prst="relaxedInset"/>
            <a:bevelB/>
          </a:sp3d>
        </p:spPr>
      </p:pic>
    </p:spTree>
    <p:extLst>
      <p:ext uri="{BB962C8B-B14F-4D97-AF65-F5344CB8AC3E}">
        <p14:creationId xmlns:p14="http://schemas.microsoft.com/office/powerpoint/2010/main" val="1742044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3D3FD2C8-8ADD-4856-904E-4195A4A6D360}"/>
              </a:ext>
            </a:extLst>
          </p:cNvPr>
          <p:cNvSpPr/>
          <p:nvPr/>
        </p:nvSpPr>
        <p:spPr>
          <a:xfrm>
            <a:off x="772997" y="1273054"/>
            <a:ext cx="9228842" cy="4093428"/>
          </a:xfrm>
          <a:prstGeom prst="rect">
            <a:avLst/>
          </a:prstGeom>
        </p:spPr>
        <p:txBody>
          <a:bodyPr wrap="square">
            <a:spAutoFit/>
          </a:bodyPr>
          <a:lstStyle/>
          <a:p>
            <a:r>
              <a:rPr lang="cs-CZ" sz="2000" dirty="0">
                <a:solidFill>
                  <a:srgbClr val="000000"/>
                </a:solidFill>
                <a:latin typeface="Calibri" panose="020F0502020204030204" pitchFamily="34" charset="0"/>
              </a:rPr>
              <a:t>O tyto nemovitosti bude moci oprávněná obec nebo kraj požádat ve lhůtě dvou měsíců od uveřejnění.</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Smlouvu o převodu nepotřebného státního majetku nově bude schvalovat pouze Ministerstvo financí, což také přispěje ke zrychlení celého procesu. Smlouva k tzv. nárokovým převodům nebude podléhat schválení Ministerstvem financí. Ministerstva kultury a životního prostředí budou ve specifických případech vydávat svá stanoviska. </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Novela zákona také stanovuje obcím reciproční povinnost nabízet svůj nepotřebný majetek státním institucím. Přehled nabízených nemovitostí od samospráv pro stát bude rovněž zveřejněn na webové stránce ÚZSVM </a:t>
            </a:r>
            <a:r>
              <a:rPr lang="cs-CZ" sz="2000" dirty="0">
                <a:solidFill>
                  <a:srgbClr val="0462C1"/>
                </a:solidFill>
                <a:latin typeface="Calibri" panose="020F0502020204030204" pitchFamily="34" charset="0"/>
              </a:rPr>
              <a:t>www.nabidkamajetku.gov.cz</a:t>
            </a:r>
            <a:r>
              <a:rPr lang="cs-CZ" sz="2000" dirty="0">
                <a:solidFill>
                  <a:srgbClr val="000000"/>
                </a:solidFill>
                <a:latin typeface="Calibri" panose="020F0502020204030204" pitchFamily="34" charset="0"/>
              </a:rPr>
              <a:t>. I v tomto případě budou platit stejné podmínky jako u žádostí samospráv o nepotřebné státní nemovitosti. </a:t>
            </a:r>
            <a:endParaRPr lang="cs-CZ" sz="2000" dirty="0"/>
          </a:p>
        </p:txBody>
      </p:sp>
      <p:pic>
        <p:nvPicPr>
          <p:cNvPr id="5" name="Obrázek 4">
            <a:extLst>
              <a:ext uri="{FF2B5EF4-FFF2-40B4-BE49-F238E27FC236}">
                <a16:creationId xmlns:a16="http://schemas.microsoft.com/office/drawing/2014/main" id="{D4D1A907-36CB-4E1B-9FA8-554025B29CCB}"/>
              </a:ext>
            </a:extLst>
          </p:cNvPr>
          <p:cNvPicPr>
            <a:picLocks noChangeAspect="1"/>
          </p:cNvPicPr>
          <p:nvPr/>
        </p:nvPicPr>
        <p:blipFill rotWithShape="1">
          <a:blip r:embed="rId2"/>
          <a:srcRect l="1126" r="1126"/>
          <a:stretch/>
        </p:blipFill>
        <p:spPr>
          <a:xfrm>
            <a:off x="8512405" y="5797488"/>
            <a:ext cx="3518935" cy="900000"/>
          </a:xfrm>
          <a:prstGeom prst="rect">
            <a:avLst/>
          </a:prstGeom>
          <a:scene3d>
            <a:camera prst="orthographicFront"/>
            <a:lightRig rig="threePt" dir="t"/>
          </a:scene3d>
          <a:sp3d>
            <a:bevelT prst="relaxedInset"/>
            <a:bevelB/>
          </a:sp3d>
        </p:spPr>
      </p:pic>
    </p:spTree>
    <p:extLst>
      <p:ext uri="{BB962C8B-B14F-4D97-AF65-F5344CB8AC3E}">
        <p14:creationId xmlns:p14="http://schemas.microsoft.com/office/powerpoint/2010/main" val="4106170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142F4C1D-3AEB-427A-A392-E99C65ABAECA}"/>
              </a:ext>
            </a:extLst>
          </p:cNvPr>
          <p:cNvPicPr>
            <a:picLocks noChangeAspect="1"/>
          </p:cNvPicPr>
          <p:nvPr/>
        </p:nvPicPr>
        <p:blipFill rotWithShape="1">
          <a:blip r:embed="rId2"/>
          <a:srcRect l="1126" r="1126"/>
          <a:stretch/>
        </p:blipFill>
        <p:spPr>
          <a:xfrm>
            <a:off x="8512405" y="5797488"/>
            <a:ext cx="3518935" cy="900000"/>
          </a:xfrm>
          <a:prstGeom prst="rect">
            <a:avLst/>
          </a:prstGeom>
          <a:scene3d>
            <a:camera prst="orthographicFront"/>
            <a:lightRig rig="threePt" dir="t"/>
          </a:scene3d>
          <a:sp3d>
            <a:bevelT prst="relaxedInset"/>
            <a:bevelB/>
          </a:sp3d>
        </p:spPr>
      </p:pic>
      <p:sp>
        <p:nvSpPr>
          <p:cNvPr id="4" name="Obdélník 3">
            <a:extLst>
              <a:ext uri="{FF2B5EF4-FFF2-40B4-BE49-F238E27FC236}">
                <a16:creationId xmlns:a16="http://schemas.microsoft.com/office/drawing/2014/main" id="{6FB03823-97FE-430D-AAF0-4AFD18BB1073}"/>
              </a:ext>
            </a:extLst>
          </p:cNvPr>
          <p:cNvSpPr/>
          <p:nvPr/>
        </p:nvSpPr>
        <p:spPr>
          <a:xfrm>
            <a:off x="659876" y="1301335"/>
            <a:ext cx="9445657" cy="3539430"/>
          </a:xfrm>
          <a:prstGeom prst="rect">
            <a:avLst/>
          </a:prstGeom>
        </p:spPr>
        <p:txBody>
          <a:bodyPr wrap="square">
            <a:spAutoFit/>
          </a:bodyPr>
          <a:lstStyle/>
          <a:p>
            <a:r>
              <a:rPr lang="cs-CZ" sz="2000" b="1" dirty="0">
                <a:solidFill>
                  <a:srgbClr val="4471C4"/>
                </a:solidFill>
                <a:latin typeface="Calibri" panose="020F0502020204030204" pitchFamily="34" charset="0"/>
              </a:rPr>
              <a:t>	</a:t>
            </a:r>
            <a:r>
              <a:rPr lang="cs-CZ" sz="2400" b="1" dirty="0">
                <a:solidFill>
                  <a:srgbClr val="4471C4"/>
                </a:solidFill>
                <a:latin typeface="Calibri" panose="020F0502020204030204" pitchFamily="34" charset="0"/>
              </a:rPr>
              <a:t>Online prodej/nájem nepotřebného majetku obcí</a:t>
            </a:r>
            <a:r>
              <a:rPr lang="cs-CZ" sz="2000" b="1" dirty="0">
                <a:solidFill>
                  <a:srgbClr val="4471C4"/>
                </a:solidFill>
                <a:latin typeface="Calibri" panose="020F0502020204030204" pitchFamily="34" charset="0"/>
              </a:rPr>
              <a:t> </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Obce mohou od 1. března 2025 zdarma využívat stránky </a:t>
            </a:r>
            <a:r>
              <a:rPr lang="cs-CZ" sz="2000" dirty="0">
                <a:solidFill>
                  <a:srgbClr val="0462C1"/>
                </a:solidFill>
                <a:latin typeface="Calibri" panose="020F0502020204030204" pitchFamily="34" charset="0"/>
              </a:rPr>
              <a:t>www.nabidkamajetku.gov.cz </a:t>
            </a:r>
            <a:r>
              <a:rPr lang="cs-CZ" sz="2000" dirty="0">
                <a:solidFill>
                  <a:srgbClr val="000000"/>
                </a:solidFill>
                <a:latin typeface="Calibri" panose="020F0502020204030204" pitchFamily="34" charset="0"/>
              </a:rPr>
              <a:t>také pro nakládání se svým nepotřebným majetkem například formou prodeje, nájmu, pachtu. I v této oblasti jsou pro obce připravena školení. Pro využití aplikace je nezbytné s ÚZSVM uzavřít smlouvu o přístupu, její vzor je ke stažení na webových stránkách ÚZSVM. </a:t>
            </a:r>
          </a:p>
          <a:p>
            <a:endParaRPr lang="cs-CZ" sz="2000" dirty="0">
              <a:solidFill>
                <a:srgbClr val="000000"/>
              </a:solidFill>
              <a:latin typeface="Calibri" panose="020F0502020204030204" pitchFamily="34" charset="0"/>
            </a:endParaRPr>
          </a:p>
          <a:p>
            <a:r>
              <a:rPr lang="cs-CZ" sz="2000" dirty="0">
                <a:solidFill>
                  <a:srgbClr val="000000"/>
                </a:solidFill>
                <a:latin typeface="Calibri" panose="020F0502020204030204" pitchFamily="34" charset="0"/>
              </a:rPr>
              <a:t>Od roku 2018, kdy ÚZSVM spustil historicky první státní elektronický aukční systém pro prodej nepotřebného majetku, proběhlo již přes 37 tisíc aukcí. Stát v nich získal více než 4,4 miliardy korun. Stránky elektronických aukcí </a:t>
            </a:r>
            <a:r>
              <a:rPr lang="cs-CZ" sz="2000" dirty="0">
                <a:solidFill>
                  <a:srgbClr val="0462C1"/>
                </a:solidFill>
                <a:latin typeface="Calibri" panose="020F0502020204030204" pitchFamily="34" charset="0"/>
              </a:rPr>
              <a:t>www.nabidkamajetku.gov.cz </a:t>
            </a:r>
            <a:r>
              <a:rPr lang="cs-CZ" sz="2000" dirty="0">
                <a:solidFill>
                  <a:srgbClr val="000000"/>
                </a:solidFill>
                <a:latin typeface="Calibri" panose="020F0502020204030204" pitchFamily="34" charset="0"/>
              </a:rPr>
              <a:t>navštívilo již přes 3,4 milionu unikátních uživatelů. </a:t>
            </a:r>
            <a:endParaRPr lang="cs-CZ" sz="2000" dirty="0"/>
          </a:p>
        </p:txBody>
      </p:sp>
    </p:spTree>
    <p:extLst>
      <p:ext uri="{BB962C8B-B14F-4D97-AF65-F5344CB8AC3E}">
        <p14:creationId xmlns:p14="http://schemas.microsoft.com/office/powerpoint/2010/main" val="1850854924"/>
      </p:ext>
    </p:extLst>
  </p:cSld>
  <p:clrMapOvr>
    <a:masterClrMapping/>
  </p:clrMapOvr>
</p:sld>
</file>

<file path=ppt/theme/theme1.xml><?xml version="1.0" encoding="utf-8"?>
<a:theme xmlns:a="http://schemas.openxmlformats.org/drawingml/2006/main" name="Řez">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25</TotalTime>
  <Words>769</Words>
  <Application>Microsoft Office PowerPoint</Application>
  <PresentationFormat>Širokoúhlá obrazovka</PresentationFormat>
  <Paragraphs>42</Paragraphs>
  <Slides>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vt:i4>
      </vt:variant>
    </vt:vector>
  </HeadingPairs>
  <TitlesOfParts>
    <vt:vector size="10" baseType="lpstr">
      <vt:lpstr>Calibri</vt:lpstr>
      <vt:lpstr>Century Gothic</vt:lpstr>
      <vt:lpstr>Wingdings 3</vt:lpstr>
      <vt:lpstr>Řez</vt:lpstr>
      <vt:lpstr> Jednodušší převody nepotřebných státních nemovitostí na obce </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Jednodušší převody nepotřebných státních nemovitostí na obce</dc:title>
  <dc:creator>Kazda Libor</dc:creator>
  <cp:lastModifiedBy>Kazda Libor</cp:lastModifiedBy>
  <cp:revision>3</cp:revision>
  <dcterms:created xsi:type="dcterms:W3CDTF">2025-03-25T12:16:08Z</dcterms:created>
  <dcterms:modified xsi:type="dcterms:W3CDTF">2025-03-25T12:41:58Z</dcterms:modified>
</cp:coreProperties>
</file>