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303" r:id="rId6"/>
    <p:sldId id="308" r:id="rId7"/>
    <p:sldId id="332" r:id="rId8"/>
    <p:sldId id="310" r:id="rId9"/>
    <p:sldId id="311" r:id="rId10"/>
    <p:sldId id="313" r:id="rId11"/>
    <p:sldId id="305" r:id="rId12"/>
    <p:sldId id="333" r:id="rId13"/>
    <p:sldId id="315" r:id="rId14"/>
    <p:sldId id="316" r:id="rId15"/>
    <p:sldId id="306" r:id="rId16"/>
    <p:sldId id="330" r:id="rId17"/>
    <p:sldId id="331" r:id="rId18"/>
    <p:sldId id="282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76" autoAdjust="0"/>
  </p:normalViewPr>
  <p:slideViewPr>
    <p:cSldViewPr>
      <p:cViewPr varScale="1">
        <p:scale>
          <a:sx n="59" d="100"/>
          <a:sy n="59" d="100"/>
        </p:scale>
        <p:origin x="148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03.11.2022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E693A-749A-4DB3-9A8D-5C933111F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87434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03.11.2022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9904D-1FE9-4E9F-901B-CA86258E1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5201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872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FA0E8-FA24-C0DB-59B5-FFC2E2577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FD30861-1249-7614-802B-784225FD26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D963EE0-1B43-2520-3350-D8CDBA424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5794F-CDF3-427B-A1C2-D287DB04F7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848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5D1DA-394F-45B6-A894-31F308B7A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27E4C8-7685-77FE-6A66-7CEB75E9E1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DE5398E-9FF5-29FC-7FDF-772AAC6DEA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052B4F-02F1-52D3-E55E-DC32DE887E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055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58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43263-FEF0-2F2E-F0C2-78D87BCAB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C22AE66-ED4B-F17F-404A-A1DB4A6817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C1DA59E-B446-B99A-4ABB-0A7AAB8E39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572225-2C1B-5750-C633-2E641F25CA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cs-CZ" dirty="0"/>
              <a:t>Zpracovala: Mgr. Lucie Buřičová, oddělení dozoru nad normotvorbou obcí</a:t>
            </a:r>
          </a:p>
        </p:txBody>
      </p:sp>
    </p:spTree>
    <p:extLst>
      <p:ext uri="{BB962C8B-B14F-4D97-AF65-F5344CB8AC3E}">
        <p14:creationId xmlns:p14="http://schemas.microsoft.com/office/powerpoint/2010/main" val="37715176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99E8A-71D4-A0CC-0619-69AA031F5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B907B6E-61A4-79C0-3345-8C0D66506B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B2D479D-AF95-C300-C3B4-D043B986AD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60872F-EAAE-5D80-701A-E7C0C3E9DA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cs-CZ" dirty="0"/>
              <a:t>Zpracovala: Mgr. Lucie Buřičová, oddělení dozoru nad normotvorbou obcí</a:t>
            </a:r>
          </a:p>
        </p:txBody>
      </p:sp>
    </p:spTree>
    <p:extLst>
      <p:ext uri="{BB962C8B-B14F-4D97-AF65-F5344CB8AC3E}">
        <p14:creationId xmlns:p14="http://schemas.microsoft.com/office/powerpoint/2010/main" val="133643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92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46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49D2B-46F3-7FF2-AF1F-93A5154F7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0DDAADF-D34C-734C-3691-11C73A5E0D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EDCF34B-D645-5E33-2E85-CEEDAE3FF8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1F87BF-FDA9-5124-FADC-D66A2F8A13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645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306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048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05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875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82438-1E40-5882-D74F-EFBCA5A05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F1C0398-C468-7A52-8705-8422154123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752C79-22A4-BA0D-D1C9-2C5773319E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0FDF9F-6054-AC89-DA48-F232785335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983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1428736"/>
            <a:ext cx="7772400" cy="1470025"/>
          </a:xfrm>
        </p:spPr>
        <p:txBody>
          <a:bodyPr/>
          <a:lstStyle>
            <a:lvl1pPr algn="l">
              <a:defRPr>
                <a:solidFill>
                  <a:srgbClr val="00A9E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44" y="3857628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42844" y="6357958"/>
            <a:ext cx="2133600" cy="365125"/>
          </a:xfrm>
        </p:spPr>
        <p:txBody>
          <a:bodyPr/>
          <a:lstStyle/>
          <a:p>
            <a:fld id="{5FBF375F-55C4-4FE2-B2B6-98193434E037}" type="datetime1">
              <a:rPr lang="cs-CZ" smtClean="0"/>
              <a:t>04.03.2025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600200"/>
            <a:ext cx="8401080" cy="45259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EB064F59-2485-41AF-9B5F-E759BCB14A23}" type="datetime1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285860"/>
            <a:ext cx="6191280" cy="484030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D48584E9-A84F-4006-936A-710463F1B04C}" type="datetime1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D78D63FE-AF18-4E0E-A02E-D283FAB33077}" type="datetime1">
              <a:rPr lang="cs-CZ" smtClean="0"/>
              <a:t>04.03.2025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4357694"/>
            <a:ext cx="7772400" cy="1362075"/>
          </a:xfrm>
        </p:spPr>
        <p:txBody>
          <a:bodyPr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285749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25B6402E-3186-4AE6-8230-B790CD3F5860}" type="datetime1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112D826C-AC2D-45D7-886A-0BD13E389AAA}" type="datetime1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033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4282" y="214311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214282" y="6324591"/>
            <a:ext cx="2133600" cy="365125"/>
          </a:xfrm>
        </p:spPr>
        <p:txBody>
          <a:bodyPr/>
          <a:lstStyle/>
          <a:p>
            <a:fld id="{3FD3194F-94CA-4B31-9C65-EBBBBDA642BF}" type="datetime1">
              <a:rPr lang="cs-CZ" smtClean="0"/>
              <a:t>04.03.2025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68C12898-DA11-48EE-BCD3-3FEE91D690BA}" type="datetime1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F4E5142-0D4A-423E-8E6B-FAEC21698CF9}" type="datetime1">
              <a:rPr lang="cs-CZ" smtClean="0"/>
              <a:t>04.03.2025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3294065" cy="1285884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28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14282" y="2500306"/>
            <a:ext cx="3251231" cy="36258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BB77CFF4-3E4B-4385-A302-D66E357CC05E}" type="datetime1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040BC18-D4C3-4538-AEAB-318DD86C66FD}" type="datetime1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velkybubli_CJ_1502_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1522"/>
            <a:ext cx="9144000" cy="685495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716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14282" y="63579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BCCFD0-E1C1-4C12-868A-C809BFA9B44C}" type="datetime1">
              <a:rPr lang="cs-CZ" smtClean="0"/>
              <a:t>04.03.2025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cs-CZ" sz="3600" kern="1200" dirty="0">
          <a:solidFill>
            <a:srgbClr val="00A9E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v.gov.cz/odk2/clanek/metodicke-materialy-k-zakonnym-zmocnenim.aspx?q=Y2hudW09Mg%3d%3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portal.gov.cz/kam-dal/pro-urady-ovm/interaktivni-vzory-pro-tvorbu-obecne-zavaznych-vyhlasek-obci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.gov.cz/odk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mv.gov.cz/odk2/clanek/stanoviska-odk-2025.asp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birkausc@mvcr.cz" TargetMode="External"/><Relationship Id="rId2" Type="http://schemas.openxmlformats.org/officeDocument/2006/relationships/hyperlink" Target="mailto:odbordk@mv.gov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birkapp.gov.cz/" TargetMode="External"/><Relationship Id="rId4" Type="http://schemas.openxmlformats.org/officeDocument/2006/relationships/hyperlink" Target="https://mv.gov.cz/od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208912" cy="388843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sz="3200" b="1" spc="200" dirty="0">
                <a:latin typeface="Arial CE" panose="020B0604020202020204" pitchFamily="34" charset="0"/>
                <a:cs typeface="Arial CE" panose="020B0604020202020204" pitchFamily="34" charset="0"/>
              </a:rPr>
              <a:t>MOŽNOSTI STANOVENÍ KOEFICIENTŮ DANĚ Z NEMOVITÝCH VĚCÍ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445224"/>
            <a:ext cx="5472608" cy="1008112"/>
          </a:xfrm>
        </p:spPr>
        <p:txBody>
          <a:bodyPr>
            <a:noAutofit/>
          </a:bodyPr>
          <a:lstStyle/>
          <a:p>
            <a:endParaRPr lang="cs-CZ" sz="1200" dirty="0">
              <a:solidFill>
                <a:schemeClr val="tx1"/>
              </a:solidFill>
            </a:endParaRPr>
          </a:p>
          <a:p>
            <a:r>
              <a:rPr lang="cs-CZ" sz="1400" b="1" dirty="0">
                <a:solidFill>
                  <a:schemeClr val="tx1"/>
                </a:solidFill>
              </a:rPr>
              <a:t>Odbor veřejné správy, dozoru a kontroly Ministerstva vnitra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8C742-0120-D50C-4EB6-BB1E7456D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BAF97-4FD5-0F51-2FE7-924335CB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NĚKTERÉ ASPEKTY VYDÁVÁNÍ OOP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03C269-CE21-8648-4A39-D2549A33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035504-F212-F071-4EA1-F03160AA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10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B7A2AC-05FE-5577-CE5E-D86134D2C70D}"/>
              </a:ext>
            </a:extLst>
          </p:cNvPr>
          <p:cNvSpPr txBox="1"/>
          <p:nvPr/>
        </p:nvSpPr>
        <p:spPr>
          <a:xfrm>
            <a:off x="284303" y="1776174"/>
            <a:ext cx="832073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Řízení o návrhu OOP je písemné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nerozhodne-li zastupitelstvo, že se bude konat veřejné projednání návrhu;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úplné znění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návrhu OOP musí být bezpodmínečně zveřejněno způsobem umožňujícím dálkový přístup.</a:t>
            </a: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Připomínky může podat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fyzická/právnická osoba, jejíž práva, povinnosti nebo zájmy mohou být OOP přímo dotčeny; 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 podávání písemných připomínek dotčených osob zastupitelstvo stanoví lhůtu (zpravidla stejnou, jako je lhůta pro podání námitek, tj. 30 dní ode dne zveřejnění návrhu OOP).</a:t>
            </a:r>
          </a:p>
          <a:p>
            <a:pPr marL="631825" lvl="2" indent="-273050" algn="just">
              <a:buFont typeface="Wingdings" panose="05000000000000000000" pitchFamily="2" charset="2"/>
              <a:buChar char="Ø"/>
            </a:pP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Připomínky (na rozdíl od námitek) jsou slabším nástrojem ochrany a mají povahu podkladu pro OOP; je povinnost se s nimi zabývat a vypořádat se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 nimi v odůvodnění OOP.</a:t>
            </a:r>
          </a:p>
          <a:p>
            <a:pPr marL="830263" lvl="2" indent="-285750" algn="just">
              <a:buFont typeface="Wingdings" panose="05000000000000000000" pitchFamily="2" charset="2"/>
              <a:buChar char="Ø"/>
            </a:pPr>
            <a:endParaRPr lang="cs-CZ" sz="16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</a:rPr>
              <a:t>Námitky mohou podat vlastníci nemovitých věcí, jejichž práva, povinnosti nebo zájmy související s výkonem vlastnického práva mohou být OOP přímo dotčeny. 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31825" lvl="2" indent="-273050" algn="just">
              <a:buFont typeface="Wingdings" panose="05000000000000000000" pitchFamily="2" charset="2"/>
              <a:buChar char="Ø"/>
            </a:pPr>
            <a:r>
              <a:rPr lang="cs-CZ" sz="16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O každé námitce musí být rozhodnuto; takovéto rozhodnutí o námitce je vždy součástí odůvodnění OOP.</a:t>
            </a:r>
          </a:p>
          <a:p>
            <a:pPr marL="631825" lvl="2" indent="-2730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</a:rPr>
              <a:t>OOP lze změnit či zrušit pouze jiným OOP</a:t>
            </a: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</a:rPr>
              <a:t>; i „zrušovacímu“ OOP musí předcházet celý standardní proces vydání OOP dle § 171 a násl. správního řádu.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9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CEECC-1CEB-F9D1-DF32-DEAA25EE3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DEC92-26DF-77EF-1815-D74580A6A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(NE)VÝHODY OZV x OOP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23FFD3-3FCD-DE8C-6FB7-770255B9D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48CF65-51F7-1D67-AF13-841F2D7DC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11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5F8953D-052C-B2FA-3E32-760EB22C3081}"/>
              </a:ext>
            </a:extLst>
          </p:cNvPr>
          <p:cNvSpPr txBox="1"/>
          <p:nvPr/>
        </p:nvSpPr>
        <p:spPr>
          <a:xfrm>
            <a:off x="175192" y="1776174"/>
            <a:ext cx="8861303" cy="496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Wingdings" panose="05000000000000000000" pitchFamily="2" charset="2"/>
              <a:buChar char="§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OBECNĚ ZÁVAZNÉ VYHLÁŠKY (OZV)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OZV pro bezprostředně následující zdaňovací rok může nabýt platnosti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„až“ k 1. 10.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„Jednoduchý“ způsob zavedení koeficientů;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Plošnost a neadresnost regulace;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Důvod pro stanovení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koeficientu a jeho konkrétní výše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primárně vychází z politického rozhodnutí zastupitelstva obce.</a:t>
            </a:r>
          </a:p>
          <a:p>
            <a:pPr marL="87313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§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OPATŘENÍ OBECNÉ POVAHY (OOP)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570" dirty="0">
                <a:latin typeface="Arial" panose="020B0604020202020204" pitchFamily="34" charset="0"/>
                <a:cs typeface="Arial" panose="020B0604020202020204" pitchFamily="34" charset="0"/>
              </a:rPr>
              <a:t>OOP pro bezprostředně následující zdaňovací rok musí být zasláno správci daně</a:t>
            </a:r>
            <a:r>
              <a:rPr lang="cs-CZ" sz="157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30. 6.</a:t>
            </a:r>
            <a:r>
              <a:rPr lang="cs-CZ" sz="157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570" dirty="0">
                <a:latin typeface="Arial" panose="020B0604020202020204" pitchFamily="34" charset="0"/>
                <a:cs typeface="Arial" panose="020B0604020202020204" pitchFamily="34" charset="0"/>
              </a:rPr>
              <a:t>„Složitější“ způsob zavedení koeficientů, </a:t>
            </a:r>
            <a:r>
              <a:rPr lang="cs-CZ" sz="15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celý proces vydání OOP trvá </a:t>
            </a:r>
            <a:r>
              <a:rPr lang="cs-CZ" sz="157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 3 měsíce</a:t>
            </a:r>
            <a:r>
              <a:rPr lang="cs-CZ" sz="15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57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Adresnost regulace na konkrétní vymezené nemovité věci;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stanovení koeficientu je nutné mít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objektivní a racionální důvody, které budou vždy uvedeny v odůvodnění OOP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Dotčené osoby se mohou přímo obracet na správní soudy s návrhem na zrušení OOP;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podmínkou takového návrhu není dřívější uplatnění námitek k návrhu OOP.</a:t>
            </a:r>
          </a:p>
          <a:p>
            <a:pPr marL="623888" lvl="1" indent="-263525" algn="just">
              <a:buFont typeface="Wingdings" panose="05000000000000000000" pitchFamily="2" charset="2"/>
              <a:buChar char="Ø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lvl="1"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METODICKÁ ČINNOST</a:t>
            </a:r>
            <a:br>
              <a:rPr lang="cs-CZ" sz="2800" dirty="0"/>
            </a:b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12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C3FD7C-B66D-4822-AC1F-86EA7F7B58E2}"/>
              </a:ext>
            </a:extLst>
          </p:cNvPr>
          <p:cNvSpPr txBox="1"/>
          <p:nvPr/>
        </p:nvSpPr>
        <p:spPr>
          <a:xfrm>
            <a:off x="315907" y="1991879"/>
            <a:ext cx="616762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Ministerstvo vnitra ve spolupráci s Ministerstavem financí a Generálním finančním ředitelstvím připravilo aktualizaci metodického doporučení č. 2.1 - Tvorba obecně závazných vyhlášek a opatření obecné povahy (úprava daně </a:t>
            </a: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z nemovitých věcí) dostupné na 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webu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 Ministerstva vnitra.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Pro tvorbu obecně závazných vyhlášek v oblasti koeficientů doporučujeme využívat nové interaktivní vzory dostupné na 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Portálu veřejné správy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2BF18DE-7B5F-3589-15B8-C44CFB2B4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021" y="3933056"/>
            <a:ext cx="1402367" cy="140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62DD9323-B60D-101E-F711-956394E92F0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072" y="1993440"/>
            <a:ext cx="1401316" cy="140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8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02FBB-255C-FF44-2EF3-C9B5A9C1A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FDA24A-B687-EC5B-FBB3-6D20717F4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460" y="1110730"/>
            <a:ext cx="8546012" cy="930338"/>
          </a:xfrm>
        </p:spPr>
        <p:txBody>
          <a:bodyPr anchor="t"/>
          <a:lstStyle/>
          <a:p>
            <a: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t>NOVĚ PŘIPRAVOVANÉ ZÁKONNÉ ZMOCNĚNÍ </a:t>
            </a:r>
            <a:b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</a:br>
            <a: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t>V OBLASTI NOČNÍHO KLIDU</a:t>
            </a:r>
            <a:b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</a:b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E5608E-7001-79C4-3F78-16FFA5E2C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75900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9DA431F-5C1D-728B-A06C-9D7F8EF5CCB8}"/>
              </a:ext>
            </a:extLst>
          </p:cNvPr>
          <p:cNvSpPr txBox="1"/>
          <p:nvPr/>
        </p:nvSpPr>
        <p:spPr>
          <a:xfrm>
            <a:off x="357840" y="1955145"/>
            <a:ext cx="84626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kumimoji="0" lang="cs-CZ" sz="16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Novela zákona o obcích a souvisejících předpisů </a:t>
            </a:r>
            <a:r>
              <a:rPr kumimoji="0" lang="cs-CZ" sz="16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(sněmovní tisk 845, aktuálně před druhým čtením); součástí je i novela zákona o některých přestupcích.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cs-CZ" sz="1400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ochází</a:t>
            </a: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ke „zpřísnění“ podmínek pro individuální výjimky z doby nočního klidu;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zkrácení či nevymezení doby nočního klidu v důsledku výjimečné události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bude nutné v OZV vymezit názvem výjimečné události a datem či datovatelným obdobím jejího konání.</a:t>
            </a:r>
            <a:endParaRPr kumimoji="0" lang="cs-CZ" sz="140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Nově se zavádí </a:t>
            </a:r>
            <a:r>
              <a:rPr kumimoji="0" lang="cs-CZ" sz="14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možnost „paušálního“ posunutí doby nočního klidu na celém území obce </a:t>
            </a: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„letní měsíce“, tj. v období </a:t>
            </a:r>
            <a:r>
              <a:rPr kumimoji="0" lang="cs-CZ" sz="14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 1. 6. do 30. 9.</a:t>
            </a: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cs-CZ" sz="1400" b="1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84250" lvl="2" indent="-1968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dobu nočního klidu bude možné posunout až o 2 hodiny (např. 23:00–07:00),</a:t>
            </a:r>
          </a:p>
          <a:p>
            <a:pPr marL="984250" lvl="2" indent="-1968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posunutí doby noční klidu bude možné pro „víkendové“ noci, </a:t>
            </a:r>
            <a:endParaRPr kumimoji="0" lang="cs-CZ" sz="140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84250" lvl="2" indent="-1968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posunutí doby nočního klidu nebude nutné vázat na konkrétní události.</a:t>
            </a:r>
          </a:p>
          <a:p>
            <a:pPr marL="720725" lvl="1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„Standardní“ doba nočního klidu od 22:00 do 06:00 se nemění; </a:t>
            </a:r>
            <a:r>
              <a:rPr kumimoji="0" lang="cs-CZ" sz="14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vždy bude záležet na dané obci, zda a v jakém rozsahu zákonné zmocnění využije.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Účinnost novely (zákonného zmocnění) se předpokládá již k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1. 7. 2025.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Ministerstvo vnitra v návaznosti na nové zákonné zmocnění připravuje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interaktivní vzor pro tvorbu obecně závazné vyhlášky o nočním klidu.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371A53-9FF2-2698-0748-2DC8C3F49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13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8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78777-ED14-3677-416E-7BAA2FCEC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7B051-E11D-C669-D316-375B4F04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94" y="1078874"/>
            <a:ext cx="8546012" cy="930338"/>
          </a:xfrm>
        </p:spPr>
        <p:txBody>
          <a:bodyPr anchor="t"/>
          <a:lstStyle/>
          <a:p>
            <a: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t>SBÍRKA PRÁVNÍCH PŘEDPISŮ ÚSC</a:t>
            </a:r>
            <a:b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</a:b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89876-141D-77B8-4841-F82F2C1E9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852" y="1564977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665905-0488-C846-0F0D-2ABAFC634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14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22A6A5-7E8D-53A0-0DA3-B3D462F585A0}"/>
              </a:ext>
            </a:extLst>
          </p:cNvPr>
          <p:cNvSpPr txBox="1"/>
          <p:nvPr/>
        </p:nvSpPr>
        <p:spPr>
          <a:xfrm>
            <a:off x="323528" y="1826649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400" spc="-20" dirty="0">
                <a:latin typeface="Arial" panose="020B0604020202020204" pitchFamily="34" charset="0"/>
                <a:cs typeface="Arial" panose="020B0604020202020204" pitchFamily="34" charset="0"/>
              </a:rPr>
              <a:t>Dne 1. 1. 2022 spuštěn informační systém Sbírka právních předpisů územních samosprávných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celků a některých správních úřadů, ve které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se vyhlašují právní předpisy obcí a krajů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 dále právní předpisy některých správních úřadů.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Dne 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2. 1. 2025 skončilo přechodné období; </a:t>
            </a:r>
            <a:r>
              <a:rPr lang="cs-CZ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předpisy vydané před 1. 1. 2022, které nebyly ve Sbírce právních předpisů ÚSC zveřejněny, pozbyly platnosti.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Pokud právní předpis pozbyl platnosti, nelze podle něj postupovat (např. vybírat místní poplatek, vymáhat zákazy </a:t>
            </a: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 oblasti veřejného pořádku apod.).</a:t>
            </a:r>
            <a:endParaRPr lang="cs-CZ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540BF3B-979F-3BDD-9E0C-641A317FA049}"/>
              </a:ext>
            </a:extLst>
          </p:cNvPr>
          <p:cNvSpPr txBox="1"/>
          <p:nvPr/>
        </p:nvSpPr>
        <p:spPr>
          <a:xfrm>
            <a:off x="325100" y="4032637"/>
            <a:ext cx="6721970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Dodatečné zveřejnění ve Sbírce právních předpisů ÚSC není možné; obec tak musí vydat zcela nové právní předpisy.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 případě OZV lze využít metodickou pomoc Ministerstva vnitra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http://www.mv.gov.cz/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odk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Atypickým případem jsou OZV o zřízení obecní policie,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kdy samotné pozbytí platnosti OZV o zřízení obecní policie nemá samo o sobě vliv na její další existenci – viz stanovisko Ministerstva vnitra na jeho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webu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 descr="Obsah obrázku Grafika, grafický design, Písmo, design&#10;&#10;Obsah vygenerovaný umělou inteligencí může být nesprávný.">
            <a:extLst>
              <a:ext uri="{FF2B5EF4-FFF2-40B4-BE49-F238E27FC236}">
                <a16:creationId xmlns:a16="http://schemas.microsoft.com/office/drawing/2014/main" id="{C0671143-C1AD-2D2A-3241-18B9596FF4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628" y="5114540"/>
            <a:ext cx="1080120" cy="1080120"/>
          </a:xfrm>
          <a:prstGeom prst="rect">
            <a:avLst/>
          </a:prstGeom>
        </p:spPr>
      </p:pic>
      <p:pic>
        <p:nvPicPr>
          <p:cNvPr id="13" name="Obrázek 12" descr="Obsah obrázku Grafika, grafický design, Písmo, design&#10;&#10;Obsah vygenerovaný umělou inteligencí může být nesprávný.">
            <a:extLst>
              <a:ext uri="{FF2B5EF4-FFF2-40B4-BE49-F238E27FC236}">
                <a16:creationId xmlns:a16="http://schemas.microsoft.com/office/drawing/2014/main" id="{A53C07BF-721B-0DE8-4C4B-885DCCEDC2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628" y="3804221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9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 bwMode="auto">
          <a:xfrm>
            <a:off x="683568" y="980728"/>
            <a:ext cx="7786687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dirty="0">
                <a:latin typeface="Arial" charset="0"/>
                <a:cs typeface="Arial" charset="0"/>
              </a:rPr>
              <a:t>Odbor veřejné správy, dozoru a kontroly Ministerstva vnitra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683568" y="2492896"/>
            <a:ext cx="7786687" cy="3844925"/>
          </a:xfrm>
        </p:spPr>
        <p:txBody>
          <a:bodyPr>
            <a:noAutofit/>
          </a:bodyPr>
          <a:lstStyle/>
          <a:p>
            <a:pPr marL="452438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/>
              <a:t>Náměstí Hrdinů 3</a:t>
            </a:r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140 21  Praha 4</a:t>
            </a:r>
            <a:endParaRPr lang="en-US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Telefon: </a:t>
            </a:r>
            <a:r>
              <a:rPr lang="en-US" sz="2200" dirty="0"/>
              <a:t>	</a:t>
            </a:r>
            <a:r>
              <a:rPr lang="cs-CZ" sz="2200" dirty="0"/>
              <a:t>974 816 411</a:t>
            </a:r>
            <a:endParaRPr lang="en-US" sz="2200" dirty="0"/>
          </a:p>
          <a:p>
            <a:pPr marL="452438" indent="0" eaLnBrk="1" fontAlgn="auto" hangingPunct="1">
              <a:spcBef>
                <a:spcPts val="0"/>
              </a:spcBef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en-US" sz="2200" dirty="0"/>
              <a:t>		</a:t>
            </a:r>
            <a:r>
              <a:rPr lang="cs-CZ" sz="2200" dirty="0"/>
              <a:t>974 816 429</a:t>
            </a:r>
          </a:p>
          <a:p>
            <a:pPr marL="452438" indent="0" eaLnBrk="1" fontAlgn="auto" hangingPunct="1">
              <a:spcBef>
                <a:spcPts val="0"/>
              </a:spcBef>
              <a:buFont typeface="Arial" pitchFamily="34" charset="0"/>
              <a:buNone/>
              <a:tabLst>
                <a:tab pos="1344613" algn="l"/>
              </a:tabLst>
              <a:defRPr/>
            </a:pP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E-mail: 	</a:t>
            </a:r>
            <a:r>
              <a:rPr lang="cs-CZ" sz="2200" dirty="0">
                <a:hlinkClick r:id="rId2"/>
              </a:rPr>
              <a:t>odbordk@mv.gov.cz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		</a:t>
            </a:r>
            <a:r>
              <a:rPr lang="cs-CZ" sz="2200" dirty="0">
                <a:hlinkClick r:id="rId3"/>
              </a:rPr>
              <a:t>sbirkausc@mv.gov.cz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Web: 		</a:t>
            </a:r>
            <a:r>
              <a:rPr lang="cs-CZ" sz="2200" dirty="0">
                <a:hlinkClick r:id="rId4"/>
              </a:rPr>
              <a:t>https://mv.gov.cz/odk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		</a:t>
            </a:r>
            <a:r>
              <a:rPr lang="cs-CZ" sz="2200" dirty="0">
                <a:hlinkClick r:id="rId5"/>
              </a:rPr>
              <a:t>https://sbirkapp.gov.cz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7333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NOVELA ZÁKONA O DANI Z NEMOVITÝCH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10175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2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5907" y="1991879"/>
            <a:ext cx="8370893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kumimoji="0" lang="cs-CZ" sz="16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Novela zákona o dani z nemovitých věcí byla </a:t>
            </a:r>
            <a:r>
              <a:rPr kumimoji="0" lang="cs-CZ" sz="16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součástí tzv. konsolidačního balíčku </a:t>
            </a:r>
            <a:r>
              <a:rPr kumimoji="0" lang="cs-CZ" sz="16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(zákon č. 349/2023 Sb.).</a:t>
            </a:r>
            <a:endParaRPr lang="cs-CZ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endParaRPr lang="cs-CZ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oblasti dotýkající se obecní normotvorby došlo od 1. 1. 2024 (resp. 1. 1. 2025)</a:t>
            </a:r>
            <a:endParaRPr kumimoji="0" lang="cs-CZ" sz="1600" b="1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 navýšení zákonných sazeb daně (cca o 80 %),</a:t>
            </a: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 úpravě pravidel pro vydávání a aplikaci obecně závazných vyhlášek,</a:t>
            </a: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 úpravě a rozšíření osvobození prostřednictvím obecně závazných vyhlášek,</a:t>
            </a: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 komplexní úpravě obecních koeficientů včetně nové možnosti zavést koeficient opatřením obecné povahy pro vybrané nemovité věci.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 průběhu roku 2024 měly obce přizpůsobit své obecně závazné vyhlášky nové právní úpravě; nová obecně závazná vyhláška měla nabýt platnosti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nejpozději </a:t>
            </a:r>
            <a:b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k 1. říjnu 2024, aby byla pro zdaňovací období roku 2025 aplikovatelná.</a:t>
            </a:r>
            <a:endParaRPr lang="cs-CZ" sz="1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59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KOEFICIENTY U DANĚ Z NEMOVITÝCH VĚCÍ</a:t>
            </a:r>
            <a:br>
              <a:rPr lang="cs-CZ" sz="2800" dirty="0"/>
            </a:br>
            <a:r>
              <a:rPr lang="cs-CZ" sz="2800" dirty="0"/>
              <a:t>DLE PRÁVNÍ ÚPRAVY DO 31. 12. 2023 (2024)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10175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3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4070" y="2210764"/>
            <a:ext cx="861473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„Polohový“ koeficient dle počtu obyvatel stanovený pro jednotlivou část obce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stavební pozemky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vybrané skupiny zdanitelných staveb a jednotek</a:t>
            </a:r>
            <a:endParaRPr lang="cs-CZ" sz="1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17550" lvl="1" indent="-260350" algn="just">
              <a:defRPr/>
            </a:pPr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(zjednodušeně koeficient pro rodinné domy a bytové jednotky)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  <a:defRPr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Koeficient byl novelou zákona modifikován.</a:t>
            </a:r>
          </a:p>
          <a:p>
            <a:pPr lvl="1" algn="just">
              <a:defRPr/>
            </a:pPr>
            <a:endParaRPr lang="cs-CZ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kumimoji="0" lang="cs-CZ" sz="16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Koeficient 1,5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vybrané skupiny zdanitelných staveb a jednotek stanovený pro celé území obce</a:t>
            </a:r>
            <a:endParaRPr lang="cs-CZ" sz="1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65113" indent="-265113" algn="just"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(zjednodušeně koeficient pro rekreační budovy, garáže a podnikatelské objekty)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1" indent="-273050"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Koeficient se naposledy užil ve zdaňovacím období roku 2024, od roku 2025 je tento koeficient bez náhrady zrušen.</a:t>
            </a:r>
          </a:p>
          <a:p>
            <a:pPr marL="536575" lvl="1" indent="-273050"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OZV upravující tento koeficient jsou od 1. 1. 2025 neaplikovatelné a rovněž jsou </a:t>
            </a:r>
            <a:b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rozporu se zákonem.</a:t>
            </a:r>
          </a:p>
          <a:p>
            <a:pPr lvl="1" algn="just"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Místní koeficient stanovený pro celou obec nebo jednotlivou část obce</a:t>
            </a:r>
          </a:p>
          <a:p>
            <a:pPr marL="720725" indent="-360363" algn="just">
              <a:buFont typeface="Wingdings" panose="05000000000000000000" pitchFamily="2" charset="2"/>
              <a:buChar char="Ø"/>
              <a:defRPr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Koeficient byl novelou zákona významně modifikován.</a:t>
            </a:r>
          </a:p>
          <a:p>
            <a:pPr algn="just"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1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623C41-145E-979A-FE44-0872AE670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09D58-D4D9-7E75-8219-5BD69C676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KOEFICIENTY U DANĚ Z NEMOVITÝCH VĚCÍ</a:t>
            </a:r>
            <a:br>
              <a:rPr lang="cs-CZ" sz="2800" dirty="0"/>
            </a:br>
            <a:r>
              <a:rPr lang="cs-CZ" sz="2800" dirty="0"/>
              <a:t>DLE PRÁVNÍ ÚPRAVY OD 1. 1. 2025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44BCC6-1EA0-3FF7-B101-2E96498F4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10175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DFF0D1-C205-8E55-DBF7-4BEA19B9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4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DC5D8DE-B796-E724-D81F-4D67439323A0}"/>
              </a:ext>
            </a:extLst>
          </p:cNvPr>
          <p:cNvSpPr txBox="1"/>
          <p:nvPr/>
        </p:nvSpPr>
        <p:spPr>
          <a:xfrm>
            <a:off x="354070" y="2210764"/>
            <a:ext cx="8614737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„Polohový“ koeficient dle počtu obyvatel stanovený pro jednotlivé katastrální území, jednotlivý městský obvod nebo jednotlivou městskou část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stavební pozemky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vybrané skupiny zdanitelných staveb a jednotek</a:t>
            </a:r>
            <a:endParaRPr lang="cs-CZ" sz="1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17550" lvl="1" indent="-260350" algn="just">
              <a:defRPr/>
            </a:pPr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(zjednodušeně koeficient pro rodinné domy a bytové jednotky)</a:t>
            </a:r>
          </a:p>
          <a:p>
            <a:pPr marL="717550" lvl="1" indent="-260350" algn="just"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Místní koeficient stanovený obecně závaznou vyhláškou pro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celou obec,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jednotlivé katastrální území,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jednotlivý městský obvod nebo jednotlivou městskou část,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jednotlivou (celou) skupinu nemovitých věcí na celém území obce.</a:t>
            </a:r>
          </a:p>
          <a:p>
            <a:pPr marL="285750" lvl="0" indent="-2857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Místní koeficient stanovený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opatřením obecné povahy pro jednotlivé nemovité věci.</a:t>
            </a:r>
          </a:p>
          <a:p>
            <a:pPr marL="285750" lvl="0" indent="-2857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„Polohový“ koeficient a místní koeficient se vzájemně nevylučují, naopak se vzájemně násobí.</a:t>
            </a:r>
          </a:p>
        </p:txBody>
      </p:sp>
    </p:spTree>
    <p:extLst>
      <p:ext uri="{BB962C8B-B14F-4D97-AF65-F5344CB8AC3E}">
        <p14:creationId xmlns:p14="http://schemas.microsoft.com/office/powerpoint/2010/main" val="33661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6" y="1052736"/>
            <a:ext cx="8720589" cy="939143"/>
          </a:xfrm>
        </p:spPr>
        <p:txBody>
          <a:bodyPr anchor="t"/>
          <a:lstStyle/>
          <a:p>
            <a:r>
              <a:rPr lang="cs-CZ" sz="2800" dirty="0"/>
              <a:t>KOEFICIENT PRO STAVEBNÍ POZEMKY</a:t>
            </a:r>
            <a:br>
              <a:rPr lang="cs-CZ" sz="2800" dirty="0"/>
            </a:br>
            <a:r>
              <a:rPr lang="cs-CZ" sz="2800" dirty="0"/>
              <a:t>KOEFICIENT PRO VYBRANÉ STAVBY A JEDNOTKY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5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3713" y="2102852"/>
            <a:ext cx="857657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„Polohový“ koeficient stanovuje zákon a jeho výše se odvíjí dle počtu obyvatel v obci.</a:t>
            </a:r>
          </a:p>
          <a:p>
            <a:pPr marL="360363" lvl="1"/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1,0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do 1 000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1,4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 v obci nad 1 000 obyvatel do 6 000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1,6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 v obci nad 6 000 obyvatel do 10 000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2,0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nad 10 000 obyvatel do 25 000 obyvatel;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 2,5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nad 25 000 obyvatel do 50 000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3,5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nad 50 000 obyvatel, ve statutárním městě a ve Františkových Lázních, Luhačovicích, Mariánských Lázních a Poděbradech;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 v Praze</a:t>
            </a:r>
            <a:r>
              <a:rPr lang="cs-CZ" sz="9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7313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„Polohový“ koeficient je možné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 jednu kategorii zvýšit (nově není možné jeho snížení) pro jednotlivé katastrální území, jednotlivý městský obvod nebo jednotlivou městskou část.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Zákon od 1. 1. 2024 výslovně uvádí, že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nebude-li koeficient v obecně závazné vyhlášce odpovídat zákonným podmínkám, hledí se na takovýto koeficient jako kdyby nebyl upraven.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účely „polohových“ koeficientů je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počet obyvatel nově určován podle vyhlášky Ministerstva financí k provedení zákona o rozpočtovém určení daní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(namísto posledního sčítání lidu); tato vyhláška je každoročně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vydávána s účinností k 1. 9.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příslušného kalendářního roku.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2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6" y="1052736"/>
            <a:ext cx="8720589" cy="939143"/>
          </a:xfrm>
        </p:spPr>
        <p:txBody>
          <a:bodyPr anchor="t"/>
          <a:lstStyle/>
          <a:p>
            <a:r>
              <a:rPr lang="cs-CZ" sz="2800" dirty="0"/>
              <a:t>MÍSTNÍ KOEFICIENT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6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5906" y="1812974"/>
            <a:ext cx="8216534" cy="519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Místní koeficient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ve výši od 0,5 do 5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může obec stanovit</a:t>
            </a:r>
          </a:p>
          <a:p>
            <a:pPr marL="444500" lvl="1" indent="-265113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obecně závaznou vyhláškou pro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celou obec,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jednotlivé katastrální území,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jednotlivý městský obvod nebo jednotlivou městskou část,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jednotlivou (celou) skupinu nemovitých věcí na celém území obce, nebo</a:t>
            </a:r>
          </a:p>
          <a:p>
            <a:pPr marL="444500" lvl="1" indent="-265113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opatřením obecné povahy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vydaným zastupitelstvem obce v samostatné působnosti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jednotlivé nemovité věci.</a:t>
            </a:r>
          </a:p>
          <a:p>
            <a:pPr marL="179387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Nově možnost zavedení místního koeficientu </a:t>
            </a:r>
            <a:r>
              <a:rPr lang="cs-CZ"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vybrané zemědělské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pozemky, trvalé </a:t>
            </a:r>
            <a:r>
              <a:rPr lang="cs-CZ" sz="1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travnÍ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porosty nebo nevyužitelné ostatní plochy v rozmezí od 0,5 do 1,5;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takovýto místní koeficient je nutné vždy stanovit jako místní koeficient pro jednotlivou skupinu nemovitých věcí.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Jednotlivé skupiny nemovitých věcí jsou vymezeny v § 5a (pozemky) a v § 10a (stavby a jednotky) zákona o dani z nemovitých věcí.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2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6" y="1052736"/>
            <a:ext cx="8720589" cy="939143"/>
          </a:xfrm>
        </p:spPr>
        <p:txBody>
          <a:bodyPr anchor="t"/>
          <a:lstStyle/>
          <a:p>
            <a:r>
              <a:rPr lang="cs-CZ" sz="2800" dirty="0"/>
              <a:t>KOMBINACE MÍSTNÍCH KOEFICIENTŮ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7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5907" y="1812974"/>
            <a:ext cx="8370893" cy="4624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Obec může místní koeficienty libovolně kombinovat;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na konkrétní nemovitou věc se však v konečném důsledku může vztahovat pouze jeden místní koeficient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Zákon tak v § 12 upravuje jednotlivá kolizní pravidla: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Nejvýše v hierarchii stojí místní koeficient pro vymezené nemovité věci stanovený skrze opatření obecné povahy, neboť ten je „nejspeciálnější“.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Nejníže v hierarchii stojí místní koeficient pro obec, neboť ten je ze všech druhů „nejobecnější“; pokud se na nemovitou věc vztahuje i (jakýkoli) jiný místní koeficient, koeficient pro obec se nepoužije.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Při souběhu místního koeficientu pro jednotlivou skupinu nemovitých věcí a místního koeficientu pro jednotlivé katastrální území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se použije vyšší z nich.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Při souběhu místního koeficientu pro katastrální území a místního koeficientu pro městskou část nebo městský obvod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se použije místní koeficient pro městskou část nebo městský obvod.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Při souběhu místního koeficientu pro jednotlivou skupinu nemovitých věcí a místního koeficientu pro jednotlivý městský obvod nebo jednotlivou městskou část,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použije se vyšší z nich, nestanoví-li obec v obecně závazné vyhlášce jinak.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7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PRAVIDLA PRO VYDÁVÁNÍ A </a:t>
            </a:r>
            <a:r>
              <a:rPr lang="cs-CZ" sz="1400" dirty="0"/>
              <a:t> </a:t>
            </a:r>
            <a:r>
              <a:rPr lang="cs-CZ" sz="2800" dirty="0"/>
              <a:t>APLIKACI</a:t>
            </a:r>
            <a:br>
              <a:rPr lang="cs-CZ" sz="2800" dirty="0"/>
            </a:br>
            <a:r>
              <a:rPr lang="cs-CZ" sz="2800" dirty="0"/>
              <a:t>OBECNĚ ZÁVAZNÝCH VYHLÁŠEK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8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5608" y="2158178"/>
            <a:ext cx="86087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Nová obecná pravidla pro vydávání a aplikaci obecně závazných vyhlášek jsou upravena v ustanovení § 16a.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Pro účely daně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z nemovitých věcí se ve zdaňovacím období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nepřihlíží k obecně závazné vyhlášce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, která nabyla platnosti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po 1. 10.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kalendářního roku bezprostředně předcházejícího tomuto zdaňovacímu období.</a:t>
            </a:r>
          </a:p>
          <a:p>
            <a:pPr marL="87313" lvl="1" algn="just"/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má obec v úmyslu zavést pro rok 2026 koeficienty daně z nemovitých věcí, musí předmětnou obecně závaznou vyhlášku </a:t>
            </a:r>
            <a: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 1. 10. 2025 zveřejnit </a:t>
            </a:r>
            <a:b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Sbírce právních předpisů ÚSC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(účinnost musí obecně závazná vyhláška nabýt nejpozději k 1. 1. 2026).</a:t>
            </a:r>
          </a:p>
          <a:p>
            <a:pPr marL="87313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Lhůta 1. října se „prolamuje“ pokud Ministerstvo vnitra shledá OZV v rozporu se zákonem; v takovém případě může obec zjednat nápravu tak, aby „nápravová“ OZV nabyla platnosti nejpozději 17. 12. </a:t>
            </a:r>
            <a: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Lhůta se „prolamuje“ pro zjednání nápravy zjištěné nezákonnosti, nikoli pro úpravu případných dalších věcí.</a:t>
            </a:r>
          </a:p>
        </p:txBody>
      </p:sp>
    </p:spTree>
    <p:extLst>
      <p:ext uri="{BB962C8B-B14F-4D97-AF65-F5344CB8AC3E}">
        <p14:creationId xmlns:p14="http://schemas.microsoft.com/office/powerpoint/2010/main" val="170079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E071A-4D0D-FD9C-5A28-EBE176D10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AEA18-3C67-30E8-EBBE-A94377C6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PRAVIDLA PRO VYDÁVÁNÍ A </a:t>
            </a:r>
            <a:r>
              <a:rPr lang="cs-CZ" sz="1400" dirty="0"/>
              <a:t> </a:t>
            </a:r>
            <a:r>
              <a:rPr lang="cs-CZ" sz="2800" dirty="0"/>
              <a:t>APLIKACI</a:t>
            </a:r>
            <a:br>
              <a:rPr lang="cs-CZ" sz="2800" dirty="0"/>
            </a:br>
            <a:r>
              <a:rPr lang="cs-CZ" sz="2800" dirty="0"/>
              <a:t>OPATŘENÍ OBECNÉ POVAHY (OOP)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8F7480-D940-2A77-E8D5-DDD8DF50F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56A069-5900-B0F1-577B-D4449B85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9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CCD3728-7471-2283-92DF-B8D749AB4255}"/>
              </a:ext>
            </a:extLst>
          </p:cNvPr>
          <p:cNvSpPr txBox="1"/>
          <p:nvPr/>
        </p:nvSpPr>
        <p:spPr>
          <a:xfrm>
            <a:off x="173542" y="2212039"/>
            <a:ext cx="8513258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Obec je povinna elektronicky zaslat stejnopis OOP správci daně nejpozději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30. 6.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kalendářního roku bezprostředně předcházejícího zdaňovacímu období;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k opožděně zaslanému OOP se v tomto zdaňovacím období pro účely daně z nemovitých věcí nepřihlíží.</a:t>
            </a: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endParaRPr lang="cs-CZ" sz="14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Oproti OZV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nelze lhůtu 30. 6. „prolomit“.</a:t>
            </a:r>
          </a:p>
          <a:p>
            <a:pPr marL="87313" lvl="1" algn="just"/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vydávání OOP se plně použije správní řád (§ 171 a násl.).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Schválení návrhu OOP zastupitelstvem obce;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Návrh OOP se následně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zveřejňuje (doručuje) veřejnou vyhláškou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, a to vyvěšením na úřední desce a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současně jsou dotčené osoby vyzvány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, aby uplatnily připomínky nebo námitky – návrh OOP je doručen patnáctým dnem po dni vyvěšení. </a:t>
            </a:r>
            <a:r>
              <a:rPr lang="cs-CZ" sz="1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 zveřejnění (doručení) </a:t>
            </a:r>
            <a:r>
              <a:rPr lang="cs-CZ" sz="1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musí být návrh OOP </a:t>
            </a:r>
            <a:r>
              <a:rPr lang="cs-CZ" sz="1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zveřejněn</a:t>
            </a:r>
            <a:r>
              <a:rPr lang="cs-CZ" sz="1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na úřední desce nejméně </a:t>
            </a:r>
            <a:r>
              <a:rPr lang="cs-CZ" sz="1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 dobu dalších 15 dnů </a:t>
            </a:r>
            <a:r>
              <a:rPr lang="cs-CZ" sz="1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(zjednodušeně řečeno, vyvěšení na úřední desce musí trvat minimálně 15 + 15 dnů).</a:t>
            </a: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Dotčené osoby mají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dnů na uplatnění námitek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; lhůta pro jejich podání počíná plynout až po uplynutí „prvních“ 15 dnů od vyvěšení návrhu OOP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(tj. až po zveřejnění návrhu OOP);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Vydání OOP zastupitelstvem obce; součástí rozhodnutí je i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vypořádání se s připomínkami </a:t>
            </a:r>
            <a:b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jednotlivými námitkami.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Zveřejnění OOP na úřední desce a elektronické zaslání jeho stejnopisu správci daně.</a:t>
            </a:r>
          </a:p>
        </p:txBody>
      </p:sp>
    </p:spTree>
    <p:extLst>
      <p:ext uri="{BB962C8B-B14F-4D97-AF65-F5344CB8AC3E}">
        <p14:creationId xmlns:p14="http://schemas.microsoft.com/office/powerpoint/2010/main" val="62917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MV_sablona1_200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C2E29B2F77A9438ACE5B6259B86F03" ma:contentTypeVersion="0" ma:contentTypeDescription="Vytvoří nový dokument" ma:contentTypeScope="" ma:versionID="07d081f4de6dd49b96dadc268b6cce2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ecb93c72f33e94aa0d8973920a8bbe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208A79-A0EF-4428-B7D5-C04A8F8640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17852B-2129-476B-9C1E-2605517B1403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AA2D659-CB9C-49CD-B8A3-4CB8A19354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MV_sablona1_2007</Template>
  <TotalTime>11513</TotalTime>
  <Words>2249</Words>
  <Application>Microsoft Office PowerPoint</Application>
  <PresentationFormat>Předvádění na obrazovce (4:3)</PresentationFormat>
  <Paragraphs>191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 CE</vt:lpstr>
      <vt:lpstr>Calibri</vt:lpstr>
      <vt:lpstr>Wingdings</vt:lpstr>
      <vt:lpstr>MV_sablona1_2007</vt:lpstr>
      <vt:lpstr>MOŽNOSTI STANOVENÍ KOEFICIENTŮ DANĚ Z NEMOVITÝCH VĚCÍ</vt:lpstr>
      <vt:lpstr>NOVELA ZÁKONA O DANI Z NEMOVITÝCH VĚCÍ</vt:lpstr>
      <vt:lpstr>KOEFICIENTY U DANĚ Z NEMOVITÝCH VĚCÍ DLE PRÁVNÍ ÚPRAVY DO 31. 12. 2023 (2024)</vt:lpstr>
      <vt:lpstr>KOEFICIENTY U DANĚ Z NEMOVITÝCH VĚCÍ DLE PRÁVNÍ ÚPRAVY OD 1. 1. 2025</vt:lpstr>
      <vt:lpstr>KOEFICIENT PRO STAVEBNÍ POZEMKY KOEFICIENT PRO VYBRANÉ STAVBY A JEDNOTKY</vt:lpstr>
      <vt:lpstr>MÍSTNÍ KOEFICIENT</vt:lpstr>
      <vt:lpstr>KOMBINACE MÍSTNÍCH KOEFICIENTŮ</vt:lpstr>
      <vt:lpstr>PRAVIDLA PRO VYDÁVÁNÍ A  APLIKACI OBECNĚ ZÁVAZNÝCH VYHLÁŠEK</vt:lpstr>
      <vt:lpstr>PRAVIDLA PRO VYDÁVÁNÍ A  APLIKACI OPATŘENÍ OBECNÉ POVAHY (OOP)</vt:lpstr>
      <vt:lpstr>NĚKTERÉ ASPEKTY VYDÁVÁNÍ OOP</vt:lpstr>
      <vt:lpstr>(NE)VÝHODY OZV x OOP</vt:lpstr>
      <vt:lpstr>METODICKÁ ČINNOST </vt:lpstr>
      <vt:lpstr>NOVĚ PŘIPRAVOVANÉ ZÁKONNÉ ZMOCNĚNÍ  V OBLASTI NOČNÍHO KLIDU </vt:lpstr>
      <vt:lpstr>SBÍRKA PRÁVNÍCH PŘEDPISŮ ÚSC </vt:lpstr>
      <vt:lpstr>Odbor veřejné správy, dozoru a kontroly Ministerstva vnitra</vt:lpstr>
    </vt:vector>
  </TitlesOfParts>
  <Company>MV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MVCR</dc:creator>
  <cp:lastModifiedBy>Referent SOM</cp:lastModifiedBy>
  <cp:revision>375</cp:revision>
  <cp:lastPrinted>2022-11-03T07:17:12Z</cp:lastPrinted>
  <dcterms:created xsi:type="dcterms:W3CDTF">2017-01-03T08:05:15Z</dcterms:created>
  <dcterms:modified xsi:type="dcterms:W3CDTF">2025-03-04T09:21:03Z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0x01010063C2E29B2F77A9438ACE5B6259B86F03</vt:lpwstr>
  </property>
</Properties>
</file>