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12"/>
  </p:notesMasterIdLst>
  <p:sldIdLst>
    <p:sldId id="264" r:id="rId5"/>
    <p:sldId id="345" r:id="rId6"/>
    <p:sldId id="2147470843" r:id="rId7"/>
    <p:sldId id="2147470829" r:id="rId8"/>
    <p:sldId id="2147470842" r:id="rId9"/>
    <p:sldId id="2147470824" r:id="rId10"/>
    <p:sldId id="262" r:id="rId11"/>
  </p:sldIdLst>
  <p:sldSz cx="12192000" cy="6858000"/>
  <p:notesSz cx="9926638" cy="67976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2F440E-092A-270D-D06A-D0C723D06FF0}" name="Kalousek Petr" initials="KP" userId="S::petr.kalousek@cez.cz::4511d449-804c-4ec1-933e-2bfb5571bb72" providerId="AD"/>
  <p188:author id="{E22C4A48-E73C-1B64-9A07-500952188539}" name="Slíva Michal" initials="SM" userId="S::michal.sliva@cez.cz::fcafa459-342f-4e83-9d45-d6c420a5645c" providerId="AD"/>
  <p188:author id="{F7790282-2694-94FF-F96F-AA67E490A1CA}" name="Hajský Matěj" initials="HM" userId="S::matej.hajsky@cez.cz::98c1fe94-4ce7-4bb7-be29-7b72c0c8d67b" providerId="AD"/>
  <p188:author id="{11D5A2CF-E456-8D93-1DBD-A846C8B44508}" name="Rychlá Alžběta" initials="RA" userId="S::alzbeta.rychla@cez.cz::4727ee48-af19-41fd-a9ad-fd938da67e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jíčková Jana" initials="ZJ" lastIdx="1" clrIdx="0">
    <p:extLst>
      <p:ext uri="{19B8F6BF-5375-455C-9EA6-DF929625EA0E}">
        <p15:presenceInfo xmlns:p15="http://schemas.microsoft.com/office/powerpoint/2012/main" userId="S::jana.zajickova@cez.cz::ee1902bb-0eac-4039-8b41-f619836c29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B8F"/>
    <a:srgbClr val="00C752"/>
    <a:srgbClr val="CBF0CB"/>
    <a:srgbClr val="EEF1F3"/>
    <a:srgbClr val="008C47"/>
    <a:srgbClr val="63666A"/>
    <a:srgbClr val="989EA3"/>
    <a:srgbClr val="DADFE3"/>
    <a:srgbClr val="005934"/>
    <a:srgbClr val="FF9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5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k David" userId="14e8dbc7-21f4-4291-92ff-426415bc64aa" providerId="ADAL" clId="{3DE217A9-52C4-43D3-9EEE-DEC68B9A4B49}"/>
    <pc:docChg chg="modSld">
      <pc:chgData name="Martinek David" userId="14e8dbc7-21f4-4291-92ff-426415bc64aa" providerId="ADAL" clId="{3DE217A9-52C4-43D3-9EEE-DEC68B9A4B49}" dt="2025-04-04T07:15:09.804" v="0" actId="20577"/>
      <pc:docMkLst>
        <pc:docMk/>
      </pc:docMkLst>
      <pc:sldChg chg="modSp mod">
        <pc:chgData name="Martinek David" userId="14e8dbc7-21f4-4291-92ff-426415bc64aa" providerId="ADAL" clId="{3DE217A9-52C4-43D3-9EEE-DEC68B9A4B49}" dt="2025-04-04T07:15:09.804" v="0" actId="20577"/>
        <pc:sldMkLst>
          <pc:docMk/>
          <pc:sldMk cId="1323398079" sldId="264"/>
        </pc:sldMkLst>
        <pc:spChg chg="mod">
          <ac:chgData name="Martinek David" userId="14e8dbc7-21f4-4291-92ff-426415bc64aa" providerId="ADAL" clId="{3DE217A9-52C4-43D3-9EEE-DEC68B9A4B49}" dt="2025-04-04T07:15:09.804" v="0" actId="20577"/>
          <ac:spMkLst>
            <pc:docMk/>
            <pc:sldMk cId="1323398079" sldId="264"/>
            <ac:spMk id="2" creationId="{24A1648E-8B4C-7D8B-70AB-F09FC8B000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39B3542D-7E1D-2B4C-A8A3-3254813E6FBD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31A2DB32-4072-154C-9ABF-999EDCDDA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53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DB32-4072-154C-9ABF-999EDCDDA18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70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DB32-4072-154C-9ABF-999EDCDDA18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97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x-none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x-none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7F25E-3FA3-924C-A4ED-EFF325CC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1944" y="0"/>
            <a:ext cx="6600056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510815A-B2A4-774E-BDE2-5A99658B04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8" y="477581"/>
            <a:ext cx="1664000" cy="638583"/>
          </a:xfrm>
          <a:prstGeom prst="rect">
            <a:avLst/>
          </a:prstGeom>
        </p:spPr>
      </p:pic>
      <p:pic>
        <p:nvPicPr>
          <p:cNvPr id="14" name="Picture 13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4A62DAF3-F21E-6C44-B353-3022B26225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3" y="487017"/>
            <a:ext cx="854567" cy="64872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C64A75-8841-5041-BDFD-36B20C128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180100B-4C21-924A-B102-E4DA7D7674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7BFBB17-D309-4530-CE13-476192C41FE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28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06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7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4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204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09777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34124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cs-CZ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90520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39956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3017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86661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noProof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Zástupný text 2">
            <a:extLst>
              <a:ext uri="{FF2B5EF4-FFF2-40B4-BE49-F238E27FC236}">
                <a16:creationId xmlns:a16="http://schemas.microsoft.com/office/drawing/2014/main" id="{8F3F31F7-8510-EA89-EE4A-3F131A316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34773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0780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28418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491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4382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34726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D517CA-6655-3E40-BD29-6F7889884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EA48770-C615-5741-9DB4-AB67EDFAEB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8" y="477581"/>
            <a:ext cx="1664000" cy="638583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6AAE10E9-7F0B-A246-B2D8-F298D4E1DD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3" y="487017"/>
            <a:ext cx="854567" cy="64872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5FB34BE-15D2-7B45-98E4-CD7B4AF9B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4D3DDE4-9FA9-6241-B7D8-0752652F9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BF6F7EE-307E-69E4-5465-E088521E8EAD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194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a_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0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217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6245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199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2291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EFEA5E-6D1A-CC4F-8703-B64B53198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EA48770-C615-5741-9DB4-AB67EDFAEB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8" y="477581"/>
            <a:ext cx="1664000" cy="638583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6AAE10E9-7F0B-A246-B2D8-F298D4E1DD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3" y="487017"/>
            <a:ext cx="854567" cy="648722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E464F9D-DF52-A847-8942-680D3017D6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32E636-16AF-A342-96A9-3F11106CED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A04CAED-3F11-E0D6-08C0-215398C07E88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22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6258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cs-CZ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Clr>
                <a:srgbClr val="00C752"/>
              </a:buClr>
              <a:buFont typeface="Wingdings" pitchFamily="2" charset="2"/>
              <a:buChar char="§"/>
            </a:pPr>
            <a:endParaRPr lang="cs-CZ" noProof="0">
              <a:solidFill>
                <a:srgbClr val="2D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8">
            <a:extLst>
              <a:ext uri="{FF2B5EF4-FFF2-40B4-BE49-F238E27FC236}">
                <a16:creationId xmlns:a16="http://schemas.microsoft.com/office/drawing/2014/main" id="{0F087243-74B7-8D6F-8D34-7B60FA20AC76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x-none" sz="120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76265E13-94C9-224F-E74F-8415E6F67BAC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</a:t>
            </a:r>
            <a:r>
              <a:rPr lang="cs-CZ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</a:t>
            </a:r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.cz</a:t>
            </a:r>
          </a:p>
        </p:txBody>
      </p:sp>
    </p:spTree>
    <p:extLst>
      <p:ext uri="{BB962C8B-B14F-4D97-AF65-F5344CB8AC3E}">
        <p14:creationId xmlns:p14="http://schemas.microsoft.com/office/powerpoint/2010/main" val="3649824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79" r:id="rId2"/>
    <p:sldLayoutId id="2147483696" r:id="rId3"/>
    <p:sldLayoutId id="2147483697" r:id="rId4"/>
    <p:sldLayoutId id="2147483698" r:id="rId5"/>
    <p:sldLayoutId id="2147483699" r:id="rId6"/>
    <p:sldLayoutId id="2147483677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678" r:id="rId25"/>
    <p:sldLayoutId id="2147483657" r:id="rId26"/>
    <p:sldLayoutId id="214748368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E1A70-B787-CB45-A016-E2A5538F6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2204864"/>
            <a:ext cx="7128792" cy="1439862"/>
          </a:xfrm>
        </p:spPr>
        <p:txBody>
          <a:bodyPr/>
          <a:lstStyle/>
          <a:p>
            <a:r>
              <a:rPr lang="cs-CZ" dirty="0"/>
              <a:t>Tvoříme chytrou budoucnost </a:t>
            </a:r>
            <a:br>
              <a:rPr lang="en-US" dirty="0"/>
            </a:br>
            <a:r>
              <a:rPr lang="cs-CZ" dirty="0"/>
              <a:t>moderní energetiky</a:t>
            </a:r>
            <a:br>
              <a:rPr lang="cs-CZ" dirty="0"/>
            </a:br>
            <a:endParaRPr lang="en-GB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4A1648E-8B4C-7D8B-70AB-F09FC8B000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686949"/>
            <a:ext cx="5544616" cy="1150615"/>
          </a:xfrm>
        </p:spPr>
        <p:txBody>
          <a:bodyPr anchor="b"/>
          <a:lstStyle/>
          <a:p>
            <a:pPr>
              <a:spcBef>
                <a:spcPts val="600"/>
              </a:spcBef>
            </a:pPr>
            <a:r>
              <a:rPr lang="cs-CZ" dirty="0">
                <a:cs typeface="Arial" panose="020B0604020202020204" pitchFamily="34" charset="0"/>
              </a:rPr>
              <a:t>David Martinek</a:t>
            </a:r>
          </a:p>
          <a:p>
            <a:pPr>
              <a:spcBef>
                <a:spcPts val="600"/>
              </a:spcBef>
            </a:pPr>
            <a:r>
              <a:rPr lang="cs-CZ" dirty="0">
                <a:cs typeface="Arial" panose="020B0604020202020204" pitchFamily="34" charset="0"/>
              </a:rPr>
              <a:t>8.4.2025</a:t>
            </a:r>
          </a:p>
        </p:txBody>
      </p:sp>
    </p:spTree>
    <p:extLst>
      <p:ext uri="{BB962C8B-B14F-4D97-AF65-F5344CB8AC3E}">
        <p14:creationId xmlns:p14="http://schemas.microsoft.com/office/powerpoint/2010/main" val="132339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BD796-4EB9-6943-9EFB-2CA74F7E5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</a:rPr>
              <a:t>Co znamená dekarbonizace a nezávislost české energetiky? 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0058FDD-B108-4AA8-9797-ADB3A72B9A4E}"/>
              </a:ext>
            </a:extLst>
          </p:cNvPr>
          <p:cNvGrpSpPr/>
          <p:nvPr/>
        </p:nvGrpSpPr>
        <p:grpSpPr>
          <a:xfrm>
            <a:off x="814941" y="1739935"/>
            <a:ext cx="9177839" cy="3880993"/>
            <a:chOff x="713341" y="1453608"/>
            <a:chExt cx="9177839" cy="3880993"/>
          </a:xfrm>
        </p:grpSpPr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FF7B999B-C9CB-46F3-B4BA-FB60445A4F08}"/>
                </a:ext>
              </a:extLst>
            </p:cNvPr>
            <p:cNvSpPr txBox="1"/>
            <p:nvPr/>
          </p:nvSpPr>
          <p:spPr>
            <a:xfrm>
              <a:off x="1621077" y="4688270"/>
              <a:ext cx="2963074" cy="646331"/>
            </a:xfrm>
            <a:prstGeom prst="rect">
              <a:avLst/>
            </a:prstGeom>
            <a:noFill/>
          </p:spPr>
          <p:txBody>
            <a:bodyPr wrap="square" rIns="0">
              <a:spAutoFit/>
            </a:bodyPr>
            <a:lstStyle/>
            <a:p>
              <a:pPr marL="0" lvl="1" algn="r">
                <a:spcAft>
                  <a:spcPts val="0"/>
                </a:spcAft>
                <a:tabLst>
                  <a:tab pos="914400" algn="l"/>
                </a:tabLst>
              </a:pP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Elektřina</a:t>
              </a:r>
              <a:r>
                <a:rPr lang="en-US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z </a:t>
              </a: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bezemisních</a:t>
              </a:r>
              <a:br>
                <a:rPr lang="cs-CZ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zdrojů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6" y="2528900"/>
              <a:ext cx="1797218" cy="1797218"/>
            </a:xfrm>
            <a:prstGeom prst="rect">
              <a:avLst/>
            </a:prstGeom>
          </p:spPr>
        </p:pic>
        <p:sp>
          <p:nvSpPr>
            <p:cNvPr id="18" name="TextBox 33">
              <a:extLst>
                <a:ext uri="{FF2B5EF4-FFF2-40B4-BE49-F238E27FC236}">
                  <a16:creationId xmlns:a16="http://schemas.microsoft.com/office/drawing/2014/main" id="{9EC5E554-0424-425E-AEC2-DA60FDECDB68}"/>
                </a:ext>
              </a:extLst>
            </p:cNvPr>
            <p:cNvSpPr txBox="1"/>
            <p:nvPr/>
          </p:nvSpPr>
          <p:spPr>
            <a:xfrm>
              <a:off x="1091763" y="1453608"/>
              <a:ext cx="3492388" cy="646331"/>
            </a:xfrm>
            <a:prstGeom prst="rect">
              <a:avLst/>
            </a:prstGeom>
            <a:noFill/>
          </p:spPr>
          <p:txBody>
            <a:bodyPr wrap="square" rIns="0">
              <a:spAutoFit/>
            </a:bodyPr>
            <a:lstStyle/>
            <a:p>
              <a:pPr marL="0" lvl="1" algn="r">
                <a:spcAft>
                  <a:spcPts val="0"/>
                </a:spcAft>
                <a:tabLst>
                  <a:tab pos="914400" algn="l"/>
                </a:tabLst>
              </a:pP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Rozsáhlé energetické úspory v</a:t>
              </a:r>
              <a:r>
                <a:rPr lang="en-US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objektech</a:t>
              </a:r>
            </a:p>
          </p:txBody>
        </p:sp>
        <p:sp>
          <p:nvSpPr>
            <p:cNvPr id="24" name="TextBox 33">
              <a:extLst>
                <a:ext uri="{FF2B5EF4-FFF2-40B4-BE49-F238E27FC236}">
                  <a16:creationId xmlns:a16="http://schemas.microsoft.com/office/drawing/2014/main" id="{0593229B-1CFC-46FA-83E7-3778088B6F0E}"/>
                </a:ext>
              </a:extLst>
            </p:cNvPr>
            <p:cNvSpPr txBox="1"/>
            <p:nvPr/>
          </p:nvSpPr>
          <p:spPr>
            <a:xfrm>
              <a:off x="713341" y="3091027"/>
              <a:ext cx="2963074" cy="646331"/>
            </a:xfrm>
            <a:prstGeom prst="rect">
              <a:avLst/>
            </a:prstGeom>
            <a:noFill/>
          </p:spPr>
          <p:txBody>
            <a:bodyPr wrap="square" rIns="0">
              <a:spAutoFit/>
            </a:bodyPr>
            <a:lstStyle/>
            <a:p>
              <a:pPr marL="0" lvl="1" algn="r">
                <a:spcAft>
                  <a:spcPts val="0"/>
                </a:spcAft>
                <a:tabLst>
                  <a:tab pos="914400" algn="l"/>
                </a:tabLst>
              </a:pP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Dekarbonizace</a:t>
              </a:r>
              <a:r>
                <a:rPr lang="en-US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českého</a:t>
              </a:r>
              <a:r>
                <a:rPr lang="en-US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teplárenství</a:t>
              </a:r>
            </a:p>
          </p:txBody>
        </p:sp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1537DE51-DD30-4873-A3C8-9859463F7ED4}"/>
                </a:ext>
              </a:extLst>
            </p:cNvPr>
            <p:cNvSpPr txBox="1"/>
            <p:nvPr/>
          </p:nvSpPr>
          <p:spPr>
            <a:xfrm flipH="1">
              <a:off x="7082868" y="1453608"/>
              <a:ext cx="2808312" cy="646331"/>
            </a:xfrm>
            <a:prstGeom prst="rect">
              <a:avLst/>
            </a:prstGeom>
            <a:noFill/>
          </p:spPr>
          <p:txBody>
            <a:bodyPr wrap="square" rIns="0">
              <a:spAutoFit/>
            </a:bodyPr>
            <a:lstStyle/>
            <a:p>
              <a:pPr marL="0" lvl="1">
                <a:spcAft>
                  <a:spcPts val="0"/>
                </a:spcAft>
                <a:tabLst>
                  <a:tab pos="914400" algn="l"/>
                </a:tabLst>
              </a:pPr>
              <a:r>
                <a:rPr lang="sk-SK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Výstavba </a:t>
              </a: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obnovitelných</a:t>
              </a:r>
              <a:br>
                <a:rPr lang="sk-SK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zdrojů</a:t>
              </a:r>
            </a:p>
          </p:txBody>
        </p:sp>
        <p:sp>
          <p:nvSpPr>
            <p:cNvPr id="27" name="TextBox 33">
              <a:extLst>
                <a:ext uri="{FF2B5EF4-FFF2-40B4-BE49-F238E27FC236}">
                  <a16:creationId xmlns:a16="http://schemas.microsoft.com/office/drawing/2014/main" id="{7978D327-13FA-4DD8-8CAA-6B6765152BF2}"/>
                </a:ext>
              </a:extLst>
            </p:cNvPr>
            <p:cNvSpPr txBox="1"/>
            <p:nvPr/>
          </p:nvSpPr>
          <p:spPr>
            <a:xfrm flipH="1">
              <a:off x="7974281" y="3091027"/>
              <a:ext cx="1354732" cy="646331"/>
            </a:xfrm>
            <a:prstGeom prst="rect">
              <a:avLst/>
            </a:prstGeom>
            <a:noFill/>
          </p:spPr>
          <p:txBody>
            <a:bodyPr wrap="square" rIns="0">
              <a:spAutoFit/>
            </a:bodyPr>
            <a:lstStyle/>
            <a:p>
              <a:pPr marL="0" lvl="1">
                <a:spcAft>
                  <a:spcPts val="0"/>
                </a:spcAft>
                <a:tabLst>
                  <a:tab pos="914400" algn="l"/>
                </a:tabLst>
              </a:pP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Akumulace energie</a:t>
              </a:r>
            </a:p>
          </p:txBody>
        </p:sp>
        <p:sp>
          <p:nvSpPr>
            <p:cNvPr id="28" name="TextBox 33">
              <a:extLst>
                <a:ext uri="{FF2B5EF4-FFF2-40B4-BE49-F238E27FC236}">
                  <a16:creationId xmlns:a16="http://schemas.microsoft.com/office/drawing/2014/main" id="{1A110C50-AD8D-4831-A332-C54AC04731A3}"/>
                </a:ext>
              </a:extLst>
            </p:cNvPr>
            <p:cNvSpPr txBox="1"/>
            <p:nvPr/>
          </p:nvSpPr>
          <p:spPr>
            <a:xfrm flipH="1">
              <a:off x="7082868" y="4688270"/>
              <a:ext cx="1987295" cy="369332"/>
            </a:xfrm>
            <a:prstGeom prst="rect">
              <a:avLst/>
            </a:prstGeom>
            <a:noFill/>
          </p:spPr>
          <p:txBody>
            <a:bodyPr wrap="square" rIns="0">
              <a:spAutoFit/>
            </a:bodyPr>
            <a:lstStyle/>
            <a:p>
              <a:pPr marL="0" lvl="1">
                <a:spcAft>
                  <a:spcPts val="0"/>
                </a:spcAft>
                <a:tabLst>
                  <a:tab pos="914400" algn="l"/>
                </a:tabLst>
              </a:pPr>
              <a:r>
                <a:rPr lang="cs-CZ" b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Elektromobilita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4475820" y="2024844"/>
              <a:ext cx="2808312" cy="2808312"/>
            </a:xfrm>
            <a:prstGeom prst="ellipse">
              <a:avLst/>
            </a:prstGeom>
            <a:noFill/>
            <a:ln w="19050">
              <a:solidFill>
                <a:srgbClr val="03C75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29" name="Oval 28"/>
            <p:cNvSpPr/>
            <p:nvPr/>
          </p:nvSpPr>
          <p:spPr>
            <a:xfrm>
              <a:off x="4835860" y="2312876"/>
              <a:ext cx="186412" cy="186412"/>
            </a:xfrm>
            <a:prstGeom prst="ellipse">
              <a:avLst/>
            </a:prstGeom>
            <a:solidFill>
              <a:srgbClr val="03C75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30" name="Oval 29"/>
            <p:cNvSpPr/>
            <p:nvPr/>
          </p:nvSpPr>
          <p:spPr>
            <a:xfrm>
              <a:off x="6780076" y="2312876"/>
              <a:ext cx="186412" cy="186412"/>
            </a:xfrm>
            <a:prstGeom prst="ellipse">
              <a:avLst/>
            </a:prstGeom>
            <a:solidFill>
              <a:srgbClr val="03C75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31" name="Oval 30"/>
            <p:cNvSpPr/>
            <p:nvPr/>
          </p:nvSpPr>
          <p:spPr>
            <a:xfrm>
              <a:off x="4403812" y="3320988"/>
              <a:ext cx="186412" cy="186412"/>
            </a:xfrm>
            <a:prstGeom prst="ellipse">
              <a:avLst/>
            </a:prstGeom>
            <a:solidFill>
              <a:srgbClr val="03C75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32" name="Oval 31"/>
            <p:cNvSpPr/>
            <p:nvPr/>
          </p:nvSpPr>
          <p:spPr>
            <a:xfrm>
              <a:off x="7177060" y="3320988"/>
              <a:ext cx="186412" cy="186412"/>
            </a:xfrm>
            <a:prstGeom prst="ellipse">
              <a:avLst/>
            </a:prstGeom>
            <a:solidFill>
              <a:srgbClr val="03C75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33" name="Oval 32"/>
            <p:cNvSpPr/>
            <p:nvPr/>
          </p:nvSpPr>
          <p:spPr>
            <a:xfrm>
              <a:off x="4835860" y="4329100"/>
              <a:ext cx="186412" cy="186412"/>
            </a:xfrm>
            <a:prstGeom prst="ellipse">
              <a:avLst/>
            </a:prstGeom>
            <a:solidFill>
              <a:srgbClr val="03C75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34" name="Oval 33"/>
            <p:cNvSpPr/>
            <p:nvPr/>
          </p:nvSpPr>
          <p:spPr>
            <a:xfrm>
              <a:off x="6780076" y="4329100"/>
              <a:ext cx="186412" cy="186412"/>
            </a:xfrm>
            <a:prstGeom prst="ellipse">
              <a:avLst/>
            </a:prstGeom>
            <a:solidFill>
              <a:srgbClr val="03C75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B6AA1A6-B916-4EE4-9757-56964D17F2F2}"/>
                </a:ext>
              </a:extLst>
            </p:cNvPr>
            <p:cNvGrpSpPr/>
            <p:nvPr/>
          </p:nvGrpSpPr>
          <p:grpSpPr>
            <a:xfrm>
              <a:off x="6812589" y="2183678"/>
              <a:ext cx="915397" cy="209736"/>
              <a:chOff x="6859065" y="2183678"/>
              <a:chExt cx="915397" cy="209736"/>
            </a:xfrm>
          </p:grpSpPr>
          <p:cxnSp>
            <p:nvCxnSpPr>
              <p:cNvPr id="19" name="Straight Connector 51">
                <a:extLst>
                  <a:ext uri="{FF2B5EF4-FFF2-40B4-BE49-F238E27FC236}">
                    <a16:creationId xmlns:a16="http://schemas.microsoft.com/office/drawing/2014/main" id="{C629D08D-51D6-44BB-A847-9BC2CD58E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9344" y="2183678"/>
                <a:ext cx="645118" cy="0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7">
                <a:extLst>
                  <a:ext uri="{FF2B5EF4-FFF2-40B4-BE49-F238E27FC236}">
                    <a16:creationId xmlns:a16="http://schemas.microsoft.com/office/drawing/2014/main" id="{736FE4F6-86AB-459B-BB97-40D14915B9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9065" y="2183678"/>
                <a:ext cx="270279" cy="20973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51">
              <a:extLst>
                <a:ext uri="{FF2B5EF4-FFF2-40B4-BE49-F238E27FC236}">
                  <a16:creationId xmlns:a16="http://schemas.microsoft.com/office/drawing/2014/main" id="{EC00A022-6D22-4C41-AE76-53393BDA05A4}"/>
                </a:ext>
              </a:extLst>
            </p:cNvPr>
            <p:cNvCxnSpPr>
              <a:cxnSpLocks/>
            </p:cNvCxnSpPr>
            <p:nvPr/>
          </p:nvCxnSpPr>
          <p:spPr>
            <a:xfrm>
              <a:off x="7284132" y="3429000"/>
              <a:ext cx="645118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59277198-1319-4E53-B90F-982F7358F068}"/>
                </a:ext>
              </a:extLst>
            </p:cNvPr>
            <p:cNvGrpSpPr/>
            <p:nvPr/>
          </p:nvGrpSpPr>
          <p:grpSpPr>
            <a:xfrm>
              <a:off x="6853436" y="4434973"/>
              <a:ext cx="915397" cy="209736"/>
              <a:chOff x="6899912" y="4434973"/>
              <a:chExt cx="915397" cy="209736"/>
            </a:xfrm>
          </p:grpSpPr>
          <p:cxnSp>
            <p:nvCxnSpPr>
              <p:cNvPr id="37" name="Straight Connector 51">
                <a:extLst>
                  <a:ext uri="{FF2B5EF4-FFF2-40B4-BE49-F238E27FC236}">
                    <a16:creationId xmlns:a16="http://schemas.microsoft.com/office/drawing/2014/main" id="{19CF1E5B-7F66-4A59-BF6E-73E6DC00FC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0191" y="4644709"/>
                <a:ext cx="645118" cy="0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57">
                <a:extLst>
                  <a:ext uri="{FF2B5EF4-FFF2-40B4-BE49-F238E27FC236}">
                    <a16:creationId xmlns:a16="http://schemas.microsoft.com/office/drawing/2014/main" id="{357AFFA8-F6CF-48A4-AF41-64D65BB5D0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9912" y="4434973"/>
                <a:ext cx="270279" cy="20973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20F7DF90-8C94-4E74-8323-839D49DBC61E}"/>
                </a:ext>
              </a:extLst>
            </p:cNvPr>
            <p:cNvGrpSpPr/>
            <p:nvPr/>
          </p:nvGrpSpPr>
          <p:grpSpPr>
            <a:xfrm flipH="1">
              <a:off x="3939033" y="2183678"/>
              <a:ext cx="915397" cy="209736"/>
              <a:chOff x="6859065" y="2183678"/>
              <a:chExt cx="915397" cy="209736"/>
            </a:xfrm>
          </p:grpSpPr>
          <p:cxnSp>
            <p:nvCxnSpPr>
              <p:cNvPr id="40" name="Straight Connector 51">
                <a:extLst>
                  <a:ext uri="{FF2B5EF4-FFF2-40B4-BE49-F238E27FC236}">
                    <a16:creationId xmlns:a16="http://schemas.microsoft.com/office/drawing/2014/main" id="{F1B72E1C-8D38-43BA-B28C-8DC72FABB2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9344" y="2183678"/>
                <a:ext cx="645118" cy="0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57">
                <a:extLst>
                  <a:ext uri="{FF2B5EF4-FFF2-40B4-BE49-F238E27FC236}">
                    <a16:creationId xmlns:a16="http://schemas.microsoft.com/office/drawing/2014/main" id="{0BB0A0E5-4D7D-41CC-A039-7FB074821D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9065" y="2183678"/>
                <a:ext cx="270279" cy="20973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51">
              <a:extLst>
                <a:ext uri="{FF2B5EF4-FFF2-40B4-BE49-F238E27FC236}">
                  <a16:creationId xmlns:a16="http://schemas.microsoft.com/office/drawing/2014/main" id="{258F8024-4C91-4355-8615-5E6840659A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8955" y="3429000"/>
              <a:ext cx="645118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Skupina 42">
              <a:extLst>
                <a:ext uri="{FF2B5EF4-FFF2-40B4-BE49-F238E27FC236}">
                  <a16:creationId xmlns:a16="http://schemas.microsoft.com/office/drawing/2014/main" id="{6DC251BE-ADA5-4A83-A7CD-66AF3092DD65}"/>
                </a:ext>
              </a:extLst>
            </p:cNvPr>
            <p:cNvGrpSpPr/>
            <p:nvPr/>
          </p:nvGrpSpPr>
          <p:grpSpPr>
            <a:xfrm flipH="1">
              <a:off x="3979880" y="4434973"/>
              <a:ext cx="915397" cy="209736"/>
              <a:chOff x="6899912" y="4434973"/>
              <a:chExt cx="915397" cy="209736"/>
            </a:xfrm>
          </p:grpSpPr>
          <p:cxnSp>
            <p:nvCxnSpPr>
              <p:cNvPr id="44" name="Straight Connector 51">
                <a:extLst>
                  <a:ext uri="{FF2B5EF4-FFF2-40B4-BE49-F238E27FC236}">
                    <a16:creationId xmlns:a16="http://schemas.microsoft.com/office/drawing/2014/main" id="{395F9B07-195C-49E6-9131-ABABA38649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0191" y="4644709"/>
                <a:ext cx="645118" cy="0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57">
                <a:extLst>
                  <a:ext uri="{FF2B5EF4-FFF2-40B4-BE49-F238E27FC236}">
                    <a16:creationId xmlns:a16="http://schemas.microsoft.com/office/drawing/2014/main" id="{FE097253-D157-4AFB-AAB2-71A4F7741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9912" y="4434973"/>
                <a:ext cx="270279" cy="20973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4205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obloha, budova, průmysl, flétna/dudy&#10;&#10;Popis byl vytvořen automaticky">
            <a:extLst>
              <a:ext uri="{FF2B5EF4-FFF2-40B4-BE49-F238E27FC236}">
                <a16:creationId xmlns:a16="http://schemas.microsoft.com/office/drawing/2014/main" id="{DFF2E434-7724-6C68-4235-F4A9CFE2F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16946" b="-2"/>
          <a:stretch/>
        </p:blipFill>
        <p:spPr>
          <a:xfrm>
            <a:off x="20" y="10"/>
            <a:ext cx="5934615" cy="6857990"/>
          </a:xfrm>
          <a:prstGeom prst="rect">
            <a:avLst/>
          </a:prstGeom>
          <a:noFill/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4287F1-C9FC-FEBB-CF23-E21096D73B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7367" y="425962"/>
            <a:ext cx="4347165" cy="9541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Modernizace teplárenství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23A0B3-7B3A-633C-BC98-E8B4CE1405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7367" y="1380069"/>
            <a:ext cx="5836004" cy="52089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500" b="1" dirty="0"/>
              <a:t>Při modernizaci teplárenství spoléháme zemní plyn (plynové kotle a KGJ) a biomasu, které v některých lokalitách budou doplněny např. o ZEVO nebo tepelná čerpadla</a:t>
            </a:r>
          </a:p>
          <a:p>
            <a:pPr marL="0" indent="0">
              <a:buNone/>
            </a:pPr>
            <a:r>
              <a:rPr lang="cs-CZ" sz="1500" b="1" dirty="0"/>
              <a:t>V dlouhodobém horizontu je počítáno i potenciálem využití vodíku nebo využití tepla jádra/SMR</a:t>
            </a:r>
          </a:p>
          <a:p>
            <a:endParaRPr lang="cs-CZ" sz="1500" dirty="0"/>
          </a:p>
          <a:p>
            <a:pPr marL="0" indent="0">
              <a:buNone/>
            </a:pPr>
            <a:r>
              <a:rPr lang="cs-CZ" sz="1500" b="1" dirty="0"/>
              <a:t>Teplárenská „laboratoř“ v Ústí nad Labem, která zajistí dlouhodobé a stabilní dodávky tepla ve městě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500" dirty="0"/>
              <a:t>Nová nízkoemisní teplárna Trmice pro levý břeh společně s modernizací teplárenské infrastruktury,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500" dirty="0"/>
              <a:t>budou vybudovány nové nízkoemisní zdroje na biomasu a plyn a zároveň nové horkovody nahradí staré parovody,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500" dirty="0"/>
              <a:t>plynofikace, nové plynové kotle a kogenerační jednotky na </a:t>
            </a:r>
            <a:r>
              <a:rPr lang="cs-CZ" sz="1500" dirty="0" err="1"/>
              <a:t>Střekově</a:t>
            </a:r>
            <a:r>
              <a:rPr lang="cs-CZ" sz="1500" dirty="0"/>
              <a:t>.</a:t>
            </a:r>
          </a:p>
          <a:p>
            <a:pPr marL="457200" lvl="1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b="1" dirty="0"/>
              <a:t>Modernizace lokality </a:t>
            </a:r>
            <a:r>
              <a:rPr lang="cs-CZ" sz="1500" b="1" dirty="0" err="1"/>
              <a:t>Prunéřov</a:t>
            </a:r>
            <a:r>
              <a:rPr lang="cs-CZ" sz="1500" b="1" dirty="0"/>
              <a:t> a Tušimice zásobujícím teplem města Chomutov, Jirkov, Klášterec nad Ohří a Kadaň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500" dirty="0"/>
              <a:t>Odchod od spalování hnědého uhlí,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500" dirty="0"/>
              <a:t>výstavba biomasové kotelny a kogeneračních jednotek v </a:t>
            </a:r>
            <a:r>
              <a:rPr lang="cs-CZ" sz="1500" dirty="0" err="1"/>
              <a:t>Prunéřově</a:t>
            </a:r>
            <a:r>
              <a:rPr lang="cs-CZ" sz="1500" dirty="0"/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500" dirty="0"/>
              <a:t>zdroje doplněné o záložní plynové kotelny v </a:t>
            </a:r>
            <a:r>
              <a:rPr lang="cs-CZ" sz="1500" dirty="0" err="1"/>
              <a:t>Prunéřově</a:t>
            </a:r>
            <a:r>
              <a:rPr lang="cs-CZ" sz="1500" dirty="0"/>
              <a:t> a </a:t>
            </a:r>
            <a:r>
              <a:rPr lang="cs-CZ" sz="1500" dirty="0" err="1"/>
              <a:t>Tušimích</a:t>
            </a:r>
            <a:r>
              <a:rPr lang="cs-CZ" sz="1500" dirty="0"/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500" dirty="0"/>
              <a:t>zároveň dojde k horkovodnímu propojení </a:t>
            </a:r>
            <a:r>
              <a:rPr lang="cs-CZ" sz="1500" dirty="0" err="1"/>
              <a:t>Prunéřova</a:t>
            </a:r>
            <a:r>
              <a:rPr lang="cs-CZ" sz="1500" dirty="0"/>
              <a:t> a Tušimic.</a:t>
            </a:r>
          </a:p>
          <a:p>
            <a:pPr lvl="1"/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5086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651682-2B83-064D-A4F3-BB113EF952C2}"/>
              </a:ext>
            </a:extLst>
          </p:cNvPr>
          <p:cNvSpPr txBox="1"/>
          <p:nvPr/>
        </p:nvSpPr>
        <p:spPr>
          <a:xfrm>
            <a:off x="6672064" y="33265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Spolupráce v území </a:t>
            </a:r>
            <a:br>
              <a:rPr lang="cs-CZ" sz="2800" dirty="0"/>
            </a:br>
            <a:r>
              <a:rPr lang="cs-CZ" sz="2800" b="1" dirty="0"/>
              <a:t>Jablonec nad Nisou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16A95A8E-217F-4231-8BEF-1ED5AF6862D5}"/>
              </a:ext>
            </a:extLst>
          </p:cNvPr>
          <p:cNvSpPr txBox="1">
            <a:spLocks/>
          </p:cNvSpPr>
          <p:nvPr/>
        </p:nvSpPr>
        <p:spPr bwMode="auto">
          <a:xfrm>
            <a:off x="6672064" y="1630532"/>
            <a:ext cx="3864406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1pPr>
            <a:lvl2pPr marL="144000" indent="-1440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2pPr>
            <a:lvl3pPr marL="288000" indent="-1440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3pPr>
            <a:lvl4pPr marL="28800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4pPr>
            <a:lvl5pPr marL="64800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000" b="1" dirty="0">
                <a:solidFill>
                  <a:srgbClr val="00C752"/>
                </a:solidFill>
                <a:ea typeface="Roboto" panose="02000000000000000000" pitchFamily="2" charset="0"/>
                <a:cs typeface="Poppins" panose="00000500000000000000" pitchFamily="2" charset="-18"/>
              </a:rPr>
              <a:t>Instalace kogeneračních jednotek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BA50BD4-A803-4DB2-A468-4CFB9C80B072}"/>
              </a:ext>
            </a:extLst>
          </p:cNvPr>
          <p:cNvSpPr txBox="1">
            <a:spLocks/>
          </p:cNvSpPr>
          <p:nvPr/>
        </p:nvSpPr>
        <p:spPr>
          <a:xfrm>
            <a:off x="6672064" y="2589854"/>
            <a:ext cx="4680520" cy="5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82563" lvl="1" indent="-182563" algn="l" defTabSz="895350" eaLnBrk="1" hangingPunct="1">
              <a:spcBef>
                <a:spcPts val="600"/>
              </a:spcBef>
              <a:spcAft>
                <a:spcPts val="0"/>
              </a:spcAft>
              <a:buClr>
                <a:srgbClr val="F24F00"/>
              </a:buClr>
              <a:buSzPct val="125000"/>
              <a:buChar char="§"/>
              <a:defRPr sz="1200" i="0" baseline="0">
                <a:solidFill>
                  <a:srgbClr val="000000"/>
                </a:solidFill>
                <a:latin typeface="Arial CE"/>
              </a:defRPr>
            </a:lvl2pPr>
            <a:lvl3pPr marL="381000" lvl="2" indent="-185738" defTabSz="895350" eaLnBrk="1" hangingPunct="1">
              <a:buClr>
                <a:schemeClr val="accent1"/>
              </a:buClr>
              <a:buSzPct val="120000"/>
              <a:buChar char="§"/>
              <a:defRPr baseline="0">
                <a:latin typeface="+mn-lt"/>
              </a:defRPr>
            </a:lvl3pPr>
            <a:lvl4pPr marL="552450" lvl="3" indent="-171450" defTabSz="895350" eaLnBrk="1" hangingPunct="1">
              <a:buClr>
                <a:schemeClr val="accent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695325" lvl="4" indent="-133350" defTabSz="895350" eaLnBrk="1" hangingPunct="1">
              <a:buClr>
                <a:schemeClr val="accent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cs-CZ" sz="1600" b="1" dirty="0"/>
              <a:t>Pět kogeneračních jednotek vyrábí teplo pro domácnosti a elektřinu do sítě.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6EF4E8B-DB51-44EA-9F13-B4A088FCA9DC}"/>
              </a:ext>
            </a:extLst>
          </p:cNvPr>
          <p:cNvSpPr txBox="1">
            <a:spLocks/>
          </p:cNvSpPr>
          <p:nvPr/>
        </p:nvSpPr>
        <p:spPr>
          <a:xfrm>
            <a:off x="6672064" y="3454278"/>
            <a:ext cx="522128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82563" lvl="1" indent="-182563" algn="l" defTabSz="895350" eaLnBrk="1" hangingPunct="1">
              <a:spcBef>
                <a:spcPts val="600"/>
              </a:spcBef>
              <a:spcAft>
                <a:spcPts val="0"/>
              </a:spcAft>
              <a:buClr>
                <a:srgbClr val="F24F00"/>
              </a:buClr>
              <a:buSzPct val="125000"/>
              <a:buChar char="§"/>
              <a:defRPr sz="1200" i="0" baseline="0">
                <a:solidFill>
                  <a:srgbClr val="000000"/>
                </a:solidFill>
                <a:latin typeface="Arial CE"/>
              </a:defRPr>
            </a:lvl2pPr>
            <a:lvl3pPr marL="381000" lvl="2" indent="-185738" defTabSz="895350" eaLnBrk="1" hangingPunct="1">
              <a:buClr>
                <a:schemeClr val="accent1"/>
              </a:buClr>
              <a:buSzPct val="120000"/>
              <a:buChar char="§"/>
              <a:defRPr baseline="0">
                <a:latin typeface="+mn-lt"/>
              </a:defRPr>
            </a:lvl3pPr>
            <a:lvl4pPr marL="552450" lvl="3" indent="-171450" defTabSz="895350" eaLnBrk="1" hangingPunct="1">
              <a:buClr>
                <a:schemeClr val="accent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695325" lvl="4" indent="-133350" defTabSz="895350" eaLnBrk="1" hangingPunct="1">
              <a:buClr>
                <a:schemeClr val="accent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cs-CZ" sz="1400" dirty="0"/>
              <a:t>Kogenerace je vhodným řešením z ekologického i ekonomického hlediska, využití energie dosahuje účinnosti až 90 %,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cs-CZ" sz="1400" dirty="0"/>
              <a:t>zařízení mají elektrickým výkon 2,6 MW,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cs-CZ" sz="1400" dirty="0"/>
              <a:t>i</a:t>
            </a:r>
            <a:r>
              <a:rPr lang="it-IT" sz="1400" dirty="0"/>
              <a:t>nvestic</a:t>
            </a:r>
            <a:r>
              <a:rPr lang="cs-CZ" sz="1400" dirty="0"/>
              <a:t>e</a:t>
            </a:r>
            <a:r>
              <a:rPr lang="it-IT" sz="1400" dirty="0"/>
              <a:t> ve výši 80 milionů korun</a:t>
            </a:r>
            <a:r>
              <a:rPr lang="cs-CZ" sz="1400" dirty="0"/>
              <a:t>,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cs-CZ" sz="1400" dirty="0"/>
              <a:t>jednotky, postavila a provozuje společnost ČEZ Energo z holdingu ČEZ ESCO.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143A6D-CF57-239E-1B3E-1616FB03CA74}"/>
              </a:ext>
            </a:extLst>
          </p:cNvPr>
          <p:cNvSpPr txBox="1"/>
          <p:nvPr/>
        </p:nvSpPr>
        <p:spPr>
          <a:xfrm>
            <a:off x="6191250" y="6554638"/>
            <a:ext cx="3562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/>
              <a:t>Fotografie: Tisková zpráva_1.2.2019, (cezesco.cz,2019)</a:t>
            </a:r>
            <a:endParaRPr lang="cs-CZ" sz="1000" b="0" i="1">
              <a:solidFill>
                <a:srgbClr val="363738"/>
              </a:solidFill>
              <a:effectLst/>
            </a:endParaRPr>
          </a:p>
        </p:txBody>
      </p:sp>
      <p:pic>
        <p:nvPicPr>
          <p:cNvPr id="10" name="Obrázek 9" descr="Obsah obrázku obloha, venku, tráva, strom&#10;&#10;Popis byl vytvořen automaticky">
            <a:extLst>
              <a:ext uri="{FF2B5EF4-FFF2-40B4-BE49-F238E27FC236}">
                <a16:creationId xmlns:a16="http://schemas.microsoft.com/office/drawing/2014/main" id="{A5D7E4A6-EC11-18A6-3039-6392C0F76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89304"/>
            <a:ext cx="5620872" cy="3668696"/>
          </a:xfrm>
          <a:prstGeom prst="rect">
            <a:avLst/>
          </a:prstGeom>
        </p:spPr>
      </p:pic>
      <p:pic>
        <p:nvPicPr>
          <p:cNvPr id="7" name="Obrázek 6" descr="Obsah obrázku interiér, inženýrství, ocel, modrá&#10;&#10;Popis byl vytvořen automaticky">
            <a:extLst>
              <a:ext uri="{FF2B5EF4-FFF2-40B4-BE49-F238E27FC236}">
                <a16:creationId xmlns:a16="http://schemas.microsoft.com/office/drawing/2014/main" id="{3696E40F-277C-EC3B-C2B9-B0E5B1A08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20872" cy="3261064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60CCA3DE-28BA-B756-4F9E-691B020222FB}"/>
              </a:ext>
            </a:extLst>
          </p:cNvPr>
          <p:cNvSpPr txBox="1">
            <a:spLocks/>
          </p:cNvSpPr>
          <p:nvPr/>
        </p:nvSpPr>
        <p:spPr>
          <a:xfrm>
            <a:off x="6672064" y="5690214"/>
            <a:ext cx="4680520" cy="5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82563" lvl="1" indent="-182563" algn="l" defTabSz="895350" eaLnBrk="1" hangingPunct="1">
              <a:spcBef>
                <a:spcPts val="600"/>
              </a:spcBef>
              <a:spcAft>
                <a:spcPts val="0"/>
              </a:spcAft>
              <a:buClr>
                <a:srgbClr val="F24F00"/>
              </a:buClr>
              <a:buSzPct val="125000"/>
              <a:buChar char="§"/>
              <a:defRPr sz="1200" i="0" baseline="0">
                <a:solidFill>
                  <a:srgbClr val="000000"/>
                </a:solidFill>
                <a:latin typeface="Arial CE"/>
              </a:defRPr>
            </a:lvl2pPr>
            <a:lvl3pPr marL="381000" lvl="2" indent="-185738" defTabSz="895350" eaLnBrk="1" hangingPunct="1">
              <a:buClr>
                <a:schemeClr val="accent1"/>
              </a:buClr>
              <a:buSzPct val="120000"/>
              <a:buChar char="§"/>
              <a:defRPr baseline="0">
                <a:latin typeface="+mn-lt"/>
              </a:defRPr>
            </a:lvl3pPr>
            <a:lvl4pPr marL="552450" lvl="3" indent="-171450" defTabSz="895350" eaLnBrk="1" hangingPunct="1">
              <a:buClr>
                <a:schemeClr val="accent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695325" lvl="4" indent="-133350" defTabSz="895350" eaLnBrk="1" hangingPunct="1">
              <a:buClr>
                <a:schemeClr val="accent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cs-CZ" sz="1600" b="1" dirty="0"/>
              <a:t>Celkem ČEZ ENERGO provozuje po celé ČR 170 KGJ o výkonu 131 </a:t>
            </a:r>
            <a:r>
              <a:rPr lang="cs-CZ" sz="1600" b="1" dirty="0" err="1"/>
              <a:t>MWe</a:t>
            </a:r>
            <a:r>
              <a:rPr lang="cs-CZ" sz="1600" b="1" dirty="0"/>
              <a:t> a 164 </a:t>
            </a:r>
            <a:r>
              <a:rPr lang="cs-CZ" sz="1600" b="1" dirty="0" err="1"/>
              <a:t>MWt</a:t>
            </a:r>
            <a:r>
              <a:rPr lang="cs-CZ" sz="1600" b="1" dirty="0"/>
              <a:t> .</a:t>
            </a:r>
            <a:endParaRPr lang="cs-C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651682-2B83-064D-A4F3-BB113EF952C2}"/>
              </a:ext>
            </a:extLst>
          </p:cNvPr>
          <p:cNvSpPr txBox="1"/>
          <p:nvPr/>
        </p:nvSpPr>
        <p:spPr>
          <a:xfrm>
            <a:off x="6672064" y="33265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Spolupráce v území</a:t>
            </a:r>
            <a:br>
              <a:rPr lang="cs-CZ" sz="2800" dirty="0"/>
            </a:br>
            <a:r>
              <a:rPr lang="cs-CZ" sz="2800" b="1" dirty="0"/>
              <a:t>Dům kultury Teplice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BA50BD4-A803-4DB2-A468-4CFB9C80B072}"/>
              </a:ext>
            </a:extLst>
          </p:cNvPr>
          <p:cNvSpPr txBox="1">
            <a:spLocks/>
          </p:cNvSpPr>
          <p:nvPr/>
        </p:nvSpPr>
        <p:spPr>
          <a:xfrm>
            <a:off x="6672064" y="2936557"/>
            <a:ext cx="4680520" cy="106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82563" lvl="1" indent="-182563" algn="l" defTabSz="895350" eaLnBrk="1" hangingPunct="1">
              <a:spcBef>
                <a:spcPts val="600"/>
              </a:spcBef>
              <a:spcAft>
                <a:spcPts val="0"/>
              </a:spcAft>
              <a:buClr>
                <a:srgbClr val="F24F00"/>
              </a:buClr>
              <a:buSzPct val="125000"/>
              <a:buChar char="§"/>
              <a:defRPr sz="1200" i="0" baseline="0">
                <a:solidFill>
                  <a:srgbClr val="000000"/>
                </a:solidFill>
                <a:latin typeface="Arial CE"/>
              </a:defRPr>
            </a:lvl2pPr>
            <a:lvl3pPr marL="381000" lvl="2" indent="-185738" defTabSz="895350" eaLnBrk="1" hangingPunct="1">
              <a:buClr>
                <a:schemeClr val="accent1"/>
              </a:buClr>
              <a:buSzPct val="120000"/>
              <a:buChar char="§"/>
              <a:defRPr baseline="0">
                <a:latin typeface="+mn-lt"/>
              </a:defRPr>
            </a:lvl3pPr>
            <a:lvl4pPr marL="552450" lvl="3" indent="-171450" defTabSz="895350" eaLnBrk="1" hangingPunct="1">
              <a:buClr>
                <a:schemeClr val="accent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695325" lvl="4" indent="-133350" defTabSz="895350" eaLnBrk="1" hangingPunct="1">
              <a:buClr>
                <a:schemeClr val="accent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cs-CZ" sz="1600" b="1" dirty="0"/>
              <a:t>Rozsáhlá modernizace vzduchotechniky, parní výměníkové stanice, vybudování zdroje chladu, nový systém měření a regulace a další úpravy energetických prvků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6EF4E8B-DB51-44EA-9F13-B4A088FCA9DC}"/>
              </a:ext>
            </a:extLst>
          </p:cNvPr>
          <p:cNvSpPr txBox="1">
            <a:spLocks/>
          </p:cNvSpPr>
          <p:nvPr/>
        </p:nvSpPr>
        <p:spPr>
          <a:xfrm>
            <a:off x="6672064" y="4581128"/>
            <a:ext cx="5221288" cy="139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82563" lvl="1" indent="-182563" algn="l" defTabSz="895350" eaLnBrk="1" hangingPunct="1">
              <a:spcBef>
                <a:spcPts val="600"/>
              </a:spcBef>
              <a:spcAft>
                <a:spcPts val="0"/>
              </a:spcAft>
              <a:buClr>
                <a:srgbClr val="F24F00"/>
              </a:buClr>
              <a:buSzPct val="125000"/>
              <a:buChar char="§"/>
              <a:defRPr sz="1200" i="0" baseline="0">
                <a:solidFill>
                  <a:srgbClr val="000000"/>
                </a:solidFill>
                <a:latin typeface="Arial CE"/>
              </a:defRPr>
            </a:lvl2pPr>
            <a:lvl3pPr marL="381000" lvl="2" indent="-185738" defTabSz="895350" eaLnBrk="1" hangingPunct="1">
              <a:buClr>
                <a:schemeClr val="accent1"/>
              </a:buClr>
              <a:buSzPct val="120000"/>
              <a:buChar char="§"/>
              <a:defRPr baseline="0">
                <a:latin typeface="+mn-lt"/>
              </a:defRPr>
            </a:lvl3pPr>
            <a:lvl4pPr marL="552450" lvl="3" indent="-171450" defTabSz="895350" eaLnBrk="1" hangingPunct="1">
              <a:buClr>
                <a:schemeClr val="accent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695325" lvl="4" indent="-133350" defTabSz="895350" eaLnBrk="1" hangingPunct="1">
              <a:buClr>
                <a:schemeClr val="accent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indent="-28575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cs-CZ" sz="1400" dirty="0"/>
              <a:t>Dokončení realizace v únoru 2025,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cs-CZ" sz="1400" dirty="0"/>
              <a:t>snížení nákladů o více než 10% ročně,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cs-CZ" sz="1400" dirty="0"/>
              <a:t>za dodržení </a:t>
            </a:r>
            <a:r>
              <a:rPr lang="cs-CZ" sz="1400"/>
              <a:t>snížených nákladů </a:t>
            </a:r>
            <a:r>
              <a:rPr lang="cs-CZ" sz="1400" dirty="0"/>
              <a:t>ručíme my jako dodavatel.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endParaRPr lang="cs-CZ" sz="1400" dirty="0"/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16A95A8E-217F-4231-8BEF-1ED5AF6862D5}"/>
              </a:ext>
            </a:extLst>
          </p:cNvPr>
          <p:cNvSpPr txBox="1">
            <a:spLocks/>
          </p:cNvSpPr>
          <p:nvPr/>
        </p:nvSpPr>
        <p:spPr bwMode="auto">
          <a:xfrm>
            <a:off x="6672064" y="1988840"/>
            <a:ext cx="3864406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1pPr>
            <a:lvl2pPr marL="144000" indent="-1440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2pPr>
            <a:lvl3pPr marL="288000" indent="-1440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3pPr>
            <a:lvl4pPr marL="28800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4pPr>
            <a:lvl5pPr marL="64800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000" b="1">
                <a:solidFill>
                  <a:srgbClr val="00C752"/>
                </a:solidFill>
                <a:ea typeface="Roboto" panose="02000000000000000000" pitchFamily="2" charset="0"/>
                <a:cs typeface="Poppins" panose="00000500000000000000" pitchFamily="2" charset="-18"/>
              </a:rPr>
              <a:t>Performance Design</a:t>
            </a:r>
            <a:r>
              <a:rPr lang="cs-CZ" sz="2400" b="0" i="0">
                <a:solidFill>
                  <a:srgbClr val="363738"/>
                </a:solidFill>
                <a:effectLst/>
                <a:latin typeface="RoobertCEZ"/>
              </a:rPr>
              <a:t> </a:t>
            </a:r>
            <a:r>
              <a:rPr lang="cs-CZ" sz="2000" b="1" i="0" dirty="0">
                <a:solidFill>
                  <a:srgbClr val="00C752"/>
                </a:solidFill>
                <a:effectLst/>
              </a:rPr>
              <a:t>&amp;Build</a:t>
            </a:r>
            <a:r>
              <a:rPr lang="cs-CZ" sz="2000" b="1" dirty="0">
                <a:solidFill>
                  <a:srgbClr val="00C752"/>
                </a:solidFill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DAA77BD-3E4F-6D4E-7026-AC495701544C}"/>
              </a:ext>
            </a:extLst>
          </p:cNvPr>
          <p:cNvSpPr txBox="1"/>
          <p:nvPr/>
        </p:nvSpPr>
        <p:spPr>
          <a:xfrm>
            <a:off x="6672064" y="6554572"/>
            <a:ext cx="3562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Zdroj: Tisková zpráva_10.7.2024, (cez.cz,2024)</a:t>
            </a:r>
            <a:endParaRPr lang="cs-CZ" sz="1000" b="0" i="1" dirty="0">
              <a:solidFill>
                <a:srgbClr val="363738"/>
              </a:solidFill>
              <a:effectLst/>
            </a:endParaRPr>
          </a:p>
        </p:txBody>
      </p:sp>
      <p:pic>
        <p:nvPicPr>
          <p:cNvPr id="6" name="Obrázek 5" descr="Obsah obrázku obloha, mrak, venku, strom&#10;&#10;Popis byl vytvořen automaticky">
            <a:extLst>
              <a:ext uri="{FF2B5EF4-FFF2-40B4-BE49-F238E27FC236}">
                <a16:creationId xmlns:a16="http://schemas.microsoft.com/office/drawing/2014/main" id="{1858E215-025C-E4E4-D83C-4CB4C43E4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0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6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olární energie, solární energie, Solární panel, solární panel&#10;&#10;Popis byl vytvořen automaticky">
            <a:extLst>
              <a:ext uri="{FF2B5EF4-FFF2-40B4-BE49-F238E27FC236}">
                <a16:creationId xmlns:a16="http://schemas.microsoft.com/office/drawing/2014/main" id="{8A3D16FE-6710-E3DD-7046-155A23C90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41247"/>
          <a:stretch/>
        </p:blipFill>
        <p:spPr>
          <a:xfrm>
            <a:off x="2575" y="0"/>
            <a:ext cx="6090851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FA7F82D-4A25-2C65-4D25-D6BD9F3CB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093426" cy="685800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651682-2B83-064D-A4F3-BB113EF952C2}"/>
              </a:ext>
            </a:extLst>
          </p:cNvPr>
          <p:cNvSpPr txBox="1"/>
          <p:nvPr/>
        </p:nvSpPr>
        <p:spPr>
          <a:xfrm>
            <a:off x="6672064" y="33265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Spolupráce v území </a:t>
            </a:r>
            <a:br>
              <a:rPr lang="cs-CZ" sz="2800" dirty="0"/>
            </a:br>
            <a:r>
              <a:rPr lang="cs-CZ" sz="2800" b="1" dirty="0"/>
              <a:t>DENSO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BA50BD4-A803-4DB2-A468-4CFB9C80B072}"/>
              </a:ext>
            </a:extLst>
          </p:cNvPr>
          <p:cNvSpPr txBox="1">
            <a:spLocks/>
          </p:cNvSpPr>
          <p:nvPr/>
        </p:nvSpPr>
        <p:spPr>
          <a:xfrm>
            <a:off x="6672064" y="2474312"/>
            <a:ext cx="51125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82563" lvl="1" indent="-182563" algn="l" defTabSz="895350" eaLnBrk="1" hangingPunct="1">
              <a:spcBef>
                <a:spcPts val="600"/>
              </a:spcBef>
              <a:spcAft>
                <a:spcPts val="0"/>
              </a:spcAft>
              <a:buClr>
                <a:srgbClr val="F24F00"/>
              </a:buClr>
              <a:buSzPct val="125000"/>
              <a:buChar char="§"/>
              <a:defRPr sz="1200" i="0" baseline="0">
                <a:solidFill>
                  <a:srgbClr val="000000"/>
                </a:solidFill>
                <a:latin typeface="Arial CE"/>
              </a:defRPr>
            </a:lvl2pPr>
            <a:lvl3pPr marL="381000" lvl="2" indent="-185738" defTabSz="895350" eaLnBrk="1" hangingPunct="1">
              <a:buClr>
                <a:schemeClr val="accent1"/>
              </a:buClr>
              <a:buSzPct val="120000"/>
              <a:buChar char="§"/>
              <a:defRPr baseline="0">
                <a:latin typeface="+mn-lt"/>
              </a:defRPr>
            </a:lvl3pPr>
            <a:lvl4pPr marL="552450" lvl="3" indent="-171450" defTabSz="895350" eaLnBrk="1" hangingPunct="1">
              <a:buClr>
                <a:schemeClr val="accent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695325" lvl="4" indent="-133350" defTabSz="895350" eaLnBrk="1" hangingPunct="1">
              <a:buClr>
                <a:schemeClr val="accent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chemeClr val="tx2"/>
              </a:buClr>
            </a:pPr>
            <a:r>
              <a:rPr lang="cs-CZ" sz="1600" b="1" dirty="0"/>
              <a:t>Největší firemní fotovoltaická elektrárna na Liberecku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A0F004A-F434-4283-8AAE-C52C332F4C6C}"/>
              </a:ext>
            </a:extLst>
          </p:cNvPr>
          <p:cNvSpPr txBox="1">
            <a:spLocks/>
          </p:cNvSpPr>
          <p:nvPr/>
        </p:nvSpPr>
        <p:spPr>
          <a:xfrm>
            <a:off x="6672064" y="3447454"/>
            <a:ext cx="4896544" cy="45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82563" lvl="1" indent="-182563" algn="l" defTabSz="895350" eaLnBrk="1" hangingPunct="1">
              <a:spcBef>
                <a:spcPts val="600"/>
              </a:spcBef>
              <a:spcAft>
                <a:spcPts val="0"/>
              </a:spcAft>
              <a:buClr>
                <a:srgbClr val="F24F00"/>
              </a:buClr>
              <a:buSzPct val="125000"/>
              <a:buChar char="§"/>
              <a:defRPr sz="1200" i="0" baseline="0">
                <a:solidFill>
                  <a:srgbClr val="000000"/>
                </a:solidFill>
                <a:latin typeface="Arial CE"/>
              </a:defRPr>
            </a:lvl2pPr>
            <a:lvl3pPr marL="381000" lvl="2" indent="-185738" defTabSz="895350" eaLnBrk="1" hangingPunct="1">
              <a:buClr>
                <a:schemeClr val="accent1"/>
              </a:buClr>
              <a:buSzPct val="120000"/>
              <a:buChar char="§"/>
              <a:defRPr baseline="0">
                <a:latin typeface="+mn-lt"/>
              </a:defRPr>
            </a:lvl3pPr>
            <a:lvl4pPr marL="552450" lvl="3" indent="-171450" defTabSz="895350" eaLnBrk="1" hangingPunct="1">
              <a:buClr>
                <a:schemeClr val="accent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695325" lvl="4" indent="-133350" defTabSz="895350" eaLnBrk="1" hangingPunct="1">
              <a:buClr>
                <a:schemeClr val="accent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cs-CZ" sz="1400" b="1" dirty="0"/>
              <a:t>Společnost ČEZ ESCO v areálu firmy postavila formou on-</a:t>
            </a:r>
            <a:r>
              <a:rPr lang="cs-CZ" sz="1400" b="1" dirty="0" err="1"/>
              <a:t>site</a:t>
            </a:r>
            <a:r>
              <a:rPr lang="cs-CZ" sz="1400" b="1" dirty="0"/>
              <a:t> PPA fotovoltaickou elektrárnu o výkonu 1,7 </a:t>
            </a:r>
            <a:r>
              <a:rPr lang="cs-CZ" sz="1400" b="1" dirty="0" err="1"/>
              <a:t>MWp</a:t>
            </a:r>
            <a:r>
              <a:rPr lang="cs-CZ" sz="1400" b="1" dirty="0"/>
              <a:t>.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6EF4E8B-DB51-44EA-9F13-B4A088FCA9DC}"/>
              </a:ext>
            </a:extLst>
          </p:cNvPr>
          <p:cNvSpPr txBox="1">
            <a:spLocks/>
          </p:cNvSpPr>
          <p:nvPr/>
        </p:nvSpPr>
        <p:spPr>
          <a:xfrm>
            <a:off x="6672064" y="4383727"/>
            <a:ext cx="5221288" cy="171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82563" lvl="1" indent="-182563" algn="l" defTabSz="895350" eaLnBrk="1" hangingPunct="1">
              <a:spcBef>
                <a:spcPts val="600"/>
              </a:spcBef>
              <a:spcAft>
                <a:spcPts val="0"/>
              </a:spcAft>
              <a:buClr>
                <a:srgbClr val="F24F00"/>
              </a:buClr>
              <a:buSzPct val="125000"/>
              <a:buChar char="§"/>
              <a:defRPr sz="1200" i="0" baseline="0">
                <a:solidFill>
                  <a:srgbClr val="000000"/>
                </a:solidFill>
                <a:latin typeface="Arial CE"/>
              </a:defRPr>
            </a:lvl2pPr>
            <a:lvl3pPr marL="381000" lvl="2" indent="-185738" defTabSz="895350" eaLnBrk="1" hangingPunct="1">
              <a:buClr>
                <a:schemeClr val="accent1"/>
              </a:buClr>
              <a:buSzPct val="120000"/>
              <a:buChar char="§"/>
              <a:defRPr baseline="0">
                <a:latin typeface="+mn-lt"/>
              </a:defRPr>
            </a:lvl3pPr>
            <a:lvl4pPr marL="552450" lvl="3" indent="-171450" defTabSz="895350" eaLnBrk="1" hangingPunct="1">
              <a:buClr>
                <a:schemeClr val="accent1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695325" lvl="4" indent="-133350" defTabSz="895350" eaLnBrk="1" hangingPunct="1">
              <a:buClr>
                <a:schemeClr val="accent1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indent="-28575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cs-CZ" sz="1400" dirty="0"/>
              <a:t>DENSO MANUFACTURING CZECH, posílí svoji energetickou soběstačnost a ulehčí životnímu prostředí,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cs-CZ" sz="1400" dirty="0"/>
              <a:t>bezemisní elektřinu bude pro firmu vyrábět 3 724 solárních panelů, které zaberou plochu větší než 2 fotbalové hřiště,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cs-CZ" sz="1400" dirty="0"/>
              <a:t>FVE vyrobí ročně 1,6 </a:t>
            </a:r>
            <a:r>
              <a:rPr lang="cs-CZ" sz="1400" dirty="0" err="1"/>
              <a:t>GWh</a:t>
            </a:r>
            <a:r>
              <a:rPr lang="cs-CZ" sz="1400" dirty="0"/>
              <a:t> elektrické energie a ušetří tak 656 tun emisí CO2.</a:t>
            </a:r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16A95A8E-217F-4231-8BEF-1ED5AF6862D5}"/>
              </a:ext>
            </a:extLst>
          </p:cNvPr>
          <p:cNvSpPr txBox="1">
            <a:spLocks/>
          </p:cNvSpPr>
          <p:nvPr/>
        </p:nvSpPr>
        <p:spPr bwMode="auto">
          <a:xfrm>
            <a:off x="6672064" y="1772816"/>
            <a:ext cx="496855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1080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1pPr>
            <a:lvl2pPr marL="144000" indent="-1440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2pPr>
            <a:lvl3pPr marL="288000" indent="-1440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3pPr>
            <a:lvl4pPr marL="28800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4pPr>
            <a:lvl5pPr marL="64800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000" b="1">
                <a:solidFill>
                  <a:srgbClr val="00C752"/>
                </a:solidFill>
                <a:ea typeface="Roboto" panose="02000000000000000000" pitchFamily="2" charset="0"/>
                <a:cs typeface="Poppins" panose="00000500000000000000" pitchFamily="2" charset="-18"/>
              </a:rPr>
              <a:t>Instalace fotovoltaické elektrárny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CBFB7A-46E8-5CA2-8E88-6EE764B5F49B}"/>
              </a:ext>
            </a:extLst>
          </p:cNvPr>
          <p:cNvSpPr txBox="1"/>
          <p:nvPr/>
        </p:nvSpPr>
        <p:spPr>
          <a:xfrm>
            <a:off x="6191250" y="6554638"/>
            <a:ext cx="3562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/>
              <a:t>Fotografie: Tisková zpráva_1</a:t>
            </a:r>
            <a:r>
              <a:rPr lang="cs-CZ" sz="1000" b="0" i="1">
                <a:solidFill>
                  <a:srgbClr val="363738"/>
                </a:solidFill>
                <a:effectLst/>
              </a:rPr>
              <a:t>6.1.2024, (cez.cz, 2024)</a:t>
            </a:r>
          </a:p>
        </p:txBody>
      </p:sp>
    </p:spTree>
    <p:extLst>
      <p:ext uri="{BB962C8B-B14F-4D97-AF65-F5344CB8AC3E}">
        <p14:creationId xmlns:p14="http://schemas.microsoft.com/office/powerpoint/2010/main" val="181878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2ED94-4024-7D44-B554-49E573AE2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>
                <a:cs typeface="Arial" panose="020B0604020202020204" pitchFamily="34" charset="0"/>
              </a:rPr>
              <a:t>Děkujeme za pozornost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EFF63-C18D-9A42-BA04-3695EAEB3A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3429000"/>
            <a:ext cx="3960812" cy="790575"/>
          </a:xfrm>
        </p:spPr>
        <p:txBody>
          <a:bodyPr/>
          <a:lstStyle/>
          <a:p>
            <a:r>
              <a:rPr lang="cs-CZ"/>
              <a:t>ČEZ ESCO</a:t>
            </a:r>
          </a:p>
        </p:txBody>
      </p:sp>
    </p:spTree>
    <p:extLst>
      <p:ext uri="{BB962C8B-B14F-4D97-AF65-F5344CB8AC3E}">
        <p14:creationId xmlns:p14="http://schemas.microsoft.com/office/powerpoint/2010/main" val="24390578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ESCO_rozsirena" id="{B5719716-FA8A-4FA7-802D-A7262601B215}" vid="{A455241D-76EA-44F0-A9D1-1D58F57AD5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5E61CE9-B135-4802-971C-84B675F4E939}">
  <we:reference id="8a9c0a56-a071-42e1-a185-96d431067951" version="1.0.0.1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A7D9D9C23628469AF034A22EAA93D6" ma:contentTypeVersion="18" ma:contentTypeDescription="Vytvoří nový dokument" ma:contentTypeScope="" ma:versionID="3bfd097823afd558492cc520fa6846e6">
  <xsd:schema xmlns:xsd="http://www.w3.org/2001/XMLSchema" xmlns:xs="http://www.w3.org/2001/XMLSchema" xmlns:p="http://schemas.microsoft.com/office/2006/metadata/properties" xmlns:ns2="a83cba6c-3411-4a60-b07c-757178b67986" xmlns:ns3="b9c8b8f0-5845-41b3-82e2-ae03986f748e" targetNamespace="http://schemas.microsoft.com/office/2006/metadata/properties" ma:root="true" ma:fieldsID="94853f7de3ef88f3c5dde9f3d9e5dff7" ns2:_="" ns3:_="">
    <xsd:import namespace="a83cba6c-3411-4a60-b07c-757178b67986"/>
    <xsd:import namespace="b9c8b8f0-5845-41b3-82e2-ae03986f74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cba6c-3411-4a60-b07c-757178b67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1151224-86ec-40a8-ba2f-293eb4cb0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8b8f0-5845-41b3-82e2-ae03986f74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7cf2846-87ea-4044-98f2-f5757a792126}" ma:internalName="TaxCatchAll" ma:showField="CatchAllData" ma:web="b9c8b8f0-5845-41b3-82e2-ae03986f74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3cba6c-3411-4a60-b07c-757178b67986">
      <Terms xmlns="http://schemas.microsoft.com/office/infopath/2007/PartnerControls"/>
    </lcf76f155ced4ddcb4097134ff3c332f>
    <TaxCatchAll xmlns="b9c8b8f0-5845-41b3-82e2-ae03986f748e" xsi:nil="true"/>
    <SharedWithUsers xmlns="b9c8b8f0-5845-41b3-82e2-ae03986f748e">
      <UserInfo>
        <DisplayName>Kučerová Jitka</DisplayName>
        <AccountId>898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74D3507-40FF-4E17-B563-33EB0B54875C}">
  <ds:schemaRefs>
    <ds:schemaRef ds:uri="a83cba6c-3411-4a60-b07c-757178b67986"/>
    <ds:schemaRef ds:uri="b9c8b8f0-5845-41b3-82e2-ae03986f74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C1539F-D90F-4632-BD1C-1221E74680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B629D4-7D0D-4DCA-AC9E-74F1F1CF61E6}">
  <ds:schemaRefs>
    <ds:schemaRef ds:uri="a83cba6c-3411-4a60-b07c-757178b67986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b9c8b8f0-5845-41b3-82e2-ae03986f748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464</Words>
  <Application>Microsoft Office PowerPoint</Application>
  <PresentationFormat>Širokoúhlá obrazovka</PresentationFormat>
  <Paragraphs>52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</vt:lpstr>
      <vt:lpstr>RoobertCEZ</vt:lpstr>
      <vt:lpstr>Wingdings</vt:lpstr>
      <vt:lpstr>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Vit Zatloukal</dc:creator>
  <cp:lastModifiedBy>mtfgsmpsh</cp:lastModifiedBy>
  <cp:revision>9</cp:revision>
  <cp:lastPrinted>2023-09-20T13:19:44Z</cp:lastPrinted>
  <dcterms:modified xsi:type="dcterms:W3CDTF">2025-04-04T07:15:14Z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0x01010054F82A55D0651F4F8B530D626FC8DC45</vt:lpwstr>
  </property>
  <property fmtid="{D5CDD505-2E9C-101B-9397-08002B2CF9AE}" pid="3" name="MSIP_Label_4e1bae42-e289-4de2-8912-40e3bcb76f09_Enabled">
    <vt:lpwstr>true</vt:lpwstr>
  </property>
  <property fmtid="{D5CDD505-2E9C-101B-9397-08002B2CF9AE}" pid="4" name="MSIP_Label_4e1bae42-e289-4de2-8912-40e3bcb76f09_SetDate">
    <vt:lpwstr>2024-01-04T14:47:31Z</vt:lpwstr>
  </property>
  <property fmtid="{D5CDD505-2E9C-101B-9397-08002B2CF9AE}" pid="5" name="MSIP_Label_4e1bae42-e289-4de2-8912-40e3bcb76f09_Method">
    <vt:lpwstr>Privileged</vt:lpwstr>
  </property>
  <property fmtid="{D5CDD505-2E9C-101B-9397-08002B2CF9AE}" pid="6" name="MSIP_Label_4e1bae42-e289-4de2-8912-40e3bcb76f09_Name">
    <vt:lpwstr>L00031</vt:lpwstr>
  </property>
  <property fmtid="{D5CDD505-2E9C-101B-9397-08002B2CF9AE}" pid="7" name="MSIP_Label_4e1bae42-e289-4de2-8912-40e3bcb76f09_SiteId">
    <vt:lpwstr>b233f9e1-5599-4693-9cef-38858fe25406</vt:lpwstr>
  </property>
  <property fmtid="{D5CDD505-2E9C-101B-9397-08002B2CF9AE}" pid="8" name="MSIP_Label_4e1bae42-e289-4de2-8912-40e3bcb76f09_ActionId">
    <vt:lpwstr>67791d26-f9ef-4a95-979d-e3d8375f55e4</vt:lpwstr>
  </property>
  <property fmtid="{D5CDD505-2E9C-101B-9397-08002B2CF9AE}" pid="9" name="MSIP_Label_4e1bae42-e289-4de2-8912-40e3bcb76f09_ContentBits">
    <vt:lpwstr>0</vt:lpwstr>
  </property>
  <property fmtid="{D5CDD505-2E9C-101B-9397-08002B2CF9AE}" pid="10" name="DocumentClasification">
    <vt:lpwstr>Veřejné</vt:lpwstr>
  </property>
  <property fmtid="{D5CDD505-2E9C-101B-9397-08002B2CF9AE}" pid="11" name="CEZ_DLP">
    <vt:lpwstr>CEZ:ESCO:D</vt:lpwstr>
  </property>
  <property fmtid="{D5CDD505-2E9C-101B-9397-08002B2CF9AE}" pid="12" name="CEZ_MIPLabelName">
    <vt:lpwstr>Public-ESCO</vt:lpwstr>
  </property>
  <property fmtid="{D5CDD505-2E9C-101B-9397-08002B2CF9AE}" pid="13" name="MediaServiceImageTags">
    <vt:lpwstr/>
  </property>
</Properties>
</file>