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6" r:id="rId1"/>
  </p:sldMasterIdLst>
  <p:notesMasterIdLst>
    <p:notesMasterId r:id="rId12"/>
  </p:notesMasterIdLst>
  <p:sldIdLst>
    <p:sldId id="265" r:id="rId2"/>
    <p:sldId id="2147473655" r:id="rId3"/>
    <p:sldId id="2147473657" r:id="rId4"/>
    <p:sldId id="2147473653" r:id="rId5"/>
    <p:sldId id="2147473553" r:id="rId6"/>
    <p:sldId id="2147473658" r:id="rId7"/>
    <p:sldId id="2147473552" r:id="rId8"/>
    <p:sldId id="2147473535" r:id="rId9"/>
    <p:sldId id="2147473547" r:id="rId10"/>
    <p:sldId id="2147473656" r:id="rId11"/>
  </p:sldIdLst>
  <p:sldSz cx="12192000" cy="6858000"/>
  <p:notesSz cx="12192000" cy="6858000"/>
  <p:embeddedFontLst>
    <p:embeddedFont>
      <p:font typeface="Roobert CEZ" panose="020B0604020202020204" charset="-18"/>
      <p:regular r:id="rId13"/>
      <p:bold r:id="rId14"/>
    </p:embeddedFont>
    <p:embeddedFont>
      <p:font typeface="Roobert CEZ Heavy" panose="020B0604020202020204" charset="-18"/>
      <p:bold r:id="rId15"/>
    </p:embeddedFont>
  </p:embeddedFontLst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1708" userDrawn="1">
          <p15:clr>
            <a:srgbClr val="A4A3A4"/>
          </p15:clr>
        </p15:guide>
        <p15:guide id="3" pos="2162" userDrawn="1">
          <p15:clr>
            <a:srgbClr val="A4A3A4"/>
          </p15:clr>
        </p15:guide>
        <p15:guide id="4" pos="2207" userDrawn="1">
          <p15:clr>
            <a:srgbClr val="A4A3A4"/>
          </p15:clr>
        </p15:guide>
        <p15:guide id="5" pos="3522" userDrawn="1">
          <p15:clr>
            <a:srgbClr val="A4A3A4"/>
          </p15:clr>
        </p15:guide>
        <p15:guide id="6" orient="horz" pos="890" userDrawn="1">
          <p15:clr>
            <a:srgbClr val="A4A3A4"/>
          </p15:clr>
        </p15:guide>
        <p15:guide id="7" pos="2343" userDrawn="1">
          <p15:clr>
            <a:srgbClr val="A4A3A4"/>
          </p15:clr>
        </p15:guide>
        <p15:guide id="8" orient="horz" pos="1071" userDrawn="1">
          <p15:clr>
            <a:srgbClr val="A4A3A4"/>
          </p15:clr>
        </p15:guide>
        <p15:guide id="9" orient="horz" pos="16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E1B"/>
    <a:srgbClr val="00C451"/>
    <a:srgbClr val="007832"/>
    <a:srgbClr val="00AB47"/>
    <a:srgbClr val="00B44A"/>
    <a:srgbClr val="00B149"/>
    <a:srgbClr val="008A39"/>
    <a:srgbClr val="00983F"/>
    <a:srgbClr val="00A444"/>
    <a:srgbClr val="7E9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184" autoAdjust="0"/>
  </p:normalViewPr>
  <p:slideViewPr>
    <p:cSldViewPr>
      <p:cViewPr varScale="1">
        <p:scale>
          <a:sx n="34" d="100"/>
          <a:sy n="34" d="100"/>
        </p:scale>
        <p:origin x="1026" y="42"/>
      </p:cViewPr>
      <p:guideLst>
        <p:guide orient="horz" pos="618"/>
        <p:guide pos="1708"/>
        <p:guide pos="2162"/>
        <p:guide pos="2207"/>
        <p:guide pos="3522"/>
        <p:guide orient="horz" pos="890"/>
        <p:guide pos="2343"/>
        <p:guide orient="horz" pos="1071"/>
        <p:guide orient="horz" pos="16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patenková Petra" userId="92a2bccb-acf9-4be4-b017-63381e2a5205" providerId="ADAL" clId="{9E6A8F60-339B-4DE7-8FD3-B539F49140B5}"/>
    <pc:docChg chg="modSld">
      <pc:chgData name="Špatenková Petra" userId="92a2bccb-acf9-4be4-b017-63381e2a5205" providerId="ADAL" clId="{9E6A8F60-339B-4DE7-8FD3-B539F49140B5}" dt="2025-02-14T12:47:18.410" v="9" actId="20577"/>
      <pc:docMkLst>
        <pc:docMk/>
      </pc:docMkLst>
      <pc:sldChg chg="modSp mod">
        <pc:chgData name="Špatenková Petra" userId="92a2bccb-acf9-4be4-b017-63381e2a5205" providerId="ADAL" clId="{9E6A8F60-339B-4DE7-8FD3-B539F49140B5}" dt="2025-02-14T12:47:11.248" v="3" actId="20577"/>
        <pc:sldMkLst>
          <pc:docMk/>
          <pc:sldMk cId="1077746351" sldId="2147473553"/>
        </pc:sldMkLst>
        <pc:spChg chg="mod">
          <ac:chgData name="Špatenková Petra" userId="92a2bccb-acf9-4be4-b017-63381e2a5205" providerId="ADAL" clId="{9E6A8F60-339B-4DE7-8FD3-B539F49140B5}" dt="2025-02-14T12:47:11.248" v="3" actId="20577"/>
          <ac:spMkLst>
            <pc:docMk/>
            <pc:sldMk cId="1077746351" sldId="2147473553"/>
            <ac:spMk id="8" creationId="{531FA9E2-DCB7-0DE2-0822-6CE159AC267D}"/>
          </ac:spMkLst>
        </pc:spChg>
      </pc:sldChg>
      <pc:sldChg chg="modSp mod">
        <pc:chgData name="Špatenková Petra" userId="92a2bccb-acf9-4be4-b017-63381e2a5205" providerId="ADAL" clId="{9E6A8F60-339B-4DE7-8FD3-B539F49140B5}" dt="2025-02-14T12:47:18.410" v="9" actId="20577"/>
        <pc:sldMkLst>
          <pc:docMk/>
          <pc:sldMk cId="3529313679" sldId="2147473658"/>
        </pc:sldMkLst>
        <pc:spChg chg="mod">
          <ac:chgData name="Špatenková Petra" userId="92a2bccb-acf9-4be4-b017-63381e2a5205" providerId="ADAL" clId="{9E6A8F60-339B-4DE7-8FD3-B539F49140B5}" dt="2025-02-14T12:47:18.410" v="9" actId="20577"/>
          <ac:spMkLst>
            <pc:docMk/>
            <pc:sldMk cId="3529313679" sldId="2147473658"/>
            <ac:spMk id="8" creationId="{62F22F30-A5C4-7417-AB3B-5054924C87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0EB4-D535-0E4E-B0A8-7C40A708B17B}" type="datetimeFigureOut">
              <a:rPr lang="en-CZ" smtClean="0"/>
              <a:t>02/18/2025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73D0-23DB-BD43-ACA1-43CD0E2954D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7362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17DE1-923D-5532-999A-F8C63F0FA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5AE930E-4AD0-E92F-2F93-AB311B0F3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6495575-1457-7154-0992-D8D6624B7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02752">
              <a:defRPr/>
            </a:pPr>
            <a:endParaRPr lang="cs-CZ" sz="1100" dirty="0">
              <a:solidFill>
                <a:prstClr val="black"/>
              </a:solidFill>
              <a:cs typeface="Roobert CEZ" pitchFamily="2" charset="-18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E83B2C-8F00-E5EA-CEF8-CDB76A0BA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673D0-23DB-BD43-ACA1-43CD0E2954D3}" type="slidenum">
              <a:rPr lang="en-CZ" smtClean="0"/>
              <a:pPr/>
              <a:t>2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3103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2BEDB-5B76-E3EE-1E0D-A13AED1B5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2543740-0D6F-C1E2-8C9B-346869855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71A70BA-3897-BF54-B4D0-2E9F8B8B5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82D9F6-531B-C874-969F-C665CBE43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673D0-23DB-BD43-ACA1-43CD0E2954D3}" type="slidenum">
              <a:rPr lang="en-CZ" smtClean="0"/>
              <a:pPr/>
              <a:t>3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92353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673D0-23DB-BD43-ACA1-43CD0E2954D3}" type="slidenum">
              <a:rPr lang="en-CZ" smtClean="0"/>
              <a:pPr/>
              <a:t>4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32153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673D0-23DB-BD43-ACA1-43CD0E2954D3}" type="slidenum">
              <a:rPr lang="en-CZ" smtClean="0"/>
              <a:pPr/>
              <a:t>8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82297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673D0-23DB-BD43-ACA1-43CD0E2954D3}" type="slidenum">
              <a:rPr lang="en-CZ" smtClean="0"/>
              <a:pPr/>
              <a:t>10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09171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E9F3E010-C4E6-4673-8BB6-59DD83A5F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1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pic>
        <p:nvPicPr>
          <p:cNvPr id="15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F2117BF4-5462-4FAA-A61B-021CF5404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6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pic>
        <p:nvPicPr>
          <p:cNvPr id="15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3B106C9D-0A50-4EAF-AA0F-BCA01211C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4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pic>
        <p:nvPicPr>
          <p:cNvPr id="12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6E59EBFE-BFF4-4A4E-9868-8B1C1E708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3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67B20E76-0807-4A94-A4DC-ED5E71B14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1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9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ECB92133-6750-4BCD-8CD7-300C67161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39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DB613F75-FC7A-4688-93DD-2D198895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51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0982117A-D1DA-4863-AB60-FAC39B4D81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1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9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DD16EDFF-B6B0-4DDD-9D33-585331B83F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24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9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F7F91E39-67FD-4CFD-A5C2-C37999B58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13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9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EC610BC4-6740-4EF2-B432-18B18386A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B8FC1BD2-E40F-4106-80E5-012226D3A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27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15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09B551A2-9866-4871-AD2A-AD4C85A1AB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50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9F93B190-93A3-4339-8544-39AAEE5DE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89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3249043-D205-4AE6-9147-9029AE61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3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12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F8C190E2-8C13-4131-BB01-962E789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4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385D42E2-1D14-4872-BF9C-273531D26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3EBACFF-2D7D-4F06-99DE-86DFF41A51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ED3A77B3-DB93-4E97-92C7-F74F7CB31A37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C9BB94-3B38-D149-AA59-8FBB1C2F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38A212-C36F-7144-9D37-90118F796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2E00C7-8B18-2C9D-7073-7808A5FBEA53}"/>
              </a:ext>
            </a:extLst>
          </p:cNvPr>
          <p:cNvSpPr/>
          <p:nvPr userDrawn="1"/>
        </p:nvSpPr>
        <p:spPr>
          <a:xfrm>
            <a:off x="11208568" y="6165304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966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198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197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04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80A560F2-1324-4992-A25E-52DDAEA2A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61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27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272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2117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30081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21506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26110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20747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73055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793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12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40B6945-81E1-4EFB-8CBF-513C7FF38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33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84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300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09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046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508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57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141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115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65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8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11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DB44D051-3697-4E74-864D-FF0FE6CAE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2" name="Rovnoramenný trojúhelník 51">
            <a:extLst>
              <a:ext uri="{FF2B5EF4-FFF2-40B4-BE49-F238E27FC236}">
                <a16:creationId xmlns:a16="http://schemas.microsoft.com/office/drawing/2014/main" id="{4B6B9E3A-74AD-4D84-9DA0-2D9453930EC1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144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2FABE-6F64-4A9D-B575-B95573699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oobert CEZ" pitchFamily="2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EA13F1-0D84-48A3-974A-2DF49DD6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obert CEZ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A22C22-681A-4476-84BE-59AA5570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3E9A-FF89-4A5F-9892-E06922500A49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57C340-5533-4BBE-8A93-3AD750C1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4FD92A-7BBF-48A8-A9EF-5F7CFB99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5006-7EB5-44D5-B2DB-9BF8ACDD7A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6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BCD277B-6FBF-4AD2-8C52-313246B0D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CC6C1177-5FDD-4000-A757-CC556BCAB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6271B7C-A1BF-44E3-B4F6-C0201E14A2B8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94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5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A4C79220-EFC6-49D8-AEED-DB6CFAF80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pic>
        <p:nvPicPr>
          <p:cNvPr id="1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ECAFE38F-3CBE-46C9-AF4D-338A79663F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pic>
        <p:nvPicPr>
          <p:cNvPr id="12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667EE51E-CFBB-4B6D-825A-87D32025B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3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 dirty="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  <p:sp>
        <p:nvSpPr>
          <p:cNvPr id="2" name="MSIPCMContentMarking" descr="{&quot;HashCode&quot;:-1649102963,&quot;Placement&quot;:&quot;Header&quot;,&quot;Top&quot;:0.0,&quot;Left&quot;:870.008667,&quot;SlideWidth&quot;:960,&quot;SlideHeight&quot;:540}">
            <a:extLst>
              <a:ext uri="{FF2B5EF4-FFF2-40B4-BE49-F238E27FC236}">
                <a16:creationId xmlns:a16="http://schemas.microsoft.com/office/drawing/2014/main" id="{3E569636-7761-4772-8A33-E382F98CEA32}"/>
              </a:ext>
            </a:extLst>
          </p:cNvPr>
          <p:cNvSpPr txBox="1"/>
          <p:nvPr/>
        </p:nvSpPr>
        <p:spPr>
          <a:xfrm>
            <a:off x="11049110" y="0"/>
            <a:ext cx="114289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</a:rPr>
              <a:t>Interní / Internal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E8D9FD7A-41FA-454B-92E6-DCE5250DA449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 dirty="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0ACDCE89-ED71-4C70-AAC8-2705FFD9FAD4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  <p:sp>
        <p:nvSpPr>
          <p:cNvPr id="11" name="MSIPCMContentMarking" descr="{&quot;HashCode&quot;:-1649102963,&quot;Placement&quot;:&quot;Header&quot;,&quot;Top&quot;:0.0,&quot;Left&quot;:870.008667,&quot;SlideWidth&quot;:960,&quot;SlideHeight&quot;:540}">
            <a:extLst>
              <a:ext uri="{FF2B5EF4-FFF2-40B4-BE49-F238E27FC236}">
                <a16:creationId xmlns:a16="http://schemas.microsoft.com/office/drawing/2014/main" id="{84D005D5-3594-48A0-B1E5-391B7E3A9CDD}"/>
              </a:ext>
            </a:extLst>
          </p:cNvPr>
          <p:cNvSpPr txBox="1"/>
          <p:nvPr userDrawn="1"/>
        </p:nvSpPr>
        <p:spPr>
          <a:xfrm>
            <a:off x="11049110" y="0"/>
            <a:ext cx="114289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</a:rPr>
              <a:t>Interní / Internal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8F8F651-FA2C-B633-0746-A7053C10E547}"/>
              </a:ext>
            </a:extLst>
          </p:cNvPr>
          <p:cNvSpPr>
            <a:spLocks/>
          </p:cNvSpPr>
          <p:nvPr userDrawn="1"/>
        </p:nvSpPr>
        <p:spPr>
          <a:xfrm>
            <a:off x="6916463" y="6641976"/>
            <a:ext cx="47040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1100" dirty="0">
                <a:solidFill>
                  <a:schemeClr val="bg1">
                    <a:lumMod val="50000"/>
                  </a:schemeClr>
                </a:solidFill>
                <a:latin typeface="Roobert CEZ" pitchFamily="2" charset="-18"/>
                <a:cs typeface="Roobert CEZ" pitchFamily="2" charset="-18"/>
              </a:rPr>
              <a:t>Zdroj: ČEZ Obnovitelné zdroje, s.r.o.</a:t>
            </a:r>
          </a:p>
        </p:txBody>
      </p:sp>
    </p:spTree>
    <p:extLst>
      <p:ext uri="{BB962C8B-B14F-4D97-AF65-F5344CB8AC3E}">
        <p14:creationId xmlns:p14="http://schemas.microsoft.com/office/powerpoint/2010/main" val="246837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649" r:id="rId25"/>
    <p:sldLayoutId id="2147483650" r:id="rId26"/>
    <p:sldLayoutId id="2147483651" r:id="rId27"/>
    <p:sldLayoutId id="2147483652" r:id="rId28"/>
    <p:sldLayoutId id="2147483653" r:id="rId29"/>
    <p:sldLayoutId id="2147483654" r:id="rId30"/>
    <p:sldLayoutId id="2147483655" r:id="rId31"/>
    <p:sldLayoutId id="2147483657" r:id="rId32"/>
    <p:sldLayoutId id="2147483658" r:id="rId33"/>
    <p:sldLayoutId id="2147483659" r:id="rId34"/>
    <p:sldLayoutId id="2147483660" r:id="rId35"/>
    <p:sldLayoutId id="2147483661" r:id="rId36"/>
    <p:sldLayoutId id="2147483662" r:id="rId37"/>
    <p:sldLayoutId id="2147483663" r:id="rId38"/>
    <p:sldLayoutId id="2147483664" r:id="rId39"/>
    <p:sldLayoutId id="2147483665" r:id="rId40"/>
    <p:sldLayoutId id="2147483666" r:id="rId41"/>
    <p:sldLayoutId id="2147483667" r:id="rId42"/>
    <p:sldLayoutId id="2147483668" r:id="rId43"/>
    <p:sldLayoutId id="2147483669" r:id="rId44"/>
    <p:sldLayoutId id="2147483670" r:id="rId45"/>
    <p:sldLayoutId id="2147483671" r:id="rId46"/>
    <p:sldLayoutId id="2147483672" r:id="rId47"/>
    <p:sldLayoutId id="2147483673" r:id="rId48"/>
    <p:sldLayoutId id="2147483674" r:id="rId49"/>
    <p:sldLayoutId id="2147483812" r:id="rId50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30E4C88-1267-4449-BF89-316E31034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492896"/>
            <a:ext cx="7920880" cy="1439862"/>
          </a:xfrm>
        </p:spPr>
        <p:txBody>
          <a:bodyPr/>
          <a:lstStyle/>
          <a:p>
            <a:r>
              <a:rPr lang="cs-CZ" dirty="0">
                <a:latin typeface="Roobert CEZ" pitchFamily="2" charset="-18"/>
                <a:cs typeface="Roobert CEZ" pitchFamily="2" charset="-18"/>
              </a:rPr>
              <a:t>ČEZ Obnovitelné zdroje</a:t>
            </a:r>
          </a:p>
        </p:txBody>
      </p:sp>
    </p:spTree>
    <p:extLst>
      <p:ext uri="{BB962C8B-B14F-4D97-AF65-F5344CB8AC3E}">
        <p14:creationId xmlns:p14="http://schemas.microsoft.com/office/powerpoint/2010/main" val="31368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DDA903AC-1036-4034-B135-547AD73D8764}"/>
              </a:ext>
            </a:extLst>
          </p:cNvPr>
          <p:cNvSpPr txBox="1"/>
          <p:nvPr/>
        </p:nvSpPr>
        <p:spPr>
          <a:xfrm>
            <a:off x="3432175" y="446262"/>
            <a:ext cx="602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Roobert CEZ "/>
                <a:cs typeface="Roobert CEZ" pitchFamily="2" charset="-18"/>
              </a:rPr>
              <a:t>Proč rozvíjíme obnovitelné zdroje?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2C1ABE1-C712-48F2-BC62-2CD2610F6DCB}"/>
              </a:ext>
            </a:extLst>
          </p:cNvPr>
          <p:cNvSpPr txBox="1"/>
          <p:nvPr/>
        </p:nvSpPr>
        <p:spPr>
          <a:xfrm>
            <a:off x="3432175" y="2204864"/>
            <a:ext cx="586364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v</a:t>
            </a:r>
            <a:r>
              <a:rPr lang="cs-CZ" sz="1700" dirty="0"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ýrobu elektřiny z uhelných zdrojů bude potřeba nahradit elektřinou </a:t>
            </a:r>
            <a:r>
              <a:rPr lang="cs-CZ" sz="1700" dirty="0"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z udržitelných zdrojů</a:t>
            </a:r>
            <a:endParaRPr lang="cs-CZ" sz="1700" dirty="0">
              <a:effectLst/>
              <a:latin typeface="Roobert CEZ" pitchFamily="2" charset="-18"/>
              <a:ea typeface="Times New Roman" panose="02020603050405020304" pitchFamily="18" charset="0"/>
              <a:cs typeface="Roobert CEZ" pitchFamily="2" charset="-18"/>
            </a:endParaRP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d</a:t>
            </a:r>
            <a:r>
              <a:rPr lang="cs-CZ" sz="1700" dirty="0"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o roku 2050 lze očekávat výrazný </a:t>
            </a:r>
            <a:r>
              <a:rPr lang="cs-CZ" sz="1700" b="1" dirty="0">
                <a:solidFill>
                  <a:schemeClr val="bg2"/>
                </a:solidFill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nárůst spotřeby energií</a:t>
            </a:r>
            <a:r>
              <a:rPr lang="cs-CZ" sz="1700" dirty="0"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, zejména z důvodu elektrifikace dopravy, vytápění a průmyslu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naším c</a:t>
            </a:r>
            <a:r>
              <a:rPr lang="cs-CZ" sz="1700" dirty="0"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ílem je přispět k </a:t>
            </a:r>
            <a:r>
              <a:rPr lang="cs-CZ" sz="1700" b="1" dirty="0">
                <a:solidFill>
                  <a:schemeClr val="bg2"/>
                </a:solidFill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vyváženému energetickému mixu</a:t>
            </a:r>
            <a:r>
              <a:rPr lang="cs-CZ" sz="1700" dirty="0"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, jehož základem budou kromě </a:t>
            </a:r>
            <a:r>
              <a:rPr lang="cs-CZ" sz="1700" b="1" dirty="0">
                <a:solidFill>
                  <a:schemeClr val="bg2"/>
                </a:solidFill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jaderné energie </a:t>
            </a:r>
            <a:br>
              <a:rPr lang="cs-CZ" sz="1700" b="1" dirty="0">
                <a:solidFill>
                  <a:schemeClr val="bg2"/>
                </a:solidFill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</a:br>
            <a:r>
              <a:rPr lang="cs-CZ" sz="1700" b="1" dirty="0">
                <a:solidFill>
                  <a:schemeClr val="bg2"/>
                </a:solidFill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a </a:t>
            </a:r>
            <a:r>
              <a:rPr lang="cs-CZ" sz="1700" b="1" dirty="0">
                <a:solidFill>
                  <a:schemeClr val="bg2"/>
                </a:solidFill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plynových zdrojů</a:t>
            </a:r>
            <a:r>
              <a:rPr lang="cs-CZ" sz="1700" dirty="0"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 </a:t>
            </a:r>
            <a:r>
              <a:rPr lang="cs-CZ" sz="1700" b="1" dirty="0">
                <a:solidFill>
                  <a:srgbClr val="FF0000"/>
                </a:solidFill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i </a:t>
            </a:r>
            <a:r>
              <a:rPr lang="cs-CZ" sz="1700" b="1" dirty="0">
                <a:solidFill>
                  <a:schemeClr val="bg2"/>
                </a:solidFill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obnovitelné zdroje (OZE)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díky výstavbě fotovoltaických a větrných elektráren můžeme napomoci k </a:t>
            </a:r>
            <a:r>
              <a:rPr lang="cs-CZ" sz="1700" b="1" dirty="0">
                <a:solidFill>
                  <a:schemeClr val="bg2"/>
                </a:solidFill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udržitelné výrobě energie</a:t>
            </a:r>
            <a:r>
              <a:rPr lang="cs-CZ" sz="1700" dirty="0"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, která bude </a:t>
            </a:r>
            <a:r>
              <a:rPr lang="cs-CZ" sz="1700" b="1" dirty="0">
                <a:solidFill>
                  <a:schemeClr val="bg2"/>
                </a:solidFill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dostupná </a:t>
            </a:r>
            <a:endParaRPr lang="cs-CZ" sz="1700" dirty="0">
              <a:latin typeface="Roobert CEZ" pitchFamily="2" charset="-18"/>
              <a:ea typeface="Times New Roman" panose="02020603050405020304" pitchFamily="18" charset="0"/>
              <a:cs typeface="Roobert CEZ" pitchFamily="2" charset="-18"/>
            </a:endParaRP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decentralizovaná výroba energie z obnovitelných zdrojů přispívá k </a:t>
            </a:r>
            <a:r>
              <a:rPr lang="cs-CZ" sz="1700" b="1" dirty="0">
                <a:solidFill>
                  <a:schemeClr val="bg2"/>
                </a:solidFill>
                <a:effectLst/>
                <a:latin typeface="Roobert CEZ" pitchFamily="2" charset="-18"/>
                <a:ea typeface="Times New Roman" panose="02020603050405020304" pitchFamily="18" charset="0"/>
                <a:cs typeface="Roobert CEZ" pitchFamily="2" charset="-18"/>
              </a:rPr>
              <a:t>regionálnímu rozvoji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C6F47E-3EDF-4DE3-BB5D-5736B1C78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53" y="453263"/>
            <a:ext cx="655786" cy="6480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DBECE61-5C95-4F24-8DD1-CC1D67B87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728" y="446262"/>
            <a:ext cx="655786" cy="6480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288F7C7-44D7-A960-5E38-A285340BD4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11450" cy="68580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0A8A1FA-4A2E-45E8-6F1E-03BC423B9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441" y="488088"/>
            <a:ext cx="655786" cy="64807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958878F-49AA-60FF-7A93-2003672635E8}"/>
              </a:ext>
            </a:extLst>
          </p:cNvPr>
          <p:cNvSpPr txBox="1"/>
          <p:nvPr/>
        </p:nvSpPr>
        <p:spPr>
          <a:xfrm>
            <a:off x="3432175" y="1365125"/>
            <a:ext cx="622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Roobert CEZ "/>
                <a:cs typeface="Roobert CEZ" pitchFamily="2" charset="-18"/>
              </a:rPr>
              <a:t>Naší prioritou je zajištění energetické soběstačnosti </a:t>
            </a:r>
            <a:br>
              <a:rPr lang="cs-CZ" sz="2000" b="1" dirty="0">
                <a:latin typeface="Roobert CEZ "/>
                <a:cs typeface="Roobert CEZ" pitchFamily="2" charset="-18"/>
              </a:rPr>
            </a:br>
            <a:r>
              <a:rPr lang="cs-CZ" sz="2000" b="1" dirty="0">
                <a:latin typeface="Roobert CEZ "/>
                <a:cs typeface="Roobert CEZ" pitchFamily="2" charset="-18"/>
              </a:rPr>
              <a:t>a nezávislosti ČR</a:t>
            </a:r>
          </a:p>
        </p:txBody>
      </p:sp>
    </p:spTree>
    <p:extLst>
      <p:ext uri="{BB962C8B-B14F-4D97-AF65-F5344CB8AC3E}">
        <p14:creationId xmlns:p14="http://schemas.microsoft.com/office/powerpoint/2010/main" val="101135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47123-9A1C-B44E-297E-12D033F1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28A5500-268B-4879-EC10-DBE9B2AB0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1704" y="411406"/>
            <a:ext cx="2448272" cy="522000"/>
          </a:xfrm>
        </p:spPr>
        <p:txBody>
          <a:bodyPr anchor="ctr"/>
          <a:lstStyle/>
          <a:p>
            <a:r>
              <a:rPr lang="cs-CZ" dirty="0">
                <a:latin typeface="Roobert CEZ "/>
              </a:rPr>
              <a:t>Kdo</a:t>
            </a:r>
            <a:r>
              <a:rPr lang="cs-CZ" sz="3200" dirty="0">
                <a:latin typeface="Roobert CEZ "/>
              </a:rPr>
              <a:t> </a:t>
            </a:r>
            <a:r>
              <a:rPr lang="cs-CZ" dirty="0">
                <a:latin typeface="Roobert CEZ "/>
              </a:rPr>
              <a:t>jsme</a:t>
            </a:r>
            <a:endParaRPr lang="cs-CZ" sz="3200" dirty="0">
              <a:latin typeface="Roobert CEZ 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A35CE11-9372-200F-E68D-1DDA7C57AFA3}"/>
              </a:ext>
            </a:extLst>
          </p:cNvPr>
          <p:cNvSpPr txBox="1"/>
          <p:nvPr/>
        </p:nvSpPr>
        <p:spPr>
          <a:xfrm>
            <a:off x="5517204" y="3067749"/>
            <a:ext cx="2716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atin typeface="Roobert CEZ" pitchFamily="2" charset="-18"/>
                <a:cs typeface="Roobert CEZ" pitchFamily="2" charset="-18"/>
              </a:rPr>
              <a:t>27</a:t>
            </a:r>
            <a:r>
              <a:rPr lang="cs-CZ" sz="3200" b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b="1" dirty="0">
                <a:latin typeface="Roobert CEZ" pitchFamily="2" charset="-18"/>
                <a:cs typeface="Roobert CEZ" pitchFamily="2" charset="-18"/>
              </a:rPr>
              <a:t>let zkušeností</a:t>
            </a:r>
            <a:endParaRPr lang="cs-CZ" sz="7200" b="1" dirty="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F3B81080-0785-0645-AE0E-4C1F9EEA61B4}"/>
              </a:ext>
            </a:extLst>
          </p:cNvPr>
          <p:cNvSpPr/>
          <p:nvPr/>
        </p:nvSpPr>
        <p:spPr>
          <a:xfrm>
            <a:off x="5179583" y="1420128"/>
            <a:ext cx="90000" cy="136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10189BA-F994-AC0F-B910-99D8800AD589}"/>
              </a:ext>
            </a:extLst>
          </p:cNvPr>
          <p:cNvSpPr txBox="1"/>
          <p:nvPr/>
        </p:nvSpPr>
        <p:spPr>
          <a:xfrm>
            <a:off x="5508866" y="1357285"/>
            <a:ext cx="350870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4400" b="1" dirty="0">
                <a:latin typeface="Roobert CEZ" pitchFamily="2" charset="-18"/>
                <a:cs typeface="Roobert CEZ" pitchFamily="2" charset="-18"/>
              </a:rPr>
              <a:t>ČEZ </a:t>
            </a:r>
            <a:r>
              <a:rPr lang="cs-CZ" b="1" dirty="0">
                <a:latin typeface="Roobert CEZ" pitchFamily="2" charset="-18"/>
                <a:cs typeface="Roobert CEZ" pitchFamily="2" charset="-18"/>
              </a:rPr>
              <a:t>Obnovitelné zdroje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850105F-48B7-FA2D-0D90-7E3F40362512}"/>
              </a:ext>
            </a:extLst>
          </p:cNvPr>
          <p:cNvSpPr txBox="1"/>
          <p:nvPr/>
        </p:nvSpPr>
        <p:spPr>
          <a:xfrm>
            <a:off x="5505371" y="2099538"/>
            <a:ext cx="527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  <a:latin typeface="Roobert CEZ" pitchFamily="2" charset="-18"/>
                <a:cs typeface="Roobert CEZ" pitchFamily="2" charset="-18"/>
              </a:rPr>
              <a:t>r</a:t>
            </a:r>
            <a:r>
              <a:rPr lang="cs-CZ" sz="2000" b="1" i="0" dirty="0">
                <a:solidFill>
                  <a:schemeClr val="bg2"/>
                </a:solidFill>
                <a:effectLst/>
                <a:latin typeface="Roobert CEZ" pitchFamily="2" charset="-18"/>
                <a:cs typeface="Roobert CEZ" pitchFamily="2" charset="-18"/>
              </a:rPr>
              <a:t>ozvíjíme projekty obnovitelných zdrojů  </a:t>
            </a:r>
            <a:br>
              <a:rPr lang="cs-CZ" sz="2000" b="1" i="0" dirty="0">
                <a:solidFill>
                  <a:schemeClr val="bg2"/>
                </a:solidFill>
                <a:effectLst/>
                <a:latin typeface="Roobert CEZ" pitchFamily="2" charset="-18"/>
                <a:cs typeface="Roobert CEZ" pitchFamily="2" charset="-18"/>
              </a:rPr>
            </a:br>
            <a:r>
              <a:rPr lang="cs-CZ" sz="2000" b="0" i="0" dirty="0">
                <a:solidFill>
                  <a:srgbClr val="000000"/>
                </a:solidFill>
                <a:effectLst/>
                <a:latin typeface="Roobert CEZ" pitchFamily="2" charset="-18"/>
                <a:cs typeface="Roobert CEZ" pitchFamily="2" charset="-18"/>
              </a:rPr>
              <a:t>v ČR i v zahraničí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7DD3544-EDA8-92D1-AEFD-6C8AD2A52EF3}"/>
              </a:ext>
            </a:extLst>
          </p:cNvPr>
          <p:cNvSpPr txBox="1"/>
          <p:nvPr/>
        </p:nvSpPr>
        <p:spPr>
          <a:xfrm>
            <a:off x="5517204" y="3843658"/>
            <a:ext cx="583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Roobert CEZ" pitchFamily="2" charset="-18"/>
                <a:cs typeface="Roobert CEZ" pitchFamily="2" charset="-18"/>
              </a:rPr>
              <a:t>s </a:t>
            </a:r>
            <a:r>
              <a:rPr lang="cs-CZ" sz="2000" b="1" dirty="0">
                <a:solidFill>
                  <a:schemeClr val="bg2"/>
                </a:solidFill>
                <a:latin typeface="Roobert CEZ" pitchFamily="2" charset="-18"/>
                <a:cs typeface="Roobert CEZ" pitchFamily="2" charset="-18"/>
              </a:rPr>
              <a:t>rozvojem a provozem </a:t>
            </a:r>
            <a:r>
              <a:rPr lang="cs-CZ" sz="2000" dirty="0">
                <a:latin typeface="Roobert CEZ" pitchFamily="2" charset="-18"/>
                <a:cs typeface="Roobert CEZ" pitchFamily="2" charset="-18"/>
              </a:rPr>
              <a:t>fotovoltaických elektráren v rámci Skupiny ČEZ v ČR</a:t>
            </a:r>
            <a:endParaRPr lang="cs-CZ" sz="20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9006797-E62D-F471-6336-386130A84842}"/>
              </a:ext>
            </a:extLst>
          </p:cNvPr>
          <p:cNvSpPr txBox="1"/>
          <p:nvPr/>
        </p:nvSpPr>
        <p:spPr>
          <a:xfrm>
            <a:off x="5517204" y="4757319"/>
            <a:ext cx="3319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atin typeface="Roobert CEZ" pitchFamily="2" charset="-18"/>
                <a:cs typeface="Roobert CEZ" pitchFamily="2" charset="-18"/>
              </a:rPr>
              <a:t>40</a:t>
            </a:r>
            <a:r>
              <a:rPr lang="cs-CZ" sz="2800" b="1" dirty="0">
                <a:latin typeface="Roobert CEZ" pitchFamily="2" charset="-18"/>
                <a:cs typeface="Roobert CEZ" pitchFamily="2" charset="-18"/>
              </a:rPr>
              <a:t> </a:t>
            </a:r>
            <a:r>
              <a:rPr lang="cs-CZ" b="1" dirty="0">
                <a:latin typeface="Roobert CEZ" pitchFamily="2" charset="-18"/>
                <a:cs typeface="Roobert CEZ" pitchFamily="2" charset="-18"/>
              </a:rPr>
              <a:t>tis. domácností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E5B411-BF7D-9889-988E-03ED58E21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00" y="0"/>
            <a:ext cx="2716223" cy="6858000"/>
          </a:xfrm>
          <a:prstGeom prst="rect">
            <a:avLst/>
          </a:prstGeom>
        </p:spPr>
      </p:pic>
      <p:pic>
        <p:nvPicPr>
          <p:cNvPr id="7" name="Obrázek 6" descr="Obsah obrázku venku, Solární energie, obloha, strom&#10;&#10;Obsah vygenerovaný umělou inteligencí může být nesprávný.">
            <a:extLst>
              <a:ext uri="{FF2B5EF4-FFF2-40B4-BE49-F238E27FC236}">
                <a16:creationId xmlns:a16="http://schemas.microsoft.com/office/drawing/2014/main" id="{BD79E8D1-309B-E802-77AF-6EDC62300D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5795" y="3159057"/>
            <a:ext cx="1368000" cy="1368000"/>
          </a:xfrm>
          <a:prstGeom prst="roundRect">
            <a:avLst>
              <a:gd name="adj" fmla="val 9164"/>
            </a:avLst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A0C1723-7751-935A-B623-9D50B832BB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5795" y="1422430"/>
            <a:ext cx="1368000" cy="1368000"/>
          </a:xfrm>
          <a:prstGeom prst="roundRect">
            <a:avLst>
              <a:gd name="adj" fmla="val 7561"/>
            </a:avLst>
          </a:prstGeom>
        </p:spPr>
      </p:pic>
      <p:pic>
        <p:nvPicPr>
          <p:cNvPr id="23" name="Obrázek 22" descr="Obsah obrázku budova, venku, obloha, okno&#10;&#10;Obsah vygenerovaný umělou inteligencí může být nesprávný.">
            <a:extLst>
              <a:ext uri="{FF2B5EF4-FFF2-40B4-BE49-F238E27FC236}">
                <a16:creationId xmlns:a16="http://schemas.microsoft.com/office/drawing/2014/main" id="{6CBA32A2-0BB5-D41B-E779-E940CB9D35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5795" y="4885828"/>
            <a:ext cx="1368000" cy="1368000"/>
          </a:xfrm>
          <a:prstGeom prst="roundRect">
            <a:avLst>
              <a:gd name="adj" fmla="val 5072"/>
            </a:avLst>
          </a:prstGeom>
        </p:spPr>
      </p:pic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0ED4F719-A911-851F-48BF-1A3C499A275D}"/>
              </a:ext>
            </a:extLst>
          </p:cNvPr>
          <p:cNvSpPr/>
          <p:nvPr/>
        </p:nvSpPr>
        <p:spPr>
          <a:xfrm>
            <a:off x="5179583" y="3177057"/>
            <a:ext cx="90000" cy="136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A468ABF2-1EF1-715D-F268-12CCBB6549EE}"/>
              </a:ext>
            </a:extLst>
          </p:cNvPr>
          <p:cNvSpPr/>
          <p:nvPr/>
        </p:nvSpPr>
        <p:spPr>
          <a:xfrm>
            <a:off x="5179583" y="4885828"/>
            <a:ext cx="90000" cy="136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ástupný text 4">
            <a:extLst>
              <a:ext uri="{FF2B5EF4-FFF2-40B4-BE49-F238E27FC236}">
                <a16:creationId xmlns:a16="http://schemas.microsoft.com/office/drawing/2014/main" id="{D20827C3-C8A8-6B40-BA07-B1D18AAFFE39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5517204" y="5503753"/>
            <a:ext cx="614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00B050"/>
              </a:buClr>
              <a:buSzTx/>
              <a:tabLst/>
              <a:defRPr/>
            </a:pPr>
            <a:r>
              <a:rPr lang="cs-CZ" sz="2000" b="1" kern="1200" dirty="0">
                <a:solidFill>
                  <a:schemeClr val="bg2"/>
                </a:solidFill>
                <a:latin typeface="Roobert CEZ" pitchFamily="2" charset="-18"/>
                <a:cs typeface="Roobert CEZ" pitchFamily="2" charset="-18"/>
              </a:rPr>
              <a:t>roční spotřebu takového množství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obert CEZ" pitchFamily="2" charset="-18"/>
                <a:cs typeface="Roobert CEZ" pitchFamily="2" charset="-18"/>
              </a:rPr>
              <a:t> domácností 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obert CEZ" pitchFamily="2" charset="-18"/>
                <a:cs typeface="Roobert CEZ" pitchFamily="2" charset="-18"/>
              </a:rPr>
              <a:t>pokryjí FVE skupiny ČEZ díky své výrobě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obert CEZ" pitchFamily="2" charset="-18"/>
              <a:cs typeface="Roobert CEZ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4849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79D34-D150-EC3F-14ED-2C8AF75E8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53F42EB6-9C27-E9AE-51D2-3B905C0648D0}"/>
              </a:ext>
            </a:extLst>
          </p:cNvPr>
          <p:cNvSpPr txBox="1"/>
          <p:nvPr/>
        </p:nvSpPr>
        <p:spPr>
          <a:xfrm>
            <a:off x="3127393" y="337530"/>
            <a:ext cx="6696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Roobert CEZ "/>
                <a:cs typeface="Roobert CEZ" pitchFamily="2" charset="-18"/>
              </a:rPr>
              <a:t>Rozvíjíme široké portfolio projektů fotovoltaických a větrných elektráren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591E525-767E-792B-8D85-7788D2413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53" y="453263"/>
            <a:ext cx="655786" cy="6480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E3CFEFC-A7D1-CD1E-B445-3532B0F56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728" y="446262"/>
            <a:ext cx="655786" cy="6480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6710C3E-F5D9-D560-DC4A-23CA0CA41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"/>
          <a:stretch/>
        </p:blipFill>
        <p:spPr>
          <a:xfrm>
            <a:off x="1" y="-27534"/>
            <a:ext cx="2722336" cy="688553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2FDB4EBB-3432-9618-E936-F557E92AD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441" y="488088"/>
            <a:ext cx="655786" cy="648072"/>
          </a:xfrm>
          <a:prstGeom prst="rect">
            <a:avLst/>
          </a:prstGeom>
        </p:spPr>
      </p:pic>
      <p:pic>
        <p:nvPicPr>
          <p:cNvPr id="6" name="Obrázek 5" descr="Obsah obrázku mapa&#10;&#10;Obsah vygenerovaný umělou inteligencí může být nesprávný.">
            <a:extLst>
              <a:ext uri="{FF2B5EF4-FFF2-40B4-BE49-F238E27FC236}">
                <a16:creationId xmlns:a16="http://schemas.microsoft.com/office/drawing/2014/main" id="{85DE00DE-67D1-3D51-3C15-9E9A29C71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58" y="3381474"/>
            <a:ext cx="5100015" cy="2736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9AD4BB6-CF2A-2707-11FE-52EBB6E504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7856" y="1748521"/>
            <a:ext cx="1368000" cy="1368000"/>
          </a:xfrm>
          <a:prstGeom prst="roundRect">
            <a:avLst>
              <a:gd name="adj" fmla="val 7561"/>
            </a:avLst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48F8A3AD-6D7D-5134-FD35-3939BC7CF56D}"/>
              </a:ext>
            </a:extLst>
          </p:cNvPr>
          <p:cNvSpPr/>
          <p:nvPr/>
        </p:nvSpPr>
        <p:spPr>
          <a:xfrm>
            <a:off x="4755564" y="1748521"/>
            <a:ext cx="90000" cy="136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E35650-2D14-FBB0-306C-A9210DC36CFB}"/>
              </a:ext>
            </a:extLst>
          </p:cNvPr>
          <p:cNvSpPr txBox="1"/>
          <p:nvPr/>
        </p:nvSpPr>
        <p:spPr>
          <a:xfrm>
            <a:off x="4933562" y="1663080"/>
            <a:ext cx="2254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Roobert CEZ" pitchFamily="2" charset="-18"/>
                <a:cs typeface="Roobert CEZ" pitchFamily="2" charset="-18"/>
              </a:rPr>
              <a:t>~5 </a:t>
            </a:r>
            <a:r>
              <a:rPr lang="cs-CZ" sz="4400" b="1" dirty="0" err="1">
                <a:latin typeface="Roobert CEZ" pitchFamily="2" charset="-18"/>
                <a:cs typeface="Roobert CEZ" pitchFamily="2" charset="-18"/>
              </a:rPr>
              <a:t>GW</a:t>
            </a:r>
            <a:r>
              <a:rPr lang="cs-CZ" sz="4400" b="1" baseline="-25000" dirty="0" err="1">
                <a:latin typeface="Roobert CEZ" pitchFamily="2" charset="-18"/>
                <a:cs typeface="Roobert CEZ" pitchFamily="2" charset="-18"/>
              </a:rPr>
              <a:t>p</a:t>
            </a:r>
            <a:endParaRPr lang="cs-CZ" sz="7200" b="1" dirty="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4B531B5-C04D-2A5B-34BF-780FAD26BE75}"/>
              </a:ext>
            </a:extLst>
          </p:cNvPr>
          <p:cNvSpPr txBox="1"/>
          <p:nvPr/>
        </p:nvSpPr>
        <p:spPr>
          <a:xfrm>
            <a:off x="5014567" y="2470191"/>
            <a:ext cx="209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Roobert CEZ" pitchFamily="2" charset="-18"/>
                <a:cs typeface="Roobert CEZ" pitchFamily="2" charset="-18"/>
              </a:rPr>
              <a:t>v portfoliu projektů FVE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A0F3B2C-2A97-35DE-B9FD-0A76A4F779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4680" y="1748522"/>
            <a:ext cx="1368000" cy="1368000"/>
          </a:xfrm>
          <a:prstGeom prst="roundRect">
            <a:avLst>
              <a:gd name="adj" fmla="val 7561"/>
            </a:avLst>
          </a:prstGeom>
        </p:spPr>
      </p:pic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61AB857D-CDAF-5499-EB8A-223F4E60E9DB}"/>
              </a:ext>
            </a:extLst>
          </p:cNvPr>
          <p:cNvSpPr/>
          <p:nvPr/>
        </p:nvSpPr>
        <p:spPr>
          <a:xfrm>
            <a:off x="9022469" y="1748522"/>
            <a:ext cx="90000" cy="136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31DF6DA-B205-DCC3-F122-93ED7BBB1852}"/>
              </a:ext>
            </a:extLst>
          </p:cNvPr>
          <p:cNvSpPr txBox="1"/>
          <p:nvPr/>
        </p:nvSpPr>
        <p:spPr>
          <a:xfrm>
            <a:off x="9022469" y="1663080"/>
            <a:ext cx="2974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Roobert CEZ" pitchFamily="2" charset="-18"/>
                <a:cs typeface="Roobert CEZ" pitchFamily="2" charset="-18"/>
              </a:rPr>
              <a:t>~0,5 GW</a:t>
            </a:r>
            <a:endParaRPr lang="cs-CZ" sz="7200" b="1" dirty="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34F12C5-6DA7-AFB3-5ACC-3151D53A50BE}"/>
              </a:ext>
            </a:extLst>
          </p:cNvPr>
          <p:cNvSpPr txBox="1"/>
          <p:nvPr/>
        </p:nvSpPr>
        <p:spPr>
          <a:xfrm>
            <a:off x="9508305" y="2470190"/>
            <a:ext cx="209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Roobert CEZ" pitchFamily="2" charset="-18"/>
                <a:cs typeface="Roobert CEZ" pitchFamily="2" charset="-18"/>
              </a:rPr>
              <a:t>v portfoliu projektů VTE</a:t>
            </a: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29730DE6-9935-95A0-C122-31BA3070A37B}"/>
              </a:ext>
            </a:extLst>
          </p:cNvPr>
          <p:cNvSpPr/>
          <p:nvPr/>
        </p:nvSpPr>
        <p:spPr>
          <a:xfrm>
            <a:off x="5393099" y="6167562"/>
            <a:ext cx="4735349" cy="11856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19000">
                <a:srgbClr val="013E1B"/>
              </a:gs>
              <a:gs pos="77000">
                <a:srgbClr val="00AB47"/>
              </a:gs>
              <a:gs pos="100000">
                <a:srgbClr val="00C45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334EE63-4A50-8CE2-A4AC-F51E2E9366E7}"/>
              </a:ext>
            </a:extLst>
          </p:cNvPr>
          <p:cNvSpPr txBox="1"/>
          <p:nvPr/>
        </p:nvSpPr>
        <p:spPr>
          <a:xfrm>
            <a:off x="5393099" y="6297062"/>
            <a:ext cx="471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Roobert CEZ" pitchFamily="2" charset="-18"/>
                <a:cs typeface="Roobert CEZ" pitchFamily="2" charset="-18"/>
              </a:rPr>
              <a:t>Potenciál rozvoje projektů OZE v jednotlivých krajích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58DE6BC-35B4-9091-2183-1E1AB34A7946}"/>
              </a:ext>
            </a:extLst>
          </p:cNvPr>
          <p:cNvSpPr txBox="1"/>
          <p:nvPr/>
        </p:nvSpPr>
        <p:spPr>
          <a:xfrm>
            <a:off x="5371761" y="5895014"/>
            <a:ext cx="671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Roobert CEZ" pitchFamily="2" charset="-18"/>
                <a:cs typeface="Roobert CEZ" pitchFamily="2" charset="-18"/>
              </a:rPr>
              <a:t>Min.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4F0C71B-4B75-4AEA-B4EE-53031C3DCFCA}"/>
              </a:ext>
            </a:extLst>
          </p:cNvPr>
          <p:cNvSpPr txBox="1"/>
          <p:nvPr/>
        </p:nvSpPr>
        <p:spPr>
          <a:xfrm>
            <a:off x="9488061" y="5905952"/>
            <a:ext cx="671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>
                <a:latin typeface="Roobert CEZ" pitchFamily="2" charset="-18"/>
                <a:cs typeface="Roobert CEZ" pitchFamily="2" charset="-18"/>
              </a:rPr>
              <a:t>Max. </a:t>
            </a:r>
          </a:p>
        </p:txBody>
      </p:sp>
    </p:spTree>
    <p:extLst>
      <p:ext uri="{BB962C8B-B14F-4D97-AF65-F5344CB8AC3E}">
        <p14:creationId xmlns:p14="http://schemas.microsoft.com/office/powerpoint/2010/main" val="125155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4AD114E-B1AE-8BF5-7B42-770C9C26C5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2175" y="458768"/>
            <a:ext cx="6624736" cy="954107"/>
          </a:xfrm>
        </p:spPr>
        <p:txBody>
          <a:bodyPr/>
          <a:lstStyle/>
          <a:p>
            <a:r>
              <a:rPr lang="cs-CZ" dirty="0">
                <a:latin typeface="Roobert CEZ" pitchFamily="2" charset="-18"/>
                <a:cs typeface="Roobert CEZ" pitchFamily="2" charset="-18"/>
              </a:rPr>
              <a:t>Nabízíme výhody stability největší energetické společnosti v ČR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3805C9-C0D0-6EFB-7DF9-8CBA61367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49655" y="2060848"/>
            <a:ext cx="7462267" cy="783188"/>
          </a:xfrm>
        </p:spPr>
        <p:txBody>
          <a:bodyPr/>
          <a:lstStyle/>
          <a:p>
            <a:r>
              <a:rPr lang="cs-CZ" sz="2000" b="1" dirty="0">
                <a:latin typeface="Roobert CEZ" pitchFamily="2" charset="-18"/>
                <a:cs typeface="Roobert CEZ" pitchFamily="2" charset="-18"/>
              </a:rPr>
              <a:t>Projekty realizujeme s vidinou dlouhodobého provozu                          ve Skupině ČEZ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30B4B7-95CD-5F04-AE97-90B32D60CE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36995" y="3140349"/>
            <a:ext cx="6912297" cy="702748"/>
          </a:xfrm>
        </p:spPr>
        <p:txBody>
          <a:bodyPr/>
          <a:lstStyle/>
          <a:p>
            <a:pPr marL="0" indent="0" algn="l">
              <a:spcAft>
                <a:spcPts val="1200"/>
              </a:spcAft>
              <a:buNone/>
            </a:pP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Nejsme developer, jehož cílem je prodat projekty po dokončení developmentu </a:t>
            </a:r>
            <a:r>
              <a:rPr lang="cs-CZ" sz="1800" b="1" dirty="0">
                <a:solidFill>
                  <a:schemeClr val="bg2"/>
                </a:solidFill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jiným společnostem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.</a:t>
            </a:r>
          </a:p>
          <a:p>
            <a:pPr>
              <a:spcAft>
                <a:spcPts val="1200"/>
              </a:spcAft>
            </a:pPr>
            <a:endParaRPr lang="cs-CZ" dirty="0">
              <a:highlight>
                <a:srgbClr val="FFFF00"/>
              </a:highlight>
              <a:latin typeface="Roobert CEZ" pitchFamily="2" charset="-18"/>
              <a:cs typeface="Roobert CEZ" pitchFamily="2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C11524-99AD-F8F4-0C54-28D5D2408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441" y="488088"/>
            <a:ext cx="655786" cy="648072"/>
          </a:xfrm>
          <a:prstGeom prst="rect">
            <a:avLst/>
          </a:prstGeom>
        </p:spPr>
      </p:pic>
      <p:pic>
        <p:nvPicPr>
          <p:cNvPr id="10" name="Obrázek 9" descr="Obsah obrázku venku, tráva, příroda, krajina&#10;&#10;Obsah vygenerovaný umělou inteligencí může být nesprávný.">
            <a:extLst>
              <a:ext uri="{FF2B5EF4-FFF2-40B4-BE49-F238E27FC236}">
                <a16:creationId xmlns:a16="http://schemas.microsoft.com/office/drawing/2014/main" id="{4979779F-419C-097E-2A27-2BA6284CA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711450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7BCED28-4E4E-E010-49B7-3686A0F9BFF4}"/>
              </a:ext>
            </a:extLst>
          </p:cNvPr>
          <p:cNvSpPr txBox="1"/>
          <p:nvPr/>
        </p:nvSpPr>
        <p:spPr>
          <a:xfrm>
            <a:off x="3736995" y="4457597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N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aše projekty zůstanou po celou dobu plánovaného provozu součástí Skupiny ČEZ, tedy </a:t>
            </a:r>
            <a:r>
              <a:rPr lang="cs-CZ" sz="1800" b="1" dirty="0">
                <a:solidFill>
                  <a:schemeClr val="bg2"/>
                </a:solidFill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ve stabilním prostředí největší české energetické společnosti</a:t>
            </a:r>
            <a:r>
              <a:rPr lang="cs-CZ" sz="1800" dirty="0">
                <a:solidFill>
                  <a:schemeClr val="tx1">
                    <a:lumMod val="50000"/>
                  </a:schemeClr>
                </a:solidFill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.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6F7A09E9-4292-9F91-9BB9-84888D429035}"/>
              </a:ext>
            </a:extLst>
          </p:cNvPr>
          <p:cNvSpPr/>
          <p:nvPr/>
        </p:nvSpPr>
        <p:spPr>
          <a:xfrm>
            <a:off x="3521095" y="4433507"/>
            <a:ext cx="90000" cy="97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49C28792-A96A-713E-86B8-777EE1BC2107}"/>
              </a:ext>
            </a:extLst>
          </p:cNvPr>
          <p:cNvSpPr/>
          <p:nvPr/>
        </p:nvSpPr>
        <p:spPr>
          <a:xfrm>
            <a:off x="3521095" y="3005723"/>
            <a:ext cx="90000" cy="97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24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31FA9E2-DCB7-0DE2-0822-6CE159AC26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2173" y="396385"/>
            <a:ext cx="7416801" cy="1016489"/>
          </a:xfrm>
        </p:spPr>
        <p:txBody>
          <a:bodyPr anchor="ctr"/>
          <a:lstStyle/>
          <a:p>
            <a:pPr>
              <a:buClr>
                <a:schemeClr val="accent5">
                  <a:lumMod val="75000"/>
                  <a:lumOff val="25000"/>
                </a:schemeClr>
              </a:buClr>
            </a:pPr>
            <a:r>
              <a:rPr lang="cs-CZ" dirty="0">
                <a:latin typeface="Roobert CEZ" pitchFamily="2" charset="-18"/>
                <a:cs typeface="Roobert CEZ" pitchFamily="2" charset="-18"/>
              </a:rPr>
              <a:t>Považujeme města a obce za klíčové partnery při budování obnovitelných zdrojů</a:t>
            </a:r>
            <a:endParaRPr lang="cs-CZ" dirty="0">
              <a:solidFill>
                <a:schemeClr val="tx1"/>
              </a:solidFill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05744F5-BDE7-015D-FD37-DE3DC07B861F}"/>
              </a:ext>
            </a:extLst>
          </p:cNvPr>
          <p:cNvSpPr txBox="1"/>
          <p:nvPr/>
        </p:nvSpPr>
        <p:spPr>
          <a:xfrm flipH="1">
            <a:off x="3432175" y="1693863"/>
            <a:ext cx="8123283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2000" b="1" dirty="0">
                <a:effectLst/>
                <a:latin typeface="Roobert CEZ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Jsme připraveni s Vámi dlouhodobě spolupracovat ve prospěch                vaší </a:t>
            </a:r>
            <a:r>
              <a:rPr lang="cs-CZ" sz="2000" b="1" dirty="0">
                <a:latin typeface="Roobert CEZ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místní samosprávy.</a:t>
            </a:r>
            <a:endParaRPr lang="cs-CZ" sz="2000" b="1" dirty="0">
              <a:effectLst/>
              <a:latin typeface="Roobert CEZ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cs-CZ" sz="2000" b="1" dirty="0">
              <a:latin typeface="Roobert CEZ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cs-CZ" sz="2000" b="1" dirty="0">
                <a:effectLst/>
                <a:latin typeface="Roobert CEZ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Obrázek 3" descr="Obsah obrázku venku, rostlina, obloha, strom&#10;&#10;Obsah vygenerovaný umělou inteligencí může být nesprávný.">
            <a:extLst>
              <a:ext uri="{FF2B5EF4-FFF2-40B4-BE49-F238E27FC236}">
                <a16:creationId xmlns:a16="http://schemas.microsoft.com/office/drawing/2014/main" id="{812458D2-B6B3-13C5-3379-A0D537C01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2711451" cy="6858000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9935B3A9-19FC-DB32-0E13-6CB9A57B6ED3}"/>
              </a:ext>
            </a:extLst>
          </p:cNvPr>
          <p:cNvSpPr/>
          <p:nvPr/>
        </p:nvSpPr>
        <p:spPr>
          <a:xfrm>
            <a:off x="3505771" y="2640658"/>
            <a:ext cx="90000" cy="97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674A405-8875-8790-FC12-A0CCCE19BBFF}"/>
              </a:ext>
            </a:extLst>
          </p:cNvPr>
          <p:cNvSpPr txBox="1"/>
          <p:nvPr/>
        </p:nvSpPr>
        <p:spPr>
          <a:xfrm>
            <a:off x="3719513" y="2664993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Plánovací smlouva 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– na základě této smlouvy si ČEZ a obec poskytnou součinnost</a:t>
            </a:r>
            <a:r>
              <a:rPr lang="cs-CZ" sz="1800" b="1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 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při uskutečnění projektu OZE – ve smlouvě budou </a:t>
            </a:r>
            <a:r>
              <a:rPr lang="cs-CZ" sz="1800" b="1" dirty="0">
                <a:solidFill>
                  <a:schemeClr val="bg2"/>
                </a:solidFill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sjednány jednorázové nebo pravidelné platby 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do rozpočtu obce.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B4E93470-891B-FBF5-CF16-32C04B1C551F}"/>
              </a:ext>
            </a:extLst>
          </p:cNvPr>
          <p:cNvSpPr/>
          <p:nvPr/>
        </p:nvSpPr>
        <p:spPr>
          <a:xfrm>
            <a:off x="3506168" y="3920078"/>
            <a:ext cx="90000" cy="97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C1813EC-7088-5FB2-68DC-151F1E074E37}"/>
              </a:ext>
            </a:extLst>
          </p:cNvPr>
          <p:cNvSpPr txBox="1"/>
          <p:nvPr/>
        </p:nvSpPr>
        <p:spPr>
          <a:xfrm>
            <a:off x="3719513" y="3968748"/>
            <a:ext cx="783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Co-development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 – společný development projektu mezi ČEZ a obcí. Instalovaný výkon elektrárny </a:t>
            </a:r>
            <a:r>
              <a:rPr lang="cs-CZ" sz="1800" b="1" dirty="0">
                <a:solidFill>
                  <a:schemeClr val="bg2"/>
                </a:solidFill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se rozdělí mezi obě strany 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v dohodnutém poměru.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BDA7FF57-257E-EF3A-4802-097AC81F4F4C}"/>
              </a:ext>
            </a:extLst>
          </p:cNvPr>
          <p:cNvSpPr/>
          <p:nvPr/>
        </p:nvSpPr>
        <p:spPr>
          <a:xfrm>
            <a:off x="3508793" y="5199498"/>
            <a:ext cx="90000" cy="97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C73BEB1-B3BB-7553-9108-792149090B05}"/>
              </a:ext>
            </a:extLst>
          </p:cNvPr>
          <p:cNvSpPr txBox="1"/>
          <p:nvPr/>
        </p:nvSpPr>
        <p:spPr>
          <a:xfrm>
            <a:off x="3719513" y="5325502"/>
            <a:ext cx="78357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1800" b="1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Úprava a aktualizace územních plánů 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– aktivní spolupráce při aktualizaci územního plánu, např. se </a:t>
            </a:r>
            <a:r>
              <a:rPr lang="cs-CZ" sz="1800" b="1" dirty="0">
                <a:solidFill>
                  <a:schemeClr val="bg2"/>
                </a:solidFill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zohledněním požadavků místní samosprávy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74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21B7B-D995-5804-C015-37C0DF05C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2F22F30-A5C4-7417-AB3B-5054924C87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2173" y="396385"/>
            <a:ext cx="7416801" cy="1016489"/>
          </a:xfrm>
        </p:spPr>
        <p:txBody>
          <a:bodyPr anchor="ctr"/>
          <a:lstStyle/>
          <a:p>
            <a:pPr>
              <a:buClr>
                <a:schemeClr val="accent5">
                  <a:lumMod val="75000"/>
                  <a:lumOff val="25000"/>
                </a:schemeClr>
              </a:buClr>
            </a:pPr>
            <a:r>
              <a:rPr lang="cs-CZ" dirty="0">
                <a:latin typeface="Roobert CEZ" pitchFamily="2" charset="-18"/>
                <a:cs typeface="Roobert CEZ" pitchFamily="2" charset="-18"/>
              </a:rPr>
              <a:t>Považujeme města a obce </a:t>
            </a:r>
            <a:r>
              <a:rPr lang="cs-CZ">
                <a:latin typeface="Roobert CEZ" pitchFamily="2" charset="-18"/>
                <a:cs typeface="Roobert CEZ" pitchFamily="2" charset="-18"/>
              </a:rPr>
              <a:t>za klíčové partnery </a:t>
            </a:r>
            <a:r>
              <a:rPr lang="cs-CZ" dirty="0">
                <a:latin typeface="Roobert CEZ" pitchFamily="2" charset="-18"/>
                <a:cs typeface="Roobert CEZ" pitchFamily="2" charset="-18"/>
              </a:rPr>
              <a:t>při budování obnovitelných zdrojů</a:t>
            </a:r>
            <a:endParaRPr lang="cs-CZ" dirty="0">
              <a:solidFill>
                <a:schemeClr val="tx1"/>
              </a:solidFill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AB3F41F-6337-3830-ACD6-FC24B1DF2D48}"/>
              </a:ext>
            </a:extLst>
          </p:cNvPr>
          <p:cNvSpPr txBox="1"/>
          <p:nvPr/>
        </p:nvSpPr>
        <p:spPr>
          <a:xfrm flipH="1">
            <a:off x="3503712" y="2060848"/>
            <a:ext cx="812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cs-CZ" sz="2000" b="1" dirty="0">
                <a:effectLst/>
                <a:latin typeface="Roobert CEZ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Při společných jednáních najdeme vhodné řešení pro obě strany a domluvíme se na formě vzájemné spolupráce.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52F622-6F34-5DFA-FC4C-B674A548B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2711451" cy="6858000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46836EF-8758-D067-B5C0-0E7BA5C46DE7}"/>
              </a:ext>
            </a:extLst>
          </p:cNvPr>
          <p:cNvSpPr/>
          <p:nvPr/>
        </p:nvSpPr>
        <p:spPr>
          <a:xfrm>
            <a:off x="3572223" y="2991851"/>
            <a:ext cx="90000" cy="97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D82B735-6ED2-C802-E4CB-883AE6094032}"/>
              </a:ext>
            </a:extLst>
          </p:cNvPr>
          <p:cNvSpPr txBox="1"/>
          <p:nvPr/>
        </p:nvSpPr>
        <p:spPr>
          <a:xfrm>
            <a:off x="3780185" y="3133761"/>
            <a:ext cx="7560840" cy="66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sz="1800" b="1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Výstavba veřejné infrastruktury v obci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 – pomoc s výstavbou či rekonstrukcí </a:t>
            </a:r>
            <a:r>
              <a:rPr lang="cs-CZ" sz="1800" b="1" dirty="0">
                <a:solidFill>
                  <a:schemeClr val="bg2"/>
                </a:solidFill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veřejného prostoru 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nebo veřejně prospěšných staveb. 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31CA358B-DEFF-9068-5266-4D40569FE166}"/>
              </a:ext>
            </a:extLst>
          </p:cNvPr>
          <p:cNvSpPr/>
          <p:nvPr/>
        </p:nvSpPr>
        <p:spPr>
          <a:xfrm>
            <a:off x="3572223" y="4269684"/>
            <a:ext cx="90000" cy="97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B48AC73-D0F4-3353-DAB3-94F4ABF0F733}"/>
              </a:ext>
            </a:extLst>
          </p:cNvPr>
          <p:cNvSpPr txBox="1"/>
          <p:nvPr/>
        </p:nvSpPr>
        <p:spPr>
          <a:xfrm>
            <a:off x="3780185" y="4265448"/>
            <a:ext cx="7835722" cy="95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  <a:buClr>
                <a:srgbClr val="00B050"/>
              </a:buClr>
            </a:pPr>
            <a:r>
              <a:rPr lang="cs-CZ" sz="1800" b="1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Podpora společenských akcí a reklamní partnerství 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– ČEZ </a:t>
            </a:r>
            <a:r>
              <a:rPr lang="cs-CZ" sz="1800" dirty="0"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se stane 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partnerem obce při </a:t>
            </a:r>
            <a:r>
              <a:rPr lang="cs-CZ" sz="1800" b="1" dirty="0">
                <a:solidFill>
                  <a:schemeClr val="bg2"/>
                </a:solidFill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pořádání kulturních či sportovních akcí</a:t>
            </a:r>
            <a:r>
              <a:rPr lang="cs-CZ" sz="1800" dirty="0">
                <a:effectLst/>
                <a:latin typeface="Roobert CEZ" pitchFamily="2" charset="-18"/>
                <a:ea typeface="Calibri" panose="020F0502020204030204" pitchFamily="34" charset="0"/>
                <a:cs typeface="Roobert CEZ" pitchFamily="2" charset="-18"/>
              </a:rPr>
              <a:t>, které napomáhají rozvoji společenského života v obci.</a:t>
            </a:r>
          </a:p>
        </p:txBody>
      </p:sp>
    </p:spTree>
    <p:extLst>
      <p:ext uri="{BB962C8B-B14F-4D97-AF65-F5344CB8AC3E}">
        <p14:creationId xmlns:p14="http://schemas.microsoft.com/office/powerpoint/2010/main" val="352931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4D6A34F-84AA-B3EF-DE9E-694B0BBFA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400" y="2951946"/>
            <a:ext cx="10298111" cy="954107"/>
          </a:xfrm>
        </p:spPr>
        <p:txBody>
          <a:bodyPr/>
          <a:lstStyle/>
          <a:p>
            <a:r>
              <a:rPr lang="cs-CZ" dirty="0" err="1"/>
              <a:t>Back</a:t>
            </a:r>
            <a:r>
              <a:rPr lang="cs-CZ" dirty="0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159151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Zástupný text 1">
            <a:extLst>
              <a:ext uri="{FF2B5EF4-FFF2-40B4-BE49-F238E27FC236}">
                <a16:creationId xmlns:a16="http://schemas.microsoft.com/office/drawing/2014/main" id="{F76ECD6A-DAC9-424B-8CCB-83F098F56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400" y="351295"/>
            <a:ext cx="10225658" cy="1055382"/>
          </a:xfrm>
        </p:spPr>
        <p:txBody>
          <a:bodyPr/>
          <a:lstStyle/>
          <a:p>
            <a:r>
              <a:rPr lang="cs-CZ" dirty="0"/>
              <a:t>Při developmentu FVE je pro nás zásadní spolupráce </a:t>
            </a:r>
            <a:br>
              <a:rPr lang="cs-CZ" dirty="0"/>
            </a:br>
            <a:r>
              <a:rPr lang="cs-CZ" dirty="0"/>
              <a:t>s obcemi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9E2F85A-7C99-4621-93BD-53247BC0D43F}"/>
              </a:ext>
            </a:extLst>
          </p:cNvPr>
          <p:cNvGrpSpPr/>
          <p:nvPr/>
        </p:nvGrpSpPr>
        <p:grpSpPr>
          <a:xfrm>
            <a:off x="5047966" y="2803874"/>
            <a:ext cx="2300366" cy="2300364"/>
            <a:chOff x="4621612" y="3142786"/>
            <a:chExt cx="2300366" cy="2300364"/>
          </a:xfrm>
        </p:grpSpPr>
        <p:sp>
          <p:nvSpPr>
            <p:cNvPr id="109" name="Volný tvar: obrazec 108">
              <a:extLst>
                <a:ext uri="{FF2B5EF4-FFF2-40B4-BE49-F238E27FC236}">
                  <a16:creationId xmlns:a16="http://schemas.microsoft.com/office/drawing/2014/main" id="{C3F5C418-21A9-4824-A1B1-DFDBA161543B}"/>
                </a:ext>
              </a:extLst>
            </p:cNvPr>
            <p:cNvSpPr/>
            <p:nvPr/>
          </p:nvSpPr>
          <p:spPr>
            <a:xfrm rot="16200000">
              <a:off x="5735792" y="4256964"/>
              <a:ext cx="21091" cy="21091"/>
            </a:xfrm>
            <a:custGeom>
              <a:avLst/>
              <a:gdLst>
                <a:gd name="connsiteX0" fmla="*/ 21091 w 21091"/>
                <a:gd name="connsiteY0" fmla="*/ 0 h 21091"/>
                <a:gd name="connsiteX1" fmla="*/ 21091 w 21091"/>
                <a:gd name="connsiteY1" fmla="*/ 21091 h 21091"/>
                <a:gd name="connsiteX2" fmla="*/ 0 w 21091"/>
                <a:gd name="connsiteY2" fmla="*/ 0 h 21091"/>
                <a:gd name="connsiteX3" fmla="*/ 21091 w 21091"/>
                <a:gd name="connsiteY3" fmla="*/ 0 h 2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91" h="21091">
                  <a:moveTo>
                    <a:pt x="21091" y="0"/>
                  </a:moveTo>
                  <a:lnTo>
                    <a:pt x="21091" y="21091"/>
                  </a:lnTo>
                  <a:lnTo>
                    <a:pt x="0" y="0"/>
                  </a:lnTo>
                  <a:lnTo>
                    <a:pt x="2109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06" name="Volný tvar: obrazec 105">
              <a:extLst>
                <a:ext uri="{FF2B5EF4-FFF2-40B4-BE49-F238E27FC236}">
                  <a16:creationId xmlns:a16="http://schemas.microsoft.com/office/drawing/2014/main" id="{4A5FC1D2-081F-47CE-9597-3D66EE2E20B1}"/>
                </a:ext>
              </a:extLst>
            </p:cNvPr>
            <p:cNvSpPr/>
            <p:nvPr/>
          </p:nvSpPr>
          <p:spPr>
            <a:xfrm rot="16200000">
              <a:off x="5800142" y="4284907"/>
              <a:ext cx="30631" cy="15316"/>
            </a:xfrm>
            <a:custGeom>
              <a:avLst/>
              <a:gdLst>
                <a:gd name="connsiteX0" fmla="*/ 30631 w 30631"/>
                <a:gd name="connsiteY0" fmla="*/ 0 h 15316"/>
                <a:gd name="connsiteX1" fmla="*/ 15315 w 30631"/>
                <a:gd name="connsiteY1" fmla="*/ 15316 h 15316"/>
                <a:gd name="connsiteX2" fmla="*/ 0 w 30631"/>
                <a:gd name="connsiteY2" fmla="*/ 0 h 15316"/>
                <a:gd name="connsiteX3" fmla="*/ 30631 w 30631"/>
                <a:gd name="connsiteY3" fmla="*/ 0 h 1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31" h="15316">
                  <a:moveTo>
                    <a:pt x="30631" y="0"/>
                  </a:moveTo>
                  <a:lnTo>
                    <a:pt x="15315" y="15316"/>
                  </a:lnTo>
                  <a:lnTo>
                    <a:pt x="0" y="0"/>
                  </a:lnTo>
                  <a:lnTo>
                    <a:pt x="3063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05" name="Volný tvar: obrazec 104">
              <a:extLst>
                <a:ext uri="{FF2B5EF4-FFF2-40B4-BE49-F238E27FC236}">
                  <a16:creationId xmlns:a16="http://schemas.microsoft.com/office/drawing/2014/main" id="{F5585037-E893-48B5-B78F-2FD62C2582A1}"/>
                </a:ext>
              </a:extLst>
            </p:cNvPr>
            <p:cNvSpPr/>
            <p:nvPr/>
          </p:nvSpPr>
          <p:spPr>
            <a:xfrm rot="16200000">
              <a:off x="5714025" y="4285311"/>
              <a:ext cx="29022" cy="14511"/>
            </a:xfrm>
            <a:custGeom>
              <a:avLst/>
              <a:gdLst>
                <a:gd name="connsiteX0" fmla="*/ 29022 w 29022"/>
                <a:gd name="connsiteY0" fmla="*/ 14511 h 14511"/>
                <a:gd name="connsiteX1" fmla="*/ 0 w 29022"/>
                <a:gd name="connsiteY1" fmla="*/ 14511 h 14511"/>
                <a:gd name="connsiteX2" fmla="*/ 14511 w 29022"/>
                <a:gd name="connsiteY2" fmla="*/ 0 h 14511"/>
                <a:gd name="connsiteX3" fmla="*/ 29022 w 29022"/>
                <a:gd name="connsiteY3" fmla="*/ 14511 h 1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22" h="14511">
                  <a:moveTo>
                    <a:pt x="29022" y="14511"/>
                  </a:moveTo>
                  <a:lnTo>
                    <a:pt x="0" y="14511"/>
                  </a:lnTo>
                  <a:lnTo>
                    <a:pt x="14511" y="0"/>
                  </a:lnTo>
                  <a:lnTo>
                    <a:pt x="29022" y="1451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04" name="Volný tvar: obrazec 103">
              <a:extLst>
                <a:ext uri="{FF2B5EF4-FFF2-40B4-BE49-F238E27FC236}">
                  <a16:creationId xmlns:a16="http://schemas.microsoft.com/office/drawing/2014/main" id="{162BF646-25B1-4333-B3EC-4B32A16E9C24}"/>
                </a:ext>
              </a:extLst>
            </p:cNvPr>
            <p:cNvSpPr/>
            <p:nvPr/>
          </p:nvSpPr>
          <p:spPr>
            <a:xfrm rot="16200000">
              <a:off x="5735792" y="4307077"/>
              <a:ext cx="21895" cy="21895"/>
            </a:xfrm>
            <a:custGeom>
              <a:avLst/>
              <a:gdLst>
                <a:gd name="connsiteX0" fmla="*/ 21895 w 21895"/>
                <a:gd name="connsiteY0" fmla="*/ 0 h 21895"/>
                <a:gd name="connsiteX1" fmla="*/ 0 w 21895"/>
                <a:gd name="connsiteY1" fmla="*/ 21895 h 21895"/>
                <a:gd name="connsiteX2" fmla="*/ 0 w 21895"/>
                <a:gd name="connsiteY2" fmla="*/ 0 h 21895"/>
                <a:gd name="connsiteX3" fmla="*/ 21895 w 21895"/>
                <a:gd name="connsiteY3" fmla="*/ 0 h 2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95" h="21895">
                  <a:moveTo>
                    <a:pt x="21895" y="0"/>
                  </a:moveTo>
                  <a:lnTo>
                    <a:pt x="0" y="21895"/>
                  </a:lnTo>
                  <a:lnTo>
                    <a:pt x="0" y="0"/>
                  </a:lnTo>
                  <a:lnTo>
                    <a:pt x="2189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03" name="Volný tvar: obrazec 102">
              <a:extLst>
                <a:ext uri="{FF2B5EF4-FFF2-40B4-BE49-F238E27FC236}">
                  <a16:creationId xmlns:a16="http://schemas.microsoft.com/office/drawing/2014/main" id="{97A6D652-C557-4025-BC33-8F9B767C50D9}"/>
                </a:ext>
              </a:extLst>
            </p:cNvPr>
            <p:cNvSpPr/>
            <p:nvPr/>
          </p:nvSpPr>
          <p:spPr>
            <a:xfrm rot="16200000">
              <a:off x="5786709" y="4307881"/>
              <a:ext cx="21091" cy="21090"/>
            </a:xfrm>
            <a:custGeom>
              <a:avLst/>
              <a:gdLst>
                <a:gd name="connsiteX0" fmla="*/ 21091 w 21091"/>
                <a:gd name="connsiteY0" fmla="*/ 21090 h 21090"/>
                <a:gd name="connsiteX1" fmla="*/ 0 w 21091"/>
                <a:gd name="connsiteY1" fmla="*/ 21090 h 21090"/>
                <a:gd name="connsiteX2" fmla="*/ 0 w 21091"/>
                <a:gd name="connsiteY2" fmla="*/ 0 h 21090"/>
                <a:gd name="connsiteX3" fmla="*/ 21091 w 21091"/>
                <a:gd name="connsiteY3" fmla="*/ 21090 h 2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91" h="21090">
                  <a:moveTo>
                    <a:pt x="21091" y="21090"/>
                  </a:moveTo>
                  <a:lnTo>
                    <a:pt x="0" y="21090"/>
                  </a:lnTo>
                  <a:lnTo>
                    <a:pt x="0" y="0"/>
                  </a:lnTo>
                  <a:lnTo>
                    <a:pt x="21091" y="210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01" name="Volný tvar: obrazec 100">
              <a:extLst>
                <a:ext uri="{FF2B5EF4-FFF2-40B4-BE49-F238E27FC236}">
                  <a16:creationId xmlns:a16="http://schemas.microsoft.com/office/drawing/2014/main" id="{A4E1C698-020A-4C42-9015-382C713AE8F0}"/>
                </a:ext>
              </a:extLst>
            </p:cNvPr>
            <p:cNvSpPr/>
            <p:nvPr/>
          </p:nvSpPr>
          <p:spPr>
            <a:xfrm rot="16200000">
              <a:off x="5764943" y="4321716"/>
              <a:ext cx="14511" cy="29023"/>
            </a:xfrm>
            <a:custGeom>
              <a:avLst/>
              <a:gdLst>
                <a:gd name="connsiteX0" fmla="*/ 14511 w 14511"/>
                <a:gd name="connsiteY0" fmla="*/ 0 h 29023"/>
                <a:gd name="connsiteX1" fmla="*/ 14511 w 14511"/>
                <a:gd name="connsiteY1" fmla="*/ 29023 h 29023"/>
                <a:gd name="connsiteX2" fmla="*/ 0 w 14511"/>
                <a:gd name="connsiteY2" fmla="*/ 14512 h 29023"/>
                <a:gd name="connsiteX3" fmla="*/ 14511 w 14511"/>
                <a:gd name="connsiteY3" fmla="*/ 0 h 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11" h="29023">
                  <a:moveTo>
                    <a:pt x="14511" y="0"/>
                  </a:moveTo>
                  <a:lnTo>
                    <a:pt x="14511" y="29023"/>
                  </a:lnTo>
                  <a:lnTo>
                    <a:pt x="0" y="14512"/>
                  </a:lnTo>
                  <a:lnTo>
                    <a:pt x="1451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95" name="Volný tvar: obrazec 94">
              <a:extLst>
                <a:ext uri="{FF2B5EF4-FFF2-40B4-BE49-F238E27FC236}">
                  <a16:creationId xmlns:a16="http://schemas.microsoft.com/office/drawing/2014/main" id="{9679C3CB-37EA-4BFD-93DB-925622627A9D}"/>
                </a:ext>
              </a:extLst>
            </p:cNvPr>
            <p:cNvSpPr/>
            <p:nvPr/>
          </p:nvSpPr>
          <p:spPr>
            <a:xfrm rot="16200000">
              <a:off x="4828819" y="3298270"/>
              <a:ext cx="1062456" cy="751488"/>
            </a:xfrm>
            <a:custGeom>
              <a:avLst/>
              <a:gdLst>
                <a:gd name="connsiteX0" fmla="*/ 1062456 w 1062456"/>
                <a:gd name="connsiteY0" fmla="*/ 751488 h 751488"/>
                <a:gd name="connsiteX1" fmla="*/ 0 w 1062456"/>
                <a:gd name="connsiteY1" fmla="*/ 751488 h 751488"/>
                <a:gd name="connsiteX2" fmla="*/ 751487 w 1062456"/>
                <a:gd name="connsiteY2" fmla="*/ 0 h 751488"/>
                <a:gd name="connsiteX3" fmla="*/ 801213 w 1062456"/>
                <a:gd name="connsiteY3" fmla="*/ 54713 h 751488"/>
                <a:gd name="connsiteX4" fmla="*/ 1058326 w 1062456"/>
                <a:gd name="connsiteY4" fmla="*/ 669707 h 751488"/>
                <a:gd name="connsiteX5" fmla="*/ 1062456 w 1062456"/>
                <a:gd name="connsiteY5" fmla="*/ 751488 h 75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456" h="751488">
                  <a:moveTo>
                    <a:pt x="1062456" y="751488"/>
                  </a:moveTo>
                  <a:lnTo>
                    <a:pt x="0" y="751488"/>
                  </a:lnTo>
                  <a:lnTo>
                    <a:pt x="751487" y="0"/>
                  </a:lnTo>
                  <a:lnTo>
                    <a:pt x="801213" y="54713"/>
                  </a:lnTo>
                  <a:cubicBezTo>
                    <a:pt x="942076" y="225399"/>
                    <a:pt x="1034729" y="437345"/>
                    <a:pt x="1058326" y="669707"/>
                  </a:cubicBezTo>
                  <a:lnTo>
                    <a:pt x="1062456" y="751488"/>
                  </a:lnTo>
                  <a:close/>
                </a:path>
              </a:pathLst>
            </a:custGeom>
            <a:solidFill>
              <a:srgbClr val="CCF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94" name="Volný tvar: obrazec 93">
              <a:extLst>
                <a:ext uri="{FF2B5EF4-FFF2-40B4-BE49-F238E27FC236}">
                  <a16:creationId xmlns:a16="http://schemas.microsoft.com/office/drawing/2014/main" id="{F1BE6302-9AA8-4BA4-A450-19FE3E03BA28}"/>
                </a:ext>
              </a:extLst>
            </p:cNvPr>
            <p:cNvSpPr/>
            <p:nvPr/>
          </p:nvSpPr>
          <p:spPr>
            <a:xfrm rot="16200000">
              <a:off x="5652123" y="3298462"/>
              <a:ext cx="1063261" cy="751909"/>
            </a:xfrm>
            <a:custGeom>
              <a:avLst/>
              <a:gdLst>
                <a:gd name="connsiteX0" fmla="*/ 1063261 w 1063261"/>
                <a:gd name="connsiteY0" fmla="*/ 0 h 751909"/>
                <a:gd name="connsiteX1" fmla="*/ 1059131 w 1063261"/>
                <a:gd name="connsiteY1" fmla="*/ 81781 h 751909"/>
                <a:gd name="connsiteX2" fmla="*/ 802018 w 1063261"/>
                <a:gd name="connsiteY2" fmla="*/ 696775 h 751909"/>
                <a:gd name="connsiteX3" fmla="*/ 751909 w 1063261"/>
                <a:gd name="connsiteY3" fmla="*/ 751909 h 751909"/>
                <a:gd name="connsiteX4" fmla="*/ 0 w 1063261"/>
                <a:gd name="connsiteY4" fmla="*/ 0 h 751909"/>
                <a:gd name="connsiteX5" fmla="*/ 1063261 w 1063261"/>
                <a:gd name="connsiteY5" fmla="*/ 0 h 75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261" h="751909">
                  <a:moveTo>
                    <a:pt x="1063261" y="0"/>
                  </a:moveTo>
                  <a:lnTo>
                    <a:pt x="1059131" y="81781"/>
                  </a:lnTo>
                  <a:cubicBezTo>
                    <a:pt x="1035534" y="314143"/>
                    <a:pt x="942881" y="526089"/>
                    <a:pt x="802018" y="696775"/>
                  </a:cubicBezTo>
                  <a:lnTo>
                    <a:pt x="751909" y="751909"/>
                  </a:lnTo>
                  <a:lnTo>
                    <a:pt x="0" y="0"/>
                  </a:lnTo>
                  <a:lnTo>
                    <a:pt x="106326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93" name="Volný tvar: obrazec 92">
              <a:extLst>
                <a:ext uri="{FF2B5EF4-FFF2-40B4-BE49-F238E27FC236}">
                  <a16:creationId xmlns:a16="http://schemas.microsoft.com/office/drawing/2014/main" id="{C54D28FC-F0F1-424D-82A7-78545DFF62DE}"/>
                </a:ext>
              </a:extLst>
            </p:cNvPr>
            <p:cNvSpPr/>
            <p:nvPr/>
          </p:nvSpPr>
          <p:spPr>
            <a:xfrm rot="16200000">
              <a:off x="4777480" y="3348767"/>
              <a:ext cx="752330" cy="1064065"/>
            </a:xfrm>
            <a:custGeom>
              <a:avLst/>
              <a:gdLst>
                <a:gd name="connsiteX0" fmla="*/ 752330 w 752330"/>
                <a:gd name="connsiteY0" fmla="*/ 311735 h 1064065"/>
                <a:gd name="connsiteX1" fmla="*/ 0 w 752330"/>
                <a:gd name="connsiteY1" fmla="*/ 1064065 h 1064065"/>
                <a:gd name="connsiteX2" fmla="*/ 0 w 752330"/>
                <a:gd name="connsiteY2" fmla="*/ 0 h 1064065"/>
                <a:gd name="connsiteX3" fmla="*/ 81781 w 752330"/>
                <a:gd name="connsiteY3" fmla="*/ 4130 h 1064065"/>
                <a:gd name="connsiteX4" fmla="*/ 696775 w 752330"/>
                <a:gd name="connsiteY4" fmla="*/ 261243 h 1064065"/>
                <a:gd name="connsiteX5" fmla="*/ 752330 w 752330"/>
                <a:gd name="connsiteY5" fmla="*/ 311735 h 106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330" h="1064065">
                  <a:moveTo>
                    <a:pt x="752330" y="311735"/>
                  </a:moveTo>
                  <a:lnTo>
                    <a:pt x="0" y="1064065"/>
                  </a:lnTo>
                  <a:lnTo>
                    <a:pt x="0" y="0"/>
                  </a:lnTo>
                  <a:lnTo>
                    <a:pt x="81781" y="4130"/>
                  </a:lnTo>
                  <a:cubicBezTo>
                    <a:pt x="314143" y="27727"/>
                    <a:pt x="526089" y="120380"/>
                    <a:pt x="696775" y="261243"/>
                  </a:cubicBezTo>
                  <a:lnTo>
                    <a:pt x="752330" y="311735"/>
                  </a:lnTo>
                  <a:close/>
                </a:path>
              </a:pathLst>
            </a:custGeom>
            <a:solidFill>
              <a:srgbClr val="B2E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92" name="Volný tvar: obrazec 91">
              <a:extLst>
                <a:ext uri="{FF2B5EF4-FFF2-40B4-BE49-F238E27FC236}">
                  <a16:creationId xmlns:a16="http://schemas.microsoft.com/office/drawing/2014/main" id="{A42DAB5B-B22D-4959-8D17-67E991493BA0}"/>
                </a:ext>
              </a:extLst>
            </p:cNvPr>
            <p:cNvSpPr/>
            <p:nvPr/>
          </p:nvSpPr>
          <p:spPr>
            <a:xfrm rot="16200000">
              <a:off x="6014393" y="3349379"/>
              <a:ext cx="751909" cy="1063260"/>
            </a:xfrm>
            <a:custGeom>
              <a:avLst/>
              <a:gdLst>
                <a:gd name="connsiteX0" fmla="*/ 751909 w 751909"/>
                <a:gd name="connsiteY0" fmla="*/ 751908 h 1063260"/>
                <a:gd name="connsiteX1" fmla="*/ 696775 w 751909"/>
                <a:gd name="connsiteY1" fmla="*/ 802017 h 1063260"/>
                <a:gd name="connsiteX2" fmla="*/ 81781 w 751909"/>
                <a:gd name="connsiteY2" fmla="*/ 1059130 h 1063260"/>
                <a:gd name="connsiteX3" fmla="*/ 0 w 751909"/>
                <a:gd name="connsiteY3" fmla="*/ 1063260 h 1063260"/>
                <a:gd name="connsiteX4" fmla="*/ 0 w 751909"/>
                <a:gd name="connsiteY4" fmla="*/ 0 h 1063260"/>
                <a:gd name="connsiteX5" fmla="*/ 751909 w 751909"/>
                <a:gd name="connsiteY5" fmla="*/ 751908 h 106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909" h="1063260">
                  <a:moveTo>
                    <a:pt x="751909" y="751908"/>
                  </a:moveTo>
                  <a:lnTo>
                    <a:pt x="696775" y="802017"/>
                  </a:lnTo>
                  <a:cubicBezTo>
                    <a:pt x="526089" y="942880"/>
                    <a:pt x="314142" y="1035533"/>
                    <a:pt x="81781" y="1059130"/>
                  </a:cubicBezTo>
                  <a:lnTo>
                    <a:pt x="0" y="1063260"/>
                  </a:lnTo>
                  <a:lnTo>
                    <a:pt x="0" y="0"/>
                  </a:lnTo>
                  <a:lnTo>
                    <a:pt x="751909" y="751908"/>
                  </a:lnTo>
                  <a:close/>
                </a:path>
              </a:pathLst>
            </a:custGeom>
            <a:solidFill>
              <a:schemeClr val="accent5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91" name="Volný tvar: obrazec 90">
              <a:extLst>
                <a:ext uri="{FF2B5EF4-FFF2-40B4-BE49-F238E27FC236}">
                  <a16:creationId xmlns:a16="http://schemas.microsoft.com/office/drawing/2014/main" id="{48C696A0-FDF9-4714-A6CC-CA92B9F3C053}"/>
                </a:ext>
              </a:extLst>
            </p:cNvPr>
            <p:cNvSpPr/>
            <p:nvPr/>
          </p:nvSpPr>
          <p:spPr>
            <a:xfrm rot="16200000">
              <a:off x="5728134" y="4212900"/>
              <a:ext cx="51722" cy="36407"/>
            </a:xfrm>
            <a:custGeom>
              <a:avLst/>
              <a:gdLst>
                <a:gd name="connsiteX0" fmla="*/ 51722 w 51722"/>
                <a:gd name="connsiteY0" fmla="*/ 0 h 36407"/>
                <a:gd name="connsiteX1" fmla="*/ 15316 w 51722"/>
                <a:gd name="connsiteY1" fmla="*/ 36407 h 36407"/>
                <a:gd name="connsiteX2" fmla="*/ 0 w 51722"/>
                <a:gd name="connsiteY2" fmla="*/ 21091 h 36407"/>
                <a:gd name="connsiteX3" fmla="*/ 0 w 51722"/>
                <a:gd name="connsiteY3" fmla="*/ 0 h 36407"/>
                <a:gd name="connsiteX4" fmla="*/ 51722 w 51722"/>
                <a:gd name="connsiteY4" fmla="*/ 0 h 3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2" h="36407">
                  <a:moveTo>
                    <a:pt x="51722" y="0"/>
                  </a:moveTo>
                  <a:lnTo>
                    <a:pt x="15316" y="36407"/>
                  </a:lnTo>
                  <a:lnTo>
                    <a:pt x="0" y="21091"/>
                  </a:lnTo>
                  <a:lnTo>
                    <a:pt x="0" y="0"/>
                  </a:lnTo>
                  <a:lnTo>
                    <a:pt x="5172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90" name="Volný tvar: obrazec 89">
              <a:extLst>
                <a:ext uri="{FF2B5EF4-FFF2-40B4-BE49-F238E27FC236}">
                  <a16:creationId xmlns:a16="http://schemas.microsoft.com/office/drawing/2014/main" id="{F82E56FE-21EB-4476-8AEF-F0A48A35EA7F}"/>
                </a:ext>
              </a:extLst>
            </p:cNvPr>
            <p:cNvSpPr/>
            <p:nvPr/>
          </p:nvSpPr>
          <p:spPr>
            <a:xfrm rot="16200000">
              <a:off x="5764541" y="4213705"/>
              <a:ext cx="50917" cy="35601"/>
            </a:xfrm>
            <a:custGeom>
              <a:avLst/>
              <a:gdLst>
                <a:gd name="connsiteX0" fmla="*/ 50917 w 50917"/>
                <a:gd name="connsiteY0" fmla="*/ 35601 h 35601"/>
                <a:gd name="connsiteX1" fmla="*/ 0 w 50917"/>
                <a:gd name="connsiteY1" fmla="*/ 35601 h 35601"/>
                <a:gd name="connsiteX2" fmla="*/ 0 w 50917"/>
                <a:gd name="connsiteY2" fmla="*/ 15315 h 35601"/>
                <a:gd name="connsiteX3" fmla="*/ 15316 w 50917"/>
                <a:gd name="connsiteY3" fmla="*/ 0 h 35601"/>
                <a:gd name="connsiteX4" fmla="*/ 50917 w 50917"/>
                <a:gd name="connsiteY4" fmla="*/ 35601 h 3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17" h="35601">
                  <a:moveTo>
                    <a:pt x="50917" y="35601"/>
                  </a:moveTo>
                  <a:lnTo>
                    <a:pt x="0" y="35601"/>
                  </a:lnTo>
                  <a:lnTo>
                    <a:pt x="0" y="15315"/>
                  </a:lnTo>
                  <a:lnTo>
                    <a:pt x="15316" y="0"/>
                  </a:lnTo>
                  <a:lnTo>
                    <a:pt x="50917" y="356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88" name="Volný tvar: obrazec 87">
              <a:extLst>
                <a:ext uri="{FF2B5EF4-FFF2-40B4-BE49-F238E27FC236}">
                  <a16:creationId xmlns:a16="http://schemas.microsoft.com/office/drawing/2014/main" id="{AA1DB6A2-CFE8-472E-B28E-CDD650A64AB5}"/>
                </a:ext>
              </a:extLst>
            </p:cNvPr>
            <p:cNvSpPr/>
            <p:nvPr/>
          </p:nvSpPr>
          <p:spPr>
            <a:xfrm rot="16200000">
              <a:off x="5692934" y="4249709"/>
              <a:ext cx="35602" cy="50113"/>
            </a:xfrm>
            <a:custGeom>
              <a:avLst/>
              <a:gdLst>
                <a:gd name="connsiteX0" fmla="*/ 35602 w 35602"/>
                <a:gd name="connsiteY0" fmla="*/ 0 h 50113"/>
                <a:gd name="connsiteX1" fmla="*/ 35602 w 35602"/>
                <a:gd name="connsiteY1" fmla="*/ 50113 h 50113"/>
                <a:gd name="connsiteX2" fmla="*/ 14511 w 35602"/>
                <a:gd name="connsiteY2" fmla="*/ 50113 h 50113"/>
                <a:gd name="connsiteX3" fmla="*/ 0 w 35602"/>
                <a:gd name="connsiteY3" fmla="*/ 35602 h 50113"/>
                <a:gd name="connsiteX4" fmla="*/ 35602 w 35602"/>
                <a:gd name="connsiteY4" fmla="*/ 0 h 5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02" h="50113">
                  <a:moveTo>
                    <a:pt x="35602" y="0"/>
                  </a:moveTo>
                  <a:lnTo>
                    <a:pt x="35602" y="50113"/>
                  </a:lnTo>
                  <a:lnTo>
                    <a:pt x="14511" y="50113"/>
                  </a:lnTo>
                  <a:lnTo>
                    <a:pt x="0" y="35602"/>
                  </a:lnTo>
                  <a:lnTo>
                    <a:pt x="3560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83" name="Volný tvar: obrazec 82">
              <a:extLst>
                <a:ext uri="{FF2B5EF4-FFF2-40B4-BE49-F238E27FC236}">
                  <a16:creationId xmlns:a16="http://schemas.microsoft.com/office/drawing/2014/main" id="{B4CD371E-A353-4007-96C0-A304F71A3610}"/>
                </a:ext>
              </a:extLst>
            </p:cNvPr>
            <p:cNvSpPr/>
            <p:nvPr/>
          </p:nvSpPr>
          <p:spPr>
            <a:xfrm rot="16200000">
              <a:off x="5692130" y="4285311"/>
              <a:ext cx="36406" cy="50917"/>
            </a:xfrm>
            <a:custGeom>
              <a:avLst/>
              <a:gdLst>
                <a:gd name="connsiteX0" fmla="*/ 36406 w 36406"/>
                <a:gd name="connsiteY0" fmla="*/ 36406 h 50917"/>
                <a:gd name="connsiteX1" fmla="*/ 21895 w 36406"/>
                <a:gd name="connsiteY1" fmla="*/ 50917 h 50917"/>
                <a:gd name="connsiteX2" fmla="*/ 0 w 36406"/>
                <a:gd name="connsiteY2" fmla="*/ 50917 h 50917"/>
                <a:gd name="connsiteX3" fmla="*/ 0 w 36406"/>
                <a:gd name="connsiteY3" fmla="*/ 0 h 50917"/>
                <a:gd name="connsiteX4" fmla="*/ 36406 w 36406"/>
                <a:gd name="connsiteY4" fmla="*/ 36406 h 5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06" h="50917">
                  <a:moveTo>
                    <a:pt x="36406" y="36406"/>
                  </a:moveTo>
                  <a:lnTo>
                    <a:pt x="21895" y="50917"/>
                  </a:lnTo>
                  <a:lnTo>
                    <a:pt x="0" y="50917"/>
                  </a:lnTo>
                  <a:lnTo>
                    <a:pt x="0" y="0"/>
                  </a:lnTo>
                  <a:lnTo>
                    <a:pt x="36406" y="3640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82" name="Volný tvar: obrazec 81">
              <a:extLst>
                <a:ext uri="{FF2B5EF4-FFF2-40B4-BE49-F238E27FC236}">
                  <a16:creationId xmlns:a16="http://schemas.microsoft.com/office/drawing/2014/main" id="{FA99188C-D72A-48A4-9784-8FCC631C0D52}"/>
                </a:ext>
              </a:extLst>
            </p:cNvPr>
            <p:cNvSpPr/>
            <p:nvPr/>
          </p:nvSpPr>
          <p:spPr>
            <a:xfrm rot="16200000">
              <a:off x="4777289" y="4173296"/>
              <a:ext cx="751909" cy="1063261"/>
            </a:xfrm>
            <a:custGeom>
              <a:avLst/>
              <a:gdLst>
                <a:gd name="connsiteX0" fmla="*/ 751909 w 751909"/>
                <a:gd name="connsiteY0" fmla="*/ 0 h 1063261"/>
                <a:gd name="connsiteX1" fmla="*/ 751909 w 751909"/>
                <a:gd name="connsiteY1" fmla="*/ 1063261 h 1063261"/>
                <a:gd name="connsiteX2" fmla="*/ 0 w 751909"/>
                <a:gd name="connsiteY2" fmla="*/ 311352 h 1063261"/>
                <a:gd name="connsiteX3" fmla="*/ 55134 w 751909"/>
                <a:gd name="connsiteY3" fmla="*/ 261243 h 1063261"/>
                <a:gd name="connsiteX4" fmla="*/ 670128 w 751909"/>
                <a:gd name="connsiteY4" fmla="*/ 4130 h 1063261"/>
                <a:gd name="connsiteX5" fmla="*/ 751909 w 751909"/>
                <a:gd name="connsiteY5" fmla="*/ 0 h 106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909" h="1063261">
                  <a:moveTo>
                    <a:pt x="751909" y="0"/>
                  </a:moveTo>
                  <a:lnTo>
                    <a:pt x="751909" y="1063261"/>
                  </a:lnTo>
                  <a:lnTo>
                    <a:pt x="0" y="311352"/>
                  </a:lnTo>
                  <a:lnTo>
                    <a:pt x="55134" y="261243"/>
                  </a:lnTo>
                  <a:cubicBezTo>
                    <a:pt x="225820" y="120380"/>
                    <a:pt x="437767" y="27727"/>
                    <a:pt x="670128" y="4130"/>
                  </a:cubicBezTo>
                  <a:lnTo>
                    <a:pt x="751909" y="0"/>
                  </a:lnTo>
                  <a:close/>
                </a:path>
              </a:pathLst>
            </a:custGeom>
            <a:solidFill>
              <a:srgbClr val="7FD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81" name="Volný tvar: obrazec 80">
              <a:extLst>
                <a:ext uri="{FF2B5EF4-FFF2-40B4-BE49-F238E27FC236}">
                  <a16:creationId xmlns:a16="http://schemas.microsoft.com/office/drawing/2014/main" id="{DE1C5EA1-DCA9-4E56-BA15-4D1088DC873E}"/>
                </a:ext>
              </a:extLst>
            </p:cNvPr>
            <p:cNvSpPr/>
            <p:nvPr/>
          </p:nvSpPr>
          <p:spPr>
            <a:xfrm rot="16200000">
              <a:off x="5728537" y="4336227"/>
              <a:ext cx="50917" cy="36407"/>
            </a:xfrm>
            <a:custGeom>
              <a:avLst/>
              <a:gdLst>
                <a:gd name="connsiteX0" fmla="*/ 50917 w 50917"/>
                <a:gd name="connsiteY0" fmla="*/ 0 h 36407"/>
                <a:gd name="connsiteX1" fmla="*/ 50917 w 50917"/>
                <a:gd name="connsiteY1" fmla="*/ 21895 h 36407"/>
                <a:gd name="connsiteX2" fmla="*/ 36406 w 50917"/>
                <a:gd name="connsiteY2" fmla="*/ 36407 h 36407"/>
                <a:gd name="connsiteX3" fmla="*/ 0 w 50917"/>
                <a:gd name="connsiteY3" fmla="*/ 0 h 36407"/>
                <a:gd name="connsiteX4" fmla="*/ 50917 w 50917"/>
                <a:gd name="connsiteY4" fmla="*/ 0 h 3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17" h="36407">
                  <a:moveTo>
                    <a:pt x="50917" y="0"/>
                  </a:moveTo>
                  <a:lnTo>
                    <a:pt x="50917" y="21895"/>
                  </a:lnTo>
                  <a:lnTo>
                    <a:pt x="36406" y="36407"/>
                  </a:lnTo>
                  <a:lnTo>
                    <a:pt x="0" y="0"/>
                  </a:lnTo>
                  <a:lnTo>
                    <a:pt x="5091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80" name="Volný tvar: obrazec 79">
              <a:extLst>
                <a:ext uri="{FF2B5EF4-FFF2-40B4-BE49-F238E27FC236}">
                  <a16:creationId xmlns:a16="http://schemas.microsoft.com/office/drawing/2014/main" id="{56119F85-3800-4ACD-8D31-4CDDD570E299}"/>
                </a:ext>
              </a:extLst>
            </p:cNvPr>
            <p:cNvSpPr/>
            <p:nvPr/>
          </p:nvSpPr>
          <p:spPr>
            <a:xfrm rot="16200000">
              <a:off x="5764943" y="4336228"/>
              <a:ext cx="50113" cy="35601"/>
            </a:xfrm>
            <a:custGeom>
              <a:avLst/>
              <a:gdLst>
                <a:gd name="connsiteX0" fmla="*/ 50113 w 50113"/>
                <a:gd name="connsiteY0" fmla="*/ 14511 h 35601"/>
                <a:gd name="connsiteX1" fmla="*/ 50113 w 50113"/>
                <a:gd name="connsiteY1" fmla="*/ 35601 h 35601"/>
                <a:gd name="connsiteX2" fmla="*/ 0 w 50113"/>
                <a:gd name="connsiteY2" fmla="*/ 35601 h 35601"/>
                <a:gd name="connsiteX3" fmla="*/ 35602 w 50113"/>
                <a:gd name="connsiteY3" fmla="*/ 0 h 35601"/>
                <a:gd name="connsiteX4" fmla="*/ 50113 w 50113"/>
                <a:gd name="connsiteY4" fmla="*/ 14511 h 3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3" h="35601">
                  <a:moveTo>
                    <a:pt x="50113" y="14511"/>
                  </a:moveTo>
                  <a:lnTo>
                    <a:pt x="50113" y="35601"/>
                  </a:lnTo>
                  <a:lnTo>
                    <a:pt x="0" y="35601"/>
                  </a:lnTo>
                  <a:lnTo>
                    <a:pt x="35602" y="0"/>
                  </a:lnTo>
                  <a:lnTo>
                    <a:pt x="50113" y="1451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79" name="Volný tvar: obrazec 78">
              <a:extLst>
                <a:ext uri="{FF2B5EF4-FFF2-40B4-BE49-F238E27FC236}">
                  <a16:creationId xmlns:a16="http://schemas.microsoft.com/office/drawing/2014/main" id="{43D3E486-8509-4001-8297-EBEE1828D816}"/>
                </a:ext>
              </a:extLst>
            </p:cNvPr>
            <p:cNvSpPr/>
            <p:nvPr/>
          </p:nvSpPr>
          <p:spPr>
            <a:xfrm rot="16200000">
              <a:off x="6015006" y="4173487"/>
              <a:ext cx="751487" cy="1062456"/>
            </a:xfrm>
            <a:custGeom>
              <a:avLst/>
              <a:gdLst>
                <a:gd name="connsiteX0" fmla="*/ 751487 w 751487"/>
                <a:gd name="connsiteY0" fmla="*/ 0 h 1062456"/>
                <a:gd name="connsiteX1" fmla="*/ 751487 w 751487"/>
                <a:gd name="connsiteY1" fmla="*/ 1062456 h 1062456"/>
                <a:gd name="connsiteX2" fmla="*/ 669706 w 751487"/>
                <a:gd name="connsiteY2" fmla="*/ 1058326 h 1062456"/>
                <a:gd name="connsiteX3" fmla="*/ 54712 w 751487"/>
                <a:gd name="connsiteY3" fmla="*/ 801213 h 1062456"/>
                <a:gd name="connsiteX4" fmla="*/ 0 w 751487"/>
                <a:gd name="connsiteY4" fmla="*/ 751487 h 1062456"/>
                <a:gd name="connsiteX5" fmla="*/ 751487 w 751487"/>
                <a:gd name="connsiteY5" fmla="*/ 0 h 106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487" h="1062456">
                  <a:moveTo>
                    <a:pt x="751487" y="0"/>
                  </a:moveTo>
                  <a:lnTo>
                    <a:pt x="751487" y="1062456"/>
                  </a:lnTo>
                  <a:lnTo>
                    <a:pt x="669706" y="1058326"/>
                  </a:lnTo>
                  <a:cubicBezTo>
                    <a:pt x="437345" y="1034729"/>
                    <a:pt x="225398" y="942076"/>
                    <a:pt x="54712" y="801213"/>
                  </a:cubicBezTo>
                  <a:lnTo>
                    <a:pt x="0" y="751487"/>
                  </a:lnTo>
                  <a:lnTo>
                    <a:pt x="75148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78" name="Volný tvar: obrazec 77">
              <a:extLst>
                <a:ext uri="{FF2B5EF4-FFF2-40B4-BE49-F238E27FC236}">
                  <a16:creationId xmlns:a16="http://schemas.microsoft.com/office/drawing/2014/main" id="{0091FF27-5474-4F3C-AC30-8E95E4BA8CA1}"/>
                </a:ext>
              </a:extLst>
            </p:cNvPr>
            <p:cNvSpPr/>
            <p:nvPr/>
          </p:nvSpPr>
          <p:spPr>
            <a:xfrm rot="16200000">
              <a:off x="5651932" y="4534952"/>
              <a:ext cx="1064065" cy="752330"/>
            </a:xfrm>
            <a:custGeom>
              <a:avLst/>
              <a:gdLst>
                <a:gd name="connsiteX0" fmla="*/ 1064065 w 1064065"/>
                <a:gd name="connsiteY0" fmla="*/ 0 h 752330"/>
                <a:gd name="connsiteX1" fmla="*/ 311735 w 1064065"/>
                <a:gd name="connsiteY1" fmla="*/ 752330 h 752330"/>
                <a:gd name="connsiteX2" fmla="*/ 261243 w 1064065"/>
                <a:gd name="connsiteY2" fmla="*/ 696775 h 752330"/>
                <a:gd name="connsiteX3" fmla="*/ 4130 w 1064065"/>
                <a:gd name="connsiteY3" fmla="*/ 81781 h 752330"/>
                <a:gd name="connsiteX4" fmla="*/ 0 w 1064065"/>
                <a:gd name="connsiteY4" fmla="*/ 0 h 752330"/>
                <a:gd name="connsiteX5" fmla="*/ 1064065 w 1064065"/>
                <a:gd name="connsiteY5" fmla="*/ 0 h 75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4065" h="752330">
                  <a:moveTo>
                    <a:pt x="1064065" y="0"/>
                  </a:moveTo>
                  <a:lnTo>
                    <a:pt x="311735" y="752330"/>
                  </a:lnTo>
                  <a:lnTo>
                    <a:pt x="261243" y="696775"/>
                  </a:lnTo>
                  <a:cubicBezTo>
                    <a:pt x="120381" y="526089"/>
                    <a:pt x="27727" y="314143"/>
                    <a:pt x="4130" y="81781"/>
                  </a:cubicBezTo>
                  <a:lnTo>
                    <a:pt x="0" y="0"/>
                  </a:lnTo>
                  <a:lnTo>
                    <a:pt x="1064065" y="0"/>
                  </a:lnTo>
                  <a:close/>
                </a:path>
              </a:pathLst>
            </a:custGeom>
            <a:solidFill>
              <a:srgbClr val="00C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77" name="Volný tvar: obrazec 76">
              <a:extLst>
                <a:ext uri="{FF2B5EF4-FFF2-40B4-BE49-F238E27FC236}">
                  <a16:creationId xmlns:a16="http://schemas.microsoft.com/office/drawing/2014/main" id="{BA48B8D4-AF3C-4324-AE93-730259C5C523}"/>
                </a:ext>
              </a:extLst>
            </p:cNvPr>
            <p:cNvSpPr/>
            <p:nvPr/>
          </p:nvSpPr>
          <p:spPr>
            <a:xfrm rot="16200000">
              <a:off x="4828206" y="4535565"/>
              <a:ext cx="1063261" cy="751909"/>
            </a:xfrm>
            <a:custGeom>
              <a:avLst/>
              <a:gdLst>
                <a:gd name="connsiteX0" fmla="*/ 1063261 w 1063261"/>
                <a:gd name="connsiteY0" fmla="*/ 751909 h 751909"/>
                <a:gd name="connsiteX1" fmla="*/ 0 w 1063261"/>
                <a:gd name="connsiteY1" fmla="*/ 751909 h 751909"/>
                <a:gd name="connsiteX2" fmla="*/ 4130 w 1063261"/>
                <a:gd name="connsiteY2" fmla="*/ 670128 h 751909"/>
                <a:gd name="connsiteX3" fmla="*/ 261243 w 1063261"/>
                <a:gd name="connsiteY3" fmla="*/ 55134 h 751909"/>
                <a:gd name="connsiteX4" fmla="*/ 311352 w 1063261"/>
                <a:gd name="connsiteY4" fmla="*/ 0 h 751909"/>
                <a:gd name="connsiteX5" fmla="*/ 1063261 w 1063261"/>
                <a:gd name="connsiteY5" fmla="*/ 751909 h 75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261" h="751909">
                  <a:moveTo>
                    <a:pt x="1063261" y="751909"/>
                  </a:moveTo>
                  <a:lnTo>
                    <a:pt x="0" y="751909"/>
                  </a:lnTo>
                  <a:lnTo>
                    <a:pt x="4130" y="670128"/>
                  </a:lnTo>
                  <a:cubicBezTo>
                    <a:pt x="27727" y="437766"/>
                    <a:pt x="120381" y="225820"/>
                    <a:pt x="261243" y="55134"/>
                  </a:cubicBezTo>
                  <a:lnTo>
                    <a:pt x="311352" y="0"/>
                  </a:lnTo>
                  <a:lnTo>
                    <a:pt x="1063261" y="751909"/>
                  </a:lnTo>
                  <a:close/>
                </a:path>
              </a:pathLst>
            </a:custGeom>
            <a:solidFill>
              <a:srgbClr val="3BC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78A4E280-AF5B-48DB-B03D-C0E960520D4E}"/>
                </a:ext>
              </a:extLst>
            </p:cNvPr>
            <p:cNvSpPr/>
            <p:nvPr/>
          </p:nvSpPr>
          <p:spPr>
            <a:xfrm>
              <a:off x="4765421" y="3284984"/>
              <a:ext cx="2013554" cy="2013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900" b="1" cap="all" dirty="0">
                  <a:latin typeface="Roobert CEZ Heavy" pitchFamily="2" charset="-18"/>
                  <a:cs typeface="Roobert CEZ Heavy" pitchFamily="2" charset="-18"/>
                </a:rPr>
                <a:t>Podpora projektu</a:t>
              </a:r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D751E834-E67E-43F3-BF11-D5469853E10D}"/>
              </a:ext>
            </a:extLst>
          </p:cNvPr>
          <p:cNvGrpSpPr/>
          <p:nvPr/>
        </p:nvGrpSpPr>
        <p:grpSpPr>
          <a:xfrm>
            <a:off x="7104112" y="1556792"/>
            <a:ext cx="3276000" cy="1055382"/>
            <a:chOff x="6778974" y="2004829"/>
            <a:chExt cx="3276000" cy="1055382"/>
          </a:xfrm>
        </p:grpSpPr>
        <p:sp>
          <p:nvSpPr>
            <p:cNvPr id="20" name="Obdélník: se zakulacenými rohy 19">
              <a:extLst>
                <a:ext uri="{FF2B5EF4-FFF2-40B4-BE49-F238E27FC236}">
                  <a16:creationId xmlns:a16="http://schemas.microsoft.com/office/drawing/2014/main" id="{E6DB39BB-1E1F-4F45-95A4-4852770440B0}"/>
                </a:ext>
              </a:extLst>
            </p:cNvPr>
            <p:cNvSpPr/>
            <p:nvPr/>
          </p:nvSpPr>
          <p:spPr>
            <a:xfrm>
              <a:off x="6778974" y="2004829"/>
              <a:ext cx="3276000" cy="105538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A5F43441-01F0-42C5-A560-51D57B03C7DE}"/>
                </a:ext>
              </a:extLst>
            </p:cNvPr>
            <p:cNvSpPr/>
            <p:nvPr/>
          </p:nvSpPr>
          <p:spPr>
            <a:xfrm>
              <a:off x="6909578" y="2132975"/>
              <a:ext cx="799090" cy="799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</p:grpSp>
      <p:sp>
        <p:nvSpPr>
          <p:cNvPr id="25" name="Ovál 24">
            <a:extLst>
              <a:ext uri="{FF2B5EF4-FFF2-40B4-BE49-F238E27FC236}">
                <a16:creationId xmlns:a16="http://schemas.microsoft.com/office/drawing/2014/main" id="{00E151D2-4EDD-42D2-92E8-5B3DA4646391}"/>
              </a:ext>
            </a:extLst>
          </p:cNvPr>
          <p:cNvSpPr/>
          <p:nvPr/>
        </p:nvSpPr>
        <p:spPr>
          <a:xfrm flipH="1" flipV="1">
            <a:off x="6853450" y="2507807"/>
            <a:ext cx="132612" cy="1326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obert CEZ" pitchFamily="2" charset="-18"/>
            </a:endParaRPr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319F9913-B703-4F5A-91D7-7365833B0AEB}"/>
              </a:ext>
            </a:extLst>
          </p:cNvPr>
          <p:cNvGrpSpPr/>
          <p:nvPr/>
        </p:nvGrpSpPr>
        <p:grpSpPr>
          <a:xfrm>
            <a:off x="7952305" y="2823815"/>
            <a:ext cx="3240000" cy="1055382"/>
            <a:chOff x="7534213" y="3346175"/>
            <a:chExt cx="3240000" cy="1055382"/>
          </a:xfrm>
        </p:grpSpPr>
        <p:sp>
          <p:nvSpPr>
            <p:cNvPr id="121" name="Obdélník: se zakulacenými rohy 120">
              <a:extLst>
                <a:ext uri="{FF2B5EF4-FFF2-40B4-BE49-F238E27FC236}">
                  <a16:creationId xmlns:a16="http://schemas.microsoft.com/office/drawing/2014/main" id="{32E2A490-C4DF-41F1-B735-205A729B4EE5}"/>
                </a:ext>
              </a:extLst>
            </p:cNvPr>
            <p:cNvSpPr/>
            <p:nvPr/>
          </p:nvSpPr>
          <p:spPr>
            <a:xfrm>
              <a:off x="7534213" y="3346175"/>
              <a:ext cx="3240000" cy="105538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22" name="Ovál 121">
              <a:extLst>
                <a:ext uri="{FF2B5EF4-FFF2-40B4-BE49-F238E27FC236}">
                  <a16:creationId xmlns:a16="http://schemas.microsoft.com/office/drawing/2014/main" id="{F6666AA7-6DF7-45C6-A6BE-990E85565687}"/>
                </a:ext>
              </a:extLst>
            </p:cNvPr>
            <p:cNvSpPr/>
            <p:nvPr/>
          </p:nvSpPr>
          <p:spPr>
            <a:xfrm>
              <a:off x="7664818" y="3474321"/>
              <a:ext cx="799090" cy="799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</p:grpSp>
      <p:sp>
        <p:nvSpPr>
          <p:cNvPr id="123" name="Ovál 122">
            <a:extLst>
              <a:ext uri="{FF2B5EF4-FFF2-40B4-BE49-F238E27FC236}">
                <a16:creationId xmlns:a16="http://schemas.microsoft.com/office/drawing/2014/main" id="{DC741352-EF8C-47C7-9A9D-E604E056EE7E}"/>
              </a:ext>
            </a:extLst>
          </p:cNvPr>
          <p:cNvSpPr/>
          <p:nvPr/>
        </p:nvSpPr>
        <p:spPr>
          <a:xfrm flipH="1" flipV="1">
            <a:off x="7567955" y="3296388"/>
            <a:ext cx="132612" cy="1326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obert CEZ" pitchFamily="2" charset="-18"/>
            </a:endParaRPr>
          </a:p>
        </p:txBody>
      </p:sp>
      <p:sp>
        <p:nvSpPr>
          <p:cNvPr id="126" name="Ovál 125">
            <a:extLst>
              <a:ext uri="{FF2B5EF4-FFF2-40B4-BE49-F238E27FC236}">
                <a16:creationId xmlns:a16="http://schemas.microsoft.com/office/drawing/2014/main" id="{51A62D0B-5326-46A2-9C9B-C96DD98674F2}"/>
              </a:ext>
            </a:extLst>
          </p:cNvPr>
          <p:cNvSpPr/>
          <p:nvPr/>
        </p:nvSpPr>
        <p:spPr>
          <a:xfrm flipH="1" flipV="1">
            <a:off x="7567955" y="4534495"/>
            <a:ext cx="132612" cy="1326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obert CEZ" pitchFamily="2" charset="-18"/>
            </a:endParaRP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F7406CE1-B50B-4247-9DAA-CF33A3D4E28F}"/>
              </a:ext>
            </a:extLst>
          </p:cNvPr>
          <p:cNvGrpSpPr/>
          <p:nvPr/>
        </p:nvGrpSpPr>
        <p:grpSpPr>
          <a:xfrm>
            <a:off x="7952305" y="4139416"/>
            <a:ext cx="3240000" cy="1055382"/>
            <a:chOff x="7448249" y="4003307"/>
            <a:chExt cx="3240000" cy="1055382"/>
          </a:xfrm>
        </p:grpSpPr>
        <p:sp>
          <p:nvSpPr>
            <p:cNvPr id="124" name="Obdélník: se zakulacenými rohy 123">
              <a:extLst>
                <a:ext uri="{FF2B5EF4-FFF2-40B4-BE49-F238E27FC236}">
                  <a16:creationId xmlns:a16="http://schemas.microsoft.com/office/drawing/2014/main" id="{4E55C47E-530B-4176-9F4E-A8904179B434}"/>
                </a:ext>
              </a:extLst>
            </p:cNvPr>
            <p:cNvSpPr/>
            <p:nvPr/>
          </p:nvSpPr>
          <p:spPr>
            <a:xfrm>
              <a:off x="7448249" y="4003307"/>
              <a:ext cx="3240000" cy="105538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27" name="Ovál 126">
              <a:extLst>
                <a:ext uri="{FF2B5EF4-FFF2-40B4-BE49-F238E27FC236}">
                  <a16:creationId xmlns:a16="http://schemas.microsoft.com/office/drawing/2014/main" id="{228E0AD7-0B55-4EBF-9A6E-8780CDE02C8E}"/>
                </a:ext>
              </a:extLst>
            </p:cNvPr>
            <p:cNvSpPr/>
            <p:nvPr/>
          </p:nvSpPr>
          <p:spPr>
            <a:xfrm>
              <a:off x="7586976" y="4131453"/>
              <a:ext cx="799090" cy="799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</p:grpSp>
      <p:grpSp>
        <p:nvGrpSpPr>
          <p:cNvPr id="132" name="Skupina 131">
            <a:extLst>
              <a:ext uri="{FF2B5EF4-FFF2-40B4-BE49-F238E27FC236}">
                <a16:creationId xmlns:a16="http://schemas.microsoft.com/office/drawing/2014/main" id="{0A59C33F-6020-487B-966F-A76416632B12}"/>
              </a:ext>
            </a:extLst>
          </p:cNvPr>
          <p:cNvGrpSpPr/>
          <p:nvPr/>
        </p:nvGrpSpPr>
        <p:grpSpPr>
          <a:xfrm>
            <a:off x="7104112" y="5372391"/>
            <a:ext cx="3276000" cy="1055382"/>
            <a:chOff x="6778974" y="2004829"/>
            <a:chExt cx="3276000" cy="1055382"/>
          </a:xfrm>
        </p:grpSpPr>
        <p:sp>
          <p:nvSpPr>
            <p:cNvPr id="133" name="Obdélník: se zakulacenými rohy 132">
              <a:extLst>
                <a:ext uri="{FF2B5EF4-FFF2-40B4-BE49-F238E27FC236}">
                  <a16:creationId xmlns:a16="http://schemas.microsoft.com/office/drawing/2014/main" id="{EE7C8D28-637B-4F80-9EE8-8DBEC2AFDD88}"/>
                </a:ext>
              </a:extLst>
            </p:cNvPr>
            <p:cNvSpPr/>
            <p:nvPr/>
          </p:nvSpPr>
          <p:spPr>
            <a:xfrm>
              <a:off x="6778974" y="2004829"/>
              <a:ext cx="3276000" cy="105538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34" name="Ovál 133">
              <a:extLst>
                <a:ext uri="{FF2B5EF4-FFF2-40B4-BE49-F238E27FC236}">
                  <a16:creationId xmlns:a16="http://schemas.microsoft.com/office/drawing/2014/main" id="{A45B0ABF-0FA6-4CB6-9CC2-3895A5966101}"/>
                </a:ext>
              </a:extLst>
            </p:cNvPr>
            <p:cNvSpPr/>
            <p:nvPr/>
          </p:nvSpPr>
          <p:spPr>
            <a:xfrm>
              <a:off x="6909578" y="2132975"/>
              <a:ext cx="799090" cy="799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</p:grpSp>
      <p:sp>
        <p:nvSpPr>
          <p:cNvPr id="135" name="Ovál 134">
            <a:extLst>
              <a:ext uri="{FF2B5EF4-FFF2-40B4-BE49-F238E27FC236}">
                <a16:creationId xmlns:a16="http://schemas.microsoft.com/office/drawing/2014/main" id="{B387984F-2A30-4CBC-AB7B-97BEBC5B4CD9}"/>
              </a:ext>
            </a:extLst>
          </p:cNvPr>
          <p:cNvSpPr/>
          <p:nvPr/>
        </p:nvSpPr>
        <p:spPr>
          <a:xfrm flipH="1" flipV="1">
            <a:off x="6816701" y="5355484"/>
            <a:ext cx="132612" cy="132612"/>
          </a:xfrm>
          <a:prstGeom prst="ellipse">
            <a:avLst/>
          </a:prstGeom>
          <a:solidFill>
            <a:srgbClr val="00C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obert CEZ" pitchFamily="2" charset="-18"/>
            </a:endParaRPr>
          </a:p>
        </p:txBody>
      </p:sp>
      <p:sp>
        <p:nvSpPr>
          <p:cNvPr id="136" name="Ovál 135">
            <a:extLst>
              <a:ext uri="{FF2B5EF4-FFF2-40B4-BE49-F238E27FC236}">
                <a16:creationId xmlns:a16="http://schemas.microsoft.com/office/drawing/2014/main" id="{BEC520DC-D506-453E-9201-04C9883296C6}"/>
              </a:ext>
            </a:extLst>
          </p:cNvPr>
          <p:cNvSpPr/>
          <p:nvPr/>
        </p:nvSpPr>
        <p:spPr>
          <a:xfrm flipH="1" flipV="1">
            <a:off x="5510786" y="5355484"/>
            <a:ext cx="132612" cy="132612"/>
          </a:xfrm>
          <a:prstGeom prst="ellipse">
            <a:avLst/>
          </a:prstGeom>
          <a:solidFill>
            <a:srgbClr val="3BC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obert CEZ" pitchFamily="2" charset="-18"/>
            </a:endParaRPr>
          </a:p>
        </p:txBody>
      </p:sp>
      <p:sp>
        <p:nvSpPr>
          <p:cNvPr id="137" name="Ovál 136">
            <a:extLst>
              <a:ext uri="{FF2B5EF4-FFF2-40B4-BE49-F238E27FC236}">
                <a16:creationId xmlns:a16="http://schemas.microsoft.com/office/drawing/2014/main" id="{E0525954-EDF6-4279-B8F3-E748E5BD903C}"/>
              </a:ext>
            </a:extLst>
          </p:cNvPr>
          <p:cNvSpPr/>
          <p:nvPr/>
        </p:nvSpPr>
        <p:spPr>
          <a:xfrm flipH="1" flipV="1">
            <a:off x="4600657" y="4528337"/>
            <a:ext cx="132612" cy="132612"/>
          </a:xfrm>
          <a:prstGeom prst="ellipse">
            <a:avLst/>
          </a:prstGeom>
          <a:solidFill>
            <a:srgbClr val="7FD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obert CEZ" pitchFamily="2" charset="-18"/>
            </a:endParaRPr>
          </a:p>
        </p:txBody>
      </p:sp>
      <p:sp>
        <p:nvSpPr>
          <p:cNvPr id="138" name="Ovál 137">
            <a:extLst>
              <a:ext uri="{FF2B5EF4-FFF2-40B4-BE49-F238E27FC236}">
                <a16:creationId xmlns:a16="http://schemas.microsoft.com/office/drawing/2014/main" id="{6AC89531-2F53-43C9-B0A6-3992267EB58C}"/>
              </a:ext>
            </a:extLst>
          </p:cNvPr>
          <p:cNvSpPr/>
          <p:nvPr/>
        </p:nvSpPr>
        <p:spPr>
          <a:xfrm flipH="1" flipV="1">
            <a:off x="4601128" y="3306364"/>
            <a:ext cx="132612" cy="132612"/>
          </a:xfrm>
          <a:prstGeom prst="ellipse">
            <a:avLst/>
          </a:prstGeom>
          <a:solidFill>
            <a:srgbClr val="B2E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obert CEZ" pitchFamily="2" charset="-18"/>
            </a:endParaRPr>
          </a:p>
        </p:txBody>
      </p:sp>
      <p:sp>
        <p:nvSpPr>
          <p:cNvPr id="139" name="Ovál 138">
            <a:extLst>
              <a:ext uri="{FF2B5EF4-FFF2-40B4-BE49-F238E27FC236}">
                <a16:creationId xmlns:a16="http://schemas.microsoft.com/office/drawing/2014/main" id="{50E17045-C2D7-4F78-B963-8DC4C221F26A}"/>
              </a:ext>
            </a:extLst>
          </p:cNvPr>
          <p:cNvSpPr/>
          <p:nvPr/>
        </p:nvSpPr>
        <p:spPr>
          <a:xfrm flipH="1" flipV="1">
            <a:off x="5510786" y="2503904"/>
            <a:ext cx="132612" cy="132612"/>
          </a:xfrm>
          <a:prstGeom prst="ellipse">
            <a:avLst/>
          </a:prstGeom>
          <a:solidFill>
            <a:srgbClr val="CC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obert CEZ" pitchFamily="2" charset="-18"/>
            </a:endParaRPr>
          </a:p>
        </p:txBody>
      </p:sp>
      <p:grpSp>
        <p:nvGrpSpPr>
          <p:cNvPr id="140" name="Skupina 139">
            <a:extLst>
              <a:ext uri="{FF2B5EF4-FFF2-40B4-BE49-F238E27FC236}">
                <a16:creationId xmlns:a16="http://schemas.microsoft.com/office/drawing/2014/main" id="{2D55782F-DE9E-4BB3-95E0-586D57307AFF}"/>
              </a:ext>
            </a:extLst>
          </p:cNvPr>
          <p:cNvGrpSpPr/>
          <p:nvPr/>
        </p:nvGrpSpPr>
        <p:grpSpPr>
          <a:xfrm flipH="1">
            <a:off x="2116736" y="1556792"/>
            <a:ext cx="3276000" cy="1055382"/>
            <a:chOff x="6778974" y="2004829"/>
            <a:chExt cx="3276000" cy="1055382"/>
          </a:xfrm>
        </p:grpSpPr>
        <p:sp>
          <p:nvSpPr>
            <p:cNvPr id="141" name="Obdélník: se zakulacenými rohy 140">
              <a:extLst>
                <a:ext uri="{FF2B5EF4-FFF2-40B4-BE49-F238E27FC236}">
                  <a16:creationId xmlns:a16="http://schemas.microsoft.com/office/drawing/2014/main" id="{1BFDC931-9C9A-45D4-ABBE-DEDA1EFDB62E}"/>
                </a:ext>
              </a:extLst>
            </p:cNvPr>
            <p:cNvSpPr/>
            <p:nvPr/>
          </p:nvSpPr>
          <p:spPr>
            <a:xfrm>
              <a:off x="6778974" y="2004829"/>
              <a:ext cx="3276000" cy="105538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42" name="Ovál 141">
              <a:extLst>
                <a:ext uri="{FF2B5EF4-FFF2-40B4-BE49-F238E27FC236}">
                  <a16:creationId xmlns:a16="http://schemas.microsoft.com/office/drawing/2014/main" id="{D3A63427-6918-4484-B844-CDD7A641A6DB}"/>
                </a:ext>
              </a:extLst>
            </p:cNvPr>
            <p:cNvSpPr/>
            <p:nvPr/>
          </p:nvSpPr>
          <p:spPr>
            <a:xfrm>
              <a:off x="6909578" y="2132975"/>
              <a:ext cx="799090" cy="799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</p:grpSp>
      <p:grpSp>
        <p:nvGrpSpPr>
          <p:cNvPr id="143" name="Skupina 142">
            <a:extLst>
              <a:ext uri="{FF2B5EF4-FFF2-40B4-BE49-F238E27FC236}">
                <a16:creationId xmlns:a16="http://schemas.microsoft.com/office/drawing/2014/main" id="{41C907F9-12FF-47D2-B034-7C4BA6795DBD}"/>
              </a:ext>
            </a:extLst>
          </p:cNvPr>
          <p:cNvGrpSpPr/>
          <p:nvPr/>
        </p:nvGrpSpPr>
        <p:grpSpPr>
          <a:xfrm flipH="1">
            <a:off x="1071282" y="2840869"/>
            <a:ext cx="3276000" cy="1055382"/>
            <a:chOff x="6778974" y="2004829"/>
            <a:chExt cx="3276000" cy="1055382"/>
          </a:xfrm>
        </p:grpSpPr>
        <p:sp>
          <p:nvSpPr>
            <p:cNvPr id="144" name="Obdélník: se zakulacenými rohy 143">
              <a:extLst>
                <a:ext uri="{FF2B5EF4-FFF2-40B4-BE49-F238E27FC236}">
                  <a16:creationId xmlns:a16="http://schemas.microsoft.com/office/drawing/2014/main" id="{140989A9-F0AA-4E9A-9F33-501F0F60A142}"/>
                </a:ext>
              </a:extLst>
            </p:cNvPr>
            <p:cNvSpPr/>
            <p:nvPr/>
          </p:nvSpPr>
          <p:spPr>
            <a:xfrm>
              <a:off x="6778974" y="2004829"/>
              <a:ext cx="3276000" cy="105538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45" name="Ovál 144">
              <a:extLst>
                <a:ext uri="{FF2B5EF4-FFF2-40B4-BE49-F238E27FC236}">
                  <a16:creationId xmlns:a16="http://schemas.microsoft.com/office/drawing/2014/main" id="{92846DAF-D612-4B41-83B7-FF70457AE2B5}"/>
                </a:ext>
              </a:extLst>
            </p:cNvPr>
            <p:cNvSpPr/>
            <p:nvPr/>
          </p:nvSpPr>
          <p:spPr>
            <a:xfrm>
              <a:off x="6909578" y="2132975"/>
              <a:ext cx="799090" cy="799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</p:grpSp>
      <p:grpSp>
        <p:nvGrpSpPr>
          <p:cNvPr id="146" name="Skupina 145">
            <a:extLst>
              <a:ext uri="{FF2B5EF4-FFF2-40B4-BE49-F238E27FC236}">
                <a16:creationId xmlns:a16="http://schemas.microsoft.com/office/drawing/2014/main" id="{AB67C38E-D3BB-4596-8FA8-E7B927AC630F}"/>
              </a:ext>
            </a:extLst>
          </p:cNvPr>
          <p:cNvGrpSpPr/>
          <p:nvPr/>
        </p:nvGrpSpPr>
        <p:grpSpPr>
          <a:xfrm flipH="1">
            <a:off x="1064904" y="4128490"/>
            <a:ext cx="3276000" cy="1055382"/>
            <a:chOff x="6778974" y="2004829"/>
            <a:chExt cx="3276000" cy="1055382"/>
          </a:xfrm>
        </p:grpSpPr>
        <p:sp>
          <p:nvSpPr>
            <p:cNvPr id="147" name="Obdélník: se zakulacenými rohy 146">
              <a:extLst>
                <a:ext uri="{FF2B5EF4-FFF2-40B4-BE49-F238E27FC236}">
                  <a16:creationId xmlns:a16="http://schemas.microsoft.com/office/drawing/2014/main" id="{2EE4A48B-320E-4101-9566-794A4B5ABA9E}"/>
                </a:ext>
              </a:extLst>
            </p:cNvPr>
            <p:cNvSpPr/>
            <p:nvPr/>
          </p:nvSpPr>
          <p:spPr>
            <a:xfrm>
              <a:off x="6778974" y="2004829"/>
              <a:ext cx="3276000" cy="105538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48" name="Ovál 147">
              <a:extLst>
                <a:ext uri="{FF2B5EF4-FFF2-40B4-BE49-F238E27FC236}">
                  <a16:creationId xmlns:a16="http://schemas.microsoft.com/office/drawing/2014/main" id="{8D317873-2614-4C9C-99B7-03E632E549D4}"/>
                </a:ext>
              </a:extLst>
            </p:cNvPr>
            <p:cNvSpPr/>
            <p:nvPr/>
          </p:nvSpPr>
          <p:spPr>
            <a:xfrm>
              <a:off x="6909578" y="2132975"/>
              <a:ext cx="799090" cy="799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</p:grpSp>
      <p:grpSp>
        <p:nvGrpSpPr>
          <p:cNvPr id="149" name="Skupina 148">
            <a:extLst>
              <a:ext uri="{FF2B5EF4-FFF2-40B4-BE49-F238E27FC236}">
                <a16:creationId xmlns:a16="http://schemas.microsoft.com/office/drawing/2014/main" id="{2D79F67B-40F8-44BF-8731-FF59E0E5AE59}"/>
              </a:ext>
            </a:extLst>
          </p:cNvPr>
          <p:cNvGrpSpPr/>
          <p:nvPr/>
        </p:nvGrpSpPr>
        <p:grpSpPr>
          <a:xfrm flipH="1">
            <a:off x="2112713" y="5367505"/>
            <a:ext cx="3276000" cy="1055382"/>
            <a:chOff x="6778974" y="2004829"/>
            <a:chExt cx="3276000" cy="1055382"/>
          </a:xfrm>
        </p:grpSpPr>
        <p:sp>
          <p:nvSpPr>
            <p:cNvPr id="150" name="Obdélník: se zakulacenými rohy 149">
              <a:extLst>
                <a:ext uri="{FF2B5EF4-FFF2-40B4-BE49-F238E27FC236}">
                  <a16:creationId xmlns:a16="http://schemas.microsoft.com/office/drawing/2014/main" id="{CDC37735-3A7E-461D-AA9D-6BA50BE76CBF}"/>
                </a:ext>
              </a:extLst>
            </p:cNvPr>
            <p:cNvSpPr/>
            <p:nvPr/>
          </p:nvSpPr>
          <p:spPr>
            <a:xfrm>
              <a:off x="6778974" y="2004829"/>
              <a:ext cx="3276000" cy="1055382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  <p:sp>
          <p:nvSpPr>
            <p:cNvPr id="151" name="Ovál 150">
              <a:extLst>
                <a:ext uri="{FF2B5EF4-FFF2-40B4-BE49-F238E27FC236}">
                  <a16:creationId xmlns:a16="http://schemas.microsoft.com/office/drawing/2014/main" id="{47B2FC42-D60C-4F08-A183-8CA682353BCC}"/>
                </a:ext>
              </a:extLst>
            </p:cNvPr>
            <p:cNvSpPr/>
            <p:nvPr/>
          </p:nvSpPr>
          <p:spPr>
            <a:xfrm>
              <a:off x="6909578" y="2132975"/>
              <a:ext cx="799090" cy="799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obert CEZ" pitchFamily="2" charset="-18"/>
              </a:endParaRPr>
            </a:p>
          </p:txBody>
        </p:sp>
      </p:grpSp>
      <p:pic>
        <p:nvPicPr>
          <p:cNvPr id="152" name="Grafický objekt 151" descr="Potřesení rukou se souvislou výplní">
            <a:extLst>
              <a:ext uri="{FF2B5EF4-FFF2-40B4-BE49-F238E27FC236}">
                <a16:creationId xmlns:a16="http://schemas.microsoft.com/office/drawing/2014/main" id="{5D56E752-964D-4259-BDF7-CB6CF0F1F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58623" y="1832027"/>
            <a:ext cx="540000" cy="540000"/>
          </a:xfrm>
          <a:prstGeom prst="rect">
            <a:avLst/>
          </a:prstGeom>
        </p:spPr>
      </p:pic>
      <p:pic>
        <p:nvPicPr>
          <p:cNvPr id="180" name="Grafický objekt 179" descr="Smlouva se souvislou výplní">
            <a:extLst>
              <a:ext uri="{FF2B5EF4-FFF2-40B4-BE49-F238E27FC236}">
                <a16:creationId xmlns:a16="http://schemas.microsoft.com/office/drawing/2014/main" id="{E368A6DE-82D2-404A-9AE5-7CF45C3D1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90867" y="1799811"/>
            <a:ext cx="540000" cy="540000"/>
          </a:xfrm>
          <a:prstGeom prst="rect">
            <a:avLst/>
          </a:prstGeom>
        </p:spPr>
      </p:pic>
      <p:pic>
        <p:nvPicPr>
          <p:cNvPr id="181" name="Grafický objekt 180" descr="Skupina se souvislou výplní">
            <a:extLst>
              <a:ext uri="{FF2B5EF4-FFF2-40B4-BE49-F238E27FC236}">
                <a16:creationId xmlns:a16="http://schemas.microsoft.com/office/drawing/2014/main" id="{F370AE47-42C2-440C-8D5F-1AB24B28C2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212455" y="3083412"/>
            <a:ext cx="540000" cy="540000"/>
          </a:xfrm>
          <a:prstGeom prst="rect">
            <a:avLst/>
          </a:prstGeom>
        </p:spPr>
      </p:pic>
      <p:pic>
        <p:nvPicPr>
          <p:cNvPr id="182" name="Grafický objekt 181" descr="Peníze se souvislou výplní">
            <a:extLst>
              <a:ext uri="{FF2B5EF4-FFF2-40B4-BE49-F238E27FC236}">
                <a16:creationId xmlns:a16="http://schemas.microsoft.com/office/drawing/2014/main" id="{3D3C4121-EAFD-4B2D-98CB-24E4D905EF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361810" y="5625195"/>
            <a:ext cx="540000" cy="540000"/>
          </a:xfrm>
          <a:prstGeom prst="rect">
            <a:avLst/>
          </a:prstGeom>
        </p:spPr>
      </p:pic>
      <p:pic>
        <p:nvPicPr>
          <p:cNvPr id="183" name="Grafický objekt 182" descr="Udržitelnost se souvislou výplní">
            <a:extLst>
              <a:ext uri="{FF2B5EF4-FFF2-40B4-BE49-F238E27FC236}">
                <a16:creationId xmlns:a16="http://schemas.microsoft.com/office/drawing/2014/main" id="{CCAFCD5D-8480-4375-A95D-40C1052E5E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547133" y="4393641"/>
            <a:ext cx="540000" cy="540000"/>
          </a:xfrm>
          <a:prstGeom prst="rect">
            <a:avLst/>
          </a:prstGeom>
        </p:spPr>
      </p:pic>
      <p:pic>
        <p:nvPicPr>
          <p:cNvPr id="184" name="Grafický objekt 183" descr="Schůzka se souvislou výplní">
            <a:extLst>
              <a:ext uri="{FF2B5EF4-FFF2-40B4-BE49-F238E27FC236}">
                <a16:creationId xmlns:a16="http://schemas.microsoft.com/office/drawing/2014/main" id="{EC4819AD-4E90-43FE-A55F-8BD6408B7C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535212" y="3108625"/>
            <a:ext cx="540000" cy="540000"/>
          </a:xfrm>
          <a:prstGeom prst="rect">
            <a:avLst/>
          </a:prstGeom>
        </p:spPr>
      </p:pic>
      <p:pic>
        <p:nvPicPr>
          <p:cNvPr id="185" name="Grafický objekt 184" descr="Ozubená kola se souvislou výplní">
            <a:extLst>
              <a:ext uri="{FF2B5EF4-FFF2-40B4-BE49-F238E27FC236}">
                <a16:creationId xmlns:a16="http://schemas.microsoft.com/office/drawing/2014/main" id="{B49321CD-72BD-476F-A636-CF5289D3AA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588564" y="5614138"/>
            <a:ext cx="540000" cy="540000"/>
          </a:xfrm>
          <a:prstGeom prst="rect">
            <a:avLst/>
          </a:prstGeom>
        </p:spPr>
      </p:pic>
      <p:pic>
        <p:nvPicPr>
          <p:cNvPr id="190" name="Grafický objekt 189" descr="Elektromobil se souvislou výplní">
            <a:extLst>
              <a:ext uri="{FF2B5EF4-FFF2-40B4-BE49-F238E27FC236}">
                <a16:creationId xmlns:a16="http://schemas.microsoft.com/office/drawing/2014/main" id="{70CC4F5B-110B-46C7-9391-D3FE9712BB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220577" y="4386940"/>
            <a:ext cx="540000" cy="540000"/>
          </a:xfrm>
          <a:prstGeom prst="rect">
            <a:avLst/>
          </a:prstGeom>
        </p:spPr>
      </p:pic>
      <p:sp>
        <p:nvSpPr>
          <p:cNvPr id="191" name="TextovéPole 190">
            <a:extLst>
              <a:ext uri="{FF2B5EF4-FFF2-40B4-BE49-F238E27FC236}">
                <a16:creationId xmlns:a16="http://schemas.microsoft.com/office/drawing/2014/main" id="{EA7360BD-F1A8-4775-AF82-4002CE2DBF4B}"/>
              </a:ext>
            </a:extLst>
          </p:cNvPr>
          <p:cNvSpPr txBox="1"/>
          <p:nvPr/>
        </p:nvSpPr>
        <p:spPr>
          <a:xfrm>
            <a:off x="8311276" y="1771445"/>
            <a:ext cx="165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cap="all" dirty="0">
                <a:latin typeface="Roobert CEZ Heavy" pitchFamily="2" charset="-18"/>
                <a:cs typeface="Roobert CEZ Heavy" pitchFamily="2" charset="-18"/>
              </a:rPr>
              <a:t>Reklamní partnerství</a:t>
            </a:r>
          </a:p>
        </p:txBody>
      </p:sp>
      <p:sp>
        <p:nvSpPr>
          <p:cNvPr id="192" name="TextovéPole 191">
            <a:extLst>
              <a:ext uri="{FF2B5EF4-FFF2-40B4-BE49-F238E27FC236}">
                <a16:creationId xmlns:a16="http://schemas.microsoft.com/office/drawing/2014/main" id="{D2DDE2B1-A98A-487E-A258-9480865E4DEA}"/>
              </a:ext>
            </a:extLst>
          </p:cNvPr>
          <p:cNvSpPr txBox="1"/>
          <p:nvPr/>
        </p:nvSpPr>
        <p:spPr>
          <a:xfrm>
            <a:off x="2804552" y="1781233"/>
            <a:ext cx="1365478" cy="58477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cs-CZ" sz="1600" cap="all" dirty="0">
                <a:latin typeface="Roobert CEZ Heavy" pitchFamily="2" charset="-18"/>
                <a:cs typeface="Roobert CEZ Heavy" pitchFamily="2" charset="-18"/>
              </a:rPr>
              <a:t>Plánovací smlouva</a:t>
            </a:r>
          </a:p>
        </p:txBody>
      </p:sp>
      <p:sp>
        <p:nvSpPr>
          <p:cNvPr id="193" name="TextovéPole 192">
            <a:extLst>
              <a:ext uri="{FF2B5EF4-FFF2-40B4-BE49-F238E27FC236}">
                <a16:creationId xmlns:a16="http://schemas.microsoft.com/office/drawing/2014/main" id="{A0DD1ABF-2629-44F7-8674-E0A583F36648}"/>
              </a:ext>
            </a:extLst>
          </p:cNvPr>
          <p:cNvSpPr txBox="1"/>
          <p:nvPr/>
        </p:nvSpPr>
        <p:spPr>
          <a:xfrm>
            <a:off x="9262537" y="3070306"/>
            <a:ext cx="1271622" cy="58477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cs-CZ" sz="1600" cap="all" dirty="0">
                <a:latin typeface="Roobert CEZ Heavy" pitchFamily="2" charset="-18"/>
                <a:cs typeface="Roobert CEZ Heavy" pitchFamily="2" charset="-18"/>
              </a:rPr>
              <a:t>Nadační projekty</a:t>
            </a:r>
          </a:p>
        </p:txBody>
      </p:sp>
      <p:sp>
        <p:nvSpPr>
          <p:cNvPr id="194" name="TextovéPole 193">
            <a:extLst>
              <a:ext uri="{FF2B5EF4-FFF2-40B4-BE49-F238E27FC236}">
                <a16:creationId xmlns:a16="http://schemas.microsoft.com/office/drawing/2014/main" id="{80F2A3CF-ED0C-4493-93DE-E163EC7F625F}"/>
              </a:ext>
            </a:extLst>
          </p:cNvPr>
          <p:cNvSpPr txBox="1"/>
          <p:nvPr/>
        </p:nvSpPr>
        <p:spPr>
          <a:xfrm>
            <a:off x="8100752" y="5602808"/>
            <a:ext cx="1931605" cy="58477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ctr"/>
            <a:r>
              <a:rPr lang="cs-CZ" sz="1600" cap="all" dirty="0">
                <a:latin typeface="Roobert CEZ Heavy" pitchFamily="2" charset="-18"/>
                <a:cs typeface="Roobert CEZ Heavy" pitchFamily="2" charset="-18"/>
              </a:rPr>
              <a:t>Plnění formou nájmu</a:t>
            </a:r>
          </a:p>
        </p:txBody>
      </p:sp>
      <p:sp>
        <p:nvSpPr>
          <p:cNvPr id="195" name="TextovéPole 194">
            <a:extLst>
              <a:ext uri="{FF2B5EF4-FFF2-40B4-BE49-F238E27FC236}">
                <a16:creationId xmlns:a16="http://schemas.microsoft.com/office/drawing/2014/main" id="{119382DA-B006-445C-A02A-ECBA73990F20}"/>
              </a:ext>
            </a:extLst>
          </p:cNvPr>
          <p:cNvSpPr txBox="1"/>
          <p:nvPr/>
        </p:nvSpPr>
        <p:spPr>
          <a:xfrm>
            <a:off x="1353819" y="4248503"/>
            <a:ext cx="2152692" cy="830997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ctr"/>
            <a:r>
              <a:rPr lang="cs-CZ" sz="1600" cap="all" dirty="0">
                <a:latin typeface="Roobert CEZ Heavy" pitchFamily="2" charset="-18"/>
                <a:cs typeface="Roobert CEZ Heavy" pitchFamily="2" charset="-18"/>
              </a:rPr>
              <a:t>Technická podpora projektů OZE</a:t>
            </a:r>
          </a:p>
        </p:txBody>
      </p:sp>
      <p:sp>
        <p:nvSpPr>
          <p:cNvPr id="196" name="TextovéPole 195">
            <a:extLst>
              <a:ext uri="{FF2B5EF4-FFF2-40B4-BE49-F238E27FC236}">
                <a16:creationId xmlns:a16="http://schemas.microsoft.com/office/drawing/2014/main" id="{3F558F6E-2D72-4D72-AB9A-1E94F590197F}"/>
              </a:ext>
            </a:extLst>
          </p:cNvPr>
          <p:cNvSpPr txBox="1"/>
          <p:nvPr/>
        </p:nvSpPr>
        <p:spPr>
          <a:xfrm>
            <a:off x="1247394" y="3203393"/>
            <a:ext cx="2198905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cs-CZ" sz="1600" cap="all" dirty="0">
                <a:latin typeface="Roobert CEZ Heavy" pitchFamily="2" charset="-18"/>
                <a:cs typeface="Roobert CEZ Heavy" pitchFamily="2" charset="-18"/>
              </a:rPr>
              <a:t>Co-development</a:t>
            </a:r>
          </a:p>
        </p:txBody>
      </p:sp>
      <p:sp>
        <p:nvSpPr>
          <p:cNvPr id="197" name="TextovéPole 196">
            <a:extLst>
              <a:ext uri="{FF2B5EF4-FFF2-40B4-BE49-F238E27FC236}">
                <a16:creationId xmlns:a16="http://schemas.microsoft.com/office/drawing/2014/main" id="{4A72D103-D8E6-4EE5-81EB-D0D0FB7DDB65}"/>
              </a:ext>
            </a:extLst>
          </p:cNvPr>
          <p:cNvSpPr txBox="1"/>
          <p:nvPr/>
        </p:nvSpPr>
        <p:spPr>
          <a:xfrm>
            <a:off x="2506517" y="5591751"/>
            <a:ext cx="176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cap="all" dirty="0">
                <a:latin typeface="Roobert CEZ Heavy" pitchFamily="2" charset="-18"/>
                <a:cs typeface="Roobert CEZ Heavy" pitchFamily="2" charset="-18"/>
              </a:rPr>
              <a:t>Nákup služeb od obce</a:t>
            </a:r>
          </a:p>
        </p:txBody>
      </p:sp>
      <p:sp>
        <p:nvSpPr>
          <p:cNvPr id="198" name="TextovéPole 197">
            <a:extLst>
              <a:ext uri="{FF2B5EF4-FFF2-40B4-BE49-F238E27FC236}">
                <a16:creationId xmlns:a16="http://schemas.microsoft.com/office/drawing/2014/main" id="{B2FFA93E-3AC4-4D91-BDB1-DBACDABC6F67}"/>
              </a:ext>
            </a:extLst>
          </p:cNvPr>
          <p:cNvSpPr txBox="1"/>
          <p:nvPr/>
        </p:nvSpPr>
        <p:spPr>
          <a:xfrm>
            <a:off x="9188847" y="4491672"/>
            <a:ext cx="1450803" cy="33855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cs-CZ" sz="1600" cap="all" dirty="0">
                <a:latin typeface="Roobert CEZ Heavy" pitchFamily="2" charset="-18"/>
                <a:cs typeface="Roobert CEZ Heavy" pitchFamily="2" charset="-18"/>
              </a:rPr>
              <a:t>Nabíječky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5FD3C5E-EC92-5C70-C0D6-9961DB529712}"/>
              </a:ext>
            </a:extLst>
          </p:cNvPr>
          <p:cNvSpPr/>
          <p:nvPr/>
        </p:nvSpPr>
        <p:spPr>
          <a:xfrm>
            <a:off x="788552" y="1288553"/>
            <a:ext cx="2016000" cy="72000"/>
          </a:xfrm>
          <a:prstGeom prst="rect">
            <a:avLst/>
          </a:prstGeom>
          <a:solidFill>
            <a:srgbClr val="00834D"/>
          </a:solidFill>
          <a:ln w="19050">
            <a:solidFill>
              <a:srgbClr val="008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obert CEZ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8219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1DE88669-4AAD-4390-8646-E183A6EF9876}"/>
              </a:ext>
            </a:extLst>
          </p:cNvPr>
          <p:cNvSpPr txBox="1"/>
          <p:nvPr/>
        </p:nvSpPr>
        <p:spPr>
          <a:xfrm>
            <a:off x="1011137" y="3664106"/>
            <a:ext cx="284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Roobert CEZ" pitchFamily="2" charset="-18"/>
                <a:cs typeface="Roobert CEZ" pitchFamily="2" charset="-18"/>
              </a:rPr>
              <a:t>Jednorázová podpora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BCA233A-3ADE-4BD9-A881-58257B262DB6}"/>
              </a:ext>
            </a:extLst>
          </p:cNvPr>
          <p:cNvSpPr txBox="1"/>
          <p:nvPr/>
        </p:nvSpPr>
        <p:spPr>
          <a:xfrm>
            <a:off x="4672064" y="3657744"/>
            <a:ext cx="284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Roobert CEZ" pitchFamily="2" charset="-18"/>
                <a:cs typeface="Roobert CEZ" pitchFamily="2" charset="-18"/>
              </a:rPr>
              <a:t>Periodická podpora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45B59C-F3A3-416B-8BE9-A3AA8565337E}"/>
              </a:ext>
            </a:extLst>
          </p:cNvPr>
          <p:cNvSpPr txBox="1"/>
          <p:nvPr/>
        </p:nvSpPr>
        <p:spPr>
          <a:xfrm>
            <a:off x="8284791" y="3660895"/>
            <a:ext cx="284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Roobert CEZ" pitchFamily="2" charset="-18"/>
                <a:cs typeface="Roobert CEZ" pitchFamily="2" charset="-18"/>
              </a:rPr>
              <a:t>Kombinace podpor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FDD2CB9-6C09-404F-9C4E-80CF6C31E0AD}"/>
              </a:ext>
            </a:extLst>
          </p:cNvPr>
          <p:cNvSpPr txBox="1"/>
          <p:nvPr/>
        </p:nvSpPr>
        <p:spPr>
          <a:xfrm>
            <a:off x="895137" y="4602204"/>
            <a:ext cx="306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Zejména u malých projektů </a:t>
            </a:r>
            <a:r>
              <a:rPr lang="cs-CZ" sz="2000" b="1" dirty="0">
                <a:latin typeface="Roobert CEZ" pitchFamily="2" charset="-18"/>
                <a:cs typeface="Roobert CEZ" pitchFamily="2" charset="-18"/>
              </a:rPr>
              <a:t>5–10 MW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0734BBA-79DD-4A7D-8411-056463EA10A8}"/>
              </a:ext>
            </a:extLst>
          </p:cNvPr>
          <p:cNvSpPr txBox="1"/>
          <p:nvPr/>
        </p:nvSpPr>
        <p:spPr>
          <a:xfrm>
            <a:off x="4561932" y="4754139"/>
            <a:ext cx="306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U projektů </a:t>
            </a:r>
            <a:r>
              <a:rPr lang="cs-CZ" sz="2000" b="1" dirty="0">
                <a:latin typeface="Roobert CEZ" pitchFamily="2" charset="-18"/>
                <a:cs typeface="Roobert CEZ" pitchFamily="2" charset="-18"/>
              </a:rPr>
              <a:t>nad 10 MW</a:t>
            </a:r>
            <a:endParaRPr lang="cs-CZ" sz="2000" dirty="0">
              <a:latin typeface="Roobert CEZ" pitchFamily="2" charset="-18"/>
              <a:cs typeface="Roobert CEZ" pitchFamily="2" charset="-18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C9F76B8-ABE4-4467-9716-9D6940834E8E}"/>
              </a:ext>
            </a:extLst>
          </p:cNvPr>
          <p:cNvSpPr txBox="1"/>
          <p:nvPr/>
        </p:nvSpPr>
        <p:spPr>
          <a:xfrm>
            <a:off x="8223425" y="5500731"/>
            <a:ext cx="297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 dirty="0">
                <a:latin typeface="Roobert CEZ" pitchFamily="2" charset="-18"/>
                <a:cs typeface="Roobert CEZ" pitchFamily="2" charset="-18"/>
              </a:rPr>
              <a:t>Kombinace plnění </a:t>
            </a:r>
            <a:r>
              <a:rPr lang="cs-CZ" sz="1200" dirty="0">
                <a:latin typeface="Roobert CEZ" pitchFamily="2" charset="-18"/>
                <a:cs typeface="Roobert CEZ" pitchFamily="2" charset="-18"/>
              </a:rPr>
              <a:t>jednorázové </a:t>
            </a:r>
            <a:br>
              <a:rPr lang="cs-CZ" sz="1200" dirty="0">
                <a:latin typeface="Roobert CEZ" pitchFamily="2" charset="-18"/>
                <a:cs typeface="Roobert CEZ" pitchFamily="2" charset="-18"/>
              </a:rPr>
            </a:br>
            <a:r>
              <a:rPr lang="cs-CZ" sz="1200" dirty="0">
                <a:latin typeface="Roobert CEZ" pitchFamily="2" charset="-18"/>
                <a:cs typeface="Roobert CEZ" pitchFamily="2" charset="-18"/>
              </a:rPr>
              <a:t>a periodické podpory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6DC33D9-4239-4F49-A606-2A630B6C56AB}"/>
              </a:ext>
            </a:extLst>
          </p:cNvPr>
          <p:cNvSpPr txBox="1"/>
          <p:nvPr/>
        </p:nvSpPr>
        <p:spPr>
          <a:xfrm>
            <a:off x="8260409" y="4600251"/>
            <a:ext cx="289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000" dirty="0">
                <a:latin typeface="Roobert CEZ" pitchFamily="2" charset="-18"/>
                <a:cs typeface="Roobert CEZ" pitchFamily="2" charset="-18"/>
              </a:rPr>
              <a:t>U projektů </a:t>
            </a:r>
            <a:r>
              <a:rPr lang="cs-CZ" sz="2000" b="1" dirty="0">
                <a:latin typeface="Roobert CEZ" pitchFamily="2" charset="-18"/>
                <a:cs typeface="Roobert CEZ" pitchFamily="2" charset="-18"/>
              </a:rPr>
              <a:t>nad 20 MW </a:t>
            </a:r>
            <a:br>
              <a:rPr lang="cs-CZ" sz="2000" b="1" dirty="0">
                <a:latin typeface="Roobert CEZ" pitchFamily="2" charset="-18"/>
                <a:cs typeface="Roobert CEZ" pitchFamily="2" charset="-18"/>
              </a:rPr>
            </a:br>
            <a:r>
              <a:rPr lang="cs-CZ" sz="2000" dirty="0">
                <a:latin typeface="Roobert CEZ" pitchFamily="2" charset="-18"/>
                <a:cs typeface="Roobert CEZ" pitchFamily="2" charset="-18"/>
              </a:rPr>
              <a:t>a na žádost obce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131B125A-C66E-40CE-99C7-9D14E0E53A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0747" y="425368"/>
            <a:ext cx="10167781" cy="929700"/>
          </a:xfrm>
        </p:spPr>
        <p:txBody>
          <a:bodyPr/>
          <a:lstStyle/>
          <a:p>
            <a:r>
              <a:rPr lang="cs-CZ" dirty="0">
                <a:latin typeface="Roobert CEZ "/>
              </a:rPr>
              <a:t>Podporu v rámci plánovacích smluv lze čerpat několika způsoby</a:t>
            </a:r>
          </a:p>
        </p:txBody>
      </p:sp>
      <p:pic>
        <p:nvPicPr>
          <p:cNvPr id="25" name="Grafický objekt 24" descr="Kruhy se šipkami se souvislou výplní">
            <a:extLst>
              <a:ext uri="{FF2B5EF4-FFF2-40B4-BE49-F238E27FC236}">
                <a16:creationId xmlns:a16="http://schemas.microsoft.com/office/drawing/2014/main" id="{323A7040-2C83-41B6-9FDA-4ADDE8DB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1934" y="2314136"/>
            <a:ext cx="1024501" cy="1024501"/>
          </a:xfrm>
          <a:prstGeom prst="rect">
            <a:avLst/>
          </a:prstGeom>
        </p:spPr>
      </p:pic>
      <p:sp>
        <p:nvSpPr>
          <p:cNvPr id="2" name="Kruh: dutý 1">
            <a:extLst>
              <a:ext uri="{FF2B5EF4-FFF2-40B4-BE49-F238E27FC236}">
                <a16:creationId xmlns:a16="http://schemas.microsoft.com/office/drawing/2014/main" id="{DA65C737-A9F0-40FD-A9F6-2E007EE6AB8B}"/>
              </a:ext>
            </a:extLst>
          </p:cNvPr>
          <p:cNvSpPr/>
          <p:nvPr/>
        </p:nvSpPr>
        <p:spPr>
          <a:xfrm>
            <a:off x="5340000" y="2060848"/>
            <a:ext cx="1512000" cy="1512000"/>
          </a:xfrm>
          <a:prstGeom prst="donut">
            <a:avLst>
              <a:gd name="adj" fmla="val 9559"/>
            </a:avLst>
          </a:prstGeom>
          <a:solidFill>
            <a:srgbClr val="00C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  <a:latin typeface="Roobert CEZ" pitchFamily="2" charset="-18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7819F54-D519-4B9B-A3D5-D9B3435F1EF4}"/>
              </a:ext>
            </a:extLst>
          </p:cNvPr>
          <p:cNvGrpSpPr/>
          <p:nvPr/>
        </p:nvGrpSpPr>
        <p:grpSpPr>
          <a:xfrm>
            <a:off x="1673205" y="2060848"/>
            <a:ext cx="1512000" cy="1512000"/>
            <a:chOff x="1745223" y="1895450"/>
            <a:chExt cx="1512000" cy="1512000"/>
          </a:xfrm>
        </p:grpSpPr>
        <p:pic>
          <p:nvPicPr>
            <p:cNvPr id="27" name="Grafický objekt 26" descr="Bankovní šek se souvislou výplní">
              <a:extLst>
                <a:ext uri="{FF2B5EF4-FFF2-40B4-BE49-F238E27FC236}">
                  <a16:creationId xmlns:a16="http://schemas.microsoft.com/office/drawing/2014/main" id="{01C31EFE-8E97-4EB9-A972-431E5C78A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74948" y="2337844"/>
              <a:ext cx="652550" cy="652552"/>
            </a:xfrm>
            <a:prstGeom prst="rect">
              <a:avLst/>
            </a:prstGeom>
          </p:spPr>
        </p:pic>
        <p:sp>
          <p:nvSpPr>
            <p:cNvPr id="37" name="Kruh: dutý 36">
              <a:extLst>
                <a:ext uri="{FF2B5EF4-FFF2-40B4-BE49-F238E27FC236}">
                  <a16:creationId xmlns:a16="http://schemas.microsoft.com/office/drawing/2014/main" id="{7FB45BB6-EF74-4DB8-BC5D-EEF24BC8051B}"/>
                </a:ext>
              </a:extLst>
            </p:cNvPr>
            <p:cNvSpPr/>
            <p:nvPr/>
          </p:nvSpPr>
          <p:spPr>
            <a:xfrm>
              <a:off x="1745223" y="1895450"/>
              <a:ext cx="1512000" cy="1512000"/>
            </a:xfrm>
            <a:prstGeom prst="donut">
              <a:avLst>
                <a:gd name="adj" fmla="val 9559"/>
              </a:avLst>
            </a:prstGeom>
            <a:solidFill>
              <a:srgbClr val="008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  <a:latin typeface="Roobert CEZ" pitchFamily="2" charset="-18"/>
              </a:endParaRP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27BABB4-DE91-4311-A2C4-3BF577076773}"/>
              </a:ext>
            </a:extLst>
          </p:cNvPr>
          <p:cNvGrpSpPr/>
          <p:nvPr/>
        </p:nvGrpSpPr>
        <p:grpSpPr>
          <a:xfrm>
            <a:off x="8952729" y="2060848"/>
            <a:ext cx="1512000" cy="1512000"/>
            <a:chOff x="9024747" y="1840210"/>
            <a:chExt cx="1512000" cy="1512000"/>
          </a:xfrm>
        </p:grpSpPr>
        <p:pic>
          <p:nvPicPr>
            <p:cNvPr id="26" name="Grafický objekt 25" descr="Potřesení rukou se souvislou výplní">
              <a:extLst>
                <a:ext uri="{FF2B5EF4-FFF2-40B4-BE49-F238E27FC236}">
                  <a16:creationId xmlns:a16="http://schemas.microsoft.com/office/drawing/2014/main" id="{408BC11E-EDF2-4485-8806-EEA0A467F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9268497" y="2145886"/>
              <a:ext cx="1024501" cy="1024501"/>
            </a:xfrm>
            <a:prstGeom prst="rect">
              <a:avLst/>
            </a:prstGeom>
          </p:spPr>
        </p:pic>
        <p:sp>
          <p:nvSpPr>
            <p:cNvPr id="38" name="Kruh: dutý 37">
              <a:extLst>
                <a:ext uri="{FF2B5EF4-FFF2-40B4-BE49-F238E27FC236}">
                  <a16:creationId xmlns:a16="http://schemas.microsoft.com/office/drawing/2014/main" id="{A6A532D9-2737-46C3-8AAD-179DC19BF17D}"/>
                </a:ext>
              </a:extLst>
            </p:cNvPr>
            <p:cNvSpPr/>
            <p:nvPr/>
          </p:nvSpPr>
          <p:spPr>
            <a:xfrm>
              <a:off x="9024747" y="1840210"/>
              <a:ext cx="1512000" cy="1512000"/>
            </a:xfrm>
            <a:prstGeom prst="donut">
              <a:avLst>
                <a:gd name="adj" fmla="val 955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  <a:latin typeface="Roobert CEZ" pitchFamily="2" charset="-18"/>
              </a:endParaRPr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6EE1EF46-6990-C473-8FEF-52FB35FE2F7C}"/>
              </a:ext>
            </a:extLst>
          </p:cNvPr>
          <p:cNvSpPr txBox="1"/>
          <p:nvPr/>
        </p:nvSpPr>
        <p:spPr>
          <a:xfrm>
            <a:off x="3721264" y="2649382"/>
            <a:ext cx="108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Roobert CEZ" pitchFamily="2" charset="-18"/>
                <a:cs typeface="Roobert CEZ" pitchFamily="2" charset="-18"/>
              </a:rPr>
              <a:t>nebo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0C9F9D-C0F6-D945-4408-7D655AE0F34F}"/>
              </a:ext>
            </a:extLst>
          </p:cNvPr>
          <p:cNvSpPr txBox="1"/>
          <p:nvPr/>
        </p:nvSpPr>
        <p:spPr>
          <a:xfrm>
            <a:off x="7361675" y="2649382"/>
            <a:ext cx="108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Roobert CEZ" pitchFamily="2" charset="-18"/>
                <a:cs typeface="Roobert CEZ" pitchFamily="2" charset="-18"/>
              </a:rPr>
              <a:t>nebo</a:t>
            </a:r>
          </a:p>
        </p:txBody>
      </p:sp>
    </p:spTree>
    <p:extLst>
      <p:ext uri="{BB962C8B-B14F-4D97-AF65-F5344CB8AC3E}">
        <p14:creationId xmlns:p14="http://schemas.microsoft.com/office/powerpoint/2010/main" val="37721984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27D32F3C-8891-408B-9FB2-9D6412B5BC50}" vid="{C5961FE9-A946-4191-9EDA-4B3CAFE294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1201</TotalTime>
  <Words>484</Words>
  <Application>Microsoft Office PowerPoint</Application>
  <PresentationFormat>Širokoúhlá obrazovka</PresentationFormat>
  <Paragraphs>64</Paragraphs>
  <Slides>10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Calibri</vt:lpstr>
      <vt:lpstr>Roobert CEZ Heavy</vt:lpstr>
      <vt:lpstr>Wingdings</vt:lpstr>
      <vt:lpstr>Roobert CEZ</vt:lpstr>
      <vt:lpstr>Arial</vt:lpstr>
      <vt:lpstr>Roobert CEZ </vt:lpstr>
      <vt:lpstr>Motiv1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Špatenková Petra</dc:creator>
  <cp:lastModifiedBy>Michaela Mottlová</cp:lastModifiedBy>
  <cp:revision>32</cp:revision>
  <dcterms:created xsi:type="dcterms:W3CDTF">2022-11-11T11:41:56Z</dcterms:created>
  <dcterms:modified xsi:type="dcterms:W3CDTF">2025-02-18T08:51:55Z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8f7dc0-256e-47cb-88f6-b934c9fda773_Enabled">
    <vt:lpwstr>true</vt:lpwstr>
  </property>
  <property fmtid="{D5CDD505-2E9C-101B-9397-08002B2CF9AE}" pid="3" name="MSIP_Label_ce8f7dc0-256e-47cb-88f6-b934c9fda773_SetDate">
    <vt:lpwstr>2023-09-07T12:54:47Z</vt:lpwstr>
  </property>
  <property fmtid="{D5CDD505-2E9C-101B-9397-08002B2CF9AE}" pid="4" name="MSIP_Label_ce8f7dc0-256e-47cb-88f6-b934c9fda773_Method">
    <vt:lpwstr>Privileged</vt:lpwstr>
  </property>
  <property fmtid="{D5CDD505-2E9C-101B-9397-08002B2CF9AE}" pid="5" name="MSIP_Label_ce8f7dc0-256e-47cb-88f6-b934c9fda773_Name">
    <vt:lpwstr>L00038</vt:lpwstr>
  </property>
  <property fmtid="{D5CDD505-2E9C-101B-9397-08002B2CF9AE}" pid="6" name="MSIP_Label_ce8f7dc0-256e-47cb-88f6-b934c9fda773_SiteId">
    <vt:lpwstr>b233f9e1-5599-4693-9cef-38858fe25406</vt:lpwstr>
  </property>
  <property fmtid="{D5CDD505-2E9C-101B-9397-08002B2CF9AE}" pid="7" name="MSIP_Label_ce8f7dc0-256e-47cb-88f6-b934c9fda773_ActionId">
    <vt:lpwstr>76d41207-8edc-461b-9232-a6155eb4ae1e</vt:lpwstr>
  </property>
  <property fmtid="{D5CDD505-2E9C-101B-9397-08002B2CF9AE}" pid="8" name="MSIP_Label_ce8f7dc0-256e-47cb-88f6-b934c9fda773_ContentBits">
    <vt:lpwstr>1</vt:lpwstr>
  </property>
  <property fmtid="{D5CDD505-2E9C-101B-9397-08002B2CF9AE}" pid="9" name="DocumentClasification">
    <vt:lpwstr>Interní</vt:lpwstr>
  </property>
  <property fmtid="{D5CDD505-2E9C-101B-9397-08002B2CF9AE}" pid="10" name="CEZ_DLP">
    <vt:lpwstr>CEZ:COZ:C</vt:lpwstr>
  </property>
  <property fmtid="{D5CDD505-2E9C-101B-9397-08002B2CF9AE}" pid="11" name="CEZ_MIPLabelName">
    <vt:lpwstr>Internal-COZ</vt:lpwstr>
  </property>
</Properties>
</file>