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0" r:id="rId4"/>
    <p:sldId id="276" r:id="rId5"/>
    <p:sldId id="277" r:id="rId6"/>
    <p:sldId id="261" r:id="rId7"/>
    <p:sldId id="258" r:id="rId8"/>
    <p:sldId id="278" r:id="rId9"/>
    <p:sldId id="262" r:id="rId10"/>
    <p:sldId id="279" r:id="rId11"/>
    <p:sldId id="263" r:id="rId12"/>
    <p:sldId id="28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735763" cy="9866313"/>
  <p:embeddedFontLst>
    <p:embeddedFont>
      <p:font typeface="DM Sans" pitchFamily="2" charset="0"/>
      <p:regular r:id="rId23"/>
      <p:bold r:id="rId24"/>
      <p:italic r:id="rId25"/>
      <p:boldItalic r:id="rId26"/>
    </p:embeddedFont>
    <p:embeddedFont>
      <p:font typeface="Montserrat" pitchFamily="2" charset="0"/>
      <p:regular r:id="rId27"/>
      <p:bold r:id="rId28"/>
      <p:italic r:id="rId29"/>
      <p:boldItalic r:id="rId30"/>
    </p:embeddedFont>
    <p:embeddedFont>
      <p:font typeface="Montserrat Light" panose="020F0302020204030204" pitchFamily="34" charset="0"/>
      <p:regular r:id="rId31"/>
      <p:bold r:id="rId32"/>
      <p:italic r:id="rId33"/>
      <p:boldItalic r:id="rId34"/>
    </p:embeddedFont>
    <p:embeddedFont>
      <p:font typeface="Montserrat SemiBold" panose="020F0502020204030204" pitchFamily="34" charset="0"/>
      <p:regular r:id="rId35"/>
      <p:bold r:id="rId36"/>
      <p:italic r:id="rId37"/>
      <p:boldItalic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mlJVWXFhAS2HvrDArEmEhIKax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798C76-787C-42E7-B8A5-1B66C722AD12}">
  <a:tblStyle styleId="{4C798C76-787C-42E7-B8A5-1B66C722AD1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1591EF0-638A-4AE5-AFC4-9367EAF82BD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CB291D9-A155-412A-BD37-8DAAA9F4FB93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71" d="100"/>
          <a:sy n="71" d="100"/>
        </p:scale>
        <p:origin x="1304" y="464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Úspora ze sdílení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Spotřeba (Kč/kWh)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D-5542-BBCE-2AAF3EBB9F4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Výkup (Kč/kWh)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9D-5542-BBCE-2AAF3EBB9F4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Cena za sdílení (Kč/kWh)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9D-5542-BBCE-2AAF3EBB9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654399"/>
        <c:axId val="601656111"/>
      </c:barChart>
      <c:catAx>
        <c:axId val="601654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1656111"/>
        <c:crosses val="autoZero"/>
        <c:auto val="1"/>
        <c:lblAlgn val="ctr"/>
        <c:lblOffset val="100"/>
        <c:noMultiLvlLbl val="0"/>
      </c:catAx>
      <c:valAx>
        <c:axId val="60165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165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8497742286022"/>
          <c:y val="0.95197014104955302"/>
          <c:w val="0.54612111481327519"/>
          <c:h val="3.6610662652064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3" y="0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013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13bd88131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13bd881311_0_3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313bd881311_0_3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5badb15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00" cy="3329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2d5badb15c0_0_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2d5badb15c0_0_0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5badb15c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00" cy="3329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d5badb15c0_0_2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d5badb15c0_0_2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5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13bd88131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313bd881311_0_1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g313bd881311_0_12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d5bb7a7c1c_0_9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2d5bb7a7c1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00" cy="3329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1C4AF3A0-AA74-455A-35F2-645109926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>
            <a:extLst>
              <a:ext uri="{FF2B5EF4-FFF2-40B4-BE49-F238E27FC236}">
                <a16:creationId xmlns:a16="http://schemas.microsoft.com/office/drawing/2014/main" id="{0DF3F0E8-43A2-BD23-0056-D05A7FC8B2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2405E7F8-C73E-D5EA-D513-3AF44032CE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539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B33F0FA3-0032-D038-424B-4BA6B6E41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>
            <a:extLst>
              <a:ext uri="{FF2B5EF4-FFF2-40B4-BE49-F238E27FC236}">
                <a16:creationId xmlns:a16="http://schemas.microsoft.com/office/drawing/2014/main" id="{3FF6A357-2D75-07C0-43F9-70264082FD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AB2402AC-DB78-EA19-7886-65A39323A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842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ba4f55d44_0_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fba4f55d4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ba4f55d4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00" cy="3329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fba4f55d44_0_7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2fba4f55d44_0_70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ba4f55d44_0_83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fba4f55d4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b870282f9_0_4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fb870282f9_0_4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g2fb870282f9_0_4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b870282f9_0_43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52" name="Google Shape;52;g2fb870282f9_0_43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2fb870282f9_0_4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fb870282f9_0_1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2fb870282f9_0_1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g2fb870282f9_0_1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fb870282f9_0_8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21" name="Google Shape;21;g2fb870282f9_0_8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2" name="Google Shape;22;g2fb870282f9_0_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fb870282f9_0_12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5" name="Google Shape;25;g2fb870282f9_0_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fb870282f9_0_19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fb870282f9_0_1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g2fb870282f9_0_19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g2fb870282f9_0_1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fb870282f9_0_2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2fb870282f9_0_2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fb870282f9_0_2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g2fb870282f9_0_2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g2fb870282f9_0_2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fb870282f9_0_31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40" name="Google Shape;40;g2fb870282f9_0_3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fb870282f9_0_34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2fb870282f9_0_34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44" name="Google Shape;44;g2fb870282f9_0_34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g2fb870282f9_0_34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g2fb870282f9_0_3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70282f9_0_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2fb870282f9_0_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2fb870282f9_0_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fzp.cz/dotace-a-pujcky/modernizacni-fond/vyzvy/detail-vyzvy/?id=27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ken.cz/clanky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/>
          <p:nvPr/>
        </p:nvSpPr>
        <p:spPr>
          <a:xfrm rot="-4521330">
            <a:off x="4654532" y="1296205"/>
            <a:ext cx="14167639" cy="7119239"/>
          </a:xfrm>
          <a:custGeom>
            <a:avLst/>
            <a:gdLst/>
            <a:ahLst/>
            <a:cxnLst/>
            <a:rect l="l" t="t" r="r" b="b"/>
            <a:pathLst>
              <a:path w="14167639" h="7119239" extrusionOk="0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9586782" y="-129"/>
            <a:ext cx="8701218" cy="10400502"/>
          </a:xfrm>
          <a:custGeom>
            <a:avLst/>
            <a:gdLst/>
            <a:ahLst/>
            <a:cxnLst/>
            <a:rect l="l" t="t" r="r" b="b"/>
            <a:pathLst>
              <a:path w="8606155" h="10286874" extrusionOk="0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6265" r="-562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" name="Google Shape;61;p1"/>
          <p:cNvGrpSpPr/>
          <p:nvPr/>
        </p:nvGrpSpPr>
        <p:grpSpPr>
          <a:xfrm>
            <a:off x="3465391" y="3322314"/>
            <a:ext cx="11387054" cy="3634710"/>
            <a:chOff x="0" y="-19050"/>
            <a:chExt cx="2999060" cy="957290"/>
          </a:xfrm>
        </p:grpSpPr>
        <p:sp>
          <p:nvSpPr>
            <p:cNvPr id="62" name="Google Shape;62;p1"/>
            <p:cNvSpPr/>
            <p:nvPr/>
          </p:nvSpPr>
          <p:spPr>
            <a:xfrm>
              <a:off x="0" y="0"/>
              <a:ext cx="2999060" cy="938240"/>
            </a:xfrm>
            <a:custGeom>
              <a:avLst/>
              <a:gdLst/>
              <a:ahLst/>
              <a:cxnLst/>
              <a:rect l="l" t="t" r="r" b="b"/>
              <a:pathLst>
                <a:path w="2999060" h="938240" extrusionOk="0">
                  <a:moveTo>
                    <a:pt x="0" y="0"/>
                  </a:moveTo>
                  <a:lnTo>
                    <a:pt x="2999060" y="0"/>
                  </a:lnTo>
                  <a:lnTo>
                    <a:pt x="2999060" y="938240"/>
                  </a:lnTo>
                  <a:lnTo>
                    <a:pt x="0" y="938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 txBox="1"/>
            <p:nvPr/>
          </p:nvSpPr>
          <p:spPr>
            <a:xfrm>
              <a:off x="0" y="-19050"/>
              <a:ext cx="2999060" cy="957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1"/>
          <p:cNvSpPr/>
          <p:nvPr/>
        </p:nvSpPr>
        <p:spPr>
          <a:xfrm>
            <a:off x="7699322" y="787561"/>
            <a:ext cx="2889355" cy="2018591"/>
          </a:xfrm>
          <a:custGeom>
            <a:avLst/>
            <a:gdLst/>
            <a:ahLst/>
            <a:cxnLst/>
            <a:rect l="l" t="t" r="r" b="b"/>
            <a:pathLst>
              <a:path w="2889355" h="2018591" extrusionOk="0">
                <a:moveTo>
                  <a:pt x="0" y="0"/>
                </a:moveTo>
                <a:lnTo>
                  <a:pt x="2889356" y="0"/>
                </a:lnTo>
                <a:lnTo>
                  <a:pt x="2889356" y="2018591"/>
                </a:lnTo>
                <a:lnTo>
                  <a:pt x="0" y="2018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4140293" y="5168010"/>
            <a:ext cx="10007400" cy="79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37"/>
              <a:buFont typeface="Arial"/>
              <a:buNone/>
            </a:pPr>
            <a:r>
              <a:rPr lang="cs-CZ" sz="3737" dirty="0">
                <a:solidFill>
                  <a:srgbClr val="040506"/>
                </a:solidFill>
                <a:latin typeface="Montserrat"/>
                <a:ea typeface="Montserrat"/>
                <a:cs typeface="Montserrat"/>
                <a:sym typeface="Montserrat"/>
              </a:rPr>
              <a:t>nejen v Pardubicích a Pardubickém kraji</a:t>
            </a:r>
            <a:endParaRPr sz="4537" b="0" i="0" u="none" strike="noStrike" cap="none" dirty="0">
              <a:solidFill>
                <a:srgbClr val="04050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881112" y="4067625"/>
            <a:ext cx="10525800" cy="1295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99"/>
              <a:buFont typeface="Arial"/>
              <a:buNone/>
            </a:pPr>
            <a:r>
              <a:rPr lang="en-US" sz="6099" b="1" i="0" u="none" strike="noStrike" cap="none" dirty="0" err="1">
                <a:solidFill>
                  <a:srgbClr val="040506"/>
                </a:solidFill>
                <a:latin typeface="Montserrat"/>
                <a:ea typeface="Montserrat"/>
                <a:cs typeface="Montserrat"/>
                <a:sym typeface="Montserrat"/>
              </a:rPr>
              <a:t>Sdílení</a:t>
            </a:r>
            <a:r>
              <a:rPr lang="en-US" sz="6099" b="1" i="0" u="none" strike="noStrike" cap="none" dirty="0">
                <a:solidFill>
                  <a:srgbClr val="04050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099" b="1" i="0" u="none" strike="noStrike" cap="none" dirty="0" err="1">
                <a:solidFill>
                  <a:srgbClr val="040506"/>
                </a:solidFill>
                <a:latin typeface="Montserrat"/>
                <a:ea typeface="Montserrat"/>
                <a:cs typeface="Montserrat"/>
                <a:sym typeface="Montserrat"/>
              </a:rPr>
              <a:t>energie</a:t>
            </a:r>
            <a:endParaRPr sz="6099" b="1" i="0" u="none" strike="noStrike" cap="none" dirty="0">
              <a:solidFill>
                <a:srgbClr val="04050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648725" y="8943200"/>
            <a:ext cx="102837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chemeClr val="dk2"/>
                </a:solidFill>
              </a:rPr>
              <a:t>BŘEZEN</a:t>
            </a:r>
            <a:r>
              <a:rPr lang="en-US" sz="3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sz="3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B0BEB-D66C-0E98-A761-9924B07B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3B6935-8237-4C8F-239F-FE00B37D9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4DE60CA6-E6DB-0C3F-F1A0-67BFE3541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0" y="886734"/>
            <a:ext cx="15065474" cy="82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8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2fba4f55d44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975" y="981725"/>
            <a:ext cx="13051827" cy="92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fba4f55d44_0_70"/>
          <p:cNvSpPr/>
          <p:nvPr/>
        </p:nvSpPr>
        <p:spPr>
          <a:xfrm>
            <a:off x="14241150" y="1513700"/>
            <a:ext cx="3336300" cy="2641200"/>
          </a:xfrm>
          <a:prstGeom prst="wedgeRectCallout">
            <a:avLst>
              <a:gd name="adj1" fmla="val -57871"/>
              <a:gd name="adj2" fmla="val -2134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Detailnější zobrazení rozdílů mezi OES a SOZE.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Pozor na kogenerační jednotky a střední podniky.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fba4f55d44_0_70"/>
          <p:cNvSpPr/>
          <p:nvPr/>
        </p:nvSpPr>
        <p:spPr>
          <a:xfrm>
            <a:off x="14241150" y="4956300"/>
            <a:ext cx="3336300" cy="4633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DŮLEŽITÉ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Podobnou úpravu forem energetických komunit zná i rakouské právo.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SOZE je dokonce výslovně zakotveno jako regionální uskupení výrobců a spotřebitelů energie spojených sítí nízkého či středního napětí.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rozdíl od OES také mají jeho členové nárok na přiměřenou slevu z poplatků za distribuci.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 v českém návrhu nenajdeme, ale snad se jí dočkáme v nové tarifní struktuře, kterou připraví Energetický regulační úřad. 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fba4f55d44_0_70"/>
          <p:cNvSpPr/>
          <p:nvPr/>
        </p:nvSpPr>
        <p:spPr>
          <a:xfrm>
            <a:off x="-894925" y="-914400"/>
            <a:ext cx="20475882" cy="2171141"/>
          </a:xfrm>
          <a:custGeom>
            <a:avLst/>
            <a:gdLst/>
            <a:ahLst/>
            <a:cxnLst/>
            <a:rect l="l" t="t" r="r" b="b"/>
            <a:pathLst>
              <a:path w="2064101" h="218865" extrusionOk="0">
                <a:moveTo>
                  <a:pt x="1860901" y="0"/>
                </a:moveTo>
                <a:lnTo>
                  <a:pt x="0" y="0"/>
                </a:lnTo>
                <a:lnTo>
                  <a:pt x="203200" y="218865"/>
                </a:lnTo>
                <a:lnTo>
                  <a:pt x="2064101" y="218865"/>
                </a:lnTo>
                <a:lnTo>
                  <a:pt x="1860901" y="0"/>
                </a:ln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fba4f55d44_0_70"/>
          <p:cNvSpPr txBox="1"/>
          <p:nvPr/>
        </p:nvSpPr>
        <p:spPr>
          <a:xfrm>
            <a:off x="2247951" y="107500"/>
            <a:ext cx="15171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4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SOZE VS. OES A VIZE RAKOUSKÉHO  MODELU</a:t>
            </a:r>
            <a:endParaRPr sz="4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C98B55B-148B-338D-B734-07B23E9E1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038458"/>
              </p:ext>
            </p:extLst>
          </p:nvPr>
        </p:nvGraphicFramePr>
        <p:xfrm>
          <a:off x="5372690" y="2937977"/>
          <a:ext cx="10009461" cy="667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oogle Shape;298;p10">
            <a:extLst>
              <a:ext uri="{FF2B5EF4-FFF2-40B4-BE49-F238E27FC236}">
                <a16:creationId xmlns:a16="http://schemas.microsoft.com/office/drawing/2014/main" id="{2B2447BA-341E-52D5-2E01-B48729510C5F}"/>
              </a:ext>
            </a:extLst>
          </p:cNvPr>
          <p:cNvGrpSpPr/>
          <p:nvPr/>
        </p:nvGrpSpPr>
        <p:grpSpPr>
          <a:xfrm>
            <a:off x="626145" y="-286222"/>
            <a:ext cx="19745525" cy="2454561"/>
            <a:chOff x="0" y="-19050"/>
            <a:chExt cx="1913893" cy="237915"/>
          </a:xfrm>
        </p:grpSpPr>
        <p:sp>
          <p:nvSpPr>
            <p:cNvPr id="8" name="Google Shape;299;p10">
              <a:extLst>
                <a:ext uri="{FF2B5EF4-FFF2-40B4-BE49-F238E27FC236}">
                  <a16:creationId xmlns:a16="http://schemas.microsoft.com/office/drawing/2014/main" id="{40E91276-93CE-1C7B-31E6-252169F17D00}"/>
                </a:ext>
              </a:extLst>
            </p:cNvPr>
            <p:cNvSpPr/>
            <p:nvPr/>
          </p:nvSpPr>
          <p:spPr>
            <a:xfrm>
              <a:off x="0" y="0"/>
              <a:ext cx="1913893" cy="218865"/>
            </a:xfrm>
            <a:custGeom>
              <a:avLst/>
              <a:gdLst/>
              <a:ahLst/>
              <a:cxnLst/>
              <a:rect l="l" t="t" r="r" b="b"/>
              <a:pathLst>
                <a:path w="1913893" h="218865" extrusionOk="0">
                  <a:moveTo>
                    <a:pt x="1710693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913893" y="218865"/>
                  </a:lnTo>
                  <a:lnTo>
                    <a:pt x="17106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00;p10">
              <a:extLst>
                <a:ext uri="{FF2B5EF4-FFF2-40B4-BE49-F238E27FC236}">
                  <a16:creationId xmlns:a16="http://schemas.microsoft.com/office/drawing/2014/main" id="{89FDF548-D87F-D151-D990-3185B61F2971}"/>
                </a:ext>
              </a:extLst>
            </p:cNvPr>
            <p:cNvSpPr txBox="1"/>
            <p:nvPr/>
          </p:nvSpPr>
          <p:spPr>
            <a:xfrm>
              <a:off x="101600" y="-19050"/>
              <a:ext cx="1710693" cy="237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01;p10">
            <a:extLst>
              <a:ext uri="{FF2B5EF4-FFF2-40B4-BE49-F238E27FC236}">
                <a16:creationId xmlns:a16="http://schemas.microsoft.com/office/drawing/2014/main" id="{461ED41B-29C0-2B0B-B42E-B65D7035BF9E}"/>
              </a:ext>
            </a:extLst>
          </p:cNvPr>
          <p:cNvSpPr/>
          <p:nvPr/>
        </p:nvSpPr>
        <p:spPr>
          <a:xfrm rot="-5400000">
            <a:off x="-2889240" y="5231181"/>
            <a:ext cx="15026802" cy="1497058"/>
          </a:xfrm>
          <a:custGeom>
            <a:avLst/>
            <a:gdLst/>
            <a:ahLst/>
            <a:cxnLst/>
            <a:rect l="l" t="t" r="r" b="b"/>
            <a:pathLst>
              <a:path w="15026802" h="1497058" extrusionOk="0">
                <a:moveTo>
                  <a:pt x="0" y="0"/>
                </a:moveTo>
                <a:lnTo>
                  <a:pt x="15026802" y="0"/>
                </a:lnTo>
                <a:lnTo>
                  <a:pt x="15026802" y="1497058"/>
                </a:lnTo>
                <a:lnTo>
                  <a:pt x="0" y="1497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82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2;p10">
            <a:extLst>
              <a:ext uri="{FF2B5EF4-FFF2-40B4-BE49-F238E27FC236}">
                <a16:creationId xmlns:a16="http://schemas.microsoft.com/office/drawing/2014/main" id="{133C2E3F-F0E5-598F-EB4E-64EB5FFE7091}"/>
              </a:ext>
            </a:extLst>
          </p:cNvPr>
          <p:cNvSpPr/>
          <p:nvPr/>
        </p:nvSpPr>
        <p:spPr>
          <a:xfrm>
            <a:off x="-9900556" y="-2713856"/>
            <a:ext cx="13776188" cy="15444920"/>
          </a:xfrm>
          <a:custGeom>
            <a:avLst/>
            <a:gdLst/>
            <a:ahLst/>
            <a:cxnLst/>
            <a:rect l="l" t="t" r="r" b="b"/>
            <a:pathLst>
              <a:path w="1462073" h="1639176" extrusionOk="0">
                <a:moveTo>
                  <a:pt x="0" y="0"/>
                </a:moveTo>
                <a:lnTo>
                  <a:pt x="1462073" y="0"/>
                </a:lnTo>
                <a:lnTo>
                  <a:pt x="1462073" y="1639176"/>
                </a:lnTo>
                <a:lnTo>
                  <a:pt x="0" y="163917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3970" r="-3396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03;p10">
            <a:extLst>
              <a:ext uri="{FF2B5EF4-FFF2-40B4-BE49-F238E27FC236}">
                <a16:creationId xmlns:a16="http://schemas.microsoft.com/office/drawing/2014/main" id="{50719A86-E9B5-DD8A-A4B3-3A62E5DCADBF}"/>
              </a:ext>
            </a:extLst>
          </p:cNvPr>
          <p:cNvSpPr txBox="1"/>
          <p:nvPr/>
        </p:nvSpPr>
        <p:spPr>
          <a:xfrm>
            <a:off x="5372690" y="82179"/>
            <a:ext cx="14113309" cy="119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5630" b="1" dirty="0">
                <a:solidFill>
                  <a:srgbClr val="FFFFFF"/>
                </a:solidFill>
                <a:latin typeface="Montserrat"/>
                <a:sym typeface="Montserrat"/>
              </a:rPr>
              <a:t>ÚSPORA ZE SDÍLENÍ JEDNODUŠE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97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ba4f55d44_0_8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fba4f55d44_0_83"/>
          <p:cNvSpPr/>
          <p:nvPr/>
        </p:nvSpPr>
        <p:spPr>
          <a:xfrm rot="-4522386">
            <a:off x="4652876" y="1295489"/>
            <a:ext cx="14166311" cy="7118572"/>
          </a:xfrm>
          <a:custGeom>
            <a:avLst/>
            <a:gdLst/>
            <a:ahLst/>
            <a:cxnLst/>
            <a:rect l="l" t="t" r="r" b="b"/>
            <a:pathLst>
              <a:path w="14167639" h="7119239" extrusionOk="0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fba4f55d44_0_83"/>
          <p:cNvSpPr/>
          <p:nvPr/>
        </p:nvSpPr>
        <p:spPr>
          <a:xfrm>
            <a:off x="9586782" y="-129"/>
            <a:ext cx="8692217" cy="10389743"/>
          </a:xfrm>
          <a:custGeom>
            <a:avLst/>
            <a:gdLst/>
            <a:ahLst/>
            <a:cxnLst/>
            <a:rect l="l" t="t" r="r" b="b"/>
            <a:pathLst>
              <a:path w="8606155" h="10286874" extrusionOk="0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56262" r="-5627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g2fba4f55d44_0_83"/>
          <p:cNvGrpSpPr/>
          <p:nvPr/>
        </p:nvGrpSpPr>
        <p:grpSpPr>
          <a:xfrm>
            <a:off x="3465391" y="3322314"/>
            <a:ext cx="11387283" cy="3634772"/>
            <a:chOff x="0" y="-19050"/>
            <a:chExt cx="2999100" cy="957300"/>
          </a:xfrm>
        </p:grpSpPr>
        <p:sp>
          <p:nvSpPr>
            <p:cNvPr id="232" name="Google Shape;232;g2fba4f55d44_0_83"/>
            <p:cNvSpPr/>
            <p:nvPr/>
          </p:nvSpPr>
          <p:spPr>
            <a:xfrm>
              <a:off x="0" y="0"/>
              <a:ext cx="2999060" cy="938240"/>
            </a:xfrm>
            <a:custGeom>
              <a:avLst/>
              <a:gdLst/>
              <a:ahLst/>
              <a:cxnLst/>
              <a:rect l="l" t="t" r="r" b="b"/>
              <a:pathLst>
                <a:path w="2999060" h="938240" extrusionOk="0">
                  <a:moveTo>
                    <a:pt x="0" y="0"/>
                  </a:moveTo>
                  <a:lnTo>
                    <a:pt x="2999060" y="0"/>
                  </a:lnTo>
                  <a:lnTo>
                    <a:pt x="2999060" y="938240"/>
                  </a:lnTo>
                  <a:lnTo>
                    <a:pt x="0" y="938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g2fba4f55d44_0_83"/>
            <p:cNvSpPr txBox="1"/>
            <p:nvPr/>
          </p:nvSpPr>
          <p:spPr>
            <a:xfrm>
              <a:off x="0" y="-19050"/>
              <a:ext cx="2999100" cy="9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g2fba4f55d44_0_83"/>
          <p:cNvSpPr/>
          <p:nvPr/>
        </p:nvSpPr>
        <p:spPr>
          <a:xfrm>
            <a:off x="4641442" y="6957025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 extrusionOk="0">
                <a:moveTo>
                  <a:pt x="0" y="0"/>
                </a:moveTo>
                <a:lnTo>
                  <a:pt x="9904959" y="0"/>
                </a:lnTo>
                <a:lnTo>
                  <a:pt x="9904959" y="680751"/>
                </a:lnTo>
                <a:lnTo>
                  <a:pt x="0" y="680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8732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fba4f55d44_0_83"/>
          <p:cNvSpPr txBox="1"/>
          <p:nvPr/>
        </p:nvSpPr>
        <p:spPr>
          <a:xfrm>
            <a:off x="3881150" y="3949300"/>
            <a:ext cx="10525800" cy="24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ctr" rtl="0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99"/>
              <a:buFont typeface="Arial"/>
              <a:buNone/>
            </a:pPr>
            <a:r>
              <a:rPr lang="en-US" sz="6099" b="1">
                <a:solidFill>
                  <a:srgbClr val="040506"/>
                </a:solidFill>
                <a:latin typeface="Montserrat"/>
                <a:ea typeface="Montserrat"/>
                <a:cs typeface="Montserrat"/>
                <a:sym typeface="Montserrat"/>
              </a:rPr>
              <a:t>Zkušenosti s komunitní energetikou</a:t>
            </a:r>
            <a:endParaRPr sz="6099" b="1" i="0" u="none" strike="noStrike" cap="none">
              <a:solidFill>
                <a:srgbClr val="04050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3bd881311_0_3"/>
          <p:cNvSpPr txBox="1">
            <a:spLocks noGrp="1"/>
          </p:cNvSpPr>
          <p:nvPr>
            <p:ph type="title"/>
          </p:nvPr>
        </p:nvSpPr>
        <p:spPr>
          <a:xfrm>
            <a:off x="623400" y="12567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Cíl studie</a:t>
            </a:r>
            <a:endParaRPr/>
          </a:p>
        </p:txBody>
      </p:sp>
      <p:sp>
        <p:nvSpPr>
          <p:cNvPr id="242" name="Google Shape;242;g313bd881311_0_3"/>
          <p:cNvSpPr txBox="1"/>
          <p:nvPr/>
        </p:nvSpPr>
        <p:spPr>
          <a:xfrm>
            <a:off x="11562150" y="8637875"/>
            <a:ext cx="6770700" cy="1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13bd881311_0_3"/>
          <p:cNvSpPr/>
          <p:nvPr/>
        </p:nvSpPr>
        <p:spPr>
          <a:xfrm>
            <a:off x="-894925" y="-914400"/>
            <a:ext cx="20475882" cy="2171141"/>
          </a:xfrm>
          <a:custGeom>
            <a:avLst/>
            <a:gdLst/>
            <a:ahLst/>
            <a:cxnLst/>
            <a:rect l="l" t="t" r="r" b="b"/>
            <a:pathLst>
              <a:path w="2064101" h="218865" extrusionOk="0">
                <a:moveTo>
                  <a:pt x="1860901" y="0"/>
                </a:moveTo>
                <a:lnTo>
                  <a:pt x="0" y="0"/>
                </a:lnTo>
                <a:lnTo>
                  <a:pt x="203200" y="218865"/>
                </a:lnTo>
                <a:lnTo>
                  <a:pt x="2064101" y="218865"/>
                </a:lnTo>
                <a:lnTo>
                  <a:pt x="1860901" y="0"/>
                </a:ln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313bd881311_0_3"/>
          <p:cNvSpPr txBox="1"/>
          <p:nvPr/>
        </p:nvSpPr>
        <p:spPr>
          <a:xfrm>
            <a:off x="2247940" y="107512"/>
            <a:ext cx="13587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 - výstupy studie pro okresní město</a:t>
            </a:r>
            <a:endParaRPr sz="5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g313bd881311_0_3"/>
          <p:cNvSpPr txBox="1">
            <a:spLocks noGrp="1"/>
          </p:cNvSpPr>
          <p:nvPr>
            <p:ph type="body" idx="1"/>
          </p:nvPr>
        </p:nvSpPr>
        <p:spPr>
          <a:xfrm>
            <a:off x="623400" y="2327000"/>
            <a:ext cx="14136300" cy="75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Studie ES </a:t>
            </a:r>
            <a:r>
              <a:rPr lang="en-US" sz="3000" dirty="0" err="1"/>
              <a:t>měla</a:t>
            </a:r>
            <a:r>
              <a:rPr lang="en-US" sz="3000" dirty="0"/>
              <a:t> za </a:t>
            </a:r>
            <a:r>
              <a:rPr lang="en-US" sz="3000" dirty="0" err="1"/>
              <a:t>cíl</a:t>
            </a:r>
            <a:r>
              <a:rPr lang="en-US" sz="3000" dirty="0"/>
              <a:t> </a:t>
            </a:r>
            <a:r>
              <a:rPr lang="en-US" sz="3000" dirty="0" err="1"/>
              <a:t>posouzení</a:t>
            </a:r>
            <a:r>
              <a:rPr lang="en-US" sz="3000" dirty="0"/>
              <a:t> </a:t>
            </a:r>
            <a:r>
              <a:rPr lang="en-US" sz="3000" dirty="0" err="1"/>
              <a:t>výstavby</a:t>
            </a:r>
            <a:r>
              <a:rPr lang="en-US" sz="3000" dirty="0"/>
              <a:t> FVE, </a:t>
            </a:r>
            <a:r>
              <a:rPr lang="en-US" sz="3000" dirty="0" err="1"/>
              <a:t>bateriových</a:t>
            </a:r>
            <a:r>
              <a:rPr lang="en-US" sz="3000" dirty="0"/>
              <a:t> </a:t>
            </a:r>
            <a:r>
              <a:rPr lang="en-US" sz="3000" dirty="0" err="1"/>
              <a:t>úložišť</a:t>
            </a:r>
            <a:r>
              <a:rPr lang="en-US" sz="3000" dirty="0"/>
              <a:t> a </a:t>
            </a:r>
            <a:r>
              <a:rPr lang="en-US" sz="3000" dirty="0" err="1"/>
              <a:t>vytvoření</a:t>
            </a:r>
            <a:r>
              <a:rPr lang="en-US" sz="3000" dirty="0"/>
              <a:t> </a:t>
            </a:r>
            <a:r>
              <a:rPr lang="en-US" sz="3000" dirty="0" err="1"/>
              <a:t>energetického</a:t>
            </a:r>
            <a:r>
              <a:rPr lang="en-US" sz="3000" dirty="0"/>
              <a:t> </a:t>
            </a:r>
            <a:r>
              <a:rPr lang="en-US" sz="3000" dirty="0" err="1"/>
              <a:t>společenství</a:t>
            </a:r>
            <a:endParaRPr sz="3000" dirty="0"/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 dirty="0" err="1"/>
              <a:t>Radnice</a:t>
            </a:r>
            <a:endParaRPr sz="3000" dirty="0"/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 dirty="0"/>
              <a:t>9x </a:t>
            </a:r>
            <a:r>
              <a:rPr lang="en-US" sz="3000" dirty="0" err="1"/>
              <a:t>vzdělávací</a:t>
            </a:r>
            <a:r>
              <a:rPr lang="en-US" sz="3000" dirty="0"/>
              <a:t> </a:t>
            </a:r>
            <a:r>
              <a:rPr lang="en-US" sz="3000" dirty="0" err="1"/>
              <a:t>zařízení</a:t>
            </a:r>
            <a:r>
              <a:rPr lang="en-US" sz="3000" dirty="0"/>
              <a:t> (ZŠ, MŠ)</a:t>
            </a:r>
            <a:endParaRPr sz="3000" dirty="0"/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 dirty="0" err="1"/>
              <a:t>Zimní</a:t>
            </a:r>
            <a:r>
              <a:rPr lang="en-US" sz="3000" dirty="0"/>
              <a:t> </a:t>
            </a:r>
            <a:r>
              <a:rPr lang="en-US" sz="3000" dirty="0" err="1"/>
              <a:t>stadion</a:t>
            </a:r>
            <a:endParaRPr sz="3000" dirty="0"/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 dirty="0" err="1"/>
              <a:t>Plavecký</a:t>
            </a:r>
            <a:r>
              <a:rPr lang="en-US" sz="3000" dirty="0"/>
              <a:t> </a:t>
            </a:r>
            <a:r>
              <a:rPr lang="en-US" sz="3000" dirty="0" err="1"/>
              <a:t>areál</a:t>
            </a:r>
            <a:endParaRPr sz="3000" dirty="0"/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 dirty="0" err="1"/>
              <a:t>Parkovací</a:t>
            </a:r>
            <a:r>
              <a:rPr lang="en-US" sz="3000" dirty="0"/>
              <a:t> </a:t>
            </a:r>
            <a:r>
              <a:rPr lang="en-US" sz="3000" dirty="0" err="1"/>
              <a:t>dům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9x FVE, </a:t>
            </a:r>
            <a:r>
              <a:rPr lang="en-US" sz="3000" dirty="0" err="1"/>
              <a:t>celkem</a:t>
            </a:r>
            <a:r>
              <a:rPr lang="en-US" sz="3000" dirty="0"/>
              <a:t> 1 300 </a:t>
            </a:r>
            <a:r>
              <a:rPr lang="en-US" sz="3000" dirty="0" err="1"/>
              <a:t>kWp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9x BESS, </a:t>
            </a:r>
            <a:r>
              <a:rPr lang="en-US" sz="3000" dirty="0" err="1"/>
              <a:t>celkem</a:t>
            </a:r>
            <a:r>
              <a:rPr lang="en-US" sz="3000" dirty="0"/>
              <a:t> 650 kWh</a:t>
            </a:r>
            <a:endParaRPr sz="3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/>
              <a:t>Od </a:t>
            </a:r>
            <a:r>
              <a:rPr lang="en-US" sz="3100" b="1" dirty="0" err="1"/>
              <a:t>začátku</a:t>
            </a:r>
            <a:r>
              <a:rPr lang="en-US" sz="3100" b="1" dirty="0"/>
              <a:t> je </a:t>
            </a:r>
            <a:r>
              <a:rPr lang="en-US" sz="3100" b="1" dirty="0" err="1"/>
              <a:t>nutné</a:t>
            </a:r>
            <a:r>
              <a:rPr lang="en-US" sz="3100" b="1" dirty="0"/>
              <a:t> </a:t>
            </a:r>
            <a:r>
              <a:rPr lang="en-US" sz="3100" b="1" dirty="0" err="1"/>
              <a:t>zadání</a:t>
            </a:r>
            <a:r>
              <a:rPr lang="en-US" sz="3100" b="1" dirty="0"/>
              <a:t>, </a:t>
            </a:r>
            <a:r>
              <a:rPr lang="en-US" sz="3100" b="1" dirty="0" err="1"/>
              <a:t>jestli</a:t>
            </a:r>
            <a:r>
              <a:rPr lang="en-US" sz="3100" b="1" dirty="0"/>
              <a:t> </a:t>
            </a:r>
            <a:r>
              <a:rPr lang="en-US" sz="3100" b="1" dirty="0" err="1"/>
              <a:t>bude</a:t>
            </a:r>
            <a:r>
              <a:rPr lang="en-US" sz="3100" b="1" dirty="0"/>
              <a:t> </a:t>
            </a:r>
            <a:r>
              <a:rPr lang="en-US" sz="3100" b="1" dirty="0" err="1"/>
              <a:t>investiční</a:t>
            </a:r>
            <a:r>
              <a:rPr lang="en-US" sz="3100" b="1" dirty="0"/>
              <a:t> </a:t>
            </a:r>
            <a:r>
              <a:rPr lang="en-US" sz="3100" b="1" dirty="0" err="1"/>
              <a:t>záměr</a:t>
            </a:r>
            <a:r>
              <a:rPr lang="en-US" sz="3100" b="1" dirty="0"/>
              <a:t> </a:t>
            </a:r>
            <a:r>
              <a:rPr lang="en-US" sz="3100" b="1" dirty="0" err="1"/>
              <a:t>schvalován</a:t>
            </a:r>
            <a:r>
              <a:rPr lang="en-US" sz="3100" b="1" dirty="0"/>
              <a:t> </a:t>
            </a:r>
            <a:r>
              <a:rPr lang="en-US" sz="3100" b="1" dirty="0" err="1"/>
              <a:t>jako</a:t>
            </a:r>
            <a:r>
              <a:rPr lang="en-US" sz="3100" b="1" dirty="0"/>
              <a:t> </a:t>
            </a:r>
            <a:r>
              <a:rPr lang="en-US" sz="3100" b="1" dirty="0" err="1"/>
              <a:t>jeden</a:t>
            </a:r>
            <a:r>
              <a:rPr lang="en-US" sz="3100" b="1" dirty="0"/>
              <a:t> </a:t>
            </a:r>
            <a:r>
              <a:rPr lang="en-US" sz="3100" b="1" dirty="0" err="1"/>
              <a:t>celek</a:t>
            </a:r>
            <a:r>
              <a:rPr lang="en-US" sz="3100" b="1" dirty="0"/>
              <a:t>, </a:t>
            </a:r>
            <a:r>
              <a:rPr lang="en-US" sz="3100" b="1" dirty="0" err="1"/>
              <a:t>nebo</a:t>
            </a:r>
            <a:r>
              <a:rPr lang="en-US" sz="3100" b="1" dirty="0"/>
              <a:t> </a:t>
            </a:r>
            <a:r>
              <a:rPr lang="en-US" sz="3100" b="1" dirty="0" err="1"/>
              <a:t>jako</a:t>
            </a:r>
            <a:r>
              <a:rPr lang="en-US" sz="3100" b="1" dirty="0"/>
              <a:t> </a:t>
            </a:r>
            <a:r>
              <a:rPr lang="en-US" sz="3100" b="1" dirty="0" err="1"/>
              <a:t>dílčí</a:t>
            </a:r>
            <a:r>
              <a:rPr lang="en-US" sz="3100" b="1" dirty="0"/>
              <a:t> </a:t>
            </a:r>
            <a:r>
              <a:rPr lang="en-US" sz="3100" b="1" dirty="0" err="1"/>
              <a:t>záměry</a:t>
            </a:r>
            <a:r>
              <a:rPr lang="en-US" sz="3100" b="1" dirty="0"/>
              <a:t>.</a:t>
            </a:r>
            <a:endParaRPr sz="31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5badb15c0_0_0"/>
          <p:cNvSpPr txBox="1">
            <a:spLocks noGrp="1"/>
          </p:cNvSpPr>
          <p:nvPr>
            <p:ph type="title"/>
          </p:nvPr>
        </p:nvSpPr>
        <p:spPr>
          <a:xfrm>
            <a:off x="623400" y="12567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Průběh studie</a:t>
            </a:r>
            <a:endParaRPr/>
          </a:p>
        </p:txBody>
      </p:sp>
      <p:sp>
        <p:nvSpPr>
          <p:cNvPr id="252" name="Google Shape;252;g2d5badb15c0_0_0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84261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Skladba ES má velký dopad do ekonomiky</a:t>
            </a:r>
            <a:endParaRPr sz="2700"/>
          </a:p>
          <a:p>
            <a:pPr marL="914400" lvl="1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je vhodné udělat vícekolově</a:t>
            </a:r>
            <a:endParaRPr sz="2700"/>
          </a:p>
          <a:p>
            <a:pPr marL="914400" lvl="1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hledání optimálního překryvu přetoku a spotřeby skrz úpravu výroby, spotřeby a akumulace</a:t>
            </a:r>
            <a:endParaRPr sz="2700"/>
          </a:p>
          <a:p>
            <a:pPr marL="914400" lvl="1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mezikrok je vždy optimalizace alokačního klíče, až pak následuje přepočet výsledků</a:t>
            </a:r>
            <a:endParaRPr sz="2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Poznatky k dílčím objektům:</a:t>
            </a:r>
            <a:endParaRPr sz="2700"/>
          </a:p>
          <a:p>
            <a:pPr marL="457200" lvl="0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na 3 z 6 MŠ je návratnost FVE dlouhá, pouze sdílet přetoky z jiných výroben</a:t>
            </a:r>
            <a:endParaRPr sz="2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Hledání optima napříč X-faktory a na 15-minutových datech je těžší úloha, než se zprvu zdá.</a:t>
            </a:r>
            <a:endParaRPr sz="2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Pro ohledání optimálních kapacit a optimálního alokačního klíče se využívá optimalizačních metod.</a:t>
            </a:r>
            <a:endParaRPr sz="2700"/>
          </a:p>
        </p:txBody>
      </p:sp>
      <p:sp>
        <p:nvSpPr>
          <p:cNvPr id="253" name="Google Shape;253;g2d5badb15c0_0_0"/>
          <p:cNvSpPr txBox="1"/>
          <p:nvPr/>
        </p:nvSpPr>
        <p:spPr>
          <a:xfrm>
            <a:off x="11562150" y="8637875"/>
            <a:ext cx="6770700" cy="1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d5badb15c0_0_0"/>
          <p:cNvSpPr/>
          <p:nvPr/>
        </p:nvSpPr>
        <p:spPr>
          <a:xfrm>
            <a:off x="-894925" y="-914400"/>
            <a:ext cx="20475882" cy="2171141"/>
          </a:xfrm>
          <a:custGeom>
            <a:avLst/>
            <a:gdLst/>
            <a:ahLst/>
            <a:cxnLst/>
            <a:rect l="l" t="t" r="r" b="b"/>
            <a:pathLst>
              <a:path w="2064101" h="218865" extrusionOk="0">
                <a:moveTo>
                  <a:pt x="1860901" y="0"/>
                </a:moveTo>
                <a:lnTo>
                  <a:pt x="0" y="0"/>
                </a:lnTo>
                <a:lnTo>
                  <a:pt x="203200" y="218865"/>
                </a:lnTo>
                <a:lnTo>
                  <a:pt x="2064101" y="218865"/>
                </a:lnTo>
                <a:lnTo>
                  <a:pt x="1860901" y="0"/>
                </a:ln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d5badb15c0_0_0"/>
          <p:cNvSpPr txBox="1"/>
          <p:nvPr/>
        </p:nvSpPr>
        <p:spPr>
          <a:xfrm>
            <a:off x="2247940" y="107512"/>
            <a:ext cx="13587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 - výstupy studie pro okresní město</a:t>
            </a:r>
            <a:endParaRPr sz="5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6" name="Google Shape;256;g2d5badb15c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5425" y="1727103"/>
            <a:ext cx="4101625" cy="226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d5badb15c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6788" y="4162001"/>
            <a:ext cx="3958912" cy="22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d5badb15c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62976" y="1717600"/>
            <a:ext cx="4101625" cy="22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d5badb15c0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28389" y="4319925"/>
            <a:ext cx="3770799" cy="399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d5badb15c0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84400" y="6596888"/>
            <a:ext cx="3396099" cy="197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d5badb15c0_0_2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91401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Pozor, na návratnost baterie má vliv jak schopnost ji nabít, tak schopnost ji vybít. </a:t>
            </a:r>
            <a:endParaRPr sz="3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na zimním stadionu (výroba 600 kWp) je baterie 300 kWh nevyužitá, návratnost dlouhá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BESS 50 % instalovaného výkonu FVE nám vychází na celku, ale na některých OPM ne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/>
          </a:p>
        </p:txBody>
      </p:sp>
      <p:pic>
        <p:nvPicPr>
          <p:cNvPr id="267" name="Google Shape;267;g2d5badb15c0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502" y="2396600"/>
            <a:ext cx="6923725" cy="69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d5badb15c0_0_21"/>
          <p:cNvSpPr txBox="1">
            <a:spLocks noGrp="1"/>
          </p:cNvSpPr>
          <p:nvPr>
            <p:ph type="title"/>
          </p:nvPr>
        </p:nvSpPr>
        <p:spPr>
          <a:xfrm>
            <a:off x="623400" y="12567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Baterie</a:t>
            </a:r>
            <a:endParaRPr/>
          </a:p>
        </p:txBody>
      </p:sp>
      <p:sp>
        <p:nvSpPr>
          <p:cNvPr id="269" name="Google Shape;269;g2d5badb15c0_0_21"/>
          <p:cNvSpPr/>
          <p:nvPr/>
        </p:nvSpPr>
        <p:spPr>
          <a:xfrm>
            <a:off x="-894925" y="-914400"/>
            <a:ext cx="20475882" cy="2171141"/>
          </a:xfrm>
          <a:custGeom>
            <a:avLst/>
            <a:gdLst/>
            <a:ahLst/>
            <a:cxnLst/>
            <a:rect l="l" t="t" r="r" b="b"/>
            <a:pathLst>
              <a:path w="2064101" h="218865" extrusionOk="0">
                <a:moveTo>
                  <a:pt x="1860901" y="0"/>
                </a:moveTo>
                <a:lnTo>
                  <a:pt x="0" y="0"/>
                </a:lnTo>
                <a:lnTo>
                  <a:pt x="203200" y="218865"/>
                </a:lnTo>
                <a:lnTo>
                  <a:pt x="2064101" y="218865"/>
                </a:lnTo>
                <a:lnTo>
                  <a:pt x="1860901" y="0"/>
                </a:ln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d5badb15c0_0_21"/>
          <p:cNvSpPr txBox="1"/>
          <p:nvPr/>
        </p:nvSpPr>
        <p:spPr>
          <a:xfrm>
            <a:off x="2247940" y="107512"/>
            <a:ext cx="13587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 - výstupy studie pro okresní město</a:t>
            </a:r>
            <a:endParaRPr sz="5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3bd881311_0_12"/>
          <p:cNvSpPr txBox="1">
            <a:spLocks noGrp="1"/>
          </p:cNvSpPr>
          <p:nvPr>
            <p:ph type="body" idx="1"/>
          </p:nvPr>
        </p:nvSpPr>
        <p:spPr>
          <a:xfrm>
            <a:off x="7140075" y="8266275"/>
            <a:ext cx="1024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* návratnost po odečtení dotací (FVE 45 %, BESS 30 %)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77" name="Google Shape;277;g313bd881311_0_12"/>
          <p:cNvSpPr/>
          <p:nvPr/>
        </p:nvSpPr>
        <p:spPr>
          <a:xfrm>
            <a:off x="-894925" y="-914400"/>
            <a:ext cx="20475882" cy="2171141"/>
          </a:xfrm>
          <a:custGeom>
            <a:avLst/>
            <a:gdLst/>
            <a:ahLst/>
            <a:cxnLst/>
            <a:rect l="l" t="t" r="r" b="b"/>
            <a:pathLst>
              <a:path w="2064101" h="218865" extrusionOk="0">
                <a:moveTo>
                  <a:pt x="1860901" y="0"/>
                </a:moveTo>
                <a:lnTo>
                  <a:pt x="0" y="0"/>
                </a:lnTo>
                <a:lnTo>
                  <a:pt x="203200" y="218865"/>
                </a:lnTo>
                <a:lnTo>
                  <a:pt x="2064101" y="218865"/>
                </a:lnTo>
                <a:lnTo>
                  <a:pt x="1860901" y="0"/>
                </a:ln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313bd881311_0_12"/>
          <p:cNvSpPr txBox="1"/>
          <p:nvPr/>
        </p:nvSpPr>
        <p:spPr>
          <a:xfrm>
            <a:off x="2247940" y="107512"/>
            <a:ext cx="13587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 - výstupy studie pro okresní město</a:t>
            </a:r>
            <a:endParaRPr sz="5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g313bd881311_0_12"/>
          <p:cNvSpPr txBox="1">
            <a:spLocks noGrp="1"/>
          </p:cNvSpPr>
          <p:nvPr>
            <p:ph type="title"/>
          </p:nvPr>
        </p:nvSpPr>
        <p:spPr>
          <a:xfrm>
            <a:off x="623400" y="12567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Výsledky</a:t>
            </a:r>
            <a:endParaRPr/>
          </a:p>
        </p:txBody>
      </p:sp>
      <p:graphicFrame>
        <p:nvGraphicFramePr>
          <p:cNvPr id="280" name="Google Shape;280;g313bd881311_0_12"/>
          <p:cNvGraphicFramePr/>
          <p:nvPr/>
        </p:nvGraphicFramePr>
        <p:xfrm>
          <a:off x="7216275" y="3535900"/>
          <a:ext cx="10244925" cy="4700225"/>
        </p:xfrm>
        <a:graphic>
          <a:graphicData uri="http://schemas.openxmlformats.org/drawingml/2006/table">
            <a:tbl>
              <a:tblPr>
                <a:noFill/>
                <a:tableStyleId>{91591EF0-638A-4AE5-AFC4-9367EAF82BD3}</a:tableStyleId>
              </a:tblPr>
              <a:tblGrid>
                <a:gridCol w="30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Parametry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>
                    <a:solidFill>
                      <a:srgbClr val="EAAA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Pesimistická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>
                    <a:solidFill>
                      <a:srgbClr val="EAAA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Střední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>
                    <a:solidFill>
                      <a:srgbClr val="EAAA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Optimistická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>
                    <a:solidFill>
                      <a:srgbClr val="EAAA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>
                    <a:solidFill>
                      <a:srgbClr val="EAAA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PP (Prostá návratnost)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let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Interpolovaná návratnost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8,90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8,24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7,49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let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ROI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2,23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3,47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7,06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%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NPV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37 042 701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65 394 684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154 453 917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Kč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VVP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15,41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18,94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25,13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%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Konečná cena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31 070 844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32 534 097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35 629 028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Kč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Kumulovaná úspora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100 310 187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145 372 927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287 208 447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Kč</a:t>
                      </a:r>
                      <a:endParaRPr sz="1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1" name="Google Shape;281;g313bd881311_0_12"/>
          <p:cNvSpPr txBox="1"/>
          <p:nvPr/>
        </p:nvSpPr>
        <p:spPr>
          <a:xfrm>
            <a:off x="7216275" y="2821450"/>
            <a:ext cx="74892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2000" b="1"/>
              <a:t>Ekonomická projekce s diskontní sazbou 3 %</a:t>
            </a:r>
            <a:endParaRPr sz="2000" b="1"/>
          </a:p>
        </p:txBody>
      </p:sp>
      <p:sp>
        <p:nvSpPr>
          <p:cNvPr id="282" name="Google Shape;282;g313bd881311_0_12"/>
          <p:cNvSpPr txBox="1"/>
          <p:nvPr/>
        </p:nvSpPr>
        <p:spPr>
          <a:xfrm>
            <a:off x="995525" y="3504825"/>
            <a:ext cx="56082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Z původní spotřeby objektů 2 697 MWh ročně a platbě 14 983 420 Kč: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úspora 532 MWh a 3 085 369 Kč díky prosté instalaci FVE a bateriového systému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úspora 403 MWh  a 1 615 700 Kč díky sdílení vyrobené energie v rámci energetického společenství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g2d5bb7a7c1c_0_9"/>
          <p:cNvGrpSpPr/>
          <p:nvPr/>
        </p:nvGrpSpPr>
        <p:grpSpPr>
          <a:xfrm>
            <a:off x="583637" y="-296850"/>
            <a:ext cx="19745443" cy="2454569"/>
            <a:chOff x="0" y="-19050"/>
            <a:chExt cx="1913893" cy="237915"/>
          </a:xfrm>
        </p:grpSpPr>
        <p:sp>
          <p:nvSpPr>
            <p:cNvPr id="288" name="Google Shape;288;g2d5bb7a7c1c_0_9"/>
            <p:cNvSpPr/>
            <p:nvPr/>
          </p:nvSpPr>
          <p:spPr>
            <a:xfrm>
              <a:off x="0" y="0"/>
              <a:ext cx="1913893" cy="218865"/>
            </a:xfrm>
            <a:custGeom>
              <a:avLst/>
              <a:gdLst/>
              <a:ahLst/>
              <a:cxnLst/>
              <a:rect l="l" t="t" r="r" b="b"/>
              <a:pathLst>
                <a:path w="1913893" h="218865" extrusionOk="0">
                  <a:moveTo>
                    <a:pt x="1710693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913893" y="218865"/>
                  </a:lnTo>
                  <a:lnTo>
                    <a:pt x="17106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g2d5bb7a7c1c_0_9"/>
            <p:cNvSpPr txBox="1"/>
            <p:nvPr/>
          </p:nvSpPr>
          <p:spPr>
            <a:xfrm>
              <a:off x="101600" y="-19050"/>
              <a:ext cx="1710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g2d5bb7a7c1c_0_9"/>
          <p:cNvSpPr/>
          <p:nvPr/>
        </p:nvSpPr>
        <p:spPr>
          <a:xfrm rot="-5400000">
            <a:off x="-2878672" y="5202772"/>
            <a:ext cx="15026802" cy="1497058"/>
          </a:xfrm>
          <a:custGeom>
            <a:avLst/>
            <a:gdLst/>
            <a:ahLst/>
            <a:cxnLst/>
            <a:rect l="l" t="t" r="r" b="b"/>
            <a:pathLst>
              <a:path w="15026802" h="1497058" extrusionOk="0">
                <a:moveTo>
                  <a:pt x="0" y="0"/>
                </a:moveTo>
                <a:lnTo>
                  <a:pt x="15026801" y="0"/>
                </a:lnTo>
                <a:lnTo>
                  <a:pt x="15026801" y="1497058"/>
                </a:lnTo>
                <a:lnTo>
                  <a:pt x="0" y="1497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82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d5bb7a7c1c_0_9"/>
          <p:cNvSpPr txBox="1"/>
          <p:nvPr/>
        </p:nvSpPr>
        <p:spPr>
          <a:xfrm>
            <a:off x="5502185" y="40837"/>
            <a:ext cx="14113200" cy="3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563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SLUŽBY PRO ENERGETICKÉ SPOLEČENSTVÍ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endParaRPr sz="563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g2d5bb7a7c1c_0_9"/>
          <p:cNvSpPr txBox="1"/>
          <p:nvPr/>
        </p:nvSpPr>
        <p:spPr>
          <a:xfrm>
            <a:off x="5502175" y="2587550"/>
            <a:ext cx="12411000" cy="7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79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0"/>
              <a:buFont typeface="Arial"/>
              <a:buNone/>
            </a:pPr>
            <a:r>
              <a:rPr lang="en-US" sz="1870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Stojíme u zrodu prvních energetických komunit v ČR, kterým dodáváme komplexní služby od úvodní fáze základního ekonomicko-technického posouzení, komplexní studie, až po založení a provoz: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6911" marR="0" lvl="1" indent="-210755" algn="l" rtl="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70"/>
              <a:buFont typeface="Arial"/>
              <a:buChar char="•"/>
            </a:pPr>
            <a:r>
              <a:rPr lang="en-US" sz="1870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energeticky-ekonomický model bilance výrobních, spotřebních a akumulačních zdrojů ve společenství</a:t>
            </a:r>
            <a:endParaRPr sz="1870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46911" marR="0" lvl="1" indent="-210755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70"/>
              <a:buFont typeface="Arial"/>
              <a:buChar char="•"/>
            </a:pPr>
            <a:r>
              <a:rPr lang="en-US" sz="1870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nastavení rozúčtovací metody a alokačních klíčů</a:t>
            </a:r>
            <a:endParaRPr sz="1870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46911" marR="0" lvl="1" indent="-210755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70"/>
              <a:buFont typeface="Arial"/>
              <a:buChar char="•"/>
            </a:pPr>
            <a:r>
              <a:rPr lang="en-US" sz="1870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nastavení dalších obchodně-právních parametrů před vznikem komunity, tzv. term-sheetu</a:t>
            </a:r>
            <a:endParaRPr sz="1870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46911" marR="0" lvl="1" indent="-210755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70"/>
              <a:buFont typeface="Arial"/>
              <a:buChar char="•"/>
            </a:pPr>
            <a:r>
              <a:rPr lang="en-US" sz="1870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vznik právních podkladů a založení společenství</a:t>
            </a:r>
            <a:endParaRPr sz="1870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46910" marR="0" lvl="1" indent="-210753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70"/>
              <a:buFont typeface="Arial"/>
              <a:buChar char="•"/>
            </a:pPr>
            <a:r>
              <a:rPr lang="en-US" sz="1870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technologické poradenství při výstavbě zdrojů pro zajištění kompatibility s chytrým řízením</a:t>
            </a:r>
            <a:endParaRPr sz="1870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46911" marR="0" lvl="1" indent="-210755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70"/>
              <a:buFont typeface="Arial"/>
              <a:buChar char="•"/>
            </a:pPr>
            <a:r>
              <a:rPr lang="en-US" sz="1870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napojení na smart metery, sběr a vyhodnocení dat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6911" marR="0" lvl="1" indent="-210755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70"/>
              <a:buFont typeface="Arial"/>
              <a:buChar char="•"/>
            </a:pPr>
            <a:r>
              <a:rPr lang="en-US" sz="1870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využití flexibility ve společenství pro vyvážení energetické bilance</a:t>
            </a:r>
            <a:endParaRPr sz="1870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46911" marR="0" lvl="1" indent="-210755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70"/>
              <a:buFont typeface="Arial"/>
              <a:buChar char="•"/>
            </a:pPr>
            <a:r>
              <a:rPr lang="en-US" sz="1870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energetický management a řízení flexibility skrze vlastní systémové řešení</a:t>
            </a:r>
            <a:endParaRPr sz="1870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46911" marR="0" lvl="1" indent="-210755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70"/>
              <a:buFont typeface="Arial"/>
              <a:buChar char="•"/>
            </a:pPr>
            <a:r>
              <a:rPr lang="en-US" sz="1870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zajištění dodávky EE ze zdrojů mimo komunitu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6910" marR="0" lvl="1" indent="-210753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70"/>
              <a:buFont typeface="Arial"/>
              <a:buChar char="•"/>
            </a:pPr>
            <a:r>
              <a:rPr lang="en-US" sz="1870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vyúčtování energetických a ekonomických toků</a:t>
            </a:r>
            <a:endParaRPr sz="1870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3" name="Google Shape;293;g2d5bb7a7c1c_0_9"/>
          <p:cNvSpPr/>
          <p:nvPr/>
        </p:nvSpPr>
        <p:spPr>
          <a:xfrm>
            <a:off x="-9943064" y="-2724484"/>
            <a:ext cx="14001910" cy="15445136"/>
          </a:xfrm>
          <a:custGeom>
            <a:avLst/>
            <a:gdLst/>
            <a:ahLst/>
            <a:cxnLst/>
            <a:rect l="l" t="t" r="r" b="b"/>
            <a:pathLst>
              <a:path w="1486008" h="1639176" extrusionOk="0">
                <a:moveTo>
                  <a:pt x="0" y="0"/>
                </a:moveTo>
                <a:lnTo>
                  <a:pt x="1486008" y="0"/>
                </a:lnTo>
                <a:lnTo>
                  <a:pt x="1486008" y="1639176"/>
                </a:lnTo>
                <a:lnTo>
                  <a:pt x="0" y="163917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48039" r="-480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0"/>
          <p:cNvGrpSpPr/>
          <p:nvPr/>
        </p:nvGrpSpPr>
        <p:grpSpPr>
          <a:xfrm>
            <a:off x="626145" y="-286222"/>
            <a:ext cx="19745525" cy="2454561"/>
            <a:chOff x="0" y="-19050"/>
            <a:chExt cx="1913893" cy="237915"/>
          </a:xfrm>
        </p:grpSpPr>
        <p:sp>
          <p:nvSpPr>
            <p:cNvPr id="299" name="Google Shape;299;p10"/>
            <p:cNvSpPr/>
            <p:nvPr/>
          </p:nvSpPr>
          <p:spPr>
            <a:xfrm>
              <a:off x="0" y="0"/>
              <a:ext cx="1913893" cy="218865"/>
            </a:xfrm>
            <a:custGeom>
              <a:avLst/>
              <a:gdLst/>
              <a:ahLst/>
              <a:cxnLst/>
              <a:rect l="l" t="t" r="r" b="b"/>
              <a:pathLst>
                <a:path w="1913893" h="218865" extrusionOk="0">
                  <a:moveTo>
                    <a:pt x="1710693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913893" y="218865"/>
                  </a:lnTo>
                  <a:lnTo>
                    <a:pt x="17106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0"/>
            <p:cNvSpPr txBox="1"/>
            <p:nvPr/>
          </p:nvSpPr>
          <p:spPr>
            <a:xfrm>
              <a:off x="101600" y="-19050"/>
              <a:ext cx="1710693" cy="237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10"/>
          <p:cNvSpPr/>
          <p:nvPr/>
        </p:nvSpPr>
        <p:spPr>
          <a:xfrm rot="-5400000">
            <a:off x="-2889240" y="5231181"/>
            <a:ext cx="15026802" cy="1497058"/>
          </a:xfrm>
          <a:custGeom>
            <a:avLst/>
            <a:gdLst/>
            <a:ahLst/>
            <a:cxnLst/>
            <a:rect l="l" t="t" r="r" b="b"/>
            <a:pathLst>
              <a:path w="15026802" h="1497058" extrusionOk="0">
                <a:moveTo>
                  <a:pt x="0" y="0"/>
                </a:moveTo>
                <a:lnTo>
                  <a:pt x="15026802" y="0"/>
                </a:lnTo>
                <a:lnTo>
                  <a:pt x="15026802" y="1497058"/>
                </a:lnTo>
                <a:lnTo>
                  <a:pt x="0" y="1497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82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-9900556" y="-2713856"/>
            <a:ext cx="13776188" cy="15444920"/>
          </a:xfrm>
          <a:custGeom>
            <a:avLst/>
            <a:gdLst/>
            <a:ahLst/>
            <a:cxnLst/>
            <a:rect l="l" t="t" r="r" b="b"/>
            <a:pathLst>
              <a:path w="1462073" h="1639176" extrusionOk="0">
                <a:moveTo>
                  <a:pt x="0" y="0"/>
                </a:moveTo>
                <a:lnTo>
                  <a:pt x="1462073" y="0"/>
                </a:lnTo>
                <a:lnTo>
                  <a:pt x="1462073" y="1639176"/>
                </a:lnTo>
                <a:lnTo>
                  <a:pt x="0" y="163917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3970" r="-3396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0"/>
          <p:cNvSpPr txBox="1"/>
          <p:nvPr/>
        </p:nvSpPr>
        <p:spPr>
          <a:xfrm>
            <a:off x="5372690" y="82179"/>
            <a:ext cx="14113309" cy="95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563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DOTAČNÍ MOŽNOSTI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 txBox="1"/>
          <p:nvPr/>
        </p:nvSpPr>
        <p:spPr>
          <a:xfrm>
            <a:off x="5325813" y="2352524"/>
            <a:ext cx="114225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8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lang="en-US" sz="1599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„Zavedení systému hospodaření s energií v podobě energetického managementu (EM)“. </a:t>
            </a:r>
            <a:r>
              <a:rPr lang="en-US" sz="1599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 rámci aktuálně platné výzva Národního plánu obnovy NPO 2/2024 lze do 30. 06. 2025 podat žádost o dotaci. Maximální možná míra podpory je 550 tis. Kč (max. do výše 95 % způsobilých výdajů)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5" name="Google Shape;305;p10"/>
          <p:cNvSpPr txBox="1"/>
          <p:nvPr/>
        </p:nvSpPr>
        <p:spPr>
          <a:xfrm>
            <a:off x="5372690" y="3836773"/>
            <a:ext cx="114225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8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lang="en-US" sz="1599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„Zpracování místní energetické koncepce (MEK)“. </a:t>
            </a:r>
            <a:r>
              <a:rPr lang="en-US" sz="1599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 rámci aktuálně platné výzvy Národního plánu obnovy NPO 3/2024 lze do 30. 06. 2025 podat žádost o dotaci. Maximální možná míra podpory je 500 tis. Kč (max. do výše 90 % způsobilých výdajů).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6" name="Google Shape;306;p10"/>
          <p:cNvSpPr txBox="1"/>
          <p:nvPr/>
        </p:nvSpPr>
        <p:spPr>
          <a:xfrm>
            <a:off x="5372690" y="5343065"/>
            <a:ext cx="11436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lang="en-US" sz="1599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„Dotace na podporu založení energetického společenství“ dle výzvy č. 7/2023 v rámci Národního programu životního prostředí z prostředků Národního plánu obnovy. - UZAVŘENO, ČEKÁ SE NA NOVÉ KOLO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0"/>
          <p:cNvSpPr txBox="1"/>
          <p:nvPr/>
        </p:nvSpPr>
        <p:spPr>
          <a:xfrm>
            <a:off x="5372690" y="6414945"/>
            <a:ext cx="11436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lang="en-US" sz="1599" b="1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Výzva RES+ č. 3/2024 – Komunální FVE na veřejných budovách pro malé obce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1 MWp, do 3000 obyvatel, max. 75 % z celkových výdajů projektu</a:t>
            </a:r>
            <a:endParaRPr sz="1599" b="0" i="0" u="sng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08" name="Google Shape;308;p10"/>
          <p:cNvSpPr txBox="1"/>
          <p:nvPr/>
        </p:nvSpPr>
        <p:spPr>
          <a:xfrm>
            <a:off x="5372690" y="7216950"/>
            <a:ext cx="11436600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lang="en-US" sz="1599" b="1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Výzva RES+ č. 4/2024 – Komunální FVE na budovách a další infrastruktuře</a:t>
            </a:r>
            <a:endParaRPr sz="1599" b="1" i="0" u="sng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lang="en-US" sz="1599" b="1" i="0" u="none" strike="noStrike" cap="non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Až 45 % FVE a 30 % BESS.</a:t>
            </a:r>
            <a:endParaRPr sz="1599" b="1" i="0" u="none" strike="noStrike" cap="none">
              <a:solidFill>
                <a:srgbClr val="0000FF"/>
              </a:solidFill>
              <a:uFill>
                <a:noFill/>
              </a:uFill>
              <a:latin typeface="Montserrat"/>
              <a:ea typeface="Montserrat"/>
              <a:cs typeface="Montserrat"/>
              <a:sym typeface="Montserra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sng" strike="noStrike" cap="none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09" name="Google Shape;309;p10"/>
          <p:cNvSpPr txBox="1"/>
          <p:nvPr/>
        </p:nvSpPr>
        <p:spPr>
          <a:xfrm>
            <a:off x="5426604" y="8469038"/>
            <a:ext cx="11870796" cy="2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budoucna se také očekává otevření nové výzvy z Modernizačního fondu v rámci programu KOMUNERG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82851CF-1E20-ED80-3465-3F245304E159}"/>
              </a:ext>
            </a:extLst>
          </p:cNvPr>
          <p:cNvSpPr/>
          <p:nvPr/>
        </p:nvSpPr>
        <p:spPr>
          <a:xfrm>
            <a:off x="7874684" y="1251054"/>
            <a:ext cx="8873629" cy="111382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Většina dotačních výzev byla ukončena ve 12/2024. Vypsání nových se očekává v 03/2025.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2"/>
          <p:cNvGrpSpPr/>
          <p:nvPr/>
        </p:nvGrpSpPr>
        <p:grpSpPr>
          <a:xfrm rot="10800000">
            <a:off x="14230700" y="-154278"/>
            <a:ext cx="1710961" cy="10747313"/>
            <a:chOff x="0" y="-19050"/>
            <a:chExt cx="450623" cy="2830568"/>
          </a:xfrm>
        </p:grpSpPr>
        <p:sp>
          <p:nvSpPr>
            <p:cNvPr id="74" name="Google Shape;74;p2"/>
            <p:cNvSpPr/>
            <p:nvPr/>
          </p:nvSpPr>
          <p:spPr>
            <a:xfrm>
              <a:off x="0" y="0"/>
              <a:ext cx="450623" cy="2811518"/>
            </a:xfrm>
            <a:custGeom>
              <a:avLst/>
              <a:gdLst/>
              <a:ahLst/>
              <a:cxnLst/>
              <a:rect l="l" t="t" r="r" b="b"/>
              <a:pathLst>
                <a:path w="450623" h="2811518" extrusionOk="0">
                  <a:moveTo>
                    <a:pt x="0" y="0"/>
                  </a:moveTo>
                  <a:lnTo>
                    <a:pt x="450623" y="0"/>
                  </a:lnTo>
                  <a:lnTo>
                    <a:pt x="450623" y="2811518"/>
                  </a:lnTo>
                  <a:lnTo>
                    <a:pt x="0" y="2811518"/>
                  </a:lnTo>
                  <a:close/>
                </a:path>
              </a:pathLst>
            </a:custGeom>
            <a:gradFill>
              <a:gsLst>
                <a:gs pos="0">
                  <a:srgbClr val="696969">
                    <a:alpha val="70980"/>
                  </a:srgbClr>
                </a:gs>
                <a:gs pos="33333">
                  <a:srgbClr val="B4B4B4">
                    <a:alpha val="81568"/>
                  </a:srgbClr>
                </a:gs>
                <a:gs pos="66667">
                  <a:srgbClr val="EEEEEE">
                    <a:alpha val="69411"/>
                  </a:srgbClr>
                </a:gs>
                <a:gs pos="100000">
                  <a:srgbClr val="FBFBFB">
                    <a:alpha val="2117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 txBox="1"/>
            <p:nvPr/>
          </p:nvSpPr>
          <p:spPr>
            <a:xfrm>
              <a:off x="0" y="-19050"/>
              <a:ext cx="450623" cy="2830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2"/>
          <p:cNvGrpSpPr/>
          <p:nvPr/>
        </p:nvGrpSpPr>
        <p:grpSpPr>
          <a:xfrm>
            <a:off x="-304327" y="-57428"/>
            <a:ext cx="21209563" cy="2454561"/>
            <a:chOff x="0" y="-19050"/>
            <a:chExt cx="2055799" cy="237915"/>
          </a:xfrm>
        </p:grpSpPr>
        <p:sp>
          <p:nvSpPr>
            <p:cNvPr id="77" name="Google Shape;77;p2"/>
            <p:cNvSpPr/>
            <p:nvPr/>
          </p:nvSpPr>
          <p:spPr>
            <a:xfrm>
              <a:off x="0" y="0"/>
              <a:ext cx="2055799" cy="218865"/>
            </a:xfrm>
            <a:custGeom>
              <a:avLst/>
              <a:gdLst/>
              <a:ahLst/>
              <a:cxnLst/>
              <a:rect l="l" t="t" r="r" b="b"/>
              <a:pathLst>
                <a:path w="2055799" h="218865" extrusionOk="0">
                  <a:moveTo>
                    <a:pt x="1852599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2055799" y="218865"/>
                  </a:lnTo>
                  <a:lnTo>
                    <a:pt x="185259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 txBox="1"/>
            <p:nvPr/>
          </p:nvSpPr>
          <p:spPr>
            <a:xfrm>
              <a:off x="101600" y="-19050"/>
              <a:ext cx="1852599" cy="237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2"/>
          <p:cNvSpPr txBox="1"/>
          <p:nvPr/>
        </p:nvSpPr>
        <p:spPr>
          <a:xfrm>
            <a:off x="1661279" y="2841540"/>
            <a:ext cx="13424901" cy="676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Klastr EWIC je </a:t>
            </a:r>
            <a:r>
              <a:rPr lang="en-US" sz="1662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otevřenou inovační platformou pro rozvojové projekty v oblasti inteligentní a šetrné energetiky, bezpečných a inovačních řešení v oblasti plynu a vody.</a:t>
            </a: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EWIC je </a:t>
            </a:r>
            <a:r>
              <a:rPr lang="en-US" sz="1662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spojovací článek mezi komerční sférou a vědecko-výzkumnými kapacitami.</a:t>
            </a: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Díky aktivitám na mezinárodních trzích je klastr EWIC branou pro české inovace na zahraniční trhy.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 trhu je klastr již </a:t>
            </a:r>
            <a:r>
              <a:rPr lang="en-US" sz="1662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od roku 2016</a:t>
            </a: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úspěšně realizoval: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036" marR="0" lvl="1" indent="-179518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62"/>
              <a:buFont typeface="Arial"/>
              <a:buChar char="•"/>
            </a:pP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15 výzkumně-vývojových projektů a 7 patentových řešení</a:t>
            </a:r>
            <a:endParaRPr sz="1662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59036" marR="0" lvl="1" indent="-179518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62"/>
              <a:buFont typeface="Arial"/>
              <a:buChar char="•"/>
            </a:pP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více než </a:t>
            </a:r>
            <a:r>
              <a:rPr lang="en-US" sz="1662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200 energetických studií pro komerční sektor</a:t>
            </a: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(instalovaný výkon 50 MWp; investice za 1,275 mld. Kč bez DPH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036" marR="0" lvl="1" indent="-179518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62"/>
              <a:buFont typeface="Arial"/>
              <a:buChar char="•"/>
            </a:pP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zpracování energetických studií pro 26 objektů</a:t>
            </a:r>
            <a:r>
              <a:rPr lang="en-US" sz="1662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Pardubického kraje</a:t>
            </a: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55 objektů obcí v programu Energeticky úsporná obec</a:t>
            </a:r>
            <a:endParaRPr sz="1662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59036" marR="0" lvl="1" indent="-179518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62"/>
              <a:buFont typeface="Arial"/>
              <a:buChar char="•"/>
            </a:pP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Zpracování  a kontrola zavedení </a:t>
            </a:r>
            <a:r>
              <a:rPr lang="en-US" sz="1662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EnMS</a:t>
            </a: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pro 10 obcí</a:t>
            </a:r>
            <a:endParaRPr sz="1662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59036" marR="0" lvl="1" indent="-179518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62"/>
              <a:buFont typeface="Arial"/>
              <a:buChar char="•"/>
            </a:pP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více jak </a:t>
            </a:r>
            <a:r>
              <a:rPr lang="en-US" sz="1662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 tis. realizací</a:t>
            </a:r>
            <a:r>
              <a:rPr lang="en-US" sz="1662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662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 instalací FVE + CES Battery Box v ČR</a:t>
            </a: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(patentové řešení)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Klíčové projekty a aktivity klastru EWIC v oblasti energetiky jsou: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036" marR="0" lvl="1" indent="-179518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62"/>
              <a:buFont typeface="Arial"/>
              <a:buChar char="•"/>
            </a:pP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CES Battery Box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036" marR="0" lvl="1" indent="-179518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62"/>
              <a:buFont typeface="Arial"/>
              <a:buChar char="•"/>
            </a:pP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VaV velkokapacitního úložiště</a:t>
            </a:r>
            <a:endParaRPr sz="1662" b="0" i="0" u="none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59036" marR="0" lvl="1" indent="-179518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62"/>
              <a:buFont typeface="Arial"/>
              <a:buChar char="•"/>
            </a:pP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Virtuální operátor komunitních elektráren VOKE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036" marR="0" lvl="1" indent="-179518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62"/>
              <a:buFont typeface="Arial"/>
              <a:buChar char="•"/>
            </a:pPr>
            <a:r>
              <a:rPr lang="en-US" sz="1662" b="0" i="0" u="sng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Komunitní energetika pro municipality, privátní a komerční subjekty</a:t>
            </a:r>
            <a:endParaRPr sz="1662" b="0" i="0" u="sng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0" i="0" u="sng" strike="noStrike" cap="none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38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 oblasti energetiky zajišťujeme </a:t>
            </a:r>
            <a:r>
              <a:rPr lang="en-US" sz="1662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komplexní řízení a realizaci projektů</a:t>
            </a: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od studie a projektové fáze včetně finančního a dotačního poradenství až po zajištění výstavby, uvedení do provozu a následného servisu a energetického managementu. </a:t>
            </a:r>
            <a:r>
              <a:rPr lang="en-US" sz="1662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Oproti konkurenci navíc nabízíme zajištění energetického managementu</a:t>
            </a: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pro efektivní nakládání s vyrobenou energií,</a:t>
            </a:r>
            <a:r>
              <a:rPr lang="en-US" sz="1662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jak v rámci odběrného místa, tak v rámci komunity</a:t>
            </a:r>
            <a:r>
              <a:rPr lang="en-US" sz="1662" b="0" i="0" u="none" strike="noStrike" cap="none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1661279" y="737160"/>
            <a:ext cx="8639176" cy="95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563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 KLASTRU EWIC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0837368" y="139110"/>
            <a:ext cx="3113505" cy="2175188"/>
          </a:xfrm>
          <a:custGeom>
            <a:avLst/>
            <a:gdLst/>
            <a:ahLst/>
            <a:cxnLst/>
            <a:rect l="l" t="t" r="r" b="b"/>
            <a:pathLst>
              <a:path w="3113505" h="2175188" extrusionOk="0">
                <a:moveTo>
                  <a:pt x="0" y="0"/>
                </a:moveTo>
                <a:lnTo>
                  <a:pt x="3113505" y="0"/>
                </a:lnTo>
                <a:lnTo>
                  <a:pt x="3113505" y="2175188"/>
                </a:lnTo>
                <a:lnTo>
                  <a:pt x="0" y="2175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15415763" y="-14926"/>
            <a:ext cx="5357630" cy="10287000"/>
          </a:xfrm>
          <a:custGeom>
            <a:avLst/>
            <a:gdLst/>
            <a:ahLst/>
            <a:cxnLst/>
            <a:rect l="l" t="t" r="r" b="b"/>
            <a:pathLst>
              <a:path w="5357630" h="10287000" extrusionOk="0">
                <a:moveTo>
                  <a:pt x="0" y="0"/>
                </a:moveTo>
                <a:lnTo>
                  <a:pt x="5357630" y="0"/>
                </a:lnTo>
                <a:lnTo>
                  <a:pt x="53576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93790" r="-937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/>
          <p:nvPr/>
        </p:nvSpPr>
        <p:spPr>
          <a:xfrm rot="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81" b="-3887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6"/>
          <p:cNvSpPr/>
          <p:nvPr/>
        </p:nvSpPr>
        <p:spPr>
          <a:xfrm rot="6133830">
            <a:off x="2268033" y="5687615"/>
            <a:ext cx="15026802" cy="1497058"/>
          </a:xfrm>
          <a:custGeom>
            <a:avLst/>
            <a:gdLst/>
            <a:ahLst/>
            <a:cxnLst/>
            <a:rect l="l" t="t" r="r" b="b"/>
            <a:pathLst>
              <a:path w="15026802" h="1497058" extrusionOk="0">
                <a:moveTo>
                  <a:pt x="0" y="0"/>
                </a:moveTo>
                <a:lnTo>
                  <a:pt x="15026802" y="0"/>
                </a:lnTo>
                <a:lnTo>
                  <a:pt x="15026802" y="1497058"/>
                </a:lnTo>
                <a:lnTo>
                  <a:pt x="0" y="1497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982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9049237" y="-127"/>
            <a:ext cx="9238763" cy="10287127"/>
          </a:xfrm>
          <a:custGeom>
            <a:avLst/>
            <a:gdLst/>
            <a:ahLst/>
            <a:cxnLst/>
            <a:rect l="l" t="t" r="r" b="b"/>
            <a:pathLst>
              <a:path w="9238535" h="10286873" extrusionOk="0">
                <a:moveTo>
                  <a:pt x="9238535" y="10251440"/>
                </a:moveTo>
                <a:cubicBezTo>
                  <a:pt x="9238535" y="10284587"/>
                  <a:pt x="9227082" y="10286873"/>
                  <a:pt x="9197225" y="10286873"/>
                </a:cubicBezTo>
                <a:cubicBezTo>
                  <a:pt x="6132824" y="10286238"/>
                  <a:pt x="3068559" y="10286238"/>
                  <a:pt x="4157" y="10286238"/>
                </a:cubicBezTo>
                <a:cubicBezTo>
                  <a:pt x="0" y="10272395"/>
                  <a:pt x="6611" y="10259822"/>
                  <a:pt x="9747" y="10246995"/>
                </a:cubicBezTo>
                <a:cubicBezTo>
                  <a:pt x="144446" y="9685401"/>
                  <a:pt x="279281" y="9123934"/>
                  <a:pt x="414389" y="8562467"/>
                </a:cubicBezTo>
                <a:cubicBezTo>
                  <a:pt x="607031" y="7761986"/>
                  <a:pt x="800081" y="6961632"/>
                  <a:pt x="992586" y="6161151"/>
                </a:cubicBezTo>
                <a:cubicBezTo>
                  <a:pt x="1230354" y="5172583"/>
                  <a:pt x="1467577" y="4184015"/>
                  <a:pt x="1705209" y="3195574"/>
                </a:cubicBezTo>
                <a:cubicBezTo>
                  <a:pt x="1946658" y="2191385"/>
                  <a:pt x="2188244" y="1187323"/>
                  <a:pt x="2430375" y="183261"/>
                </a:cubicBezTo>
                <a:cubicBezTo>
                  <a:pt x="2445099" y="122174"/>
                  <a:pt x="2454506" y="59690"/>
                  <a:pt x="2478365" y="635"/>
                </a:cubicBezTo>
                <a:cubicBezTo>
                  <a:pt x="4718076" y="635"/>
                  <a:pt x="6957787" y="635"/>
                  <a:pt x="9197498" y="0"/>
                </a:cubicBezTo>
                <a:cubicBezTo>
                  <a:pt x="9227901" y="0"/>
                  <a:pt x="9238262" y="3429"/>
                  <a:pt x="9238262" y="35814"/>
                </a:cubicBezTo>
                <a:cubicBezTo>
                  <a:pt x="9237444" y="3441065"/>
                  <a:pt x="9237444" y="6846316"/>
                  <a:pt x="9238535" y="1025144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3532" r="-335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6"/>
          <p:cNvSpPr/>
          <p:nvPr/>
        </p:nvSpPr>
        <p:spPr>
          <a:xfrm>
            <a:off x="877600" y="357190"/>
            <a:ext cx="3800741" cy="2655312"/>
          </a:xfrm>
          <a:custGeom>
            <a:avLst/>
            <a:gdLst/>
            <a:ahLst/>
            <a:cxnLst/>
            <a:rect l="l" t="t" r="r" b="b"/>
            <a:pathLst>
              <a:path w="3800741" h="2655312" extrusionOk="0">
                <a:moveTo>
                  <a:pt x="0" y="0"/>
                </a:moveTo>
                <a:lnTo>
                  <a:pt x="3800741" y="0"/>
                </a:lnTo>
                <a:lnTo>
                  <a:pt x="3800741" y="2655312"/>
                </a:lnTo>
                <a:lnTo>
                  <a:pt x="0" y="2655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6"/>
          <p:cNvSpPr txBox="1"/>
          <p:nvPr/>
        </p:nvSpPr>
        <p:spPr>
          <a:xfrm>
            <a:off x="676833" y="3905250"/>
            <a:ext cx="8138555" cy="410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endParaRPr lang="en-US" sz="2799" b="1" i="0" u="none" strike="noStrike" cap="none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1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Máte</a:t>
            </a:r>
            <a:r>
              <a:rPr lang="en-US" sz="279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 b="1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zájem</a:t>
            </a:r>
            <a:r>
              <a:rPr lang="en-US" sz="279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 b="1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rozvíjet</a:t>
            </a:r>
            <a:r>
              <a:rPr lang="en-US" sz="279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 b="1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decentrální</a:t>
            </a:r>
            <a:r>
              <a:rPr lang="en-US" sz="279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 b="1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energetiku</a:t>
            </a:r>
            <a:r>
              <a:rPr lang="en-US" sz="279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 b="1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79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 b="1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ve</a:t>
            </a:r>
            <a:r>
              <a:rPr lang="en-US" sz="279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 b="1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Vaší</a:t>
            </a:r>
            <a:r>
              <a:rPr lang="en-US" sz="279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 b="1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obci</a:t>
            </a:r>
            <a:r>
              <a:rPr lang="en-US" sz="279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marL="0" marR="0" lvl="0" indent="0" algn="l" rtl="0">
              <a:lnSpc>
                <a:spcPct val="114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1" i="0" u="none" strike="noStrike" cap="none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Jsme</a:t>
            </a:r>
            <a:r>
              <a:rPr lang="en-US" sz="2799" b="1" i="0" u="none" strike="noStrike" cap="none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 b="1" i="0" u="none" strike="noStrike" cap="none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r>
              <a:rPr lang="en-US" sz="2799" b="1" i="0" u="none" strike="noStrike" cap="none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pro </a:t>
            </a:r>
            <a:r>
              <a:rPr lang="en-US" sz="2799" b="1" i="0" u="none" strike="noStrike" cap="none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Vás</a:t>
            </a:r>
            <a:r>
              <a:rPr lang="en-US" sz="2799" b="1" i="0" u="none" strike="noStrike" cap="none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 b="1" i="0" u="none" strike="noStrike" cap="none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Tým</a:t>
            </a:r>
            <a:r>
              <a:rPr lang="en-US" sz="2100" b="1" i="0" u="none" strike="noStrike" cap="none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 EWIC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zakazky@ewic.cz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BCBE138F-0A6B-BD47-ADA3-AC1100398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2">
            <a:extLst>
              <a:ext uri="{FF2B5EF4-FFF2-40B4-BE49-F238E27FC236}">
                <a16:creationId xmlns:a16="http://schemas.microsoft.com/office/drawing/2014/main" id="{CF3B5FA3-595F-6E53-49B8-BEC34E903820}"/>
              </a:ext>
            </a:extLst>
          </p:cNvPr>
          <p:cNvGrpSpPr/>
          <p:nvPr/>
        </p:nvGrpSpPr>
        <p:grpSpPr>
          <a:xfrm rot="10800000">
            <a:off x="14230700" y="-154278"/>
            <a:ext cx="1710961" cy="10747313"/>
            <a:chOff x="0" y="-19050"/>
            <a:chExt cx="450623" cy="2830568"/>
          </a:xfrm>
        </p:grpSpPr>
        <p:sp>
          <p:nvSpPr>
            <p:cNvPr id="74" name="Google Shape;74;p2">
              <a:extLst>
                <a:ext uri="{FF2B5EF4-FFF2-40B4-BE49-F238E27FC236}">
                  <a16:creationId xmlns:a16="http://schemas.microsoft.com/office/drawing/2014/main" id="{C1A8A638-27C2-76CC-7B4D-D15101656459}"/>
                </a:ext>
              </a:extLst>
            </p:cNvPr>
            <p:cNvSpPr/>
            <p:nvPr/>
          </p:nvSpPr>
          <p:spPr>
            <a:xfrm>
              <a:off x="0" y="0"/>
              <a:ext cx="450623" cy="2811518"/>
            </a:xfrm>
            <a:custGeom>
              <a:avLst/>
              <a:gdLst/>
              <a:ahLst/>
              <a:cxnLst/>
              <a:rect l="l" t="t" r="r" b="b"/>
              <a:pathLst>
                <a:path w="450623" h="2811518" extrusionOk="0">
                  <a:moveTo>
                    <a:pt x="0" y="0"/>
                  </a:moveTo>
                  <a:lnTo>
                    <a:pt x="450623" y="0"/>
                  </a:lnTo>
                  <a:lnTo>
                    <a:pt x="450623" y="2811518"/>
                  </a:lnTo>
                  <a:lnTo>
                    <a:pt x="0" y="2811518"/>
                  </a:lnTo>
                  <a:close/>
                </a:path>
              </a:pathLst>
            </a:custGeom>
            <a:gradFill>
              <a:gsLst>
                <a:gs pos="0">
                  <a:srgbClr val="696969">
                    <a:alpha val="70980"/>
                  </a:srgbClr>
                </a:gs>
                <a:gs pos="33333">
                  <a:srgbClr val="B4B4B4">
                    <a:alpha val="81568"/>
                  </a:srgbClr>
                </a:gs>
                <a:gs pos="66667">
                  <a:srgbClr val="EEEEEE">
                    <a:alpha val="69411"/>
                  </a:srgbClr>
                </a:gs>
                <a:gs pos="100000">
                  <a:srgbClr val="FBFBFB">
                    <a:alpha val="2117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>
              <a:extLst>
                <a:ext uri="{FF2B5EF4-FFF2-40B4-BE49-F238E27FC236}">
                  <a16:creationId xmlns:a16="http://schemas.microsoft.com/office/drawing/2014/main" id="{EA02F153-F013-E222-AA45-A02E1FC0E60D}"/>
                </a:ext>
              </a:extLst>
            </p:cNvPr>
            <p:cNvSpPr txBox="1"/>
            <p:nvPr/>
          </p:nvSpPr>
          <p:spPr>
            <a:xfrm>
              <a:off x="0" y="-19050"/>
              <a:ext cx="450623" cy="2830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2">
            <a:extLst>
              <a:ext uri="{FF2B5EF4-FFF2-40B4-BE49-F238E27FC236}">
                <a16:creationId xmlns:a16="http://schemas.microsoft.com/office/drawing/2014/main" id="{681617A7-38D0-12FF-542F-C4A353AB8378}"/>
              </a:ext>
            </a:extLst>
          </p:cNvPr>
          <p:cNvGrpSpPr/>
          <p:nvPr/>
        </p:nvGrpSpPr>
        <p:grpSpPr>
          <a:xfrm>
            <a:off x="-304327" y="-57428"/>
            <a:ext cx="21209563" cy="2454561"/>
            <a:chOff x="0" y="-19050"/>
            <a:chExt cx="2055799" cy="237915"/>
          </a:xfrm>
        </p:grpSpPr>
        <p:sp>
          <p:nvSpPr>
            <p:cNvPr id="77" name="Google Shape;77;p2">
              <a:extLst>
                <a:ext uri="{FF2B5EF4-FFF2-40B4-BE49-F238E27FC236}">
                  <a16:creationId xmlns:a16="http://schemas.microsoft.com/office/drawing/2014/main" id="{514110FC-44DA-4038-57FD-5C4D1E51CC9B}"/>
                </a:ext>
              </a:extLst>
            </p:cNvPr>
            <p:cNvSpPr/>
            <p:nvPr/>
          </p:nvSpPr>
          <p:spPr>
            <a:xfrm>
              <a:off x="0" y="0"/>
              <a:ext cx="2055799" cy="218865"/>
            </a:xfrm>
            <a:custGeom>
              <a:avLst/>
              <a:gdLst/>
              <a:ahLst/>
              <a:cxnLst/>
              <a:rect l="l" t="t" r="r" b="b"/>
              <a:pathLst>
                <a:path w="2055799" h="218865" extrusionOk="0">
                  <a:moveTo>
                    <a:pt x="1852599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2055799" y="218865"/>
                  </a:lnTo>
                  <a:lnTo>
                    <a:pt x="185259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>
              <a:extLst>
                <a:ext uri="{FF2B5EF4-FFF2-40B4-BE49-F238E27FC236}">
                  <a16:creationId xmlns:a16="http://schemas.microsoft.com/office/drawing/2014/main" id="{9D2AC7A3-C8A5-0AF2-2E69-8385BBEA2361}"/>
                </a:ext>
              </a:extLst>
            </p:cNvPr>
            <p:cNvSpPr txBox="1"/>
            <p:nvPr/>
          </p:nvSpPr>
          <p:spPr>
            <a:xfrm>
              <a:off x="101600" y="-19050"/>
              <a:ext cx="1852599" cy="237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2">
            <a:extLst>
              <a:ext uri="{FF2B5EF4-FFF2-40B4-BE49-F238E27FC236}">
                <a16:creationId xmlns:a16="http://schemas.microsoft.com/office/drawing/2014/main" id="{591320E4-3009-A69B-57D9-27FCCDA9E5F6}"/>
              </a:ext>
            </a:extLst>
          </p:cNvPr>
          <p:cNvSpPr txBox="1"/>
          <p:nvPr/>
        </p:nvSpPr>
        <p:spPr>
          <a:xfrm>
            <a:off x="1661279" y="737160"/>
            <a:ext cx="8639176" cy="169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Energetické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společenství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Východních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Čech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>
            <a:extLst>
              <a:ext uri="{FF2B5EF4-FFF2-40B4-BE49-F238E27FC236}">
                <a16:creationId xmlns:a16="http://schemas.microsoft.com/office/drawing/2014/main" id="{CDDB37E4-6780-0FB9-8C1C-34CEE98841A9}"/>
              </a:ext>
            </a:extLst>
          </p:cNvPr>
          <p:cNvSpPr/>
          <p:nvPr/>
        </p:nvSpPr>
        <p:spPr>
          <a:xfrm>
            <a:off x="10837368" y="139110"/>
            <a:ext cx="3113505" cy="2175188"/>
          </a:xfrm>
          <a:custGeom>
            <a:avLst/>
            <a:gdLst/>
            <a:ahLst/>
            <a:cxnLst/>
            <a:rect l="l" t="t" r="r" b="b"/>
            <a:pathLst>
              <a:path w="3113505" h="2175188" extrusionOk="0">
                <a:moveTo>
                  <a:pt x="0" y="0"/>
                </a:moveTo>
                <a:lnTo>
                  <a:pt x="3113505" y="0"/>
                </a:lnTo>
                <a:lnTo>
                  <a:pt x="3113505" y="2175188"/>
                </a:lnTo>
                <a:lnTo>
                  <a:pt x="0" y="2175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>
            <a:extLst>
              <a:ext uri="{FF2B5EF4-FFF2-40B4-BE49-F238E27FC236}">
                <a16:creationId xmlns:a16="http://schemas.microsoft.com/office/drawing/2014/main" id="{63E7B8A5-F5FE-4B66-9C18-36A808AAF648}"/>
              </a:ext>
            </a:extLst>
          </p:cNvPr>
          <p:cNvSpPr/>
          <p:nvPr/>
        </p:nvSpPr>
        <p:spPr>
          <a:xfrm>
            <a:off x="15415763" y="-14926"/>
            <a:ext cx="5357630" cy="10287000"/>
          </a:xfrm>
          <a:custGeom>
            <a:avLst/>
            <a:gdLst/>
            <a:ahLst/>
            <a:cxnLst/>
            <a:rect l="l" t="t" r="r" b="b"/>
            <a:pathLst>
              <a:path w="5357630" h="10287000" extrusionOk="0">
                <a:moveTo>
                  <a:pt x="0" y="0"/>
                </a:moveTo>
                <a:lnTo>
                  <a:pt x="5357630" y="0"/>
                </a:lnTo>
                <a:lnTo>
                  <a:pt x="53576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93790" r="-937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49754E0-C0B7-E1F2-2E30-3161C38E9AA0}"/>
              </a:ext>
            </a:extLst>
          </p:cNvPr>
          <p:cNvSpPr txBox="1"/>
          <p:nvPr/>
        </p:nvSpPr>
        <p:spPr>
          <a:xfrm>
            <a:off x="1898986" y="3347031"/>
            <a:ext cx="10653938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i="0" u="none" strike="noStrike" dirty="0">
                <a:solidFill>
                  <a:srgbClr val="000000"/>
                </a:solidFill>
                <a:effectLst/>
              </a:rPr>
              <a:t>roční spotřeba elektřiny: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 16 </a:t>
            </a:r>
            <a:r>
              <a:rPr lang="cs-CZ" sz="3200" dirty="0" err="1"/>
              <a:t>G</a:t>
            </a:r>
            <a:r>
              <a:rPr lang="cs-CZ" sz="3200" b="0" i="0" u="none" strike="noStrike" dirty="0" err="1">
                <a:solidFill>
                  <a:srgbClr val="000000"/>
                </a:solidFill>
                <a:effectLst/>
              </a:rPr>
              <a:t>Wh</a:t>
            </a:r>
            <a:endParaRPr lang="cs-CZ" sz="32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i="0" u="none" strike="noStrike" dirty="0">
                <a:solidFill>
                  <a:srgbClr val="000000"/>
                </a:solidFill>
                <a:effectLst/>
              </a:rPr>
              <a:t>roční náklady na elektřinu: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 80 mil. Kč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i="0" u="none" strike="noStrike" dirty="0">
                <a:solidFill>
                  <a:srgbClr val="000000"/>
                </a:solidFill>
                <a:effectLst/>
              </a:rPr>
              <a:t>instalovaný výkon FVE: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 4 250 </a:t>
            </a:r>
            <a:r>
              <a:rPr lang="cs-CZ" sz="3200" b="0" i="0" u="none" strike="noStrike" dirty="0" err="1">
                <a:solidFill>
                  <a:srgbClr val="000000"/>
                </a:solidFill>
                <a:effectLst/>
              </a:rPr>
              <a:t>kWp</a:t>
            </a:r>
            <a:endParaRPr lang="cs-CZ" sz="32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i="0" u="none" strike="noStrike" dirty="0">
                <a:solidFill>
                  <a:srgbClr val="000000"/>
                </a:solidFill>
                <a:effectLst/>
              </a:rPr>
              <a:t>výkon akumulace: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 2 000 kWh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i="0" u="none" strike="noStrike" dirty="0">
                <a:solidFill>
                  <a:srgbClr val="000000"/>
                </a:solidFill>
                <a:effectLst/>
              </a:rPr>
              <a:t>přímá spotřeba vyrobené elektřiny: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cs-CZ" sz="3200" dirty="0"/>
              <a:t>2 732 </a:t>
            </a:r>
            <a:r>
              <a:rPr lang="cs-CZ" sz="3200" b="0" i="0" u="none" strike="noStrike" dirty="0" err="1">
                <a:solidFill>
                  <a:srgbClr val="000000"/>
                </a:solidFill>
                <a:effectLst/>
              </a:rPr>
              <a:t>MWh</a:t>
            </a:r>
            <a:endParaRPr lang="cs-CZ" sz="32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i="0" u="none" strike="noStrike" dirty="0">
                <a:solidFill>
                  <a:srgbClr val="000000"/>
                </a:solidFill>
                <a:effectLst/>
              </a:rPr>
              <a:t>objem přetoků do sítě: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cs-CZ" sz="3200" dirty="0"/>
              <a:t>1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3200" dirty="0"/>
              <a:t>25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</a:rPr>
              <a:t>0 </a:t>
            </a:r>
            <a:r>
              <a:rPr lang="cs-CZ" sz="3200" b="0" i="0" u="none" strike="noStrike" dirty="0" err="1">
                <a:solidFill>
                  <a:srgbClr val="000000"/>
                </a:solidFill>
                <a:effectLst/>
              </a:rPr>
              <a:t>MWh</a:t>
            </a:r>
            <a:endParaRPr lang="cs-CZ" sz="32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250044-B8DB-061B-CD78-7DF59ADC11D7}"/>
              </a:ext>
            </a:extLst>
          </p:cNvPr>
          <p:cNvSpPr txBox="1"/>
          <p:nvPr/>
        </p:nvSpPr>
        <p:spPr>
          <a:xfrm>
            <a:off x="1898986" y="2741749"/>
            <a:ext cx="9751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Jedno z největších energetických společenství v ČR:</a:t>
            </a:r>
          </a:p>
        </p:txBody>
      </p:sp>
    </p:spTree>
    <p:extLst>
      <p:ext uri="{BB962C8B-B14F-4D97-AF65-F5344CB8AC3E}">
        <p14:creationId xmlns:p14="http://schemas.microsoft.com/office/powerpoint/2010/main" val="85581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5F2D0-9454-90FC-204A-C3E6E46D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Kam zatím směřujeme pozornost</a:t>
            </a:r>
          </a:p>
        </p:txBody>
      </p:sp>
      <p:pic>
        <p:nvPicPr>
          <p:cNvPr id="5" name="Obrázek 4" descr="Obsah obrázku text, snímek obrazovky, mapa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EB1B7CC0-9361-AB46-24F5-10B7A6B64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82" y="2640021"/>
            <a:ext cx="12983907" cy="68328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B72395C-8DFD-D486-3C3D-8D2999F8FD3F}"/>
              </a:ext>
            </a:extLst>
          </p:cNvPr>
          <p:cNvSpPr/>
          <p:nvPr/>
        </p:nvSpPr>
        <p:spPr>
          <a:xfrm>
            <a:off x="6789127" y="3985561"/>
            <a:ext cx="2645924" cy="1031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316530D-4966-87EA-3E06-09832292206B}"/>
              </a:ext>
            </a:extLst>
          </p:cNvPr>
          <p:cNvSpPr/>
          <p:nvPr/>
        </p:nvSpPr>
        <p:spPr>
          <a:xfrm>
            <a:off x="11900528" y="5134810"/>
            <a:ext cx="2645924" cy="12076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Google Shape;96;p3">
            <a:extLst>
              <a:ext uri="{FF2B5EF4-FFF2-40B4-BE49-F238E27FC236}">
                <a16:creationId xmlns:a16="http://schemas.microsoft.com/office/drawing/2014/main" id="{BC18D6B2-6CC7-9671-AE72-BDA8EEAC0C07}"/>
              </a:ext>
            </a:extLst>
          </p:cNvPr>
          <p:cNvGrpSpPr/>
          <p:nvPr/>
        </p:nvGrpSpPr>
        <p:grpSpPr>
          <a:xfrm>
            <a:off x="-1874980" y="-167680"/>
            <a:ext cx="20668808" cy="2454561"/>
            <a:chOff x="0" y="-19050"/>
            <a:chExt cx="2003385" cy="237915"/>
          </a:xfrm>
        </p:grpSpPr>
        <p:sp>
          <p:nvSpPr>
            <p:cNvPr id="9" name="Google Shape;97;p3">
              <a:extLst>
                <a:ext uri="{FF2B5EF4-FFF2-40B4-BE49-F238E27FC236}">
                  <a16:creationId xmlns:a16="http://schemas.microsoft.com/office/drawing/2014/main" id="{47E2CCAD-3049-C94C-4481-59F2D86B5861}"/>
                </a:ext>
              </a:extLst>
            </p:cNvPr>
            <p:cNvSpPr/>
            <p:nvPr/>
          </p:nvSpPr>
          <p:spPr>
            <a:xfrm>
              <a:off x="0" y="0"/>
              <a:ext cx="2003385" cy="218865"/>
            </a:xfrm>
            <a:custGeom>
              <a:avLst/>
              <a:gdLst/>
              <a:ahLst/>
              <a:cxnLst/>
              <a:rect l="l" t="t" r="r" b="b"/>
              <a:pathLst>
                <a:path w="2003385" h="218865" extrusionOk="0">
                  <a:moveTo>
                    <a:pt x="1800185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2003385" y="218865"/>
                  </a:lnTo>
                  <a:lnTo>
                    <a:pt x="1800185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8;p3">
              <a:extLst>
                <a:ext uri="{FF2B5EF4-FFF2-40B4-BE49-F238E27FC236}">
                  <a16:creationId xmlns:a16="http://schemas.microsoft.com/office/drawing/2014/main" id="{189142FB-04B6-E4D2-7270-87B179F92846}"/>
                </a:ext>
              </a:extLst>
            </p:cNvPr>
            <p:cNvSpPr txBox="1"/>
            <p:nvPr/>
          </p:nvSpPr>
          <p:spPr>
            <a:xfrm>
              <a:off x="101600" y="-19050"/>
              <a:ext cx="1800186" cy="237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99;p3">
            <a:extLst>
              <a:ext uri="{FF2B5EF4-FFF2-40B4-BE49-F238E27FC236}">
                <a16:creationId xmlns:a16="http://schemas.microsoft.com/office/drawing/2014/main" id="{9A2B1694-899D-B30E-0B69-218671F90735}"/>
              </a:ext>
            </a:extLst>
          </p:cNvPr>
          <p:cNvSpPr/>
          <p:nvPr/>
        </p:nvSpPr>
        <p:spPr>
          <a:xfrm>
            <a:off x="15802607" y="-14926"/>
            <a:ext cx="4970786" cy="10287000"/>
          </a:xfrm>
          <a:custGeom>
            <a:avLst/>
            <a:gdLst/>
            <a:ahLst/>
            <a:cxnLst/>
            <a:rect l="l" t="t" r="r" b="b"/>
            <a:pathLst>
              <a:path w="4970786" h="10287000" extrusionOk="0">
                <a:moveTo>
                  <a:pt x="0" y="0"/>
                </a:moveTo>
                <a:lnTo>
                  <a:pt x="4970786" y="0"/>
                </a:lnTo>
                <a:lnTo>
                  <a:pt x="49707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33918" r="-1339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7;p3">
            <a:extLst>
              <a:ext uri="{FF2B5EF4-FFF2-40B4-BE49-F238E27FC236}">
                <a16:creationId xmlns:a16="http://schemas.microsoft.com/office/drawing/2014/main" id="{E035350B-B193-611D-AFE5-88F71184B122}"/>
              </a:ext>
            </a:extLst>
          </p:cNvPr>
          <p:cNvSpPr txBox="1"/>
          <p:nvPr/>
        </p:nvSpPr>
        <p:spPr>
          <a:xfrm>
            <a:off x="344683" y="285479"/>
            <a:ext cx="11704364" cy="119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563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Čemu</a:t>
            </a:r>
            <a:r>
              <a:rPr lang="en-US" sz="563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563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věnujeme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4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52DC1DC5-5D7E-D326-8E07-B22EF526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2">
            <a:extLst>
              <a:ext uri="{FF2B5EF4-FFF2-40B4-BE49-F238E27FC236}">
                <a16:creationId xmlns:a16="http://schemas.microsoft.com/office/drawing/2014/main" id="{2D362B23-9516-DF3B-84CE-B935C96EA000}"/>
              </a:ext>
            </a:extLst>
          </p:cNvPr>
          <p:cNvGrpSpPr/>
          <p:nvPr/>
        </p:nvGrpSpPr>
        <p:grpSpPr>
          <a:xfrm rot="10800000">
            <a:off x="14230700" y="-154278"/>
            <a:ext cx="1710961" cy="10747313"/>
            <a:chOff x="0" y="-19050"/>
            <a:chExt cx="450623" cy="2830568"/>
          </a:xfrm>
        </p:grpSpPr>
        <p:sp>
          <p:nvSpPr>
            <p:cNvPr id="74" name="Google Shape;74;p2">
              <a:extLst>
                <a:ext uri="{FF2B5EF4-FFF2-40B4-BE49-F238E27FC236}">
                  <a16:creationId xmlns:a16="http://schemas.microsoft.com/office/drawing/2014/main" id="{D30E3152-0B30-522D-1C5B-E94846B14C80}"/>
                </a:ext>
              </a:extLst>
            </p:cNvPr>
            <p:cNvSpPr/>
            <p:nvPr/>
          </p:nvSpPr>
          <p:spPr>
            <a:xfrm>
              <a:off x="0" y="0"/>
              <a:ext cx="450623" cy="2811518"/>
            </a:xfrm>
            <a:custGeom>
              <a:avLst/>
              <a:gdLst/>
              <a:ahLst/>
              <a:cxnLst/>
              <a:rect l="l" t="t" r="r" b="b"/>
              <a:pathLst>
                <a:path w="450623" h="2811518" extrusionOk="0">
                  <a:moveTo>
                    <a:pt x="0" y="0"/>
                  </a:moveTo>
                  <a:lnTo>
                    <a:pt x="450623" y="0"/>
                  </a:lnTo>
                  <a:lnTo>
                    <a:pt x="450623" y="2811518"/>
                  </a:lnTo>
                  <a:lnTo>
                    <a:pt x="0" y="2811518"/>
                  </a:lnTo>
                  <a:close/>
                </a:path>
              </a:pathLst>
            </a:custGeom>
            <a:gradFill>
              <a:gsLst>
                <a:gs pos="0">
                  <a:srgbClr val="696969">
                    <a:alpha val="70980"/>
                  </a:srgbClr>
                </a:gs>
                <a:gs pos="33333">
                  <a:srgbClr val="B4B4B4">
                    <a:alpha val="81568"/>
                  </a:srgbClr>
                </a:gs>
                <a:gs pos="66667">
                  <a:srgbClr val="EEEEEE">
                    <a:alpha val="69411"/>
                  </a:srgbClr>
                </a:gs>
                <a:gs pos="100000">
                  <a:srgbClr val="FBFBFB">
                    <a:alpha val="2117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>
              <a:extLst>
                <a:ext uri="{FF2B5EF4-FFF2-40B4-BE49-F238E27FC236}">
                  <a16:creationId xmlns:a16="http://schemas.microsoft.com/office/drawing/2014/main" id="{2A36FCEC-EEEA-361E-09B4-BE576F05B1A8}"/>
                </a:ext>
              </a:extLst>
            </p:cNvPr>
            <p:cNvSpPr txBox="1"/>
            <p:nvPr/>
          </p:nvSpPr>
          <p:spPr>
            <a:xfrm>
              <a:off x="0" y="-19050"/>
              <a:ext cx="450623" cy="2830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2">
            <a:extLst>
              <a:ext uri="{FF2B5EF4-FFF2-40B4-BE49-F238E27FC236}">
                <a16:creationId xmlns:a16="http://schemas.microsoft.com/office/drawing/2014/main" id="{588F39E7-ABC9-9BAC-04C1-EAE481D7B966}"/>
              </a:ext>
            </a:extLst>
          </p:cNvPr>
          <p:cNvGrpSpPr/>
          <p:nvPr/>
        </p:nvGrpSpPr>
        <p:grpSpPr>
          <a:xfrm>
            <a:off x="-304327" y="-57428"/>
            <a:ext cx="21209563" cy="2454561"/>
            <a:chOff x="0" y="-19050"/>
            <a:chExt cx="2055799" cy="237915"/>
          </a:xfrm>
        </p:grpSpPr>
        <p:sp>
          <p:nvSpPr>
            <p:cNvPr id="77" name="Google Shape;77;p2">
              <a:extLst>
                <a:ext uri="{FF2B5EF4-FFF2-40B4-BE49-F238E27FC236}">
                  <a16:creationId xmlns:a16="http://schemas.microsoft.com/office/drawing/2014/main" id="{75A09C55-1029-58D4-3442-9ACDCCB8F9A3}"/>
                </a:ext>
              </a:extLst>
            </p:cNvPr>
            <p:cNvSpPr/>
            <p:nvPr/>
          </p:nvSpPr>
          <p:spPr>
            <a:xfrm>
              <a:off x="0" y="0"/>
              <a:ext cx="2055799" cy="218865"/>
            </a:xfrm>
            <a:custGeom>
              <a:avLst/>
              <a:gdLst/>
              <a:ahLst/>
              <a:cxnLst/>
              <a:rect l="l" t="t" r="r" b="b"/>
              <a:pathLst>
                <a:path w="2055799" h="218865" extrusionOk="0">
                  <a:moveTo>
                    <a:pt x="1852599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2055799" y="218865"/>
                  </a:lnTo>
                  <a:lnTo>
                    <a:pt x="185259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>
              <a:extLst>
                <a:ext uri="{FF2B5EF4-FFF2-40B4-BE49-F238E27FC236}">
                  <a16:creationId xmlns:a16="http://schemas.microsoft.com/office/drawing/2014/main" id="{A9AED985-EEC6-098D-E379-BB0F818E8B70}"/>
                </a:ext>
              </a:extLst>
            </p:cNvPr>
            <p:cNvSpPr txBox="1"/>
            <p:nvPr/>
          </p:nvSpPr>
          <p:spPr>
            <a:xfrm>
              <a:off x="101600" y="-19050"/>
              <a:ext cx="1852599" cy="237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2">
            <a:extLst>
              <a:ext uri="{FF2B5EF4-FFF2-40B4-BE49-F238E27FC236}">
                <a16:creationId xmlns:a16="http://schemas.microsoft.com/office/drawing/2014/main" id="{9D676CD9-D615-B19A-A44F-FD553CBC5FDE}"/>
              </a:ext>
            </a:extLst>
          </p:cNvPr>
          <p:cNvSpPr txBox="1"/>
          <p:nvPr/>
        </p:nvSpPr>
        <p:spPr>
          <a:xfrm>
            <a:off x="1661279" y="737160"/>
            <a:ext cx="8639176" cy="169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Energetické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společenství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Východních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Čech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>
            <a:extLst>
              <a:ext uri="{FF2B5EF4-FFF2-40B4-BE49-F238E27FC236}">
                <a16:creationId xmlns:a16="http://schemas.microsoft.com/office/drawing/2014/main" id="{E60E114D-7A9A-48C6-D4BA-675C956F9281}"/>
              </a:ext>
            </a:extLst>
          </p:cNvPr>
          <p:cNvSpPr/>
          <p:nvPr/>
        </p:nvSpPr>
        <p:spPr>
          <a:xfrm>
            <a:off x="10837368" y="139110"/>
            <a:ext cx="3113505" cy="2175188"/>
          </a:xfrm>
          <a:custGeom>
            <a:avLst/>
            <a:gdLst/>
            <a:ahLst/>
            <a:cxnLst/>
            <a:rect l="l" t="t" r="r" b="b"/>
            <a:pathLst>
              <a:path w="3113505" h="2175188" extrusionOk="0">
                <a:moveTo>
                  <a:pt x="0" y="0"/>
                </a:moveTo>
                <a:lnTo>
                  <a:pt x="3113505" y="0"/>
                </a:lnTo>
                <a:lnTo>
                  <a:pt x="3113505" y="2175188"/>
                </a:lnTo>
                <a:lnTo>
                  <a:pt x="0" y="2175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>
            <a:extLst>
              <a:ext uri="{FF2B5EF4-FFF2-40B4-BE49-F238E27FC236}">
                <a16:creationId xmlns:a16="http://schemas.microsoft.com/office/drawing/2014/main" id="{A8DC8BBC-07C4-2C99-D01F-42AEC2197FEE}"/>
              </a:ext>
            </a:extLst>
          </p:cNvPr>
          <p:cNvSpPr/>
          <p:nvPr/>
        </p:nvSpPr>
        <p:spPr>
          <a:xfrm>
            <a:off x="15415763" y="-14926"/>
            <a:ext cx="5357630" cy="10287000"/>
          </a:xfrm>
          <a:custGeom>
            <a:avLst/>
            <a:gdLst/>
            <a:ahLst/>
            <a:cxnLst/>
            <a:rect l="l" t="t" r="r" b="b"/>
            <a:pathLst>
              <a:path w="5357630" h="10287000" extrusionOk="0">
                <a:moveTo>
                  <a:pt x="0" y="0"/>
                </a:moveTo>
                <a:lnTo>
                  <a:pt x="5357630" y="0"/>
                </a:lnTo>
                <a:lnTo>
                  <a:pt x="53576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93790" r="-937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B05DCFF-465F-3008-9622-D002867588BB}"/>
              </a:ext>
            </a:extLst>
          </p:cNvPr>
          <p:cNvSpPr txBox="1"/>
          <p:nvPr/>
        </p:nvSpPr>
        <p:spPr>
          <a:xfrm>
            <a:off x="1898986" y="3347031"/>
            <a:ext cx="10653938" cy="514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cs-CZ" sz="2400" b="1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Podpis memoranda</a:t>
            </a:r>
            <a:r>
              <a:rPr lang="cs-CZ" sz="2400" b="0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- EWIC, město, kraj Q1/2024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cs-CZ" sz="2400" b="1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Žádost o dotaci</a:t>
            </a:r>
            <a:r>
              <a:rPr lang="cs-CZ" sz="2400" b="0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- výzva 7/2023, schválení Q4/2024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cs-CZ" sz="2400" b="1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Sběr / aktualizace dat</a:t>
            </a:r>
            <a:endParaRPr lang="cs-CZ" sz="2400" b="0" i="0" u="none" strike="noStrike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cs-CZ" sz="2400" b="1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Ekonomicko-technická studie</a:t>
            </a:r>
            <a:endParaRPr lang="cs-CZ" sz="2400" b="0" i="0" u="none" strike="noStrike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cs-CZ" sz="2400" b="1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Právní studie</a:t>
            </a:r>
            <a:r>
              <a:rPr lang="cs-CZ" sz="2400" b="0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- zakladatelské a provozní dokumenty</a:t>
            </a: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cs-CZ" sz="2400" b="1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Schválení zastupitelstvem</a:t>
            </a:r>
            <a:endParaRPr lang="cs-CZ" sz="2400" b="0" i="0" u="none" strike="noStrike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lnSpc>
                <a:spcPct val="200000"/>
              </a:lnSpc>
              <a:buFont typeface="+mj-lt"/>
              <a:buAutoNum type="arabicPeriod"/>
            </a:pPr>
            <a:r>
              <a:rPr lang="cs-CZ" sz="2400" b="1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Založení a registrace EDC – </a:t>
            </a:r>
            <a:r>
              <a:rPr lang="cs-CZ" sz="2400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do Q4/2025</a:t>
            </a:r>
          </a:p>
        </p:txBody>
      </p:sp>
      <p:sp>
        <p:nvSpPr>
          <p:cNvPr id="3" name="Šipka vpravo 2">
            <a:extLst>
              <a:ext uri="{FF2B5EF4-FFF2-40B4-BE49-F238E27FC236}">
                <a16:creationId xmlns:a16="http://schemas.microsoft.com/office/drawing/2014/main" id="{4A8A2F63-D295-A793-ADB2-2A0BE02EDCE7}"/>
              </a:ext>
            </a:extLst>
          </p:cNvPr>
          <p:cNvSpPr/>
          <p:nvPr/>
        </p:nvSpPr>
        <p:spPr>
          <a:xfrm>
            <a:off x="389107" y="5350222"/>
            <a:ext cx="1252717" cy="570815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576584-30BD-8C44-F664-C2F22E202E2D}"/>
              </a:ext>
            </a:extLst>
          </p:cNvPr>
          <p:cNvSpPr txBox="1"/>
          <p:nvPr/>
        </p:nvSpPr>
        <p:spPr>
          <a:xfrm>
            <a:off x="1898986" y="8965065"/>
            <a:ext cx="6197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Ale nemusí to vždy trvat 2 roky…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A7F98ED-6315-935E-8E3B-A7D489703931}"/>
              </a:ext>
            </a:extLst>
          </p:cNvPr>
          <p:cNvSpPr txBox="1"/>
          <p:nvPr/>
        </p:nvSpPr>
        <p:spPr>
          <a:xfrm>
            <a:off x="1898986" y="2741749"/>
            <a:ext cx="772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ES VČ od začátku až do zahájení sdílení:</a:t>
            </a:r>
          </a:p>
        </p:txBody>
      </p:sp>
    </p:spTree>
    <p:extLst>
      <p:ext uri="{BB962C8B-B14F-4D97-AF65-F5344CB8AC3E}">
        <p14:creationId xmlns:p14="http://schemas.microsoft.com/office/powerpoint/2010/main" val="14918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g2fba4f55d44_0_1"/>
          <p:cNvGrpSpPr/>
          <p:nvPr/>
        </p:nvGrpSpPr>
        <p:grpSpPr>
          <a:xfrm rot="10800000">
            <a:off x="14230691" y="-154348"/>
            <a:ext cx="1710970" cy="10747384"/>
            <a:chOff x="0" y="-19050"/>
            <a:chExt cx="450623" cy="2830568"/>
          </a:xfrm>
        </p:grpSpPr>
        <p:sp>
          <p:nvSpPr>
            <p:cNvPr id="167" name="Google Shape;167;g2fba4f55d44_0_1"/>
            <p:cNvSpPr/>
            <p:nvPr/>
          </p:nvSpPr>
          <p:spPr>
            <a:xfrm>
              <a:off x="0" y="0"/>
              <a:ext cx="450623" cy="2811518"/>
            </a:xfrm>
            <a:custGeom>
              <a:avLst/>
              <a:gdLst/>
              <a:ahLst/>
              <a:cxnLst/>
              <a:rect l="l" t="t" r="r" b="b"/>
              <a:pathLst>
                <a:path w="450623" h="2811518" extrusionOk="0">
                  <a:moveTo>
                    <a:pt x="0" y="0"/>
                  </a:moveTo>
                  <a:lnTo>
                    <a:pt x="450623" y="0"/>
                  </a:lnTo>
                  <a:lnTo>
                    <a:pt x="450623" y="2811518"/>
                  </a:lnTo>
                  <a:lnTo>
                    <a:pt x="0" y="2811518"/>
                  </a:lnTo>
                  <a:close/>
                </a:path>
              </a:pathLst>
            </a:custGeom>
            <a:gradFill>
              <a:gsLst>
                <a:gs pos="0">
                  <a:srgbClr val="696969">
                    <a:alpha val="70980"/>
                  </a:srgbClr>
                </a:gs>
                <a:gs pos="33329">
                  <a:srgbClr val="B4B4B4">
                    <a:alpha val="81568"/>
                  </a:srgbClr>
                </a:gs>
                <a:gs pos="66670">
                  <a:srgbClr val="EEEEEE">
                    <a:alpha val="69411"/>
                  </a:srgbClr>
                </a:gs>
                <a:gs pos="100000">
                  <a:srgbClr val="FBFBFB">
                    <a:alpha val="2117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2fba4f55d44_0_1"/>
            <p:cNvSpPr txBox="1"/>
            <p:nvPr/>
          </p:nvSpPr>
          <p:spPr>
            <a:xfrm>
              <a:off x="0" y="-19050"/>
              <a:ext cx="450600" cy="283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g2fba4f55d44_0_1"/>
          <p:cNvGrpSpPr/>
          <p:nvPr/>
        </p:nvGrpSpPr>
        <p:grpSpPr>
          <a:xfrm>
            <a:off x="-56718" y="-196539"/>
            <a:ext cx="18344635" cy="2454569"/>
            <a:chOff x="0" y="-19050"/>
            <a:chExt cx="1778115" cy="237915"/>
          </a:xfrm>
        </p:grpSpPr>
        <p:sp>
          <p:nvSpPr>
            <p:cNvPr id="170" name="Google Shape;170;g2fba4f55d44_0_1"/>
            <p:cNvSpPr/>
            <p:nvPr/>
          </p:nvSpPr>
          <p:spPr>
            <a:xfrm>
              <a:off x="0" y="0"/>
              <a:ext cx="1778115" cy="218865"/>
            </a:xfrm>
            <a:custGeom>
              <a:avLst/>
              <a:gdLst/>
              <a:ahLst/>
              <a:cxnLst/>
              <a:rect l="l" t="t" r="r" b="b"/>
              <a:pathLst>
                <a:path w="1778115" h="218865" extrusionOk="0">
                  <a:moveTo>
                    <a:pt x="1574915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778115" y="218865"/>
                  </a:lnTo>
                  <a:lnTo>
                    <a:pt x="1574915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2fba4f55d44_0_1"/>
            <p:cNvSpPr txBox="1"/>
            <p:nvPr/>
          </p:nvSpPr>
          <p:spPr>
            <a:xfrm>
              <a:off x="101600" y="-19050"/>
              <a:ext cx="15750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g2fba4f55d44_0_1"/>
          <p:cNvSpPr/>
          <p:nvPr/>
        </p:nvSpPr>
        <p:spPr>
          <a:xfrm>
            <a:off x="15415763" y="-14926"/>
            <a:ext cx="5357630" cy="10287000"/>
          </a:xfrm>
          <a:custGeom>
            <a:avLst/>
            <a:gdLst/>
            <a:ahLst/>
            <a:cxnLst/>
            <a:rect l="l" t="t" r="r" b="b"/>
            <a:pathLst>
              <a:path w="5357630" h="10287000" extrusionOk="0">
                <a:moveTo>
                  <a:pt x="0" y="0"/>
                </a:moveTo>
                <a:lnTo>
                  <a:pt x="5357630" y="0"/>
                </a:lnTo>
                <a:lnTo>
                  <a:pt x="53576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9497" r="-8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g2fba4f55d44_0_1"/>
          <p:cNvGrpSpPr/>
          <p:nvPr/>
        </p:nvGrpSpPr>
        <p:grpSpPr>
          <a:xfrm>
            <a:off x="1891825" y="1994906"/>
            <a:ext cx="2572756" cy="2572756"/>
            <a:chOff x="0" y="0"/>
            <a:chExt cx="812800" cy="812800"/>
          </a:xfrm>
        </p:grpSpPr>
        <p:sp>
          <p:nvSpPr>
            <p:cNvPr id="174" name="Google Shape;174;g2fba4f55d44_0_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B8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2fba4f55d44_0_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g2fba4f55d44_0_1"/>
          <p:cNvGrpSpPr/>
          <p:nvPr/>
        </p:nvGrpSpPr>
        <p:grpSpPr>
          <a:xfrm>
            <a:off x="6671507" y="1860733"/>
            <a:ext cx="3086120" cy="3086120"/>
            <a:chOff x="0" y="0"/>
            <a:chExt cx="812800" cy="812800"/>
          </a:xfrm>
        </p:grpSpPr>
        <p:sp>
          <p:nvSpPr>
            <p:cNvPr id="177" name="Google Shape;177;g2fba4f55d44_0_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B8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2fba4f55d44_0_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g2fba4f55d44_0_1"/>
          <p:cNvGrpSpPr/>
          <p:nvPr/>
        </p:nvGrpSpPr>
        <p:grpSpPr>
          <a:xfrm>
            <a:off x="6776546" y="5319947"/>
            <a:ext cx="3477321" cy="3477321"/>
            <a:chOff x="0" y="0"/>
            <a:chExt cx="812800" cy="812800"/>
          </a:xfrm>
        </p:grpSpPr>
        <p:sp>
          <p:nvSpPr>
            <p:cNvPr id="180" name="Google Shape;180;g2fba4f55d44_0_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B8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g2fba4f55d44_0_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g2fba4f55d44_0_1"/>
          <p:cNvGrpSpPr/>
          <p:nvPr/>
        </p:nvGrpSpPr>
        <p:grpSpPr>
          <a:xfrm>
            <a:off x="11010040" y="1908928"/>
            <a:ext cx="2744744" cy="2744744"/>
            <a:chOff x="0" y="0"/>
            <a:chExt cx="812800" cy="812800"/>
          </a:xfrm>
        </p:grpSpPr>
        <p:sp>
          <p:nvSpPr>
            <p:cNvPr id="183" name="Google Shape;183;g2fba4f55d44_0_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B8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2fba4f55d44_0_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g2fba4f55d44_0_1"/>
          <p:cNvGrpSpPr/>
          <p:nvPr/>
        </p:nvGrpSpPr>
        <p:grpSpPr>
          <a:xfrm>
            <a:off x="937473" y="5515555"/>
            <a:ext cx="3086120" cy="3086120"/>
            <a:chOff x="0" y="0"/>
            <a:chExt cx="812800" cy="812800"/>
          </a:xfrm>
        </p:grpSpPr>
        <p:sp>
          <p:nvSpPr>
            <p:cNvPr id="186" name="Google Shape;186;g2fba4f55d44_0_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B8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2fba4f55d44_0_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g2fba4f55d44_0_1"/>
          <p:cNvGrpSpPr/>
          <p:nvPr/>
        </p:nvGrpSpPr>
        <p:grpSpPr>
          <a:xfrm>
            <a:off x="12150075" y="6246192"/>
            <a:ext cx="2355494" cy="2355494"/>
            <a:chOff x="0" y="0"/>
            <a:chExt cx="812800" cy="812800"/>
          </a:xfrm>
        </p:grpSpPr>
        <p:sp>
          <p:nvSpPr>
            <p:cNvPr id="189" name="Google Shape;189;g2fba4f55d44_0_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B8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g2fba4f55d44_0_1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g2fba4f55d44_0_1"/>
          <p:cNvSpPr/>
          <p:nvPr/>
        </p:nvSpPr>
        <p:spPr>
          <a:xfrm rot="-2353133">
            <a:off x="3377864" y="4259522"/>
            <a:ext cx="3263195" cy="1260409"/>
          </a:xfrm>
          <a:custGeom>
            <a:avLst/>
            <a:gdLst/>
            <a:ahLst/>
            <a:cxnLst/>
            <a:rect l="l" t="t" r="r" b="b"/>
            <a:pathLst>
              <a:path w="3262084" h="1259980" extrusionOk="0">
                <a:moveTo>
                  <a:pt x="0" y="0"/>
                </a:moveTo>
                <a:lnTo>
                  <a:pt x="3262084" y="0"/>
                </a:lnTo>
                <a:lnTo>
                  <a:pt x="3262084" y="1259980"/>
                </a:lnTo>
                <a:lnTo>
                  <a:pt x="0" y="1259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fba4f55d44_0_1"/>
          <p:cNvSpPr txBox="1"/>
          <p:nvPr/>
        </p:nvSpPr>
        <p:spPr>
          <a:xfrm>
            <a:off x="1891825" y="160635"/>
            <a:ext cx="140130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563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 VÝHOD KOMUNITNÍ ENERGETKY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fba4f55d44_0_1"/>
          <p:cNvSpPr txBox="1"/>
          <p:nvPr/>
        </p:nvSpPr>
        <p:spPr>
          <a:xfrm>
            <a:off x="1279562" y="2584683"/>
            <a:ext cx="37974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3"/>
              <a:buFont typeface="Arial"/>
              <a:buNone/>
            </a:pPr>
            <a:r>
              <a:rPr lang="en-US" sz="2523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Energetická soběstačnost</a:t>
            </a:r>
            <a:endParaRPr sz="2523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g2fba4f55d44_0_1"/>
          <p:cNvSpPr txBox="1"/>
          <p:nvPr/>
        </p:nvSpPr>
        <p:spPr>
          <a:xfrm>
            <a:off x="6846372" y="2283153"/>
            <a:ext cx="273630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11"/>
              <a:buFont typeface="Arial"/>
              <a:buNone/>
            </a:pPr>
            <a:r>
              <a:rPr lang="en-US" sz="2511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Nižší ceny energie, úspory a prevence energetické chudoby</a:t>
            </a:r>
            <a:endParaRPr sz="2511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g2fba4f55d44_0_1"/>
          <p:cNvSpPr txBox="1"/>
          <p:nvPr/>
        </p:nvSpPr>
        <p:spPr>
          <a:xfrm>
            <a:off x="1112338" y="5937976"/>
            <a:ext cx="273630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11"/>
              <a:buFont typeface="Arial"/>
              <a:buNone/>
            </a:pPr>
            <a:r>
              <a:rPr lang="en-US" sz="2511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Zapojení veřejnosti do projektů a demokratizace energetiky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fba4f55d44_0_1"/>
          <p:cNvSpPr txBox="1"/>
          <p:nvPr/>
        </p:nvSpPr>
        <p:spPr>
          <a:xfrm>
            <a:off x="7147019" y="5718901"/>
            <a:ext cx="2736300" cy="30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11"/>
              <a:buFont typeface="Arial"/>
              <a:buNone/>
            </a:pPr>
            <a:r>
              <a:rPr lang="en-US" sz="2511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Rozvoj obnovitelných zdrojů energie a snazší odchod od fosilních paliv</a:t>
            </a:r>
            <a:endParaRPr sz="2511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g2fba4f55d44_0_1"/>
          <p:cNvSpPr txBox="1"/>
          <p:nvPr/>
        </p:nvSpPr>
        <p:spPr>
          <a:xfrm>
            <a:off x="11229967" y="2379745"/>
            <a:ext cx="2304900" cy="20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11"/>
              <a:buFont typeface="Arial"/>
              <a:buNone/>
            </a:pPr>
            <a:r>
              <a:rPr lang="en-US" sz="2511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Efektivní využití místního potenciálu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fba4f55d44_0_1"/>
          <p:cNvSpPr txBox="1"/>
          <p:nvPr/>
        </p:nvSpPr>
        <p:spPr>
          <a:xfrm>
            <a:off x="12150075" y="6522369"/>
            <a:ext cx="2304900" cy="20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11"/>
              <a:buFont typeface="Arial"/>
              <a:buNone/>
            </a:pPr>
            <a:r>
              <a:rPr lang="en-US" sz="2511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Vznik lokálních pracovních míst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fba4f55d44_0_1"/>
          <p:cNvSpPr/>
          <p:nvPr/>
        </p:nvSpPr>
        <p:spPr>
          <a:xfrm rot="1046363" flipH="1">
            <a:off x="4575703" y="2161026"/>
            <a:ext cx="2126632" cy="821411"/>
          </a:xfrm>
          <a:custGeom>
            <a:avLst/>
            <a:gdLst/>
            <a:ahLst/>
            <a:cxnLst/>
            <a:rect l="l" t="t" r="r" b="b"/>
            <a:pathLst>
              <a:path w="2124482" h="820581" extrusionOk="0">
                <a:moveTo>
                  <a:pt x="2124482" y="0"/>
                </a:moveTo>
                <a:lnTo>
                  <a:pt x="0" y="0"/>
                </a:lnTo>
                <a:lnTo>
                  <a:pt x="0" y="820581"/>
                </a:lnTo>
                <a:lnTo>
                  <a:pt x="2124482" y="820581"/>
                </a:lnTo>
                <a:lnTo>
                  <a:pt x="212448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fba4f55d44_0_1"/>
          <p:cNvSpPr/>
          <p:nvPr/>
        </p:nvSpPr>
        <p:spPr>
          <a:xfrm rot="-516939" flipH="1">
            <a:off x="4081692" y="5918789"/>
            <a:ext cx="2634098" cy="1017420"/>
          </a:xfrm>
          <a:custGeom>
            <a:avLst/>
            <a:gdLst/>
            <a:ahLst/>
            <a:cxnLst/>
            <a:rect l="l" t="t" r="r" b="b"/>
            <a:pathLst>
              <a:path w="2630680" h="1016100" extrusionOk="0">
                <a:moveTo>
                  <a:pt x="2630680" y="0"/>
                </a:moveTo>
                <a:lnTo>
                  <a:pt x="0" y="0"/>
                </a:lnTo>
                <a:lnTo>
                  <a:pt x="0" y="1016100"/>
                </a:lnTo>
                <a:lnTo>
                  <a:pt x="2630680" y="1016100"/>
                </a:lnTo>
                <a:lnTo>
                  <a:pt x="263068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fba4f55d44_0_1"/>
          <p:cNvSpPr/>
          <p:nvPr/>
        </p:nvSpPr>
        <p:spPr>
          <a:xfrm rot="-2279289" flipH="1">
            <a:off x="9039265" y="4044857"/>
            <a:ext cx="2250879" cy="869401"/>
          </a:xfrm>
          <a:custGeom>
            <a:avLst/>
            <a:gdLst/>
            <a:ahLst/>
            <a:cxnLst/>
            <a:rect l="l" t="t" r="r" b="b"/>
            <a:pathLst>
              <a:path w="2252703" h="870106" extrusionOk="0">
                <a:moveTo>
                  <a:pt x="2252703" y="0"/>
                </a:moveTo>
                <a:lnTo>
                  <a:pt x="0" y="0"/>
                </a:lnTo>
                <a:lnTo>
                  <a:pt x="0" y="870106"/>
                </a:lnTo>
                <a:lnTo>
                  <a:pt x="2252703" y="870106"/>
                </a:lnTo>
                <a:lnTo>
                  <a:pt x="225270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fba4f55d44_0_1"/>
          <p:cNvSpPr/>
          <p:nvPr/>
        </p:nvSpPr>
        <p:spPr>
          <a:xfrm rot="3775335" flipH="1">
            <a:off x="12756805" y="4968041"/>
            <a:ext cx="1995698" cy="770839"/>
          </a:xfrm>
          <a:custGeom>
            <a:avLst/>
            <a:gdLst/>
            <a:ahLst/>
            <a:cxnLst/>
            <a:rect l="l" t="t" r="r" b="b"/>
            <a:pathLst>
              <a:path w="1996572" h="771176" extrusionOk="0">
                <a:moveTo>
                  <a:pt x="1996571" y="0"/>
                </a:moveTo>
                <a:lnTo>
                  <a:pt x="0" y="0"/>
                </a:lnTo>
                <a:lnTo>
                  <a:pt x="0" y="771176"/>
                </a:lnTo>
                <a:lnTo>
                  <a:pt x="1996571" y="771176"/>
                </a:lnTo>
                <a:lnTo>
                  <a:pt x="199657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fba4f55d44_0_1"/>
          <p:cNvSpPr/>
          <p:nvPr/>
        </p:nvSpPr>
        <p:spPr>
          <a:xfrm>
            <a:off x="1189350" y="8958650"/>
            <a:ext cx="13082700" cy="103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Více na téma měkkých benefitů např. zde: </a:t>
            </a:r>
            <a:r>
              <a:rPr lang="en-US" sz="1900" b="0" i="0" u="sng" strike="noStrike" cap="none">
                <a:solidFill>
                  <a:schemeClr val="hlink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5"/>
              </a:rPr>
              <a:t>https://www.uken.cz/clanky</a:t>
            </a:r>
            <a:endParaRPr sz="19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/>
        </p:nvSpPr>
        <p:spPr>
          <a:xfrm>
            <a:off x="5104038" y="3458744"/>
            <a:ext cx="38373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8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9307800" y="2977250"/>
            <a:ext cx="5703600" cy="60585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10134409" y="5110496"/>
            <a:ext cx="4325400" cy="9849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914400" y="3005959"/>
            <a:ext cx="8229600" cy="60300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5104123" y="5080369"/>
            <a:ext cx="3801600" cy="9849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1144066" y="5129974"/>
            <a:ext cx="3801600" cy="9849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3"/>
          <p:cNvGrpSpPr/>
          <p:nvPr/>
        </p:nvGrpSpPr>
        <p:grpSpPr>
          <a:xfrm rot="10800000">
            <a:off x="14230700" y="-154278"/>
            <a:ext cx="1710961" cy="10747313"/>
            <a:chOff x="0" y="-19050"/>
            <a:chExt cx="450623" cy="2830568"/>
          </a:xfrm>
        </p:grpSpPr>
        <p:sp>
          <p:nvSpPr>
            <p:cNvPr id="94" name="Google Shape;94;p3"/>
            <p:cNvSpPr/>
            <p:nvPr/>
          </p:nvSpPr>
          <p:spPr>
            <a:xfrm>
              <a:off x="0" y="0"/>
              <a:ext cx="450623" cy="2811518"/>
            </a:xfrm>
            <a:custGeom>
              <a:avLst/>
              <a:gdLst/>
              <a:ahLst/>
              <a:cxnLst/>
              <a:rect l="l" t="t" r="r" b="b"/>
              <a:pathLst>
                <a:path w="450623" h="2811518" extrusionOk="0">
                  <a:moveTo>
                    <a:pt x="0" y="0"/>
                  </a:moveTo>
                  <a:lnTo>
                    <a:pt x="450623" y="0"/>
                  </a:lnTo>
                  <a:lnTo>
                    <a:pt x="450623" y="2811518"/>
                  </a:lnTo>
                  <a:lnTo>
                    <a:pt x="0" y="2811518"/>
                  </a:lnTo>
                  <a:close/>
                </a:path>
              </a:pathLst>
            </a:custGeom>
            <a:gradFill>
              <a:gsLst>
                <a:gs pos="0">
                  <a:srgbClr val="696969">
                    <a:alpha val="70980"/>
                  </a:srgbClr>
                </a:gs>
                <a:gs pos="33333">
                  <a:srgbClr val="B4B4B4">
                    <a:alpha val="81568"/>
                  </a:srgbClr>
                </a:gs>
                <a:gs pos="66667">
                  <a:srgbClr val="EEEEEE">
                    <a:alpha val="69411"/>
                  </a:srgbClr>
                </a:gs>
                <a:gs pos="100000">
                  <a:srgbClr val="FBFBFB">
                    <a:alpha val="2117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0" y="-19050"/>
              <a:ext cx="450623" cy="2830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-2380818" y="-196538"/>
            <a:ext cx="20668808" cy="2454561"/>
            <a:chOff x="0" y="-19050"/>
            <a:chExt cx="2003385" cy="237915"/>
          </a:xfrm>
        </p:grpSpPr>
        <p:sp>
          <p:nvSpPr>
            <p:cNvPr id="97" name="Google Shape;97;p3"/>
            <p:cNvSpPr/>
            <p:nvPr/>
          </p:nvSpPr>
          <p:spPr>
            <a:xfrm>
              <a:off x="0" y="0"/>
              <a:ext cx="2003385" cy="218865"/>
            </a:xfrm>
            <a:custGeom>
              <a:avLst/>
              <a:gdLst/>
              <a:ahLst/>
              <a:cxnLst/>
              <a:rect l="l" t="t" r="r" b="b"/>
              <a:pathLst>
                <a:path w="2003385" h="218865" extrusionOk="0">
                  <a:moveTo>
                    <a:pt x="1800185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2003385" y="218865"/>
                  </a:lnTo>
                  <a:lnTo>
                    <a:pt x="1800185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101600" y="-19050"/>
              <a:ext cx="1800186" cy="237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>
            <a:off x="15802607" y="-14926"/>
            <a:ext cx="4970786" cy="10287000"/>
          </a:xfrm>
          <a:custGeom>
            <a:avLst/>
            <a:gdLst/>
            <a:ahLst/>
            <a:cxnLst/>
            <a:rect l="l" t="t" r="r" b="b"/>
            <a:pathLst>
              <a:path w="4970786" h="10287000" extrusionOk="0">
                <a:moveTo>
                  <a:pt x="0" y="0"/>
                </a:moveTo>
                <a:lnTo>
                  <a:pt x="4970786" y="0"/>
                </a:lnTo>
                <a:lnTo>
                  <a:pt x="49707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33918" r="-1339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3"/>
          <p:cNvGrpSpPr/>
          <p:nvPr/>
        </p:nvGrpSpPr>
        <p:grpSpPr>
          <a:xfrm>
            <a:off x="1109725" y="3445713"/>
            <a:ext cx="3837087" cy="1440677"/>
            <a:chOff x="0" y="-19050"/>
            <a:chExt cx="904163" cy="759370"/>
          </a:xfrm>
        </p:grpSpPr>
        <p:sp>
          <p:nvSpPr>
            <p:cNvPr id="101" name="Google Shape;101;p3"/>
            <p:cNvSpPr/>
            <p:nvPr/>
          </p:nvSpPr>
          <p:spPr>
            <a:xfrm>
              <a:off x="0" y="0"/>
              <a:ext cx="904163" cy="740320"/>
            </a:xfrm>
            <a:custGeom>
              <a:avLst/>
              <a:gdLst/>
              <a:ahLst/>
              <a:cxnLst/>
              <a:rect l="l" t="t" r="r" b="b"/>
              <a:pathLst>
                <a:path w="904163" h="740320" extrusionOk="0">
                  <a:moveTo>
                    <a:pt x="91247" y="0"/>
                  </a:moveTo>
                  <a:lnTo>
                    <a:pt x="812916" y="0"/>
                  </a:lnTo>
                  <a:cubicBezTo>
                    <a:pt x="863310" y="0"/>
                    <a:pt x="904163" y="40853"/>
                    <a:pt x="904163" y="91247"/>
                  </a:cubicBezTo>
                  <a:lnTo>
                    <a:pt x="904163" y="649073"/>
                  </a:lnTo>
                  <a:cubicBezTo>
                    <a:pt x="904163" y="699467"/>
                    <a:pt x="863310" y="740320"/>
                    <a:pt x="812916" y="740320"/>
                  </a:cubicBezTo>
                  <a:lnTo>
                    <a:pt x="91247" y="740320"/>
                  </a:lnTo>
                  <a:cubicBezTo>
                    <a:pt x="40853" y="740320"/>
                    <a:pt x="0" y="699467"/>
                    <a:pt x="0" y="649073"/>
                  </a:cubicBezTo>
                  <a:lnTo>
                    <a:pt x="0" y="91247"/>
                  </a:lnTo>
                  <a:cubicBezTo>
                    <a:pt x="0" y="40853"/>
                    <a:pt x="40853" y="0"/>
                    <a:pt x="91247" y="0"/>
                  </a:cubicBezTo>
                  <a:close/>
                </a:path>
              </a:pathLst>
            </a:custGeom>
            <a:solidFill>
              <a:srgbClr val="1E75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-19050"/>
              <a:ext cx="904163" cy="759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10134406" y="3409399"/>
            <a:ext cx="4327143" cy="1447511"/>
            <a:chOff x="0" y="-19050"/>
            <a:chExt cx="904163" cy="759370"/>
          </a:xfrm>
        </p:grpSpPr>
        <p:sp>
          <p:nvSpPr>
            <p:cNvPr id="104" name="Google Shape;104;p3"/>
            <p:cNvSpPr/>
            <p:nvPr/>
          </p:nvSpPr>
          <p:spPr>
            <a:xfrm>
              <a:off x="0" y="0"/>
              <a:ext cx="904163" cy="740320"/>
            </a:xfrm>
            <a:custGeom>
              <a:avLst/>
              <a:gdLst/>
              <a:ahLst/>
              <a:cxnLst/>
              <a:rect l="l" t="t" r="r" b="b"/>
              <a:pathLst>
                <a:path w="904163" h="740320" extrusionOk="0">
                  <a:moveTo>
                    <a:pt x="91247" y="0"/>
                  </a:moveTo>
                  <a:lnTo>
                    <a:pt x="812916" y="0"/>
                  </a:lnTo>
                  <a:cubicBezTo>
                    <a:pt x="863310" y="0"/>
                    <a:pt x="904163" y="40853"/>
                    <a:pt x="904163" y="91247"/>
                  </a:cubicBezTo>
                  <a:lnTo>
                    <a:pt x="904163" y="649073"/>
                  </a:lnTo>
                  <a:cubicBezTo>
                    <a:pt x="904163" y="699467"/>
                    <a:pt x="863310" y="740320"/>
                    <a:pt x="812916" y="740320"/>
                  </a:cubicBezTo>
                  <a:lnTo>
                    <a:pt x="91247" y="740320"/>
                  </a:lnTo>
                  <a:cubicBezTo>
                    <a:pt x="40853" y="740320"/>
                    <a:pt x="0" y="699467"/>
                    <a:pt x="0" y="649073"/>
                  </a:cubicBezTo>
                  <a:lnTo>
                    <a:pt x="0" y="91247"/>
                  </a:lnTo>
                  <a:cubicBezTo>
                    <a:pt x="0" y="40853"/>
                    <a:pt x="40853" y="0"/>
                    <a:pt x="91247" y="0"/>
                  </a:cubicBezTo>
                  <a:close/>
                </a:path>
              </a:pathLst>
            </a:custGeom>
            <a:solidFill>
              <a:srgbClr val="1E75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0" y="-19050"/>
              <a:ext cx="904163" cy="759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3"/>
          <p:cNvSpPr txBox="1"/>
          <p:nvPr/>
        </p:nvSpPr>
        <p:spPr>
          <a:xfrm>
            <a:off x="10331862" y="3831755"/>
            <a:ext cx="386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Zdroje využívám v rámci komunity</a:t>
            </a:r>
            <a:endParaRPr sz="2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344683" y="285479"/>
            <a:ext cx="11704364" cy="95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563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 JAKÉ FÁZI SE NACHÁZÍTE?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464263" y="3800128"/>
            <a:ext cx="2893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Spotřebovávám co nejméně mohu</a:t>
            </a:r>
            <a:endParaRPr sz="2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034256" y="5363520"/>
            <a:ext cx="392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Energy Management systém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(EnMS), případně MEK</a:t>
            </a: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5010700" y="5429293"/>
            <a:ext cx="3927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Výstavba OZE a akumulace</a:t>
            </a: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10334312" y="5402717"/>
            <a:ext cx="392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Zpracujeme studii komunitní energetiky</a:t>
            </a: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1162027" y="6242479"/>
            <a:ext cx="37848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EnMS: Systém hospodaření s energiemi vedoucí ke snižování a optimalizaci spotřeb energií, zvyšování energetické efektivity a udržitelnosti.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MEK (Místní energetická koncepce): Analýza potenciálu OZE je důležitá pro dobrou studii ES.</a:t>
            </a:r>
            <a:endParaRPr sz="1600" b="0" i="0" u="sng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5081969" y="6226394"/>
            <a:ext cx="37848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Pokrytí střech fotovoltaickými panely, aby vyráběly alespoň pro lokální spotřebu. Zajistit akumulaci, aby pokryla alespoň denní časové nesoulady mezi výrobou a spotřebou. Zajistíme od projektu až po dodávku na klíč.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Pokud ještě nejsou zdroje schválené, studie ES může pomoct schválit větší kapacity.</a:t>
            </a:r>
            <a:endParaRPr sz="1600" b="0" i="0" u="sng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5208218" y="3485619"/>
            <a:ext cx="3838172" cy="1404757"/>
          </a:xfrm>
          <a:custGeom>
            <a:avLst/>
            <a:gdLst/>
            <a:ahLst/>
            <a:cxnLst/>
            <a:rect l="l" t="t" r="r" b="b"/>
            <a:pathLst>
              <a:path w="904163" h="740320" extrusionOk="0">
                <a:moveTo>
                  <a:pt x="91247" y="0"/>
                </a:moveTo>
                <a:lnTo>
                  <a:pt x="812916" y="0"/>
                </a:lnTo>
                <a:cubicBezTo>
                  <a:pt x="863310" y="0"/>
                  <a:pt x="904163" y="40853"/>
                  <a:pt x="904163" y="91247"/>
                </a:cubicBezTo>
                <a:lnTo>
                  <a:pt x="904163" y="649073"/>
                </a:lnTo>
                <a:cubicBezTo>
                  <a:pt x="904163" y="699467"/>
                  <a:pt x="863310" y="740320"/>
                  <a:pt x="812916" y="740320"/>
                </a:cubicBezTo>
                <a:lnTo>
                  <a:pt x="91247" y="740320"/>
                </a:lnTo>
                <a:cubicBezTo>
                  <a:pt x="40853" y="740320"/>
                  <a:pt x="0" y="699467"/>
                  <a:pt x="0" y="649073"/>
                </a:cubicBezTo>
                <a:lnTo>
                  <a:pt x="0" y="91247"/>
                </a:lnTo>
                <a:cubicBezTo>
                  <a:pt x="0" y="40853"/>
                  <a:pt x="40853" y="0"/>
                  <a:pt x="91247" y="0"/>
                </a:cubicBezTo>
                <a:close/>
              </a:path>
            </a:pathLst>
          </a:custGeom>
          <a:solidFill>
            <a:srgbClr val="1E75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10136145" y="6226394"/>
            <a:ext cx="43254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Budujte lokální nezávislost a soběstačnost. Přetoky jednotlivých elektráren lze využít v jiných odběrných místech a sdílením kapacity akumulace můžete snížit náklady na elektřinu.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Výstupy: Úspory energií, úspory nákladů, úspora CO2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209177" y="2628900"/>
            <a:ext cx="13573500" cy="70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E75B9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rot="10800000">
            <a:off x="8758200" y="8603400"/>
            <a:ext cx="771600" cy="7386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1E75B9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500793" y="3831755"/>
            <a:ext cx="2947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Vyrábím obnovitelně</a:t>
            </a:r>
            <a:endParaRPr sz="2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D6D614-97AF-85AF-A8A0-68423CD5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00" y="2304950"/>
            <a:ext cx="17041200" cy="84302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Pro rozvoj sdílení elektřiny je klíčový LEX OZE II.</a:t>
            </a:r>
          </a:p>
        </p:txBody>
      </p:sp>
      <p:pic>
        <p:nvPicPr>
          <p:cNvPr id="5" name="Obrázek 4" descr="Obsah obrázku text, snímek obrazovky, Písmo, Webové stránky&#10;&#10;Obsah vygenerovaný umělou inteligencí může být nesprávný.">
            <a:extLst>
              <a:ext uri="{FF2B5EF4-FFF2-40B4-BE49-F238E27FC236}">
                <a16:creationId xmlns:a16="http://schemas.microsoft.com/office/drawing/2014/main" id="{79F11420-695D-197C-4DA8-4A0440E0B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812" y="3147978"/>
            <a:ext cx="7808069" cy="4267646"/>
          </a:xfrm>
          <a:prstGeom prst="rect">
            <a:avLst/>
          </a:prstGeom>
        </p:spPr>
      </p:pic>
      <p:sp>
        <p:nvSpPr>
          <p:cNvPr id="6" name="Zástupný text 2">
            <a:extLst>
              <a:ext uri="{FF2B5EF4-FFF2-40B4-BE49-F238E27FC236}">
                <a16:creationId xmlns:a16="http://schemas.microsoft.com/office/drawing/2014/main" id="{28A0763E-326D-3FDC-6BCF-B3035B7F7E1E}"/>
              </a:ext>
            </a:extLst>
          </p:cNvPr>
          <p:cNvSpPr txBox="1">
            <a:spLocks/>
          </p:cNvSpPr>
          <p:nvPr/>
        </p:nvSpPr>
        <p:spPr>
          <a:xfrm>
            <a:off x="623400" y="7415624"/>
            <a:ext cx="17041200" cy="223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dirty="0"/>
              <a:t>Ale komunitní energetika není jen sdílení, tedy co je zajímavé v LEX OZE III.:</a:t>
            </a:r>
          </a:p>
          <a:p>
            <a:pPr lvl="1"/>
            <a:r>
              <a:rPr lang="cs-CZ" dirty="0"/>
              <a:t>Podpora sdílení - Zákaz pro obchodníky jakkoliv znevýhodňovat zákazníky se zájmem o sdílení</a:t>
            </a:r>
          </a:p>
          <a:p>
            <a:pPr lvl="1"/>
            <a:r>
              <a:rPr lang="cs-CZ" dirty="0"/>
              <a:t>Podpora flexibility - Možnost nezávislé agregace flexibility</a:t>
            </a:r>
          </a:p>
          <a:p>
            <a:pPr lvl="1"/>
            <a:r>
              <a:rPr lang="cs-CZ" dirty="0"/>
              <a:t>Podpora akumulace - možnost výstavby samostatných bateriových úložišť a možnost z nich sdílet elektřinu</a:t>
            </a:r>
          </a:p>
          <a:p>
            <a:pPr lvl="1"/>
            <a:r>
              <a:rPr lang="cs-CZ" dirty="0"/>
              <a:t>Podpora výstavby FVE - zvýšení </a:t>
            </a:r>
            <a:r>
              <a:rPr lang="cs-CZ" dirty="0" err="1"/>
              <a:t>práhu</a:t>
            </a:r>
            <a:r>
              <a:rPr lang="cs-CZ" dirty="0"/>
              <a:t> pro nutnost licence a stavebního povolení z 50 </a:t>
            </a:r>
            <a:r>
              <a:rPr lang="cs-CZ" dirty="0" err="1"/>
              <a:t>kWp</a:t>
            </a:r>
            <a:r>
              <a:rPr lang="cs-CZ" dirty="0"/>
              <a:t> na 100 </a:t>
            </a:r>
            <a:r>
              <a:rPr lang="cs-CZ" dirty="0" err="1"/>
              <a:t>kWp</a:t>
            </a:r>
            <a:endParaRPr lang="cs-CZ" dirty="0"/>
          </a:p>
          <a:p>
            <a:pPr lvl="1"/>
            <a:r>
              <a:rPr lang="cs-CZ" dirty="0"/>
              <a:t>Podpora </a:t>
            </a:r>
            <a:r>
              <a:rPr lang="cs-CZ" dirty="0" err="1"/>
              <a:t>agrovoltaiky</a:t>
            </a:r>
            <a:r>
              <a:rPr lang="cs-CZ" dirty="0"/>
              <a:t> – odpadá nutnost vyjmutí pozemků z půdního fondu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pSp>
        <p:nvGrpSpPr>
          <p:cNvPr id="11" name="Google Shape;96;p3">
            <a:extLst>
              <a:ext uri="{FF2B5EF4-FFF2-40B4-BE49-F238E27FC236}">
                <a16:creationId xmlns:a16="http://schemas.microsoft.com/office/drawing/2014/main" id="{DA6CC7FB-09DE-CBD1-E9F5-92557399D495}"/>
              </a:ext>
            </a:extLst>
          </p:cNvPr>
          <p:cNvGrpSpPr/>
          <p:nvPr/>
        </p:nvGrpSpPr>
        <p:grpSpPr>
          <a:xfrm>
            <a:off x="-1874980" y="-167680"/>
            <a:ext cx="20668808" cy="2454561"/>
            <a:chOff x="0" y="-19050"/>
            <a:chExt cx="2003385" cy="237915"/>
          </a:xfrm>
        </p:grpSpPr>
        <p:sp>
          <p:nvSpPr>
            <p:cNvPr id="12" name="Google Shape;97;p3">
              <a:extLst>
                <a:ext uri="{FF2B5EF4-FFF2-40B4-BE49-F238E27FC236}">
                  <a16:creationId xmlns:a16="http://schemas.microsoft.com/office/drawing/2014/main" id="{9C4C1C8D-0E23-1271-63A2-A58D9C543E6A}"/>
                </a:ext>
              </a:extLst>
            </p:cNvPr>
            <p:cNvSpPr/>
            <p:nvPr/>
          </p:nvSpPr>
          <p:spPr>
            <a:xfrm>
              <a:off x="0" y="0"/>
              <a:ext cx="2003385" cy="218865"/>
            </a:xfrm>
            <a:custGeom>
              <a:avLst/>
              <a:gdLst/>
              <a:ahLst/>
              <a:cxnLst/>
              <a:rect l="l" t="t" r="r" b="b"/>
              <a:pathLst>
                <a:path w="2003385" h="218865" extrusionOk="0">
                  <a:moveTo>
                    <a:pt x="1800185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2003385" y="218865"/>
                  </a:lnTo>
                  <a:lnTo>
                    <a:pt x="1800185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8;p3">
              <a:extLst>
                <a:ext uri="{FF2B5EF4-FFF2-40B4-BE49-F238E27FC236}">
                  <a16:creationId xmlns:a16="http://schemas.microsoft.com/office/drawing/2014/main" id="{AEB07AC6-9C25-C295-CE1A-2C65D2721942}"/>
                </a:ext>
              </a:extLst>
            </p:cNvPr>
            <p:cNvSpPr txBox="1"/>
            <p:nvPr/>
          </p:nvSpPr>
          <p:spPr>
            <a:xfrm>
              <a:off x="101600" y="-19050"/>
              <a:ext cx="1800186" cy="237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07;p3">
            <a:extLst>
              <a:ext uri="{FF2B5EF4-FFF2-40B4-BE49-F238E27FC236}">
                <a16:creationId xmlns:a16="http://schemas.microsoft.com/office/drawing/2014/main" id="{27007745-92AE-7A85-E0DA-139A05866932}"/>
              </a:ext>
            </a:extLst>
          </p:cNvPr>
          <p:cNvSpPr txBox="1"/>
          <p:nvPr/>
        </p:nvSpPr>
        <p:spPr>
          <a:xfrm>
            <a:off x="344683" y="285479"/>
            <a:ext cx="11704364" cy="119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563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Vývoj</a:t>
            </a:r>
            <a:r>
              <a:rPr lang="en-US" sz="563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63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legislativního</a:t>
            </a:r>
            <a:r>
              <a:rPr lang="en-US" sz="563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63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rámce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72;g2fba4f55d44_0_1">
            <a:extLst>
              <a:ext uri="{FF2B5EF4-FFF2-40B4-BE49-F238E27FC236}">
                <a16:creationId xmlns:a16="http://schemas.microsoft.com/office/drawing/2014/main" id="{FDF74FEF-D35E-6211-2E09-108BD0D15F55}"/>
              </a:ext>
            </a:extLst>
          </p:cNvPr>
          <p:cNvSpPr/>
          <p:nvPr/>
        </p:nvSpPr>
        <p:spPr>
          <a:xfrm>
            <a:off x="15860366" y="28858"/>
            <a:ext cx="5357630" cy="10287000"/>
          </a:xfrm>
          <a:custGeom>
            <a:avLst/>
            <a:gdLst/>
            <a:ahLst/>
            <a:cxnLst/>
            <a:rect l="l" t="t" r="r" b="b"/>
            <a:pathLst>
              <a:path w="5357630" h="10287000" extrusionOk="0">
                <a:moveTo>
                  <a:pt x="0" y="0"/>
                </a:moveTo>
                <a:lnTo>
                  <a:pt x="5357630" y="0"/>
                </a:lnTo>
                <a:lnTo>
                  <a:pt x="53576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9497" r="-8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63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6"/>
          <p:cNvGrpSpPr/>
          <p:nvPr/>
        </p:nvGrpSpPr>
        <p:grpSpPr>
          <a:xfrm>
            <a:off x="-56718" y="-196538"/>
            <a:ext cx="21295216" cy="2454561"/>
            <a:chOff x="0" y="-19050"/>
            <a:chExt cx="2064101" cy="237915"/>
          </a:xfrm>
        </p:grpSpPr>
        <p:sp>
          <p:nvSpPr>
            <p:cNvPr id="209" name="Google Shape;209;p6"/>
            <p:cNvSpPr/>
            <p:nvPr/>
          </p:nvSpPr>
          <p:spPr>
            <a:xfrm>
              <a:off x="0" y="0"/>
              <a:ext cx="2064101" cy="218865"/>
            </a:xfrm>
            <a:custGeom>
              <a:avLst/>
              <a:gdLst/>
              <a:ahLst/>
              <a:cxnLst/>
              <a:rect l="l" t="t" r="r" b="b"/>
              <a:pathLst>
                <a:path w="2064101" h="218865" extrusionOk="0">
                  <a:moveTo>
                    <a:pt x="1860901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2064101" y="218865"/>
                  </a:lnTo>
                  <a:lnTo>
                    <a:pt x="1860901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101600" y="-19050"/>
              <a:ext cx="1860901" cy="237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11" name="Google Shape;211;p6"/>
          <p:cNvGraphicFramePr/>
          <p:nvPr/>
        </p:nvGraphicFramePr>
        <p:xfrm>
          <a:off x="825217" y="3354984"/>
          <a:ext cx="16807425" cy="6575931"/>
        </p:xfrm>
        <a:graphic>
          <a:graphicData uri="http://schemas.openxmlformats.org/drawingml/2006/table">
            <a:tbl>
              <a:tblPr>
                <a:noFill/>
                <a:tableStyleId>{4C798C76-787C-42E7-B8A5-1B66C722AD12}</a:tableStyleId>
              </a:tblPr>
              <a:tblGrid>
                <a:gridCol w="459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99"/>
                        <a:buFont typeface="Arial"/>
                        <a:buNone/>
                      </a:pPr>
                      <a:r>
                        <a:rPr lang="en-US" sz="1999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Forma</a:t>
                      </a:r>
                      <a:endParaRPr sz="11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99"/>
                        <a:buFont typeface="Arial"/>
                        <a:buNone/>
                      </a:pPr>
                      <a:r>
                        <a:rPr lang="en-US" sz="1999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 koho to je vhodné</a:t>
                      </a:r>
                      <a:endParaRPr sz="11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99"/>
                        <a:buFont typeface="Arial"/>
                        <a:buNone/>
                      </a:pPr>
                      <a:r>
                        <a:rPr lang="en-US" sz="1999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Nutnost založení nové PO</a:t>
                      </a:r>
                      <a:endParaRPr sz="11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B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Společenství pro obnovitelné zdroje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Všechny typy energií, ale pouze z obnovitelných zdrojů</a:t>
                      </a:r>
                      <a:r>
                        <a:rPr lang="en-US" sz="1599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(pozor na KGJ).</a:t>
                      </a: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Omezení sdílení na území 3 sousedících obcí s rozšířenou působností. Vylučuje velké podniky. </a:t>
                      </a:r>
                      <a:r>
                        <a:rPr lang="en-US" sz="1599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Pro okresní a krajská města a kraje. 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Ano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Občanské energetické společenství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Pouze</a:t>
                      </a: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elektřin</a:t>
                      </a:r>
                      <a:r>
                        <a:rPr lang="en-US" sz="1599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a, ale jakákoliv</a:t>
                      </a: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. </a:t>
                      </a:r>
                      <a:r>
                        <a:rPr lang="en-US" sz="1599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Z hlasovacích práv  vyloučeny střední podniky. Celá ČR, bez omezení na 3 ORP (od 07/2026)</a:t>
                      </a: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. </a:t>
                      </a:r>
                      <a:r>
                        <a:rPr lang="en-US" sz="1599" u="none" strike="noStrike" cap="none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Pro okresní a krajská města a kraje.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Ano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Sdílení elektřiny v bytovém domě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Pro b</a:t>
                      </a: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ytové domy s fotovoltaikou</a:t>
                      </a:r>
                      <a:r>
                        <a:rPr lang="en-US" sz="1599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je to jasně nejvýhodnější forma, protože šetří distribuční popl. Alternativa ke sloučení odběrných míst.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Ne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Aktivní zákazník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Malé obce a OPM s malými přetoky, kde se přetok spotřebuje v pár dalších místech spotřeby.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99"/>
                        <a:buFont typeface="Arial"/>
                        <a:buNone/>
                      </a:pPr>
                      <a:r>
                        <a:rPr lang="en-US" sz="1599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Ne</a:t>
                      </a:r>
                      <a:endParaRPr sz="11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2" name="Google Shape;212;p6"/>
          <p:cNvSpPr txBox="1"/>
          <p:nvPr/>
        </p:nvSpPr>
        <p:spPr>
          <a:xfrm>
            <a:off x="2247940" y="107512"/>
            <a:ext cx="13586852" cy="193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0"/>
              <a:buFont typeface="Arial"/>
              <a:buNone/>
            </a:pPr>
            <a:r>
              <a:rPr lang="en-US" sz="563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JAKÉ FORMY KOMUNITNÍHO SDÍLENÍ ELEKTŘINY SE NABÍZEJÍ?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2057371" y="2385338"/>
            <a:ext cx="132177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rPr lang="en-US" sz="229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Nabízejí se 4 formy sdílení. Níže uvádíme stručný zobecňující přehled.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endParaRPr sz="229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1657</Words>
  <Application>Microsoft Macintosh PowerPoint</Application>
  <PresentationFormat>Vlastní</PresentationFormat>
  <Paragraphs>216</Paragraphs>
  <Slides>20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Segoe UI</vt:lpstr>
      <vt:lpstr>Montserrat SemiBold</vt:lpstr>
      <vt:lpstr>DM Sans</vt:lpstr>
      <vt:lpstr>Arial</vt:lpstr>
      <vt:lpstr>Montserrat</vt:lpstr>
      <vt:lpstr>Montserrat Light</vt:lpstr>
      <vt:lpstr>Calibri</vt:lpstr>
      <vt:lpstr>Simple Light</vt:lpstr>
      <vt:lpstr>Prezentace aplikace PowerPoint</vt:lpstr>
      <vt:lpstr>Prezentace aplikace PowerPoint</vt:lpstr>
      <vt:lpstr>Prezentace aplikace PowerPoint</vt:lpstr>
      <vt:lpstr>Kam zatím směřujeme pozornost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Cíl studie</vt:lpstr>
      <vt:lpstr>Průběh studie</vt:lpstr>
      <vt:lpstr>Baterie</vt:lpstr>
      <vt:lpstr>Výsledky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Kateřina Nováková</dc:creator>
  <cp:lastModifiedBy>Radomil Vales</cp:lastModifiedBy>
  <cp:revision>6</cp:revision>
  <cp:lastPrinted>2025-03-03T20:10:20Z</cp:lastPrinted>
  <dcterms:created xsi:type="dcterms:W3CDTF">2006-08-16T00:00:00Z</dcterms:created>
  <dcterms:modified xsi:type="dcterms:W3CDTF">2025-03-04T07:33:48Z</dcterms:modified>
</cp:coreProperties>
</file>