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13442950" cy="756126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25A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737" autoAdjust="0"/>
  </p:normalViewPr>
  <p:slideViewPr>
    <p:cSldViewPr>
      <p:cViewPr varScale="1">
        <p:scale>
          <a:sx n="85" d="100"/>
          <a:sy n="8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2D96079-BA6C-462D-9189-C6AAB77EA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6E08A897-BF33-4C70-AFDA-482477CD09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1185525" y="7042150"/>
            <a:ext cx="216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600" smtClean="0">
                <a:solidFill>
                  <a:srgbClr val="7F7F7F"/>
                </a:solidFill>
              </a:rPr>
              <a:t>Prezentující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7823" y="2349500"/>
            <a:ext cx="11427306" cy="1620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5644" y="4284664"/>
            <a:ext cx="9411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EBD1-1C7A-4993-9274-FD935F4FC385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07C6-3F28-4A9F-B763-B103A6795C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65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C853-75F1-42FB-8AD3-4FB2D5C66214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F240D-335E-440A-8345-AB1FD4092F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59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6938" y="303213"/>
            <a:ext cx="3023467" cy="645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2547" y="303213"/>
            <a:ext cx="8882804" cy="64516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B0F2-BD45-4332-922D-ECAAD99C91A6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0666-30CF-413A-BB7B-37D61FE32D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61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2A54-143C-4032-B74C-DAB9FFC0C70B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8EA-45B9-4A48-B0CD-A89D09E539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312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706" y="4859339"/>
            <a:ext cx="11427306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1706" y="3205164"/>
            <a:ext cx="11427306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EA71-9B1C-4BC7-A5CC-FD6D09C2C163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F718-1E7A-434D-B06B-9E6D284327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93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547" y="1763713"/>
            <a:ext cx="595313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17269" y="1763713"/>
            <a:ext cx="5953136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70EB-A613-4825-A061-993DBCEE3370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FEB-A769-437A-9833-5BB79AFA1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9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2547" y="1692275"/>
            <a:ext cx="593916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2547" y="2397125"/>
            <a:ext cx="5939166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29242" y="1692275"/>
            <a:ext cx="59411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29242" y="2397125"/>
            <a:ext cx="59411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D133-DBB0-4502-8756-7F90244F12D9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4DC0-F232-47C7-B4F4-9F8836E9B8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25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8E90-799B-4B23-85AA-2F235E65033B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4A84-9AA8-491E-9DC9-850AD297B0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7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411B-8FB2-4395-A5B6-7DF48AC2EC69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2F6C-8E71-40BB-9F6B-18965DDB51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1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547" y="301626"/>
            <a:ext cx="442244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6640" y="301625"/>
            <a:ext cx="7513764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2547" y="1582739"/>
            <a:ext cx="442244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9022-0BDB-468E-891C-B59376F00FBC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C62-56DA-4AE5-9F17-D253CD80D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713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308" y="5292726"/>
            <a:ext cx="806656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34308" y="676275"/>
            <a:ext cx="8066568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34308" y="5918201"/>
            <a:ext cx="8066568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F95D-484B-401F-992B-E807CC4CE2ED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34D2-13B6-4E03-AB39-A2C7B46563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505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36525"/>
            <a:ext cx="13706476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303213"/>
            <a:ext cx="120967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7" rIns="99551" bIns="49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763713"/>
            <a:ext cx="12096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9800" y="7124700"/>
            <a:ext cx="20589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FD3343-605F-431A-9B7C-55F0C54D7983}" type="datetime1">
              <a:rPr lang="cs-CZ" altLang="cs-CZ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9850" y="7124700"/>
            <a:ext cx="165417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96E44F-E46E-4EA5-B9EE-46DD3F59C8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14" descr="Logo bar po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6948488"/>
            <a:ext cx="1081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1488" indent="-247650" algn="l" defTabSz="99536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hebesta.J@kr-vysocina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79388"/>
            <a:ext cx="13754100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4988" y="1744663"/>
            <a:ext cx="6837362" cy="765175"/>
          </a:xfrm>
          <a:noFill/>
        </p:spPr>
        <p:txBody>
          <a:bodyPr wrap="none" lIns="0" tIns="0" rIns="0" bIns="0" anchor="t"/>
          <a:lstStyle/>
          <a:p>
            <a:pPr algn="l"/>
            <a:r>
              <a:rPr lang="sv-SE" altLang="cs-CZ" dirty="0" smtClean="0">
                <a:solidFill>
                  <a:srgbClr val="DDDDDD"/>
                </a:solidFill>
              </a:rPr>
              <a:t>Energetika </a:t>
            </a:r>
            <a:r>
              <a:rPr lang="cs-CZ" altLang="cs-CZ" dirty="0" smtClean="0">
                <a:solidFill>
                  <a:srgbClr val="DDDDDD"/>
                </a:solidFill>
              </a:rPr>
              <a:t/>
            </a:r>
            <a:br>
              <a:rPr lang="cs-CZ" altLang="cs-CZ" dirty="0" smtClean="0">
                <a:solidFill>
                  <a:srgbClr val="DDDDDD"/>
                </a:solidFill>
              </a:rPr>
            </a:br>
            <a:r>
              <a:rPr lang="sv-SE" altLang="cs-CZ" dirty="0" smtClean="0">
                <a:solidFill>
                  <a:srgbClr val="DDDDDD"/>
                </a:solidFill>
              </a:rPr>
              <a:t>v Kraji Vysočina 2025</a:t>
            </a:r>
            <a:r>
              <a:rPr lang="cs-CZ" altLang="cs-CZ" dirty="0" smtClean="0">
                <a:solidFill>
                  <a:srgbClr val="DDDDDD"/>
                </a:solidFill>
              </a:rPr>
              <a:t/>
            </a:r>
            <a:br>
              <a:rPr lang="cs-CZ" altLang="cs-CZ" dirty="0" smtClean="0">
                <a:solidFill>
                  <a:srgbClr val="DDDDDD"/>
                </a:solidFill>
              </a:rPr>
            </a:br>
            <a:r>
              <a:rPr lang="cs-CZ" altLang="cs-CZ" dirty="0" smtClean="0">
                <a:solidFill>
                  <a:srgbClr val="DDDDDD"/>
                </a:solidFill>
              </a:rPr>
              <a:t/>
            </a:r>
            <a:br>
              <a:rPr lang="cs-CZ" altLang="cs-CZ" dirty="0" smtClean="0">
                <a:solidFill>
                  <a:srgbClr val="DDDDDD"/>
                </a:solidFill>
              </a:rPr>
            </a:br>
            <a:r>
              <a:rPr lang="cs-CZ" altLang="cs-CZ" sz="2500" dirty="0" smtClean="0">
                <a:solidFill>
                  <a:srgbClr val="DDDDDD"/>
                </a:solidFill>
              </a:rPr>
              <a:t>Ing. Jakub Schebesta</a:t>
            </a:r>
            <a:br>
              <a:rPr lang="cs-CZ" altLang="cs-CZ" sz="2500" dirty="0" smtClean="0">
                <a:solidFill>
                  <a:srgbClr val="DDDDDD"/>
                </a:solidFill>
              </a:rPr>
            </a:br>
            <a:r>
              <a:rPr lang="cs-CZ" altLang="cs-CZ" sz="2500" dirty="0">
                <a:solidFill>
                  <a:srgbClr val="DDDDDD"/>
                </a:solidFill>
              </a:rPr>
              <a:t/>
            </a:r>
            <a:br>
              <a:rPr lang="cs-CZ" altLang="cs-CZ" sz="2500" dirty="0">
                <a:solidFill>
                  <a:srgbClr val="DDDDDD"/>
                </a:solidFill>
              </a:rPr>
            </a:br>
            <a:r>
              <a:rPr lang="cs-CZ" altLang="cs-CZ" sz="2500" dirty="0" smtClean="0">
                <a:solidFill>
                  <a:srgbClr val="DDDDDD"/>
                </a:solidFill>
              </a:rPr>
              <a:t>13. 3. 2025</a:t>
            </a:r>
          </a:p>
        </p:txBody>
      </p:sp>
      <p:pic>
        <p:nvPicPr>
          <p:cNvPr id="5124" name="Picture 14" descr="Logo bar p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6516688"/>
            <a:ext cx="2087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EA263-B183-4213-B8E1-0AFCBE986C24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4339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C3CA08-7D95-43D1-B43E-B305E99E5923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78891"/>
            <a:ext cx="4014788" cy="433388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dirty="0" smtClean="0">
                <a:solidFill>
                  <a:srgbClr val="DDDDDD"/>
                </a:solidFill>
              </a:rPr>
              <a:t>Socioekonomická studie Dukovany</a:t>
            </a:r>
          </a:p>
        </p:txBody>
      </p:sp>
      <p:sp>
        <p:nvSpPr>
          <p:cNvPr id="14341" name="Obdélník 2"/>
          <p:cNvSpPr>
            <a:spLocks noChangeArrowheads="1"/>
          </p:cNvSpPr>
          <p:nvPr/>
        </p:nvSpPr>
        <p:spPr bwMode="auto">
          <a:xfrm>
            <a:off x="481014" y="989013"/>
            <a:ext cx="1221712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zpracování probíhalo v období 04/2024 – 12/2024 na základě společné dohody MMR, Kraje Vysočina a Jihomoravského </a:t>
            </a:r>
            <a:r>
              <a:rPr lang="cs-CZ" altLang="cs-CZ" dirty="0" smtClean="0">
                <a:solidFill>
                  <a:srgbClr val="444444"/>
                </a:solidFill>
                <a:latin typeface="CIDFont+F1"/>
              </a:rPr>
              <a:t>kraje; </a:t>
            </a:r>
            <a:endParaRPr lang="cs-CZ" altLang="cs-CZ" dirty="0">
              <a:solidFill>
                <a:srgbClr val="444444"/>
              </a:solidFill>
              <a:latin typeface="CIDFont+F1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zhodnocení pozitivních a negativních dopadů výstavby dvou nových bloků EDU a nezbytných požadavků na vybrané oblasti a nabídku veřejných a soukromých služeb v zájmovém </a:t>
            </a:r>
            <a:r>
              <a:rPr lang="cs-CZ" altLang="cs-CZ" dirty="0" smtClean="0">
                <a:solidFill>
                  <a:srgbClr val="444444"/>
                </a:solidFill>
                <a:latin typeface="CIDFont+F1"/>
              </a:rPr>
              <a:t>území.</a:t>
            </a:r>
            <a:endParaRPr lang="cs-CZ" altLang="cs-CZ" dirty="0">
              <a:solidFill>
                <a:srgbClr val="444444"/>
              </a:solidFill>
              <a:latin typeface="CIDFont+F1"/>
            </a:endParaRPr>
          </a:p>
        </p:txBody>
      </p:sp>
      <p:pic>
        <p:nvPicPr>
          <p:cNvPr id="14343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6500"/>
            <a:ext cx="4968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05175"/>
            <a:ext cx="49466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67" y="2513236"/>
            <a:ext cx="76327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00C5A-3246-4C19-822B-13497CC14031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5363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5EA6BA-C50F-421F-BCE5-B0F5478894DC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7950"/>
            <a:ext cx="4014788" cy="433388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Socioekonomická studie Dukovany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1013" y="989013"/>
            <a:ext cx="7824787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Vláda ČR - 15. 1. 2025 vzala na vědomí SE studii a uložila do 30. června 2025: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zpracovat akční plán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vypracovat komunikační strategii a zajistit vytvoření jednotného komunikačního místa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cs-CZ" altLang="cs-CZ" dirty="0">
              <a:solidFill>
                <a:srgbClr val="444444"/>
              </a:solidFill>
              <a:latin typeface="CIDFont+F1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Zastupitelstvo Kraje Vysočina – 16. 12. 2024 vzalo na vědomí SE studii a uložilo „Výboru pro výstavbu nového jaderného zdroje v lokalitě Dukovany, pro bezpečnost a prevenci kriminality“ zpracovat a předložit zastupitelstvu kraje „Akční plán potřeb v gesci Kraje Vysočina“. 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8449667" y="1135063"/>
            <a:ext cx="3984625" cy="5165725"/>
            <a:chOff x="5706741" y="895772"/>
            <a:chExt cx="4392489" cy="5693941"/>
          </a:xfrm>
        </p:grpSpPr>
        <p:pic>
          <p:nvPicPr>
            <p:cNvPr id="15367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25"/>
            <a:stretch>
              <a:fillRect/>
            </a:stretch>
          </p:blipFill>
          <p:spPr bwMode="auto">
            <a:xfrm>
              <a:off x="5706741" y="5951879"/>
              <a:ext cx="4392489" cy="63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742" y="895772"/>
              <a:ext cx="4392488" cy="526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100" y="1044327"/>
            <a:ext cx="12096750" cy="5328592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Ing. Jakub Schebesta</a:t>
            </a:r>
          </a:p>
          <a:p>
            <a:pPr marL="0" indent="0" algn="ctr">
              <a:buNone/>
            </a:pPr>
            <a:r>
              <a:rPr lang="cs-CZ" sz="2500" dirty="0" smtClean="0"/>
              <a:t>Odbor regionálního rozvoje</a:t>
            </a:r>
          </a:p>
          <a:p>
            <a:pPr marL="0" indent="0" algn="ctr">
              <a:buNone/>
            </a:pPr>
            <a:r>
              <a:rPr lang="cs-CZ" sz="2500" dirty="0" smtClean="0"/>
              <a:t>Krajský úřad Kraje Vysočina</a:t>
            </a:r>
          </a:p>
          <a:p>
            <a:pPr marL="0" indent="0" algn="ctr">
              <a:buNone/>
            </a:pPr>
            <a:r>
              <a:rPr lang="cs-CZ" sz="2500" dirty="0" smtClean="0">
                <a:hlinkClick r:id="rId2"/>
              </a:rPr>
              <a:t>Schebesta.J@kr-vysocina.cz</a:t>
            </a:r>
            <a:endParaRPr lang="cs-CZ" sz="2500" dirty="0" smtClean="0"/>
          </a:p>
          <a:p>
            <a:pPr marL="0" indent="0" algn="ctr">
              <a:buNone/>
            </a:pPr>
            <a:r>
              <a:rPr lang="cs-CZ" sz="2500" dirty="0" smtClean="0"/>
              <a:t>Tel.: 564 602 556</a:t>
            </a:r>
            <a:endParaRPr lang="cs-CZ" sz="25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62A54-143C-4032-B74C-DAB9FFC0C70B}" type="datetime1">
              <a:rPr lang="cs-CZ" altLang="cs-CZ" smtClean="0"/>
              <a:pPr>
                <a:defRPr/>
              </a:pPr>
              <a:t>12.03.2025</a:t>
            </a:fld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A3E8EA-45B9-4A48-B0CD-A89D09E539DA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23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57928-066E-4FF4-81A1-345C3C14909B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6147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5886C9-9149-448F-89BB-165631E8918A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Lex OZE – transformace energetiky</a:t>
            </a:r>
          </a:p>
        </p:txBody>
      </p:sp>
      <p:pic>
        <p:nvPicPr>
          <p:cNvPr id="614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858838"/>
            <a:ext cx="102981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3"/>
          <p:cNvSpPr txBox="1">
            <a:spLocks noChangeArrowheads="1"/>
          </p:cNvSpPr>
          <p:nvPr/>
        </p:nvSpPr>
        <p:spPr bwMode="auto">
          <a:xfrm>
            <a:off x="1536700" y="6383338"/>
            <a:ext cx="3455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/>
              <a:t>Zdroj: ERÚ, ISFOR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D515F-3424-4383-A62C-3B55054827EE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FA0E1-C048-4674-B59A-E01FBE090A05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Lex OZE I</a:t>
            </a:r>
          </a:p>
        </p:txBody>
      </p:sp>
      <p:sp>
        <p:nvSpPr>
          <p:cNvPr id="7173" name="Obdélník 2"/>
          <p:cNvSpPr>
            <a:spLocks noChangeArrowheads="1"/>
          </p:cNvSpPr>
          <p:nvPr/>
        </p:nvSpPr>
        <p:spPr bwMode="auto">
          <a:xfrm>
            <a:off x="481013" y="1116013"/>
            <a:ext cx="12961937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Licence a stavební povolení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Licence na výrobu elektřiny (ERÚ) vyžadována až od 50 kW instalovaného výkonu;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Pozor na případy, kdy je licence na výrobu vyžadována i pod 50 kW (znaky podnikání);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Změna stavebního zákona -</a:t>
            </a:r>
            <a:r>
              <a:rPr lang="pl-PL" altLang="cs-CZ" dirty="0">
                <a:solidFill>
                  <a:srgbClr val="444444"/>
                </a:solidFill>
                <a:latin typeface="CIDFont+F1"/>
              </a:rPr>
              <a:t> pro malé zdroje do 50 kW není </a:t>
            </a:r>
            <a:r>
              <a:rPr lang="cs-CZ" altLang="cs-CZ" dirty="0">
                <a:solidFill>
                  <a:srgbClr val="444444"/>
                </a:solidFill>
                <a:latin typeface="CIDFont+F1"/>
              </a:rPr>
              <a:t>potřeba územní souhlas, ani stavební povolení nebo ohlášení stavebnímu úřadu.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Veřejný zájem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altLang="cs-CZ" dirty="0">
                <a:solidFill>
                  <a:srgbClr val="444444"/>
                </a:solidFill>
                <a:latin typeface="CIDFont+F1"/>
              </a:rPr>
              <a:t>Výrobny elektřiny z </a:t>
            </a:r>
            <a:r>
              <a:rPr lang="cs-CZ" altLang="cs-CZ" dirty="0">
                <a:solidFill>
                  <a:srgbClr val="444444"/>
                </a:solidFill>
                <a:latin typeface="CIDFont+F1"/>
              </a:rPr>
              <a:t>obnovitelných zdrojů energie nebo nízkouhlíkové výrobny elektřiny o celkovém instalovaném </a:t>
            </a:r>
            <a:r>
              <a:rPr lang="pl-PL" altLang="cs-CZ" dirty="0">
                <a:solidFill>
                  <a:srgbClr val="444444"/>
                </a:solidFill>
                <a:latin typeface="CIDFont+F1"/>
              </a:rPr>
              <a:t>elektrickém výkonu 1 MW a více mezi stavby </a:t>
            </a:r>
            <a:r>
              <a:rPr lang="cs-CZ" altLang="cs-CZ" dirty="0">
                <a:solidFill>
                  <a:srgbClr val="444444"/>
                </a:solidFill>
                <a:latin typeface="CIDFont+F1"/>
              </a:rPr>
              <a:t>veřejného zájmu.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V případě jejich instalace není nutné mít schválenou změnu územního plánu.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Sdílení v bytových </a:t>
            </a:r>
            <a:r>
              <a:rPr lang="cs-CZ" altLang="cs-CZ" b="1" dirty="0" smtClean="0">
                <a:solidFill>
                  <a:srgbClr val="444444"/>
                </a:solidFill>
                <a:latin typeface="CIDFont+F2"/>
              </a:rPr>
              <a:t>domech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nutné zřídit jednotné odběrné </a:t>
            </a:r>
            <a:r>
              <a:rPr lang="cs-CZ" altLang="cs-CZ" dirty="0" smtClean="0">
                <a:solidFill>
                  <a:srgbClr val="444444"/>
                </a:solidFill>
                <a:latin typeface="CIDFont+F1"/>
              </a:rPr>
              <a:t>místo nebo společenství;</a:t>
            </a:r>
            <a:endParaRPr lang="pl-PL" altLang="cs-CZ" dirty="0">
              <a:solidFill>
                <a:srgbClr val="444444"/>
              </a:solidFill>
              <a:latin typeface="CIDFont+F1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altLang="cs-CZ" dirty="0">
                <a:solidFill>
                  <a:srgbClr val="444444"/>
                </a:solidFill>
                <a:latin typeface="CIDFont+F1"/>
              </a:rPr>
              <a:t>nutná </a:t>
            </a:r>
            <a:r>
              <a:rPr lang="cs-CZ" altLang="cs-CZ" dirty="0">
                <a:solidFill>
                  <a:srgbClr val="444444"/>
                </a:solidFill>
                <a:latin typeface="CIDFont+F1"/>
              </a:rPr>
              <a:t>registrace u </a:t>
            </a:r>
            <a:r>
              <a:rPr lang="cs-CZ" altLang="cs-CZ" dirty="0" smtClean="0">
                <a:solidFill>
                  <a:srgbClr val="444444"/>
                </a:solidFill>
                <a:latin typeface="CIDFont+F1"/>
              </a:rPr>
              <a:t>EDC.</a:t>
            </a:r>
            <a:endParaRPr lang="cs-CZ" altLang="cs-CZ" dirty="0">
              <a:solidFill>
                <a:srgbClr val="444444"/>
              </a:solidFill>
              <a:latin typeface="CIDFont+F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69F7AA-67E7-4E1C-B8C1-8DDE06C91EE8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ECDA5-E588-425E-A221-3DB974DD8C7B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Lex OZE 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1013" y="1116013"/>
            <a:ext cx="12961937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Aktivní zákazník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skupina sdílení až 11 </a:t>
            </a:r>
            <a:r>
              <a:rPr lang="cs-CZ" dirty="0" smtClean="0">
                <a:solidFill>
                  <a:srgbClr val="444444"/>
                </a:solidFill>
                <a:latin typeface="CIDFont+F1"/>
              </a:rPr>
              <a:t>OM;</a:t>
            </a:r>
            <a:endParaRPr lang="cs-CZ" dirty="0">
              <a:solidFill>
                <a:srgbClr val="444444"/>
              </a:solidFill>
              <a:latin typeface="CIDFont+F1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elektřinu možné sdílet napříč celou ČR;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odběrné místo zákazníka může být pouze v 1 skupině sdílení;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nutná registrace u EDC.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Energetické společenství / společenství pro obnovitelné zdroje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skupina sdílení až 1000 členů;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omezení sdílení na území 3 ORP (do 30. 6. 2026);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Nutná registrace u </a:t>
            </a:r>
            <a:r>
              <a:rPr lang="cs-CZ" dirty="0" smtClean="0">
                <a:solidFill>
                  <a:srgbClr val="444444"/>
                </a:solidFill>
                <a:latin typeface="CIDFont+F1"/>
              </a:rPr>
              <a:t>EDC.</a:t>
            </a:r>
            <a:endParaRPr lang="cs-CZ" dirty="0">
              <a:solidFill>
                <a:srgbClr val="444444"/>
              </a:solidFill>
              <a:latin typeface="CIDFont+F1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444444"/>
              </a:solidFill>
              <a:latin typeface="CIDFont+F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4D73EE-8360-4B71-BA7E-3C9469948079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9219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E2287-75C5-403C-B92D-7EA8B69D69A9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Lex OZE II</a:t>
            </a:r>
          </a:p>
        </p:txBody>
      </p:sp>
      <p:sp>
        <p:nvSpPr>
          <p:cNvPr id="9221" name="Obdélník 2"/>
          <p:cNvSpPr>
            <a:spLocks noChangeArrowheads="1"/>
          </p:cNvSpPr>
          <p:nvPr/>
        </p:nvSpPr>
        <p:spPr bwMode="auto">
          <a:xfrm>
            <a:off x="481014" y="1116013"/>
            <a:ext cx="125051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Před založením energetického společenství</a:t>
            </a:r>
            <a:endParaRPr lang="cs-CZ" altLang="cs-CZ" dirty="0">
              <a:solidFill>
                <a:srgbClr val="444444"/>
              </a:solidFill>
              <a:latin typeface="CIDFont+F1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Technická studie proveditelnosti zahrnující informace o spotřebě energie, výrobnách energie, řízení, regulaci a komunikaci příp. návrh opatření pro zajištění </a:t>
            </a:r>
            <a:r>
              <a:rPr lang="cs-CZ" altLang="cs-CZ" dirty="0" err="1">
                <a:solidFill>
                  <a:srgbClr val="444444"/>
                </a:solidFill>
                <a:latin typeface="CIDFont+F1"/>
              </a:rPr>
              <a:t>tech</a:t>
            </a:r>
            <a:r>
              <a:rPr lang="cs-CZ" altLang="cs-CZ" dirty="0">
                <a:solidFill>
                  <a:srgbClr val="444444"/>
                </a:solidFill>
                <a:latin typeface="CIDFont+F1"/>
              </a:rPr>
              <a:t>. proveditelnosti.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Ekonomická studie proveditelnosti zahrnující provozní model ES, analýzu nákladů a výnosů, model nakládání se ziskem ES a vyhodnocení ekonomického potenciálu vzniku, fungování a rozvoje 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Analýza vlastnické struktury v rámci 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Vypracování stanov nebo jiného zakladatelského právního jednání včetně případné analýzy pro výběr právní formy.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Plán majetkové účasti členů v ES, financování zdrojů a souvisejících nákladů.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Smlouvy a právní dokumenty přímo spojené s vlastním založením ES a jeho provozem, včetně smluvních vztahů ES a jeho členů, vztahů s dodavateli, poskytovateli služeb, dalšími účastníky trhu, apod.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444444"/>
              </a:solidFill>
              <a:latin typeface="CIDFont+F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CD628A-E12B-4B43-AD5D-485796C542BA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0243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B539F-4EDE-469C-86F7-E8C5FCB10BD8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Lex OZE III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1013" y="1116013"/>
            <a:ext cx="12961937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 současné době v legislativním procesu. Předpokládaná účinnost od 1. </a:t>
            </a:r>
            <a:r>
              <a:rPr lang="cs-CZ" dirty="0" smtClean="0"/>
              <a:t>7. </a:t>
            </a:r>
            <a:r>
              <a:rPr lang="cs-CZ" dirty="0"/>
              <a:t>2025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 smtClean="0"/>
              <a:t>(sněmovní tisk 656)</a:t>
            </a:r>
            <a:endParaRPr lang="cs-CZ" dirty="0"/>
          </a:p>
          <a:p>
            <a:pPr>
              <a:defRPr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Akumulace, agregace, flexibilita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nově definice akumulace elektřiny (bateriová úložiště)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nové formy účastníků trhu (agregace, flexibilita)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Silnější ochrana spotřebitelů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obchodníci nesmí omezit zákazníka ve sdílení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Posun hranice licence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Licence na výrobu elektřiny vyžadována až od 100 kW instalovaného výkonu;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Posun se týká i stavebního řízení.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444444"/>
              </a:solidFill>
              <a:latin typeface="CIDFont+F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8425F-A611-4D16-8991-425301D7BFEC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1267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8B29A3-CB40-400A-A565-3E1B66F97FD3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6363"/>
            <a:ext cx="4014788" cy="433387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Energetická platforma krajů</a:t>
            </a:r>
          </a:p>
        </p:txBody>
      </p:sp>
      <p:sp>
        <p:nvSpPr>
          <p:cNvPr id="11269" name="Obdélník 2"/>
          <p:cNvSpPr>
            <a:spLocks noChangeArrowheads="1"/>
          </p:cNvSpPr>
          <p:nvPr/>
        </p:nvSpPr>
        <p:spPr bwMode="auto">
          <a:xfrm>
            <a:off x="481013" y="989013"/>
            <a:ext cx="847248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Náplň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MPO vs. MŽP (SFŽP) vs. MMR;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Inspirace (dobrá praxe);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sdílení zkušeností a řešení;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Koordinace (jednání na centrální úrovni;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444444"/>
                </a:solidFill>
                <a:latin typeface="CIDFont+F1"/>
              </a:rPr>
              <a:t>Monitoring (data, srovnání, mapové podklady,).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444444"/>
                </a:solidFill>
                <a:latin typeface="CIDFont+F2"/>
              </a:rPr>
              <a:t>Založení: 11/2023 – memorandum</a:t>
            </a:r>
          </a:p>
        </p:txBody>
      </p:sp>
      <p:pic>
        <p:nvPicPr>
          <p:cNvPr id="1127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1116013"/>
            <a:ext cx="4318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81013" y="3575635"/>
            <a:ext cx="13081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b="1" dirty="0">
                <a:solidFill>
                  <a:srgbClr val="444444"/>
                </a:solidFill>
                <a:latin typeface="CIDFont+F2"/>
              </a:rPr>
              <a:t>Spolupráce: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Ministerstvo životního prostředí (reforma poradenství, akcelerační zóny)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Ministerstvo průmyslu a obchodu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Ministerstvo místního rozvoje (Klimatická neutralita)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Asociace krajů ČR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Svaz města a obcí ČR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Sdružení místních samospráv ČR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cs-CZ" dirty="0">
                <a:solidFill>
                  <a:srgbClr val="444444"/>
                </a:solidFill>
                <a:latin typeface="CIDFont+F1"/>
              </a:rPr>
              <a:t>Národní sít </a:t>
            </a:r>
            <a:r>
              <a:rPr lang="cs-CZ" dirty="0" smtClean="0">
                <a:solidFill>
                  <a:srgbClr val="444444"/>
                </a:solidFill>
                <a:latin typeface="CIDFont+F1"/>
              </a:rPr>
              <a:t>MAS</a:t>
            </a:r>
            <a:endParaRPr lang="cs-CZ" sz="2400" dirty="0">
              <a:solidFill>
                <a:srgbClr val="444444"/>
              </a:solidFill>
              <a:latin typeface="CIDFont+F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02C209-9678-4251-97F7-0E87E3B35717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2291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3DC37-3D18-46E7-A29D-0D375CD48E45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7950"/>
            <a:ext cx="4014788" cy="433388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smtClean="0">
                <a:solidFill>
                  <a:srgbClr val="DDDDDD"/>
                </a:solidFill>
              </a:rPr>
              <a:t>Energetická efektivita 2024</a:t>
            </a:r>
          </a:p>
        </p:txBody>
      </p:sp>
      <p:sp>
        <p:nvSpPr>
          <p:cNvPr id="12293" name="Obdélník 2"/>
          <p:cNvSpPr>
            <a:spLocks noChangeArrowheads="1"/>
          </p:cNvSpPr>
          <p:nvPr/>
        </p:nvSpPr>
        <p:spPr bwMode="auto">
          <a:xfrm>
            <a:off x="481013" y="989013"/>
            <a:ext cx="1272063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Vyhlášení výzvy:	12. 12. 2023			Sběr žádostí:	14. 10. 2024 - 29. 11. 2024</a:t>
            </a:r>
          </a:p>
          <a:p>
            <a:r>
              <a:rPr lang="cs-CZ" altLang="cs-CZ" dirty="0"/>
              <a:t>Realizace projektů:	10. 9. 2024 - 31. 10. 2025	Alokace:	10 000 000 Kč</a:t>
            </a:r>
          </a:p>
          <a:p>
            <a:r>
              <a:rPr lang="cs-CZ" altLang="cs-CZ" dirty="0"/>
              <a:t>Příjemci dotace:	obce; příspěvkové organizace zřizované obcemi; podnikatelé (právnické i 				fyzické osoby); dobrovolné svazky obcí;</a:t>
            </a:r>
          </a:p>
          <a:p>
            <a:r>
              <a:rPr lang="cs-CZ" altLang="cs-CZ" u="sng" dirty="0"/>
              <a:t>Podporované aktivity:</a:t>
            </a:r>
          </a:p>
          <a:p>
            <a:r>
              <a:rPr lang="cs-CZ" altLang="cs-CZ" dirty="0"/>
              <a:t>a) zpracování energetických auditů;</a:t>
            </a:r>
          </a:p>
          <a:p>
            <a:r>
              <a:rPr lang="cs-CZ" altLang="cs-CZ" dirty="0"/>
              <a:t>b) příprava </a:t>
            </a:r>
            <a:r>
              <a:rPr lang="cs-CZ" altLang="cs-CZ" dirty="0" err="1"/>
              <a:t>invest</a:t>
            </a:r>
            <a:r>
              <a:rPr lang="cs-CZ" altLang="cs-CZ" dirty="0"/>
              <a:t>. záměrů nebo PD fotovoltaických elektráren nebo solárních ohřevů vody;</a:t>
            </a:r>
          </a:p>
          <a:p>
            <a:r>
              <a:rPr lang="cs-CZ" altLang="cs-CZ" dirty="0"/>
              <a:t>c) zpracování </a:t>
            </a:r>
            <a:r>
              <a:rPr lang="cs-CZ" altLang="cs-CZ" dirty="0" err="1"/>
              <a:t>energ</a:t>
            </a:r>
            <a:r>
              <a:rPr lang="cs-CZ" altLang="cs-CZ" dirty="0"/>
              <a:t>. studií potenciálu energetických úspor ke snížení energetické náročnosti budov;</a:t>
            </a:r>
          </a:p>
          <a:p>
            <a:r>
              <a:rPr lang="cs-CZ" altLang="cs-CZ" dirty="0"/>
              <a:t>d) zpracování Zprávy o udržitelnosti.</a:t>
            </a:r>
          </a:p>
          <a:p>
            <a:r>
              <a:rPr lang="cs-CZ" altLang="cs-CZ" u="sng" dirty="0"/>
              <a:t>Výše dotace:</a:t>
            </a:r>
            <a:r>
              <a:rPr lang="cs-CZ" altLang="cs-CZ" dirty="0"/>
              <a:t> a), b), c) 30 000 Kč - 100 000 Kč; d) 30 000 Kč - 300 000 Kč</a:t>
            </a:r>
          </a:p>
          <a:p>
            <a:r>
              <a:rPr lang="cs-CZ" altLang="cs-CZ" u="sng" dirty="0"/>
              <a:t>Žadatelé:</a:t>
            </a:r>
            <a:endParaRPr lang="cs-CZ" altLang="cs-CZ" dirty="0"/>
          </a:p>
          <a:p>
            <a:r>
              <a:rPr lang="cs-CZ" altLang="cs-CZ" dirty="0"/>
              <a:t>13x obec; 11x společnost s ručením omezeným; 1x akciová společnost; 1x podnikající fyzická osoba</a:t>
            </a:r>
          </a:p>
          <a:p>
            <a:r>
              <a:rPr lang="cs-CZ" altLang="cs-CZ" u="sng" dirty="0"/>
              <a:t>Projekty:</a:t>
            </a:r>
          </a:p>
          <a:p>
            <a:r>
              <a:rPr lang="cs-CZ" altLang="cs-CZ" dirty="0"/>
              <a:t>1x energetický audit; 15x projektová dokumentace; 6x energetická studie; 3x zpráva o udržitelnosti</a:t>
            </a:r>
          </a:p>
          <a:p>
            <a:r>
              <a:rPr lang="cs-CZ" altLang="cs-CZ" dirty="0"/>
              <a:t>1x nepodporovaná aktivita – žádost o dotaci na získání certifikace ISO</a:t>
            </a:r>
          </a:p>
          <a:p>
            <a:r>
              <a:rPr lang="cs-CZ" altLang="cs-CZ" dirty="0"/>
              <a:t>Celkem bylo předloženo 26 žádostí o poskytnutí dotace ve výši 2 672 121 Kč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B81C6F-7F54-4880-AB61-ACC00EA56C36}" type="datetime1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12.03.2025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3315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320614-7328-4C00-8605-9E70F5A43429}" type="slidenum">
              <a:rPr lang="cs-CZ" altLang="cs-CZ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150" y="107950"/>
            <a:ext cx="4014788" cy="433388"/>
          </a:xfrm>
          <a:noFill/>
        </p:spPr>
        <p:txBody>
          <a:bodyPr wrap="none" lIns="0" tIns="0" rIns="0" bIns="0" anchor="t"/>
          <a:lstStyle/>
          <a:p>
            <a:pPr algn="l" eaLnBrk="1" hangingPunct="1"/>
            <a:r>
              <a:rPr lang="cs-CZ" altLang="cs-CZ" sz="2400" b="1" dirty="0" smtClean="0">
                <a:solidFill>
                  <a:srgbClr val="DDDDDD"/>
                </a:solidFill>
              </a:rPr>
              <a:t>Obnova venkova Vysočiny 2025</a:t>
            </a:r>
          </a:p>
        </p:txBody>
      </p:sp>
      <p:sp>
        <p:nvSpPr>
          <p:cNvPr id="13317" name="Obdélník 2"/>
          <p:cNvSpPr>
            <a:spLocks noChangeArrowheads="1"/>
          </p:cNvSpPr>
          <p:nvPr/>
        </p:nvSpPr>
        <p:spPr bwMode="auto">
          <a:xfrm>
            <a:off x="481013" y="989013"/>
            <a:ext cx="12720637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Vyhlášení programu: 	16. 12. 2024 			Sběr žádostí: 3. 2. 2025 – 30. 5. 2025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dirty="0"/>
              <a:t>Objem programu: </a:t>
            </a:r>
            <a:r>
              <a:rPr lang="cs-CZ" altLang="cs-CZ" dirty="0" smtClean="0"/>
              <a:t>	100 </a:t>
            </a:r>
            <a:r>
              <a:rPr lang="cs-CZ" altLang="cs-CZ" dirty="0"/>
              <a:t>000 000 Kč</a:t>
            </a:r>
            <a:r>
              <a:rPr lang="cs-CZ" altLang="cs-CZ" dirty="0">
                <a:solidFill>
                  <a:srgbClr val="239EAB"/>
                </a:solidFill>
              </a:rPr>
              <a:t>	</a:t>
            </a:r>
            <a:r>
              <a:rPr lang="cs-CZ" altLang="cs-CZ" dirty="0"/>
              <a:t>			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u="sng" dirty="0"/>
              <a:t>Příjemci dotace:</a:t>
            </a:r>
            <a:r>
              <a:rPr lang="cs-CZ" altLang="cs-CZ" dirty="0"/>
              <a:t> 	obce do 1500 obyv. realizace kdekoliv;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dirty="0"/>
              <a:t>			obce nad 1500 jen ve stavebně oddělené místní části dle číselníku ČSÚ.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u="sng" dirty="0"/>
              <a:t>Zaměření:</a:t>
            </a:r>
            <a:r>
              <a:rPr lang="cs-CZ" altLang="cs-CZ" dirty="0"/>
              <a:t> Podporována je obnova budov a další infrastruktury v majetku obcí včetně PD (např. budovy občanské vybavenosti, radnice, místní komunikace a chodníky, komunální technika, hasičské zbrojnice včetně techniky, veřejná zeleň, samoobslužné boxy)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u="sng" dirty="0"/>
              <a:t>Meziroční změny:</a:t>
            </a:r>
            <a:r>
              <a:rPr lang="cs-CZ" altLang="cs-CZ" dirty="0"/>
              <a:t> zvýšení max. dotace o 5 tis. Kč/obec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Výše dotace: 30 tis. Kč až 155 tis. Kč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dirty="0"/>
              <a:t>Podíl žadatele: 40 %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u="sng" dirty="0"/>
              <a:t>Garant</a:t>
            </a:r>
            <a:r>
              <a:rPr lang="cs-CZ" altLang="cs-CZ" dirty="0"/>
              <a:t>: Odbor regionálního rozvoje; Mgr. Dušan Vichr,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dirty="0"/>
              <a:t>tel. 564 602 541, Luděk Hrůza, tel. 564 602 543</a:t>
            </a:r>
          </a:p>
          <a:p>
            <a:pPr eaLnBrk="1" hangingPunct="1"/>
            <a:r>
              <a:rPr lang="cs-CZ" altLang="cs-CZ" u="sng" dirty="0"/>
              <a:t>Kritérium výběru</a:t>
            </a:r>
            <a:r>
              <a:rPr lang="cs-CZ" altLang="cs-CZ" dirty="0"/>
              <a:t>: čas podání žádosti</a:t>
            </a:r>
          </a:p>
        </p:txBody>
      </p:sp>
      <p:pic>
        <p:nvPicPr>
          <p:cNvPr id="13318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3630613"/>
            <a:ext cx="39592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rezentace - Lex OZE - 2025-03-13 [režim kompatibility]" id="{3FE2888A-F44B-4962-AB3A-26BA2451ED71}" vid="{D08E302B-24D6-4357-84DE-253D136717C0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7" ma:contentTypeDescription="Vytvoří nový dokument" ma:contentTypeScope="" ma:versionID="74e478822fdbc5c6853f65b4d16f5dfa">
  <xsd:schema xmlns:xsd="http://www.w3.org/2001/XMLSchema" xmlns:xs="http://www.w3.org/2001/XMLSchema" xmlns:p="http://schemas.microsoft.com/office/2006/metadata/properties" xmlns:ns2="ad0a1802-d40a-4fae-a083-bd919e9592b2" xmlns:ns3="552c9eae-b457-430e-aa69-c3e45868fffa" targetNamespace="http://schemas.microsoft.com/office/2006/metadata/properties" ma:root="true" ma:fieldsID="2303d71637f2382fe706224dafdfc4fc" ns2:_="" ns3:_="">
    <xsd:import namespace="ad0a1802-d40a-4fae-a083-bd919e9592b2"/>
    <xsd:import namespace="552c9eae-b457-430e-aa69-c3e45868fffa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Datum_x0020_vyd_x00e1_n_x00ed__x0020_verze"/>
                <xsd:element ref="ns2:Vnit_x0159_n_x00ed__x0020_p_x0159_edpisy_x0020__x002d__x0020_p_x0159__x00ed_loh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  <xsd:enumeration value="PourFeliciter"/>
          <xsd:enumeration value="Oběh dokladů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Černobíl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Datum_x0020_vyd_x00e1_n_x00ed__x0020_verze" ma:index="5" ma:displayName="Datum vydání verze" ma:default="2019-01-01T00:00:00Z" ma:format="DateOnly" ma:internalName="Datum_x0020_vyd_x00e1_n_x00ed__x0020_verze">
      <xsd:simpleType>
        <xsd:restriction base="dms:DateTime"/>
      </xsd:simpleType>
    </xsd:element>
    <xsd:element name="Vnit_x0159_n_x00ed__x0020_p_x0159_edpisy_x0020__x002d__x0020_p_x0159__x00ed_loha" ma:index="12" nillable="true" ma:displayName="Vnitřní předpisy - příloha" ma:default="0" ma:internalName="Vnit_x0159_n_x00ed__x0020_p_x0159_edpisy_x0020__x002d__x0020_p_x0159__x00ed_loh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9eae-b457-430e-aa69-c3e45868f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D699448-7C78-4E1B-8FF3-C422A373D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E97C0-F684-4420-9F86-6AB9AC770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552c9eae-b457-430e-aa69-c3e45868f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DE4EBA-867F-4356-9BF5-A8286869F48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- Energetika v Kraji Vysocina 2025</Template>
  <TotalTime>192</TotalTime>
  <Words>1069</Words>
  <Application>Microsoft Office PowerPoint</Application>
  <PresentationFormat>Vlastní</PresentationFormat>
  <Paragraphs>127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CIDFont+F1</vt:lpstr>
      <vt:lpstr>CIDFont+F2</vt:lpstr>
      <vt:lpstr>Courier New</vt:lpstr>
      <vt:lpstr>Wingdings</vt:lpstr>
      <vt:lpstr>prezentace</vt:lpstr>
      <vt:lpstr>Energetika  v Kraji Vysočina 2025  Ing. Jakub Schebesta  13. 3. 2025</vt:lpstr>
      <vt:lpstr>Lex OZE – transformace energetiky</vt:lpstr>
      <vt:lpstr>Lex OZE I</vt:lpstr>
      <vt:lpstr>Lex OZE II</vt:lpstr>
      <vt:lpstr>Lex OZE II</vt:lpstr>
      <vt:lpstr>Lex OZE III</vt:lpstr>
      <vt:lpstr>Energetická platforma krajů</vt:lpstr>
      <vt:lpstr>Energetická efektivita 2024</vt:lpstr>
      <vt:lpstr>Obnova venkova Vysočiny 2025</vt:lpstr>
      <vt:lpstr>Socioekonomická studie Dukovany</vt:lpstr>
      <vt:lpstr>Socioekonomická studie Dukovany</vt:lpstr>
      <vt:lpstr>Prezentace aplikace PowerPoint</vt:lpstr>
    </vt:vector>
  </TitlesOfParts>
  <Company>Krajský úřad Kraje Vysočina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  v Kraji Vysočina 2025</dc:title>
  <dc:creator>Schebesta Jakub Ing.</dc:creator>
  <cp:lastModifiedBy>Schebesta Jakub Ing.</cp:lastModifiedBy>
  <cp:revision>11</cp:revision>
  <dcterms:created xsi:type="dcterms:W3CDTF">2025-03-03T13:12:45Z</dcterms:created>
  <dcterms:modified xsi:type="dcterms:W3CDTF">2025-03-12T11:04:56Z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Prezentace</vt:lpwstr>
  </property>
  <property fmtid="{D5CDD505-2E9C-101B-9397-08002B2CF9AE}" pid="3" name="Popis dokumentu">
    <vt:lpwstr/>
  </property>
  <property fmtid="{D5CDD505-2E9C-101B-9397-08002B2CF9AE}" pid="4" name="Barva">
    <vt:lpwstr>Barevná</vt:lpwstr>
  </property>
  <property fmtid="{D5CDD505-2E9C-101B-9397-08002B2CF9AE}" pid="5" name="Datum vydání verze">
    <vt:lpwstr>2018-01-04T00:00:00Z</vt:lpwstr>
  </property>
  <property fmtid="{D5CDD505-2E9C-101B-9397-08002B2CF9AE}" pid="6" name="Vlastník šablony">
    <vt:lpwstr>OSH</vt:lpwstr>
  </property>
  <property fmtid="{D5CDD505-2E9C-101B-9397-08002B2CF9AE}" pid="7" name="Vnitřní předpisy - příloha">
    <vt:lpwstr>0</vt:lpwstr>
  </property>
</Properties>
</file>