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3" r:id="rId3"/>
    <p:sldMasterId id="2147483844" r:id="rId4"/>
  </p:sldMasterIdLst>
  <p:notesMasterIdLst>
    <p:notesMasterId r:id="rId25"/>
  </p:notesMasterIdLst>
  <p:handoutMasterIdLst>
    <p:handoutMasterId r:id="rId26"/>
  </p:handoutMasterIdLst>
  <p:sldIdLst>
    <p:sldId id="371" r:id="rId5"/>
    <p:sldId id="426" r:id="rId6"/>
    <p:sldId id="452" r:id="rId7"/>
    <p:sldId id="428" r:id="rId8"/>
    <p:sldId id="427" r:id="rId9"/>
    <p:sldId id="454" r:id="rId10"/>
    <p:sldId id="455" r:id="rId11"/>
    <p:sldId id="456" r:id="rId12"/>
    <p:sldId id="457" r:id="rId13"/>
    <p:sldId id="458" r:id="rId14"/>
    <p:sldId id="430" r:id="rId15"/>
    <p:sldId id="459" r:id="rId16"/>
    <p:sldId id="437" r:id="rId17"/>
    <p:sldId id="445" r:id="rId18"/>
    <p:sldId id="436" r:id="rId19"/>
    <p:sldId id="444" r:id="rId20"/>
    <p:sldId id="446" r:id="rId21"/>
    <p:sldId id="447" r:id="rId22"/>
    <p:sldId id="460" r:id="rId23"/>
    <p:sldId id="421" r:id="rId24"/>
  </p:sldIdLst>
  <p:sldSz cx="12192000" cy="6858000"/>
  <p:notesSz cx="7104063" cy="10234613"/>
  <p:embeddedFontLst>
    <p:embeddedFont>
      <p:font typeface="Inter" panose="02000503000000020004" pitchFamily="50" charset="0"/>
      <p:regular r:id="rId27"/>
      <p:bold r:id="rId28"/>
      <p:italic r:id="rId29"/>
      <p:boldItalic r:id="rId30"/>
    </p:embeddedFont>
    <p:embeddedFont>
      <p:font typeface="Inter Medium" panose="02000603000000020004" pitchFamily="50" charset="0"/>
      <p:regular r:id="rId31"/>
      <p:italic r:id="rId32"/>
    </p:embeddedFont>
    <p:embeddedFont>
      <p:font typeface="Inter SemiBold" panose="02000703000000020004" pitchFamily="50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CC7452DC-2563-4657-8CCC-4B04BB8400CC}">
          <p14:sldIdLst>
            <p14:sldId id="371"/>
            <p14:sldId id="426"/>
            <p14:sldId id="452"/>
            <p14:sldId id="428"/>
            <p14:sldId id="427"/>
            <p14:sldId id="454"/>
            <p14:sldId id="455"/>
            <p14:sldId id="456"/>
            <p14:sldId id="457"/>
            <p14:sldId id="458"/>
            <p14:sldId id="430"/>
            <p14:sldId id="459"/>
            <p14:sldId id="437"/>
            <p14:sldId id="445"/>
            <p14:sldId id="436"/>
            <p14:sldId id="444"/>
            <p14:sldId id="446"/>
            <p14:sldId id="447"/>
            <p14:sldId id="460"/>
            <p14:sldId id="421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3" orient="horz" pos="3203" userDrawn="1">
          <p15:clr>
            <a:srgbClr val="A4A3A4"/>
          </p15:clr>
        </p15:guide>
        <p15:guide id="5" pos="551" userDrawn="1">
          <p15:clr>
            <a:srgbClr val="A4A3A4"/>
          </p15:clr>
        </p15:guide>
        <p15:guide id="6" orient="horz" pos="845" userDrawn="1">
          <p15:clr>
            <a:srgbClr val="A4A3A4"/>
          </p15:clr>
        </p15:guide>
        <p15:guide id="7" orient="horz" pos="18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375"/>
    <a:srgbClr val="E4EAF0"/>
    <a:srgbClr val="287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21AFD-F302-4585-BBF4-592E330798A4}" v="2" dt="2024-11-13T08:19:48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6399" autoAdjust="0"/>
  </p:normalViewPr>
  <p:slideViewPr>
    <p:cSldViewPr snapToGrid="0" showGuides="1">
      <p:cViewPr varScale="1">
        <p:scale>
          <a:sx n="107" d="100"/>
          <a:sy n="107" d="100"/>
        </p:scale>
        <p:origin x="822" y="24"/>
      </p:cViewPr>
      <p:guideLst>
        <p:guide pos="3840"/>
        <p:guide orient="horz" pos="3203"/>
        <p:guide pos="551"/>
        <p:guide orient="horz" pos="845"/>
        <p:guide orient="horz" pos="1865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0"/>
    </p:cViewPr>
  </p:sorterViewPr>
  <p:notesViewPr>
    <p:cSldViewPr snapToGrid="0" showGuides="1">
      <p:cViewPr varScale="1">
        <p:scale>
          <a:sx n="56" d="100"/>
          <a:sy n="56" d="100"/>
        </p:scale>
        <p:origin x="3235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GAS0003\GROUPS\3010\David\Prezentace\Konference%20SMO%2006-2024\V&#253;konno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Výkonnost v letech 1999 až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'výkonnost liniový graf'!$B$1</c:f>
              <c:strCache>
                <c:ptCount val="1"/>
                <c:pt idx="0">
                  <c:v>Bankovní účet (3M Pribor-30bps)</c:v>
                </c:pt>
              </c:strCache>
            </c:strRef>
          </c:tx>
          <c:spPr>
            <a:ln w="47625" cap="rnd">
              <a:solidFill>
                <a:srgbClr val="B3E3EE"/>
              </a:solidFill>
              <a:round/>
            </a:ln>
            <a:effectLst/>
          </c:spPr>
          <c:marker>
            <c:symbol val="none"/>
          </c:marker>
          <c:cat>
            <c:numRef>
              <c:f>'výkonnost liniový graf'!$A$2:$A$27</c:f>
              <c:numCache>
                <c:formatCode>General</c:formatCod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 formatCode="0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numCache>
            </c:numRef>
          </c:cat>
          <c:val>
            <c:numRef>
              <c:f>'výkonnost liniový graf'!$B$2:$B$27</c:f>
              <c:numCache>
                <c:formatCode>0.00%</c:formatCode>
                <c:ptCount val="26"/>
                <c:pt idx="0" formatCode="0%">
                  <c:v>1</c:v>
                </c:pt>
                <c:pt idx="1">
                  <c:v>1.0653999999999999</c:v>
                </c:pt>
                <c:pt idx="2">
                  <c:v>1.11930924</c:v>
                </c:pt>
                <c:pt idx="3">
                  <c:v>1.173931530912</c:v>
                </c:pt>
                <c:pt idx="4">
                  <c:v>1.2120843056666399</c:v>
                </c:pt>
                <c:pt idx="5">
                  <c:v>1.2360835749188395</c:v>
                </c:pt>
                <c:pt idx="6">
                  <c:v>1.2615468965621675</c:v>
                </c:pt>
                <c:pt idx="7">
                  <c:v>1.2831193484933803</c:v>
                </c:pt>
                <c:pt idx="8">
                  <c:v>1.3087817354632478</c:v>
                </c:pt>
                <c:pt idx="9">
                  <c:v>1.3454276240562189</c:v>
                </c:pt>
                <c:pt idx="10">
                  <c:v>1.3952084461462988</c:v>
                </c:pt>
                <c:pt idx="11">
                  <c:v>1.4217174066230784</c:v>
                </c:pt>
                <c:pt idx="12">
                  <c:v>1.4359345806893091</c:v>
                </c:pt>
                <c:pt idx="13">
                  <c:v>1.4488579919155127</c:v>
                </c:pt>
                <c:pt idx="14">
                  <c:v>1.4589999978589212</c:v>
                </c:pt>
                <c:pt idx="15">
                  <c:v>1.4619179978546391</c:v>
                </c:pt>
                <c:pt idx="16">
                  <c:v>1.4627951486533517</c:v>
                </c:pt>
                <c:pt idx="17">
                  <c:v>1.4629414281682169</c:v>
                </c:pt>
                <c:pt idx="18">
                  <c:v>1.4629414281682169</c:v>
                </c:pt>
                <c:pt idx="19">
                  <c:v>1.4629414281682169</c:v>
                </c:pt>
                <c:pt idx="20">
                  <c:v>1.4771319600214488</c:v>
                </c:pt>
                <c:pt idx="21">
                  <c:v>1.5040157616938392</c:v>
                </c:pt>
                <c:pt idx="22">
                  <c:v>1.5124382499593247</c:v>
                </c:pt>
                <c:pt idx="23">
                  <c:v>1.5245377559589994</c:v>
                </c:pt>
                <c:pt idx="24">
                  <c:v>1.6152477524385598</c:v>
                </c:pt>
                <c:pt idx="25">
                  <c:v>1.725084599604382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15-42C8-B027-5502ACAE61CA}"/>
            </c:ext>
          </c:extLst>
        </c:ser>
        <c:ser>
          <c:idx val="1"/>
          <c:order val="1"/>
          <c:tx>
            <c:strRef>
              <c:f>'výkonnost liniový graf'!$C$1</c:f>
              <c:strCache>
                <c:ptCount val="1"/>
                <c:pt idx="0">
                  <c:v>Výkonnost diverzifikovaných investičních strategií</c:v>
                </c:pt>
              </c:strCache>
            </c:strRef>
          </c:tx>
          <c:spPr>
            <a:ln w="4762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'výkonnost liniový graf'!$A$2:$A$27</c:f>
              <c:numCache>
                <c:formatCode>General</c:formatCod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 formatCode="0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numCache>
            </c:numRef>
          </c:cat>
          <c:val>
            <c:numRef>
              <c:f>'výkonnost liniový graf'!$C$2:$C$27</c:f>
              <c:numCache>
                <c:formatCode>0.00%</c:formatCode>
                <c:ptCount val="26"/>
                <c:pt idx="0" formatCode="0%">
                  <c:v>1</c:v>
                </c:pt>
                <c:pt idx="1">
                  <c:v>1.0760000000000001</c:v>
                </c:pt>
                <c:pt idx="2">
                  <c:v>1.1491680000000002</c:v>
                </c:pt>
                <c:pt idx="3">
                  <c:v>1.2238639200000001</c:v>
                </c:pt>
                <c:pt idx="4">
                  <c:v>1.3352355367200002</c:v>
                </c:pt>
                <c:pt idx="5">
                  <c:v>1.3672811896012802</c:v>
                </c:pt>
                <c:pt idx="6">
                  <c:v>1.4219724371853315</c:v>
                </c:pt>
                <c:pt idx="7">
                  <c:v>1.4902271141702275</c:v>
                </c:pt>
                <c:pt idx="8">
                  <c:v>1.5379143818236747</c:v>
                </c:pt>
                <c:pt idx="9">
                  <c:v>1.5532935256419114</c:v>
                </c:pt>
                <c:pt idx="10">
                  <c:v>1.511450546504117</c:v>
                </c:pt>
                <c:pt idx="11">
                  <c:v>1.6132247037215397</c:v>
                </c:pt>
                <c:pt idx="12">
                  <c:v>1.676264895120231</c:v>
                </c:pt>
                <c:pt idx="13">
                  <c:v>1.6913539422464323</c:v>
                </c:pt>
                <c:pt idx="14">
                  <c:v>1.7860796454540258</c:v>
                </c:pt>
                <c:pt idx="15">
                  <c:v>1.8050120896958384</c:v>
                </c:pt>
                <c:pt idx="16">
                  <c:v>1.8465273677588425</c:v>
                </c:pt>
                <c:pt idx="17">
                  <c:v>1.8616688921744651</c:v>
                </c:pt>
                <c:pt idx="18">
                  <c:v>1.8884769242217774</c:v>
                </c:pt>
                <c:pt idx="19">
                  <c:v>1.8920650303777988</c:v>
                </c:pt>
                <c:pt idx="20">
                  <c:v>1.8871456612988164</c:v>
                </c:pt>
                <c:pt idx="21">
                  <c:v>1.9682929247346654</c:v>
                </c:pt>
                <c:pt idx="22">
                  <c:v>2.028916346816493</c:v>
                </c:pt>
                <c:pt idx="23">
                  <c:v>2.0421043030708002</c:v>
                </c:pt>
                <c:pt idx="24">
                  <c:v>2.0233169434825489</c:v>
                </c:pt>
                <c:pt idx="25">
                  <c:v>2.1940848935124762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15-42C8-B027-5502ACAE61CA}"/>
            </c:ext>
          </c:extLst>
        </c:ser>
        <c:ser>
          <c:idx val="2"/>
          <c:order val="2"/>
          <c:tx>
            <c:strRef>
              <c:f>'výkonnost liniový graf'!$D$1</c:f>
              <c:strCache>
                <c:ptCount val="1"/>
                <c:pt idx="0">
                  <c:v>Investování s profesionálním správcem</c:v>
                </c:pt>
              </c:strCache>
            </c:strRef>
          </c:tx>
          <c:spPr>
            <a:ln w="476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'výkonnost liniový graf'!$A$2:$A$27</c:f>
              <c:numCache>
                <c:formatCode>General</c:formatCod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 formatCode="0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numCache>
            </c:numRef>
          </c:cat>
          <c:val>
            <c:numRef>
              <c:f>'výkonnost liniový graf'!$D$2:$D$27</c:f>
              <c:numCache>
                <c:formatCode>0.00%</c:formatCode>
                <c:ptCount val="26"/>
                <c:pt idx="0" formatCode="0%">
                  <c:v>1</c:v>
                </c:pt>
                <c:pt idx="1">
                  <c:v>1.1154999999999999</c:v>
                </c:pt>
                <c:pt idx="2">
                  <c:v>1.2078633999999999</c:v>
                </c:pt>
                <c:pt idx="3">
                  <c:v>1.2931385560399999</c:v>
                </c:pt>
                <c:pt idx="4">
                  <c:v>1.4185729959758799</c:v>
                </c:pt>
                <c:pt idx="5">
                  <c:v>1.4656696194422789</c:v>
                </c:pt>
                <c:pt idx="6">
                  <c:v>1.5411516048435565</c:v>
                </c:pt>
                <c:pt idx="7">
                  <c:v>1.6333124708132014</c:v>
                </c:pt>
                <c:pt idx="8">
                  <c:v>1.6984816383986483</c:v>
                </c:pt>
                <c:pt idx="9">
                  <c:v>1.7288844597259843</c:v>
                </c:pt>
                <c:pt idx="10">
                  <c:v>1.6888353108224878</c:v>
                </c:pt>
                <c:pt idx="11">
                  <c:v>1.836570980225102</c:v>
                </c:pt>
                <c:pt idx="12">
                  <c:v>1.9227250666569018</c:v>
                </c:pt>
                <c:pt idx="13">
                  <c:v>1.9313497536147164</c:v>
                </c:pt>
                <c:pt idx="14">
                  <c:v>2.0669608444151994</c:v>
                </c:pt>
                <c:pt idx="15">
                  <c:v>2.100238914010284</c:v>
                </c:pt>
                <c:pt idx="16">
                  <c:v>2.1437138595302967</c:v>
                </c:pt>
                <c:pt idx="17">
                  <c:v>2.1737258535637207</c:v>
                </c:pt>
                <c:pt idx="18">
                  <c:v>2.2063317413671761</c:v>
                </c:pt>
                <c:pt idx="19">
                  <c:v>2.2378822852687268</c:v>
                </c:pt>
                <c:pt idx="20">
                  <c:v>2.2139369448163513</c:v>
                </c:pt>
                <c:pt idx="21">
                  <c:v>2.3423452876156996</c:v>
                </c:pt>
                <c:pt idx="22">
                  <c:v>2.4257327798548185</c:v>
                </c:pt>
                <c:pt idx="23">
                  <c:v>2.4611484784406987</c:v>
                </c:pt>
                <c:pt idx="24">
                  <c:v>2.4611484784406987</c:v>
                </c:pt>
                <c:pt idx="25">
                  <c:v>2.7048021778063278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15-42C8-B027-5502ACAE6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4723311"/>
        <c:axId val="1594725231"/>
      </c:lineChart>
      <c:catAx>
        <c:axId val="1594723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725231"/>
        <c:crosses val="autoZero"/>
        <c:auto val="1"/>
        <c:lblAlgn val="ctr"/>
        <c:lblOffset val="100"/>
        <c:tickLblSkip val="2"/>
        <c:noMultiLvlLbl val="0"/>
      </c:catAx>
      <c:valAx>
        <c:axId val="1594725231"/>
        <c:scaling>
          <c:orientation val="minMax"/>
          <c:max val="2.8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723311"/>
        <c:crosses val="autoZero"/>
        <c:crossBetween val="between"/>
        <c:majorUnit val="0.2"/>
        <c:minorUnit val="2.0000000000000004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06272C7-C209-E7D2-E48E-A8E606B797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de-DE"/>
              <a:t>Měsíční zpráva o vývoji finančních trhů a portfolia klienta 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1E9BAE-14E1-C27C-29A1-B36B8C46E6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619929D-8DEE-4193-A579-95F8BADBBC10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4F2B47-7F50-EB12-AC1C-A75AE249D2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75DC6E-462C-BE45-E6EC-85E34865D6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21468E1-4B9C-4430-96BE-EF27189697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434414"/>
      </p:ext>
    </p:extLst>
  </p:cSld>
  <p:clrMap bg1="lt1" tx1="dk1" bg2="lt2" tx2="dk2" accent1="accent1" accent2="accent2" accent3="accent3" accent4="accent4" accent5="accent5" accent6="accent6" hlink="hlink" folHlink="folHlink"/>
  <p:hf ftr="0" dt="0"/>
  <p:extLst>
    <p:ext uri="{56416CCD-93CA-4268-BC5B-53C4BB910035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de-DE"/>
              <a:t>Měsíční zpráva o vývoji finančních trhů a portfolia klienta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F7C1B06-E177-4437-B611-C3C2D1A2EF85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8CE6631-D942-4CE8-AF59-DF0AC45E85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0441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Měsíční zpráva o vývoji finančních trhů a portfolia klienta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640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Měsíční zpráva o vývoji finančních trhů a portfolia klienta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26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Měsíční zpráva o vývoji finančních trhů a portfolia klienta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418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Měsíční zpráva o vývoji finančních trhů a portfolia klienta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924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Měsíční zpráva o vývoji finančních trhů a portfolia klienta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49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Měsíční zpráva o vývoji finančních trhů a portfolia klienta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24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Měsíční zpráva o vývoji finančních trhů a portfolia klienta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115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Měsíční zpráva o vývoji finančních trhů a portfolia klienta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E6631-D942-4CE8-AF59-DF0AC45E8509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755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Měsíční zpráva o vývoji finančních trhů a portfolia klienta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E6631-D942-4CE8-AF59-DF0AC45E8509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55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Měsíční zpráva o vývoji finančních trhů a portfolia klienta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432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Měsíční zpráva o vývoji finančních trhů a portfolia klienta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E6631-D942-4CE8-AF59-DF0AC45E8509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136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Měsíční zpráva o vývoji finančních trhů a portfolia klienta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121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Měsíční zpráva o vývoji finančních trhů a portfolia klienta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65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with image +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65A178D-08CB-9453-06B7-0C7BC29FA7F7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436555"/>
            <a:ext cx="5022711" cy="652845"/>
          </a:xfrm>
        </p:spPr>
        <p:txBody>
          <a:bodyPr anchor="t"/>
          <a:lstStyle>
            <a:lvl1pPr algn="l"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Měsíční zpráva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6" y="2416482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none" spc="5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Člen skupiny ERSTE</a:t>
            </a:r>
            <a:endParaRPr lang="en-GB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5022713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8FB79ADF-3F2F-4FF3-AD2D-9D728AD0529B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644" y="4089400"/>
            <a:ext cx="5022713" cy="1284979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aseline="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cs-CZ" dirty="0"/>
              <a:t>o vývoji finančních trhů</a:t>
            </a:r>
            <a:br>
              <a:rPr lang="cs-CZ" dirty="0"/>
            </a:br>
            <a:r>
              <a:rPr lang="cs-CZ" dirty="0"/>
              <a:t>a </a:t>
            </a:r>
            <a:r>
              <a:rPr lang="cs-CZ" dirty="0" err="1"/>
              <a:t>portoflia</a:t>
            </a:r>
            <a:r>
              <a:rPr lang="cs-CZ" dirty="0"/>
              <a:t> klienta</a:t>
            </a:r>
            <a:endParaRPr lang="en-GB" dirty="0"/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57CEDD97-4111-11FA-FCA3-D766D00B3219}"/>
              </a:ext>
            </a:extLst>
          </p:cNvPr>
          <p:cNvSpPr/>
          <p:nvPr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30537E7A-CA3C-4559-CCF8-29FAF9E6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6246953 h 6858000"/>
              <a:gd name="connsiteX5" fmla="*/ 4658594 w 6096000"/>
              <a:gd name="connsiteY5" fmla="*/ 6246953 h 6858000"/>
              <a:gd name="connsiteX6" fmla="*/ 5870894 w 6096000"/>
              <a:gd name="connsiteY6" fmla="*/ 5033059 h 6858000"/>
              <a:gd name="connsiteX7" fmla="*/ 5870894 w 6096000"/>
              <a:gd name="connsiteY7" fmla="*/ 1 h 6858000"/>
              <a:gd name="connsiteX8" fmla="*/ 5832819 w 6096000"/>
              <a:gd name="connsiteY8" fmla="*/ 1 h 6858000"/>
              <a:gd name="connsiteX9" fmla="*/ 5832819 w 6096000"/>
              <a:gd name="connsiteY9" fmla="*/ 5033059 h 6858000"/>
              <a:gd name="connsiteX10" fmla="*/ 4658594 w 6096000"/>
              <a:gd name="connsiteY10" fmla="*/ 6208866 h 6858000"/>
              <a:gd name="connsiteX11" fmla="*/ 0 w 6096000"/>
              <a:gd name="connsiteY11" fmla="*/ 620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246953"/>
                </a:lnTo>
                <a:lnTo>
                  <a:pt x="4658594" y="6246953"/>
                </a:lnTo>
                <a:cubicBezTo>
                  <a:pt x="5327059" y="6246953"/>
                  <a:pt x="5870894" y="5702404"/>
                  <a:pt x="5870894" y="5033059"/>
                </a:cubicBezTo>
                <a:lnTo>
                  <a:pt x="5870894" y="1"/>
                </a:lnTo>
                <a:lnTo>
                  <a:pt x="5832819" y="1"/>
                </a:lnTo>
                <a:lnTo>
                  <a:pt x="5832819" y="5033059"/>
                </a:lnTo>
                <a:cubicBezTo>
                  <a:pt x="5832819" y="5681393"/>
                  <a:pt x="5306068" y="6208866"/>
                  <a:pt x="4658594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Add image by clicking on symbol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CD318B7-7AB1-445F-A6B1-C9997D1BB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8" y="1171218"/>
            <a:ext cx="2430462" cy="1104541"/>
          </a:xfrm>
          <a:prstGeom prst="rect">
            <a:avLst/>
          </a:prstGeom>
        </p:spPr>
      </p:pic>
      <p:sp>
        <p:nvSpPr>
          <p:cNvPr id="4" name="Rechteck 6">
            <a:extLst>
              <a:ext uri="{FF2B5EF4-FFF2-40B4-BE49-F238E27FC236}">
                <a16:creationId xmlns:a16="http://schemas.microsoft.com/office/drawing/2014/main" id="{B01EF47B-9A34-907D-55D9-665EB2969AC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Grafik 4">
            <a:extLst>
              <a:ext uri="{FF2B5EF4-FFF2-40B4-BE49-F238E27FC236}">
                <a16:creationId xmlns:a16="http://schemas.microsoft.com/office/drawing/2014/main" id="{C65CB932-B896-FF99-A3DE-657AF5C468C5}"/>
              </a:ext>
            </a:extLst>
          </p:cNvPr>
          <p:cNvSpPr/>
          <p:nvPr userDrawn="1"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207D1858-A75F-1B9A-E8F7-71F5DBAAE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8" y="1171218"/>
            <a:ext cx="2430462" cy="11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8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1116012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11160125" cy="254727"/>
          </a:xfrm>
        </p:spPr>
        <p:txBody>
          <a:bodyPr wrap="squar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topline</a:t>
            </a:r>
            <a:endParaRPr lang="en-GB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8075924A-9993-4AFC-8673-E2A2E7998C90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 dirty="0"/>
              <a:t>Author Name Surname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F3B5E02-6F34-48CD-B770-D79FD627F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1171218"/>
            <a:ext cx="2449855" cy="829417"/>
          </a:xfrm>
          <a:prstGeom prst="rect">
            <a:avLst/>
          </a:prstGeom>
        </p:spPr>
      </p:pic>
      <p:pic>
        <p:nvPicPr>
          <p:cNvPr id="4" name="Grafik 8">
            <a:extLst>
              <a:ext uri="{FF2B5EF4-FFF2-40B4-BE49-F238E27FC236}">
                <a16:creationId xmlns:a16="http://schemas.microsoft.com/office/drawing/2014/main" id="{AE23FE7C-A773-D673-1BD8-EA242E2BB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1171218"/>
            <a:ext cx="2449855" cy="8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221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C3C9-76D0-4D6E-8BA2-2FB869D3702B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1"/>
            <a:ext cx="5472110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1390651"/>
            <a:ext cx="5472110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653587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 (2 columns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F1FBDB-30C8-4191-B05C-E8589CA6B387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1"/>
            <a:ext cx="5472110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1390651"/>
            <a:ext cx="5472110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92E28F5-BBC1-3A89-7F9F-5FC757269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232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6B07-A494-4FF5-9EAF-A45C7588FE01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3"/>
            <a:ext cx="4084638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4556815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Image (Right)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A66FAF-E9AD-4A4C-B340-0DE35F481DB6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3"/>
            <a:ext cx="4084638" cy="49688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3CF17F0-3086-654A-6EEA-CCF25C290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630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Diagram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56F2-1D0A-4D9F-B61F-9F76895C9A89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0" cy="496887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1979700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Diagram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420181-A464-4AEC-8461-FE3980B0F298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0" cy="496887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3D7DF66C-5385-CD03-F468-00B6A294B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343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wo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3F8-6E30-4DDA-B8BC-766D14018C08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2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413076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ort 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C688-9873-41B3-84E9-DF2D9151B2FF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15937" y="2781300"/>
            <a:ext cx="11160126" cy="33680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29" y="6149340"/>
            <a:ext cx="11160134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966390F2-C6C1-B6A7-D976-EBC435E22A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7" y="1743076"/>
            <a:ext cx="11160125" cy="8572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569333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84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B2E1-9C23-47BD-929F-EC56449F8BC3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11160126" cy="4103688"/>
          </a:xfrm>
        </p:spPr>
        <p:txBody>
          <a:bodyPr/>
          <a:lstStyle>
            <a:lvl1pPr marL="447675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>
                <a:latin typeface="+mj-lt"/>
              </a:defRPr>
            </a:lvl1pPr>
            <a:lvl2pPr marL="623888" indent="-179388">
              <a:lnSpc>
                <a:spcPct val="120000"/>
              </a:lnSpc>
              <a:spcAft>
                <a:spcPts val="0"/>
              </a:spcAft>
              <a:defRPr sz="1600"/>
            </a:lvl2pPr>
            <a:lvl3pPr marL="809625" indent="-185738">
              <a:lnSpc>
                <a:spcPct val="120000"/>
              </a:lnSpc>
              <a:spcAft>
                <a:spcPts val="0"/>
              </a:spcAft>
              <a:defRPr sz="1600"/>
            </a:lvl3pPr>
            <a:lvl4pPr marL="989013" indent="-179388">
              <a:lnSpc>
                <a:spcPct val="120000"/>
              </a:lnSpc>
              <a:spcAft>
                <a:spcPts val="0"/>
              </a:spcAft>
              <a:defRPr sz="1600"/>
            </a:lvl4pPr>
            <a:lvl5pPr marL="1168400" indent="-179388">
              <a:lnSpc>
                <a:spcPct val="12000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Topic (for sub-topics increase the indent)</a:t>
            </a:r>
          </a:p>
          <a:p>
            <a:pPr lvl="1"/>
            <a:r>
              <a:rPr lang="en-GB" dirty="0"/>
              <a:t>Sub-topic 1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 dirty="0"/>
              <a:t>Optional </a:t>
            </a:r>
            <a:r>
              <a:rPr lang="en-GB" dirty="0" err="1"/>
              <a:t>Topline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238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6E04E5A4-2D50-D8BC-4A1F-08BD4CB784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30639"/>
            <a:ext cx="11160125" cy="249122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68E134-10EF-4E13-9C38-3E0F9E38094D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5"/>
            <a:ext cx="5265736" cy="321401"/>
          </a:xfr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A1C6975-E45B-4134-AD12-C4BB28773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9CB930BD-FAD0-6539-7812-DE2434FB38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7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30639"/>
            <a:ext cx="11160125" cy="2491220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D3C476-F7F6-4BC6-AFF9-21B645CC9AA7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362325"/>
            <a:ext cx="11160123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 dirty="0"/>
              <a:t>Optional </a:t>
            </a:r>
            <a:r>
              <a:rPr lang="en-GB" dirty="0" err="1"/>
              <a:t>Topline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16C13E8-C414-40CF-A0CC-005BAFCD1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43C4E153-D7AA-3ABA-00D1-DF7D19FF8F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24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with image +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628775"/>
            <a:ext cx="6948488" cy="2046242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E08647-83EC-49E7-9C84-DD21E11124B0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06807"/>
            <a:ext cx="6948487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F51E4F7-DAF3-D00A-9242-D342563ED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3849732"/>
            <a:ext cx="6948487" cy="24955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6" name="Freihandform: Form 12">
            <a:extLst>
              <a:ext uri="{FF2B5EF4-FFF2-40B4-BE49-F238E27FC236}">
                <a16:creationId xmlns:a16="http://schemas.microsoft.com/office/drawing/2014/main" id="{C5483085-6581-778E-8E4E-0A231D28274D}"/>
              </a:ext>
            </a:extLst>
          </p:cNvPr>
          <p:cNvSpPr/>
          <p:nvPr/>
        </p:nvSpPr>
        <p:spPr>
          <a:xfrm flipV="1">
            <a:off x="0" y="620572"/>
            <a:ext cx="11871644" cy="6246952"/>
          </a:xfrm>
          <a:custGeom>
            <a:avLst/>
            <a:gdLst>
              <a:gd name="connsiteX0" fmla="*/ 0 w 11871644"/>
              <a:gd name="connsiteY0" fmla="*/ 6246952 h 6246952"/>
              <a:gd name="connsiteX1" fmla="*/ 10659344 w 11871644"/>
              <a:gd name="connsiteY1" fmla="*/ 6246952 h 6246952"/>
              <a:gd name="connsiteX2" fmla="*/ 11871644 w 11871644"/>
              <a:gd name="connsiteY2" fmla="*/ 5033058 h 6246952"/>
              <a:gd name="connsiteX3" fmla="*/ 11871644 w 11871644"/>
              <a:gd name="connsiteY3" fmla="*/ 0 h 6246952"/>
              <a:gd name="connsiteX4" fmla="*/ 11833569 w 11871644"/>
              <a:gd name="connsiteY4" fmla="*/ 0 h 6246952"/>
              <a:gd name="connsiteX5" fmla="*/ 11833569 w 11871644"/>
              <a:gd name="connsiteY5" fmla="*/ 5033058 h 6246952"/>
              <a:gd name="connsiteX6" fmla="*/ 10659344 w 11871644"/>
              <a:gd name="connsiteY6" fmla="*/ 6208865 h 6246952"/>
              <a:gd name="connsiteX7" fmla="*/ 0 w 11871644"/>
              <a:gd name="connsiteY7" fmla="*/ 6208865 h 62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1644" h="6246952">
                <a:moveTo>
                  <a:pt x="0" y="6246952"/>
                </a:moveTo>
                <a:lnTo>
                  <a:pt x="10659344" y="6246952"/>
                </a:lnTo>
                <a:cubicBezTo>
                  <a:pt x="11327809" y="6246952"/>
                  <a:pt x="11871644" y="5702403"/>
                  <a:pt x="11871644" y="5033058"/>
                </a:cubicBezTo>
                <a:lnTo>
                  <a:pt x="11871644" y="0"/>
                </a:lnTo>
                <a:lnTo>
                  <a:pt x="11833569" y="0"/>
                </a:lnTo>
                <a:lnTo>
                  <a:pt x="11833569" y="5033058"/>
                </a:lnTo>
                <a:cubicBezTo>
                  <a:pt x="11833569" y="5681392"/>
                  <a:pt x="11306818" y="6208865"/>
                  <a:pt x="10659344" y="6208865"/>
                </a:cubicBezTo>
                <a:lnTo>
                  <a:pt x="0" y="6208865"/>
                </a:ln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4706A0B1-1B43-0235-B8FD-C3CC35628A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4" y="0"/>
            <a:ext cx="4511675" cy="6867524"/>
          </a:xfrm>
          <a:custGeom>
            <a:avLst/>
            <a:gdLst>
              <a:gd name="connsiteX0" fmla="*/ 0 w 4511675"/>
              <a:gd name="connsiteY0" fmla="*/ 658659 h 6858000"/>
              <a:gd name="connsiteX1" fmla="*/ 2979020 w 4511675"/>
              <a:gd name="connsiteY1" fmla="*/ 658659 h 6858000"/>
              <a:gd name="connsiteX2" fmla="*/ 4153245 w 4511675"/>
              <a:gd name="connsiteY2" fmla="*/ 1834466 h 6858000"/>
              <a:gd name="connsiteX3" fmla="*/ 4153245 w 4511675"/>
              <a:gd name="connsiteY3" fmla="*/ 6858000 h 6858000"/>
              <a:gd name="connsiteX4" fmla="*/ 0 w 4511675"/>
              <a:gd name="connsiteY4" fmla="*/ 6858000 h 6858000"/>
              <a:gd name="connsiteX5" fmla="*/ 0 w 4511675"/>
              <a:gd name="connsiteY5" fmla="*/ 0 h 6858000"/>
              <a:gd name="connsiteX6" fmla="*/ 4511675 w 4511675"/>
              <a:gd name="connsiteY6" fmla="*/ 0 h 6858000"/>
              <a:gd name="connsiteX7" fmla="*/ 4511675 w 4511675"/>
              <a:gd name="connsiteY7" fmla="*/ 6858000 h 6858000"/>
              <a:gd name="connsiteX8" fmla="*/ 4191320 w 4511675"/>
              <a:gd name="connsiteY8" fmla="*/ 6858000 h 6858000"/>
              <a:gd name="connsiteX9" fmla="*/ 4191320 w 4511675"/>
              <a:gd name="connsiteY9" fmla="*/ 1834466 h 6858000"/>
              <a:gd name="connsiteX10" fmla="*/ 2979020 w 4511675"/>
              <a:gd name="connsiteY10" fmla="*/ 620572 h 6858000"/>
              <a:gd name="connsiteX11" fmla="*/ 0 w 4511675"/>
              <a:gd name="connsiteY11" fmla="*/ 620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58000">
                <a:moveTo>
                  <a:pt x="0" y="658659"/>
                </a:moveTo>
                <a:lnTo>
                  <a:pt x="2979020" y="658659"/>
                </a:lnTo>
                <a:cubicBezTo>
                  <a:pt x="3626494" y="658659"/>
                  <a:pt x="4153245" y="1186132"/>
                  <a:pt x="4153245" y="1834466"/>
                </a:cubicBezTo>
                <a:lnTo>
                  <a:pt x="4153245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511675" y="0"/>
                </a:lnTo>
                <a:lnTo>
                  <a:pt x="4511675" y="6858000"/>
                </a:lnTo>
                <a:lnTo>
                  <a:pt x="4191320" y="6858000"/>
                </a:lnTo>
                <a:lnTo>
                  <a:pt x="4191320" y="1834466"/>
                </a:lnTo>
                <a:cubicBezTo>
                  <a:pt x="4191320" y="1165121"/>
                  <a:pt x="3647485" y="620572"/>
                  <a:pt x="2979020" y="620572"/>
                </a:cubicBezTo>
                <a:lnTo>
                  <a:pt x="0" y="6205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3A77DEA-1614-4F38-8EA6-01CAF1A2F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  <p:sp>
        <p:nvSpPr>
          <p:cNvPr id="3" name="Rechteck 17">
            <a:extLst>
              <a:ext uri="{FF2B5EF4-FFF2-40B4-BE49-F238E27FC236}">
                <a16:creationId xmlns:a16="http://schemas.microsoft.com/office/drawing/2014/main" id="{05423E6D-A59D-3D79-A974-9982D920E4D1}"/>
              </a:ext>
            </a:extLst>
          </p:cNvPr>
          <p:cNvSpPr/>
          <p:nvPr userDrawn="1"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ihandform: Form 12">
            <a:extLst>
              <a:ext uri="{FF2B5EF4-FFF2-40B4-BE49-F238E27FC236}">
                <a16:creationId xmlns:a16="http://schemas.microsoft.com/office/drawing/2014/main" id="{A29D12EF-B7F8-9FD3-4EEF-5086A0D2E8DF}"/>
              </a:ext>
            </a:extLst>
          </p:cNvPr>
          <p:cNvSpPr/>
          <p:nvPr userDrawn="1"/>
        </p:nvSpPr>
        <p:spPr>
          <a:xfrm flipV="1">
            <a:off x="0" y="620572"/>
            <a:ext cx="11871644" cy="6246952"/>
          </a:xfrm>
          <a:custGeom>
            <a:avLst/>
            <a:gdLst>
              <a:gd name="connsiteX0" fmla="*/ 0 w 11871644"/>
              <a:gd name="connsiteY0" fmla="*/ 6246952 h 6246952"/>
              <a:gd name="connsiteX1" fmla="*/ 10659344 w 11871644"/>
              <a:gd name="connsiteY1" fmla="*/ 6246952 h 6246952"/>
              <a:gd name="connsiteX2" fmla="*/ 11871644 w 11871644"/>
              <a:gd name="connsiteY2" fmla="*/ 5033058 h 6246952"/>
              <a:gd name="connsiteX3" fmla="*/ 11871644 w 11871644"/>
              <a:gd name="connsiteY3" fmla="*/ 0 h 6246952"/>
              <a:gd name="connsiteX4" fmla="*/ 11833569 w 11871644"/>
              <a:gd name="connsiteY4" fmla="*/ 0 h 6246952"/>
              <a:gd name="connsiteX5" fmla="*/ 11833569 w 11871644"/>
              <a:gd name="connsiteY5" fmla="*/ 5033058 h 6246952"/>
              <a:gd name="connsiteX6" fmla="*/ 10659344 w 11871644"/>
              <a:gd name="connsiteY6" fmla="*/ 6208865 h 6246952"/>
              <a:gd name="connsiteX7" fmla="*/ 0 w 11871644"/>
              <a:gd name="connsiteY7" fmla="*/ 6208865 h 62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1644" h="6246952">
                <a:moveTo>
                  <a:pt x="0" y="6246952"/>
                </a:moveTo>
                <a:lnTo>
                  <a:pt x="10659344" y="6246952"/>
                </a:lnTo>
                <a:cubicBezTo>
                  <a:pt x="11327809" y="6246952"/>
                  <a:pt x="11871644" y="5702403"/>
                  <a:pt x="11871644" y="5033058"/>
                </a:cubicBezTo>
                <a:lnTo>
                  <a:pt x="11871644" y="0"/>
                </a:lnTo>
                <a:lnTo>
                  <a:pt x="11833569" y="0"/>
                </a:lnTo>
                <a:lnTo>
                  <a:pt x="11833569" y="5033058"/>
                </a:lnTo>
                <a:cubicBezTo>
                  <a:pt x="11833569" y="5681392"/>
                  <a:pt x="11306818" y="6208865"/>
                  <a:pt x="10659344" y="6208865"/>
                </a:cubicBezTo>
                <a:lnTo>
                  <a:pt x="0" y="6208865"/>
                </a:ln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8" name="Grafik 11">
            <a:extLst>
              <a:ext uri="{FF2B5EF4-FFF2-40B4-BE49-F238E27FC236}">
                <a16:creationId xmlns:a16="http://schemas.microsoft.com/office/drawing/2014/main" id="{1DFA1D6E-E91D-0DA7-F702-270E7DF88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69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70D3CB88-3AF9-F4F2-F20B-8E4E118F6D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1563688"/>
            <a:ext cx="11160125" cy="4781550"/>
          </a:xfrm>
        </p:spPr>
        <p:txBody>
          <a:bodyPr/>
          <a:lstStyle>
            <a:lvl1pPr>
              <a:defRPr sz="9500">
                <a:solidFill>
                  <a:schemeClr val="bg1"/>
                </a:solidFill>
              </a:defRPr>
            </a:lvl1pPr>
          </a:lstStyle>
          <a:p>
            <a:r>
              <a:rPr lang="en-GB"/>
              <a:t>Statement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EB420A-D0BA-4AE9-B6B2-F4E9026C41EE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7AC5DA3-108F-4AE9-B1EB-CB2528646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  <p:pic>
        <p:nvPicPr>
          <p:cNvPr id="6" name="Grafik 9">
            <a:extLst>
              <a:ext uri="{FF2B5EF4-FFF2-40B4-BE49-F238E27FC236}">
                <a16:creationId xmlns:a16="http://schemas.microsoft.com/office/drawing/2014/main" id="{FEFA5C2A-A2C3-8700-6895-439E72ADC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6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1563688"/>
            <a:ext cx="11160125" cy="4781550"/>
          </a:xfrm>
        </p:spPr>
        <p:txBody>
          <a:bodyPr/>
          <a:lstStyle>
            <a:lvl1pPr>
              <a:defRPr sz="9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0A2B61-1C14-4778-9B78-DFD13FCD2CAA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3463FA5-FEF8-428A-ACDB-87EECF273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  <p:pic>
        <p:nvPicPr>
          <p:cNvPr id="6" name="Grafik 7">
            <a:extLst>
              <a:ext uri="{FF2B5EF4-FFF2-40B4-BE49-F238E27FC236}">
                <a16:creationId xmlns:a16="http://schemas.microsoft.com/office/drawing/2014/main" id="{4C6857A7-1B99-8D7D-7402-132C18ACCC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07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7" y="1988840"/>
            <a:ext cx="9001124" cy="2101769"/>
          </a:xfrm>
        </p:spPr>
        <p:txBody>
          <a:bodyPr/>
          <a:lstStyle>
            <a:lvl1pPr algn="ctr"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FB70CA-8594-4F49-96AE-DDF6523C0546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5438" y="4806838"/>
            <a:ext cx="9001124" cy="380681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6BF775-ED24-3048-F696-1A3CB2FA7A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5864077" y="1357963"/>
            <a:ext cx="463841" cy="3591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B15952-203D-CBAF-0BE4-B2CE187BD2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87877" y="4221088"/>
            <a:ext cx="463841" cy="3530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590A3E2-91F6-4DEE-9729-AA2035527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0DB8C4FC-12B3-402C-70B1-714F65048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5864077" y="1357963"/>
            <a:ext cx="463841" cy="359103"/>
          </a:xfrm>
          <a:prstGeom prst="rect">
            <a:avLst/>
          </a:prstGeom>
        </p:spPr>
      </p:pic>
      <p:pic>
        <p:nvPicPr>
          <p:cNvPr id="7" name="Grafik 10">
            <a:extLst>
              <a:ext uri="{FF2B5EF4-FFF2-40B4-BE49-F238E27FC236}">
                <a16:creationId xmlns:a16="http://schemas.microsoft.com/office/drawing/2014/main" id="{79A076C3-5C61-F54C-326A-B90D103B4A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87877" y="4221088"/>
            <a:ext cx="463841" cy="353073"/>
          </a:xfrm>
          <a:prstGeom prst="rect">
            <a:avLst/>
          </a:prstGeom>
        </p:spPr>
      </p:pic>
      <p:pic>
        <p:nvPicPr>
          <p:cNvPr id="8" name="Grafik 11">
            <a:extLst>
              <a:ext uri="{FF2B5EF4-FFF2-40B4-BE49-F238E27FC236}">
                <a16:creationId xmlns:a16="http://schemas.microsoft.com/office/drawing/2014/main" id="{1CBF1E56-F625-978E-C8A7-D0F4B2EFAC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66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image +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Grafik 4">
            <a:extLst>
              <a:ext uri="{FF2B5EF4-FFF2-40B4-BE49-F238E27FC236}">
                <a16:creationId xmlns:a16="http://schemas.microsoft.com/office/drawing/2014/main" id="{97E0F36E-71AC-5602-E9B3-74D876A78702}"/>
              </a:ext>
            </a:extLst>
          </p:cNvPr>
          <p:cNvSpPr/>
          <p:nvPr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4CC7D508-9A99-DC1C-B9D5-ADCE0FF6E9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4" y="0"/>
            <a:ext cx="4511675" cy="6867524"/>
          </a:xfrm>
          <a:custGeom>
            <a:avLst/>
            <a:gdLst>
              <a:gd name="connsiteX0" fmla="*/ 0 w 4511675"/>
              <a:gd name="connsiteY0" fmla="*/ 0 h 6867524"/>
              <a:gd name="connsiteX1" fmla="*/ 4511675 w 4511675"/>
              <a:gd name="connsiteY1" fmla="*/ 0 h 6867524"/>
              <a:gd name="connsiteX2" fmla="*/ 4511675 w 4511675"/>
              <a:gd name="connsiteY2" fmla="*/ 6867524 h 6867524"/>
              <a:gd name="connsiteX3" fmla="*/ 0 w 4511675"/>
              <a:gd name="connsiteY3" fmla="*/ 6867524 h 6867524"/>
              <a:gd name="connsiteX4" fmla="*/ 0 w 4511675"/>
              <a:gd name="connsiteY4" fmla="*/ 6246953 h 6867524"/>
              <a:gd name="connsiteX5" fmla="*/ 3074270 w 4511675"/>
              <a:gd name="connsiteY5" fmla="*/ 6246953 h 6867524"/>
              <a:gd name="connsiteX6" fmla="*/ 4286570 w 4511675"/>
              <a:gd name="connsiteY6" fmla="*/ 5033059 h 6867524"/>
              <a:gd name="connsiteX7" fmla="*/ 4286570 w 4511675"/>
              <a:gd name="connsiteY7" fmla="*/ 1 h 6867524"/>
              <a:gd name="connsiteX8" fmla="*/ 4248495 w 4511675"/>
              <a:gd name="connsiteY8" fmla="*/ 1 h 6867524"/>
              <a:gd name="connsiteX9" fmla="*/ 4248495 w 4511675"/>
              <a:gd name="connsiteY9" fmla="*/ 5033059 h 6867524"/>
              <a:gd name="connsiteX10" fmla="*/ 3074270 w 4511675"/>
              <a:gd name="connsiteY10" fmla="*/ 6208866 h 6867524"/>
              <a:gd name="connsiteX11" fmla="*/ 0 w 4511675"/>
              <a:gd name="connsiteY11" fmla="*/ 620886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67524">
                <a:moveTo>
                  <a:pt x="0" y="0"/>
                </a:moveTo>
                <a:lnTo>
                  <a:pt x="4511675" y="0"/>
                </a:lnTo>
                <a:lnTo>
                  <a:pt x="4511675" y="6867524"/>
                </a:lnTo>
                <a:lnTo>
                  <a:pt x="0" y="6867524"/>
                </a:lnTo>
                <a:lnTo>
                  <a:pt x="0" y="6246953"/>
                </a:lnTo>
                <a:lnTo>
                  <a:pt x="3074270" y="6246953"/>
                </a:lnTo>
                <a:cubicBezTo>
                  <a:pt x="3742735" y="6246953"/>
                  <a:pt x="4286570" y="5702404"/>
                  <a:pt x="4286570" y="5033059"/>
                </a:cubicBezTo>
                <a:lnTo>
                  <a:pt x="4286570" y="1"/>
                </a:lnTo>
                <a:lnTo>
                  <a:pt x="4248495" y="1"/>
                </a:lnTo>
                <a:lnTo>
                  <a:pt x="4248495" y="5033059"/>
                </a:lnTo>
                <a:cubicBezTo>
                  <a:pt x="4248495" y="5681393"/>
                  <a:pt x="3721744" y="6208866"/>
                  <a:pt x="3074270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265" y="2619375"/>
            <a:ext cx="5521385" cy="3169124"/>
          </a:xfrm>
        </p:spPr>
        <p:txBody>
          <a:bodyPr/>
          <a:lstStyle>
            <a:lvl1pPr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1E39E-AAF0-4154-A2FF-CA8CBC904135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0042" y="5407818"/>
            <a:ext cx="3512346" cy="38068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71D69A1-9A8D-4C67-9CBD-9F1E2A333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  <p:sp>
        <p:nvSpPr>
          <p:cNvPr id="3" name="Rechteck 17">
            <a:extLst>
              <a:ext uri="{FF2B5EF4-FFF2-40B4-BE49-F238E27FC236}">
                <a16:creationId xmlns:a16="http://schemas.microsoft.com/office/drawing/2014/main" id="{E5FF2F96-A7D3-DDE9-0056-66C20A2A72EE}"/>
              </a:ext>
            </a:extLst>
          </p:cNvPr>
          <p:cNvSpPr/>
          <p:nvPr userDrawn="1"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Grafik 4">
            <a:extLst>
              <a:ext uri="{FF2B5EF4-FFF2-40B4-BE49-F238E27FC236}">
                <a16:creationId xmlns:a16="http://schemas.microsoft.com/office/drawing/2014/main" id="{5F740066-1750-ADBB-65A6-21390320532D}"/>
              </a:ext>
            </a:extLst>
          </p:cNvPr>
          <p:cNvSpPr/>
          <p:nvPr userDrawn="1"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8" name="Grafik 10">
            <a:extLst>
              <a:ext uri="{FF2B5EF4-FFF2-40B4-BE49-F238E27FC236}">
                <a16:creationId xmlns:a16="http://schemas.microsoft.com/office/drawing/2014/main" id="{205CFC59-B955-8E7B-E02A-FAF5749C9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6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copy text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700692-6464-4F8C-A7D9-EC199BA1771D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6948487" cy="4103688"/>
          </a:xfrm>
        </p:spPr>
        <p:txBody>
          <a:bodyPr/>
          <a:lstStyle>
            <a:lvl1pPr marL="266700" indent="-266700">
              <a:defRPr sz="2400">
                <a:solidFill>
                  <a:schemeClr val="bg1"/>
                </a:solidFill>
              </a:defRPr>
            </a:lvl1pPr>
            <a:lvl2pPr marL="271463" indent="-271463">
              <a:defRPr sz="2400">
                <a:solidFill>
                  <a:schemeClr val="bg1"/>
                </a:solidFill>
              </a:defRPr>
            </a:lvl2pPr>
            <a:lvl3pPr marL="538163" indent="-273050">
              <a:defRPr sz="2400">
                <a:solidFill>
                  <a:schemeClr val="bg1"/>
                </a:solidFill>
              </a:defRPr>
            </a:lvl3pPr>
            <a:lvl4pPr marL="803275" indent="-263525">
              <a:defRPr sz="2400">
                <a:solidFill>
                  <a:schemeClr val="bg1"/>
                </a:solidFill>
              </a:defRPr>
            </a:lvl4pPr>
            <a:lvl5pPr marL="1076325" indent="-261938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4064D38-498B-407B-B9E9-2C12E8524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  <p:pic>
        <p:nvPicPr>
          <p:cNvPr id="3" name="Grafik 9">
            <a:extLst>
              <a:ext uri="{FF2B5EF4-FFF2-40B4-BE49-F238E27FC236}">
                <a16:creationId xmlns:a16="http://schemas.microsoft.com/office/drawing/2014/main" id="{DFE32082-B80A-E9C1-C49B-0315F18C0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1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diagram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068A07-CD12-43D4-9579-DEA36ED4EE8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5415787" cy="23347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None/>
              <a:defRPr lang="de-DE" sz="700" cap="none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 dirty="0" err="1"/>
              <a:t>Měsíční</a:t>
            </a:r>
            <a:r>
              <a:rPr lang="en-GB" dirty="0"/>
              <a:t> zpráva o </a:t>
            </a:r>
            <a:r>
              <a:rPr lang="en-GB" dirty="0" err="1"/>
              <a:t>vývoji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trhů</a:t>
            </a:r>
            <a:r>
              <a:rPr lang="en-GB" dirty="0"/>
              <a:t> a </a:t>
            </a:r>
            <a:r>
              <a:rPr lang="en-GB" dirty="0" err="1"/>
              <a:t>portfolia</a:t>
            </a:r>
            <a:r>
              <a:rPr lang="en-GB" dirty="0"/>
              <a:t> </a:t>
            </a:r>
            <a:r>
              <a:rPr lang="en-GB" dirty="0" err="1"/>
              <a:t>klienta</a:t>
            </a:r>
            <a:r>
              <a:rPr lang="en-GB" dirty="0"/>
              <a:t> 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363192" y="3598251"/>
            <a:ext cx="5312870" cy="2746987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515942" y="3598251"/>
            <a:ext cx="5304943" cy="2746987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9B88E38C-CE7A-FF7F-BB40-1CEBABB952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8" y="620713"/>
            <a:ext cx="5308909" cy="252348"/>
          </a:xfrm>
        </p:spPr>
        <p:txBody>
          <a:bodyPr/>
          <a:lstStyle>
            <a:lvl1pPr>
              <a:defRPr sz="2200" b="1" i="0" kern="1100" baseline="0">
                <a:solidFill>
                  <a:schemeClr val="tx1"/>
                </a:solidFill>
                <a:latin typeface="+mj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nadpis</a:t>
            </a:r>
            <a:endParaRPr lang="en-GB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25B878D2-8C73-7CD4-9FF4-6A53C3472C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39561"/>
            <a:ext cx="3679371" cy="1890135"/>
          </a:xfrm>
        </p:spPr>
        <p:txBody>
          <a:bodyPr/>
          <a:lstStyle>
            <a:lvl1pPr algn="just">
              <a:spcAft>
                <a:spcPts val="0"/>
              </a:spcAft>
              <a:defRPr sz="900" kern="1100" baseline="0">
                <a:solidFill>
                  <a:schemeClr val="tx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5DB113A-14F9-45C8-861A-6248CA3CF5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155" y="1139561"/>
            <a:ext cx="3679370" cy="1890135"/>
          </a:xfrm>
        </p:spPr>
        <p:txBody>
          <a:bodyPr/>
          <a:lstStyle>
            <a:lvl1pPr algn="just">
              <a:spcAft>
                <a:spcPts val="0"/>
              </a:spcAft>
              <a:defRPr sz="900" kern="1100" baseline="0">
                <a:solidFill>
                  <a:schemeClr val="tx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EF190337-CEE1-4CB1-940B-080789BF56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192" y="620713"/>
            <a:ext cx="5308909" cy="252348"/>
          </a:xfrm>
        </p:spPr>
        <p:txBody>
          <a:bodyPr/>
          <a:lstStyle>
            <a:lvl1pPr>
              <a:defRPr sz="2200" b="1" i="0" kern="1100" baseline="0">
                <a:solidFill>
                  <a:schemeClr val="tx1"/>
                </a:solidFill>
                <a:latin typeface="+mj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nadpis</a:t>
            </a:r>
            <a:endParaRPr lang="en-GB" dirty="0"/>
          </a:p>
        </p:txBody>
      </p:sp>
      <p:sp>
        <p:nvSpPr>
          <p:cNvPr id="31" name="Textplatzhalter 11">
            <a:extLst>
              <a:ext uri="{FF2B5EF4-FFF2-40B4-BE49-F238E27FC236}">
                <a16:creationId xmlns:a16="http://schemas.microsoft.com/office/drawing/2014/main" id="{A21BC4EA-C56C-379E-586C-E0651024ED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62162" y="1258314"/>
            <a:ext cx="1209940" cy="1377226"/>
          </a:xfrm>
          <a:ln w="15875">
            <a:noFill/>
          </a:ln>
        </p:spPr>
        <p:txBody>
          <a:bodyPr lIns="252000" rIns="108000" anchor="ctr"/>
          <a:lstStyle>
            <a:lvl1pPr algn="l">
              <a:spcAft>
                <a:spcPts val="0"/>
              </a:spcAft>
              <a:defRPr sz="900" b="1" kern="1100" baseline="0">
                <a:solidFill>
                  <a:schemeClr val="tx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38" name="Textplatzhalter 11">
            <a:extLst>
              <a:ext uri="{FF2B5EF4-FFF2-40B4-BE49-F238E27FC236}">
                <a16:creationId xmlns:a16="http://schemas.microsoft.com/office/drawing/2014/main" id="{120AEEB1-25B5-3AB9-1985-E2CB266B63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10945" y="1258314"/>
            <a:ext cx="1209939" cy="1377226"/>
          </a:xfrm>
          <a:ln w="15875">
            <a:noFill/>
          </a:ln>
        </p:spPr>
        <p:txBody>
          <a:bodyPr lIns="252000" rIns="108000" anchor="ctr"/>
          <a:lstStyle>
            <a:lvl1pPr algn="l">
              <a:spcAft>
                <a:spcPts val="0"/>
              </a:spcAft>
              <a:defRPr sz="900" b="1" kern="1100" baseline="0">
                <a:solidFill>
                  <a:schemeClr val="tx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39" name="Textplatzhalter 11">
            <a:extLst>
              <a:ext uri="{FF2B5EF4-FFF2-40B4-BE49-F238E27FC236}">
                <a16:creationId xmlns:a16="http://schemas.microsoft.com/office/drawing/2014/main" id="{289C3FB9-B393-0463-5E52-6D581D575E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5937" y="3233843"/>
            <a:ext cx="5312870" cy="252349"/>
          </a:xfrm>
          <a:solidFill>
            <a:schemeClr val="accent2"/>
          </a:solidFill>
        </p:spPr>
        <p:txBody>
          <a:bodyPr lIns="180000" anchor="ctr"/>
          <a:lstStyle>
            <a:lvl1pPr algn="just">
              <a:spcAft>
                <a:spcPts val="0"/>
              </a:spcAft>
              <a:defRPr sz="900" b="1" kern="1100" baseline="0">
                <a:solidFill>
                  <a:schemeClr val="bg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40" name="Textplatzhalter 11">
            <a:extLst>
              <a:ext uri="{FF2B5EF4-FFF2-40B4-BE49-F238E27FC236}">
                <a16:creationId xmlns:a16="http://schemas.microsoft.com/office/drawing/2014/main" id="{03ABCFC0-88AD-1050-E057-41AE9AB8B7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3193" y="3231717"/>
            <a:ext cx="5312870" cy="252349"/>
          </a:xfrm>
          <a:solidFill>
            <a:schemeClr val="accent2"/>
          </a:solidFill>
        </p:spPr>
        <p:txBody>
          <a:bodyPr lIns="180000" anchor="ctr"/>
          <a:lstStyle>
            <a:lvl1pPr algn="just">
              <a:spcAft>
                <a:spcPts val="0"/>
              </a:spcAft>
              <a:defRPr sz="900" b="1" kern="1100" baseline="0">
                <a:solidFill>
                  <a:schemeClr val="bg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42" name="Datumsplatzhalter 3">
            <a:extLst>
              <a:ext uri="{FF2B5EF4-FFF2-40B4-BE49-F238E27FC236}">
                <a16:creationId xmlns:a16="http://schemas.microsoft.com/office/drawing/2014/main" id="{855BF11F-905B-0330-E186-388B67014324}"/>
              </a:ext>
            </a:extLst>
          </p:cNvPr>
          <p:cNvSpPr txBox="1">
            <a:spLocks/>
          </p:cNvSpPr>
          <p:nvPr/>
        </p:nvSpPr>
        <p:spPr>
          <a:xfrm>
            <a:off x="7425537" y="260773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694DBE-376B-4241-B197-2FD6AD22D18A}" type="datetime6">
              <a:rPr lang="cs-CZ" smtClean="0"/>
              <a:pPr/>
              <a:t>listopad ’24</a:t>
            </a:fld>
            <a:endParaRPr lang="en-GB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30155C2B-C4D5-27A1-C7C3-F551D3EA59CA}"/>
              </a:ext>
            </a:extLst>
          </p:cNvPr>
          <p:cNvSpPr txBox="1">
            <a:spLocks/>
          </p:cNvSpPr>
          <p:nvPr userDrawn="1"/>
        </p:nvSpPr>
        <p:spPr>
          <a:xfrm>
            <a:off x="7425537" y="260773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694DBE-376B-4241-B197-2FD6AD22D18A}" type="datetime6">
              <a:rPr lang="cs-CZ" smtClean="0">
                <a:solidFill>
                  <a:schemeClr val="tx1"/>
                </a:solidFill>
              </a:rPr>
              <a:pPr/>
              <a:t>listopad ’24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57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C33F-4235-45F7-B951-C3C185CFAD93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6948487" cy="4103688"/>
          </a:xfrm>
        </p:spPr>
        <p:txBody>
          <a:bodyPr/>
          <a:lstStyle>
            <a:lvl1pPr marL="266700" indent="-266700">
              <a:defRPr sz="2400"/>
            </a:lvl1pPr>
            <a:lvl2pPr marL="271463" indent="-271463">
              <a:defRPr sz="2400"/>
            </a:lvl2pPr>
            <a:lvl3pPr marL="538163" indent="-273050">
              <a:defRPr sz="2400"/>
            </a:lvl3pPr>
            <a:lvl4pPr marL="803275" indent="-263525">
              <a:defRPr sz="2400"/>
            </a:lvl4pPr>
            <a:lvl5pPr marL="1076325" indent="-261938">
              <a:defRPr sz="24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50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py text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15A04A-2AB0-496F-870E-999799ED4F41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BF3B4BA-DA91-4DBC-9541-B4E19FBDD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  <p:pic>
        <p:nvPicPr>
          <p:cNvPr id="3" name="Grafik 10">
            <a:extLst>
              <a:ext uri="{FF2B5EF4-FFF2-40B4-BE49-F238E27FC236}">
                <a16:creationId xmlns:a16="http://schemas.microsoft.com/office/drawing/2014/main" id="{2CB878B0-59DE-0EF4-754D-C2B06DF4D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94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92FC-AEC9-4E3A-8499-380FE67977F4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2241550"/>
            <a:ext cx="5472110" cy="4103688"/>
          </a:xfrm>
        </p:spPr>
        <p:txBody>
          <a:bodyPr/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713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B2F8-47BA-4F75-BF6A-38C1C2CCA054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8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897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+ Image (Right)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8C339001-6AB6-F5CB-1054-DEC0865370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2093E3-83DA-435E-8F90-07D753CE6707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8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D866DF8-AA77-423F-A2F8-833F4BC94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  <p:pic>
        <p:nvPicPr>
          <p:cNvPr id="3" name="Grafik 10">
            <a:extLst>
              <a:ext uri="{FF2B5EF4-FFF2-40B4-BE49-F238E27FC236}">
                <a16:creationId xmlns:a16="http://schemas.microsoft.com/office/drawing/2014/main" id="{3C9D9D68-9199-524B-8CC7-22026F72C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40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 (Lef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325" y="620714"/>
            <a:ext cx="3995737" cy="755650"/>
          </a:xfrm>
        </p:spPr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8BA7-6996-40DD-8EAC-DD7FFEC9B32D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325" y="2241550"/>
            <a:ext cx="3995737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0325" y="275183"/>
            <a:ext cx="3995738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61D31E46-3E76-F666-E8F9-02DA97BA62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138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+ Image (Left)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9635" y="620714"/>
            <a:ext cx="3986427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D71F48-609D-4B1A-81A3-55784548E028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9635" y="2231827"/>
            <a:ext cx="3986427" cy="41134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9635" y="275183"/>
            <a:ext cx="3986427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DC5CE066-1886-D38C-E40C-8359155A9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AAC4E5B-FA0F-4D65-945A-B4E27514D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  <p:pic>
        <p:nvPicPr>
          <p:cNvPr id="7" name="Grafik 10">
            <a:extLst>
              <a:ext uri="{FF2B5EF4-FFF2-40B4-BE49-F238E27FC236}">
                <a16:creationId xmlns:a16="http://schemas.microsoft.com/office/drawing/2014/main" id="{EAF9396A-EE14-80FC-9619-D3E3FE40F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48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9364-E759-4A2E-BBE2-8241D13834A6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5472042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5472042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F7F19B2-9558-5BD7-6F06-3E30B69232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376362"/>
            <a:ext cx="5472042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B3EB307-DE58-7D91-FAC8-9F73C171AE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020" y="1376362"/>
            <a:ext cx="5472042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012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AFC4-B292-4747-9222-2846C8B380B6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59E7B93-87F4-B87D-5BF5-9B6054758A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4001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064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0AC9F5-EEBE-671C-1159-AB8180EE3B5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14001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8D03FEE-AC9C-684A-1B73-61AA20B112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12064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475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078E-7583-4E13-9255-28EAF4F5B4D3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997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A3CFA9BC-806E-F0DF-76E7-A790C5A6D9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062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1B90849C-0499-DFD6-5B5D-6C7A966E53E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5938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75FCA175-DD53-E408-EC4C-4A46150284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9979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37012A2C-45E5-F3F0-80D4-0C5A1CA60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04020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19" name="Bildplatzhalter 6">
            <a:extLst>
              <a:ext uri="{FF2B5EF4-FFF2-40B4-BE49-F238E27FC236}">
                <a16:creationId xmlns:a16="http://schemas.microsoft.com/office/drawing/2014/main" id="{2BAC117D-09E5-9074-DDED-5357FB65A1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48064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46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 diagram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068A07-CD12-43D4-9579-DEA36ED4EE8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5415787" cy="23347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None/>
              <a:defRPr lang="de-DE" sz="700" cap="none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 dirty="0" err="1"/>
              <a:t>Měsíční</a:t>
            </a:r>
            <a:r>
              <a:rPr lang="en-GB" dirty="0"/>
              <a:t> zpráva o </a:t>
            </a:r>
            <a:r>
              <a:rPr lang="en-GB" dirty="0" err="1"/>
              <a:t>vývoji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trhů</a:t>
            </a:r>
            <a:r>
              <a:rPr lang="en-GB" dirty="0"/>
              <a:t> a </a:t>
            </a:r>
            <a:r>
              <a:rPr lang="en-GB" dirty="0" err="1"/>
              <a:t>portfolia</a:t>
            </a:r>
            <a:r>
              <a:rPr lang="en-GB" dirty="0"/>
              <a:t> </a:t>
            </a:r>
            <a:r>
              <a:rPr lang="en-GB" dirty="0" err="1"/>
              <a:t>klienta</a:t>
            </a:r>
            <a:r>
              <a:rPr lang="en-GB" dirty="0"/>
              <a:t> 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363192" y="3231717"/>
            <a:ext cx="5312870" cy="3127809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515942" y="3231717"/>
            <a:ext cx="5304943" cy="3127809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9B88E38C-CE7A-FF7F-BB40-1CEBABB952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8" y="620713"/>
            <a:ext cx="5308909" cy="252348"/>
          </a:xfrm>
        </p:spPr>
        <p:txBody>
          <a:bodyPr/>
          <a:lstStyle>
            <a:lvl1pPr>
              <a:defRPr sz="2200" b="1" i="0" kern="1100" baseline="0">
                <a:solidFill>
                  <a:schemeClr val="tx1"/>
                </a:solidFill>
                <a:latin typeface="+mj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nadpis</a:t>
            </a:r>
            <a:endParaRPr lang="en-GB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25B878D2-8C73-7CD4-9FF4-6A53C3472C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39561"/>
            <a:ext cx="3679371" cy="1890135"/>
          </a:xfrm>
        </p:spPr>
        <p:txBody>
          <a:bodyPr/>
          <a:lstStyle>
            <a:lvl1pPr algn="just">
              <a:spcAft>
                <a:spcPts val="0"/>
              </a:spcAft>
              <a:defRPr sz="900" kern="1100" baseline="0">
                <a:solidFill>
                  <a:schemeClr val="tx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5DB113A-14F9-45C8-861A-6248CA3CF5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155" y="1139561"/>
            <a:ext cx="3679370" cy="1890135"/>
          </a:xfrm>
        </p:spPr>
        <p:txBody>
          <a:bodyPr/>
          <a:lstStyle>
            <a:lvl1pPr algn="just">
              <a:spcAft>
                <a:spcPts val="0"/>
              </a:spcAft>
              <a:defRPr sz="900" kern="1100" baseline="0">
                <a:solidFill>
                  <a:schemeClr val="tx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EF190337-CEE1-4CB1-940B-080789BF56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192" y="620713"/>
            <a:ext cx="5308909" cy="252348"/>
          </a:xfrm>
        </p:spPr>
        <p:txBody>
          <a:bodyPr/>
          <a:lstStyle>
            <a:lvl1pPr>
              <a:defRPr sz="2200" b="1" i="0" kern="1100" baseline="0">
                <a:solidFill>
                  <a:schemeClr val="tx1"/>
                </a:solidFill>
                <a:latin typeface="+mj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nadpis</a:t>
            </a:r>
            <a:endParaRPr lang="en-GB" dirty="0"/>
          </a:p>
        </p:txBody>
      </p:sp>
      <p:sp>
        <p:nvSpPr>
          <p:cNvPr id="31" name="Textplatzhalter 11">
            <a:extLst>
              <a:ext uri="{FF2B5EF4-FFF2-40B4-BE49-F238E27FC236}">
                <a16:creationId xmlns:a16="http://schemas.microsoft.com/office/drawing/2014/main" id="{A21BC4EA-C56C-379E-586C-E0651024ED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62162" y="1258314"/>
            <a:ext cx="1209940" cy="1377226"/>
          </a:xfrm>
          <a:ln w="15875">
            <a:noFill/>
          </a:ln>
        </p:spPr>
        <p:txBody>
          <a:bodyPr lIns="252000" rIns="108000" anchor="ctr"/>
          <a:lstStyle>
            <a:lvl1pPr algn="l">
              <a:spcAft>
                <a:spcPts val="0"/>
              </a:spcAft>
              <a:defRPr sz="900" b="1" kern="1100" baseline="0">
                <a:solidFill>
                  <a:schemeClr val="tx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38" name="Textplatzhalter 11">
            <a:extLst>
              <a:ext uri="{FF2B5EF4-FFF2-40B4-BE49-F238E27FC236}">
                <a16:creationId xmlns:a16="http://schemas.microsoft.com/office/drawing/2014/main" id="{120AEEB1-25B5-3AB9-1985-E2CB266B63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10945" y="1258314"/>
            <a:ext cx="1209939" cy="1377226"/>
          </a:xfrm>
          <a:ln w="15875">
            <a:noFill/>
          </a:ln>
        </p:spPr>
        <p:txBody>
          <a:bodyPr lIns="252000" rIns="108000" anchor="ctr"/>
          <a:lstStyle>
            <a:lvl1pPr algn="l">
              <a:spcAft>
                <a:spcPts val="0"/>
              </a:spcAft>
              <a:defRPr sz="900" b="1" kern="1100" baseline="0">
                <a:solidFill>
                  <a:schemeClr val="tx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42" name="Datumsplatzhalter 3">
            <a:extLst>
              <a:ext uri="{FF2B5EF4-FFF2-40B4-BE49-F238E27FC236}">
                <a16:creationId xmlns:a16="http://schemas.microsoft.com/office/drawing/2014/main" id="{855BF11F-905B-0330-E186-388B67014324}"/>
              </a:ext>
            </a:extLst>
          </p:cNvPr>
          <p:cNvSpPr txBox="1">
            <a:spLocks/>
          </p:cNvSpPr>
          <p:nvPr/>
        </p:nvSpPr>
        <p:spPr>
          <a:xfrm>
            <a:off x="7425537" y="260773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694DBE-376B-4241-B197-2FD6AD22D18A}" type="datetime6">
              <a:rPr lang="cs-CZ" smtClean="0"/>
              <a:pPr/>
              <a:t>listopad ’24</a:t>
            </a:fld>
            <a:endParaRPr lang="en-GB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30155C2B-C4D5-27A1-C7C3-F551D3EA59CA}"/>
              </a:ext>
            </a:extLst>
          </p:cNvPr>
          <p:cNvSpPr txBox="1">
            <a:spLocks/>
          </p:cNvSpPr>
          <p:nvPr userDrawn="1"/>
        </p:nvSpPr>
        <p:spPr>
          <a:xfrm>
            <a:off x="7425537" y="260773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694DBE-376B-4241-B197-2FD6AD22D18A}" type="datetime6">
              <a:rPr lang="cs-CZ" smtClean="0">
                <a:solidFill>
                  <a:schemeClr val="tx1"/>
                </a:solidFill>
              </a:rPr>
              <a:pPr/>
              <a:t>listopad ’24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91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A6BF-9482-496E-B9B3-FFA9F215AE06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20395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553737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051-B46F-49CE-B86E-1E16FD7536F6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20395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515942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63459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0A6B-53EF-4217-A897-9BBC7527FA8A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15937" y="2781300"/>
            <a:ext cx="11160126" cy="33680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29" y="6149340"/>
            <a:ext cx="11160134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966390F2-C6C1-B6A7-D976-EBC435E22A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7" y="1743076"/>
            <a:ext cx="11160125" cy="8572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95316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hort text and diagram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BC39FF-22AB-4556-AF2B-69DBB01E6B2C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15937" y="2781300"/>
            <a:ext cx="11160126" cy="336804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29" y="6149340"/>
            <a:ext cx="11160134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966390F2-C6C1-B6A7-D976-EBC435E22A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7" y="1743076"/>
            <a:ext cx="11160125" cy="857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5281A5F-F091-4FFD-BF53-A788D42A0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  <p:pic>
        <p:nvPicPr>
          <p:cNvPr id="8" name="Grafik 11">
            <a:extLst>
              <a:ext uri="{FF2B5EF4-FFF2-40B4-BE49-F238E27FC236}">
                <a16:creationId xmlns:a16="http://schemas.microsoft.com/office/drawing/2014/main" id="{5CCD1078-2409-6B47-051B-AAE87EB353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13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70E5-D562-4310-912E-3C0784F9C27D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4377F723-D7D0-EAC4-253E-03A4815F6B68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6203950" y="2241550"/>
            <a:ext cx="5472113" cy="41036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table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2843824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0C64-98B6-42FC-A213-597DC85063AF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1743076"/>
            <a:ext cx="11160125" cy="8572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4377F723-D7D0-EAC4-253E-03A4815F6B68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15938" y="2781300"/>
            <a:ext cx="11160126" cy="35639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table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2406506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354-87F6-474E-B922-A3B8E92BE515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92DA578A-F131-0318-926B-74765F5F7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951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D0E66-8657-12F6-BA2C-ACED9AC5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208E-CCDF-4811-8519-FC2AEA6C1BA8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0E9382-4E0A-4671-91DD-123712B0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427CE1-416A-C38F-D0F8-0E3C015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515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utro page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5240"/>
            <a:ext cx="11160125" cy="1021080"/>
          </a:xfrm>
        </p:spPr>
        <p:txBody>
          <a:bodyPr anchor="t"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463540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Author Name Surname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31A04DC-8AA1-DEEF-753E-E93960DD5D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783351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 dirty="0"/>
              <a:t>Contact Details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E4AB6E0-D59A-48C1-B156-49FD47FAC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1171218"/>
            <a:ext cx="2449855" cy="829417"/>
          </a:xfrm>
          <a:prstGeom prst="rect">
            <a:avLst/>
          </a:prstGeom>
        </p:spPr>
      </p:pic>
      <p:pic>
        <p:nvPicPr>
          <p:cNvPr id="4" name="Grafik 5">
            <a:extLst>
              <a:ext uri="{FF2B5EF4-FFF2-40B4-BE49-F238E27FC236}">
                <a16:creationId xmlns:a16="http://schemas.microsoft.com/office/drawing/2014/main" id="{7DDB62D3-0FCE-CC6D-44E8-56BDB539F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1171218"/>
            <a:ext cx="2449855" cy="8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86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utro page with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F1A105E9-3847-68BE-C9E3-1E12D7380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5240"/>
            <a:ext cx="11160125" cy="1021080"/>
          </a:xfrm>
        </p:spPr>
        <p:txBody>
          <a:bodyPr anchor="t"/>
          <a:lstStyle>
            <a:lvl1pPr>
              <a:defRPr sz="5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463540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 dirty="0"/>
              <a:t>Author Name Surname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11CB8862-93EB-4E77-6FBE-92DFF7B0CC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783351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 dirty="0"/>
              <a:t>Contact Details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EBE0441-33CC-4AEB-B5EF-3091720F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1171218"/>
            <a:ext cx="2449855" cy="829417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0B2D99C2-0CF5-AA3E-23A0-6D38180C07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6">
            <a:extLst>
              <a:ext uri="{FF2B5EF4-FFF2-40B4-BE49-F238E27FC236}">
                <a16:creationId xmlns:a16="http://schemas.microsoft.com/office/drawing/2014/main" id="{2C37EE06-CCCE-209C-B901-8CBE24CD7D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1171218"/>
            <a:ext cx="2449855" cy="8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5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diagram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068A07-CD12-43D4-9579-DEA36ED4EE8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515942" y="3598251"/>
            <a:ext cx="5304943" cy="2746987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9B88E38C-CE7A-FF7F-BB40-1CEBABB952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8" y="620713"/>
            <a:ext cx="5308909" cy="252348"/>
          </a:xfrm>
        </p:spPr>
        <p:txBody>
          <a:bodyPr/>
          <a:lstStyle>
            <a:lvl1pPr>
              <a:defRPr sz="2200" b="1" i="0" kern="1100" baseline="0">
                <a:solidFill>
                  <a:schemeClr val="tx1"/>
                </a:solidFill>
                <a:latin typeface="+mj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nadpis</a:t>
            </a:r>
            <a:endParaRPr lang="en-GB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25B878D2-8C73-7CD4-9FF4-6A53C3472C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39561"/>
            <a:ext cx="3679371" cy="1890135"/>
          </a:xfrm>
        </p:spPr>
        <p:txBody>
          <a:bodyPr/>
          <a:lstStyle>
            <a:lvl1pPr algn="just">
              <a:spcAft>
                <a:spcPts val="0"/>
              </a:spcAft>
              <a:defRPr sz="900" kern="1100" baseline="0">
                <a:solidFill>
                  <a:schemeClr val="tx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38" name="Textplatzhalter 11">
            <a:extLst>
              <a:ext uri="{FF2B5EF4-FFF2-40B4-BE49-F238E27FC236}">
                <a16:creationId xmlns:a16="http://schemas.microsoft.com/office/drawing/2014/main" id="{120AEEB1-25B5-3AB9-1985-E2CB266B63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439" y="1139561"/>
            <a:ext cx="1284446" cy="1888896"/>
          </a:xfrm>
          <a:ln w="15875">
            <a:noFill/>
          </a:ln>
        </p:spPr>
        <p:txBody>
          <a:bodyPr lIns="252000" rIns="108000" anchor="ctr"/>
          <a:lstStyle>
            <a:lvl1pPr algn="l">
              <a:spcAft>
                <a:spcPts val="0"/>
              </a:spcAft>
              <a:defRPr sz="900" b="1" kern="1100" baseline="0">
                <a:solidFill>
                  <a:schemeClr val="tx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39" name="Textplatzhalter 11">
            <a:extLst>
              <a:ext uri="{FF2B5EF4-FFF2-40B4-BE49-F238E27FC236}">
                <a16:creationId xmlns:a16="http://schemas.microsoft.com/office/drawing/2014/main" id="{289C3FB9-B393-0463-5E52-6D581D575E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5937" y="3233843"/>
            <a:ext cx="5312870" cy="252349"/>
          </a:xfrm>
          <a:solidFill>
            <a:schemeClr val="accent2"/>
          </a:solidFill>
        </p:spPr>
        <p:txBody>
          <a:bodyPr lIns="180000" anchor="ctr"/>
          <a:lstStyle>
            <a:lvl1pPr algn="just">
              <a:spcAft>
                <a:spcPts val="0"/>
              </a:spcAft>
              <a:defRPr sz="900" b="1" kern="1100" baseline="0">
                <a:solidFill>
                  <a:schemeClr val="bg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14" name="Grafik 4">
            <a:extLst>
              <a:ext uri="{FF2B5EF4-FFF2-40B4-BE49-F238E27FC236}">
                <a16:creationId xmlns:a16="http://schemas.microsoft.com/office/drawing/2014/main" id="{7492037B-C8A9-F3EC-66E7-A302EB8D6F23}"/>
              </a:ext>
            </a:extLst>
          </p:cNvPr>
          <p:cNvSpPr/>
          <p:nvPr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6" name="Bildplatzhalter 18">
            <a:extLst>
              <a:ext uri="{FF2B5EF4-FFF2-40B4-BE49-F238E27FC236}">
                <a16:creationId xmlns:a16="http://schemas.microsoft.com/office/drawing/2014/main" id="{2BFDB348-E2E4-C7B0-0BAF-18DE23FB4F0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5" y="1725"/>
            <a:ext cx="4511675" cy="6867524"/>
          </a:xfrm>
          <a:custGeom>
            <a:avLst/>
            <a:gdLst>
              <a:gd name="connsiteX0" fmla="*/ 0 w 4511675"/>
              <a:gd name="connsiteY0" fmla="*/ 0 h 6867524"/>
              <a:gd name="connsiteX1" fmla="*/ 4511675 w 4511675"/>
              <a:gd name="connsiteY1" fmla="*/ 0 h 6867524"/>
              <a:gd name="connsiteX2" fmla="*/ 4511675 w 4511675"/>
              <a:gd name="connsiteY2" fmla="*/ 6867524 h 6867524"/>
              <a:gd name="connsiteX3" fmla="*/ 0 w 4511675"/>
              <a:gd name="connsiteY3" fmla="*/ 6867524 h 6867524"/>
              <a:gd name="connsiteX4" fmla="*/ 0 w 4511675"/>
              <a:gd name="connsiteY4" fmla="*/ 6246953 h 6867524"/>
              <a:gd name="connsiteX5" fmla="*/ 3074270 w 4511675"/>
              <a:gd name="connsiteY5" fmla="*/ 6246953 h 6867524"/>
              <a:gd name="connsiteX6" fmla="*/ 4286570 w 4511675"/>
              <a:gd name="connsiteY6" fmla="*/ 5033059 h 6867524"/>
              <a:gd name="connsiteX7" fmla="*/ 4286570 w 4511675"/>
              <a:gd name="connsiteY7" fmla="*/ 1 h 6867524"/>
              <a:gd name="connsiteX8" fmla="*/ 4248495 w 4511675"/>
              <a:gd name="connsiteY8" fmla="*/ 1 h 6867524"/>
              <a:gd name="connsiteX9" fmla="*/ 4248495 w 4511675"/>
              <a:gd name="connsiteY9" fmla="*/ 5033059 h 6867524"/>
              <a:gd name="connsiteX10" fmla="*/ 3074270 w 4511675"/>
              <a:gd name="connsiteY10" fmla="*/ 6208866 h 6867524"/>
              <a:gd name="connsiteX11" fmla="*/ 0 w 4511675"/>
              <a:gd name="connsiteY11" fmla="*/ 620886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67524">
                <a:moveTo>
                  <a:pt x="0" y="0"/>
                </a:moveTo>
                <a:lnTo>
                  <a:pt x="4511675" y="0"/>
                </a:lnTo>
                <a:lnTo>
                  <a:pt x="4511675" y="6867524"/>
                </a:lnTo>
                <a:lnTo>
                  <a:pt x="0" y="6867524"/>
                </a:lnTo>
                <a:lnTo>
                  <a:pt x="0" y="6246953"/>
                </a:lnTo>
                <a:lnTo>
                  <a:pt x="3074270" y="6246953"/>
                </a:lnTo>
                <a:cubicBezTo>
                  <a:pt x="3742735" y="6246953"/>
                  <a:pt x="4286570" y="5702404"/>
                  <a:pt x="4286570" y="5033059"/>
                </a:cubicBezTo>
                <a:lnTo>
                  <a:pt x="4286570" y="1"/>
                </a:lnTo>
                <a:lnTo>
                  <a:pt x="4248495" y="1"/>
                </a:lnTo>
                <a:lnTo>
                  <a:pt x="4248495" y="5033059"/>
                </a:lnTo>
                <a:cubicBezTo>
                  <a:pt x="4248495" y="5681393"/>
                  <a:pt x="3721744" y="6208866"/>
                  <a:pt x="3074270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7" name="Grafik 4">
            <a:extLst>
              <a:ext uri="{FF2B5EF4-FFF2-40B4-BE49-F238E27FC236}">
                <a16:creationId xmlns:a16="http://schemas.microsoft.com/office/drawing/2014/main" id="{4ED8380D-0CA3-FC42-560D-D8C60BF24506}"/>
              </a:ext>
            </a:extLst>
          </p:cNvPr>
          <p:cNvSpPr/>
          <p:nvPr userDrawn="1"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297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PORT_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4022-61F1-4769-9339-B1AB348A4FC1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390651"/>
            <a:ext cx="11160125" cy="49545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94242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PORT_Copy text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76BA30-7019-46B7-A386-34633B569235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390651"/>
            <a:ext cx="11160125" cy="495458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CABC5BC-5628-43C8-9E13-4D511AF73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  <p:pic>
        <p:nvPicPr>
          <p:cNvPr id="3" name="Grafik 9">
            <a:extLst>
              <a:ext uri="{FF2B5EF4-FFF2-40B4-BE49-F238E27FC236}">
                <a16:creationId xmlns:a16="http://schemas.microsoft.com/office/drawing/2014/main" id="{26230DC9-A6BA-276B-AF43-A0DC26A8D0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87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PORT_Copy text on white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36AA-1A8F-467A-BFE4-8502BFA24776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1"/>
            <a:ext cx="5472110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1390651"/>
            <a:ext cx="5472110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7639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PORT_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/>
          <a:p>
            <a:r>
              <a:rPr lang="en-GB" dirty="0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BEDF-B0ED-4095-B749-17C64F7E9109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3"/>
            <a:ext cx="4084638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654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PORT_Text + Image (Right)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E6AF1F-D3E5-407A-8179-16DA49CBE4C7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3"/>
            <a:ext cx="4084638" cy="49688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55D2205-5E93-4B42-918E-AE143BA9C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  <p:pic>
        <p:nvPicPr>
          <p:cNvPr id="3" name="Grafik 10">
            <a:extLst>
              <a:ext uri="{FF2B5EF4-FFF2-40B4-BE49-F238E27FC236}">
                <a16:creationId xmlns:a16="http://schemas.microsoft.com/office/drawing/2014/main" id="{E6065ABD-5115-ECFF-C043-92AE56C07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880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PORT_Text + Diagram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A73E-1E09-48BB-9CE1-EA5C814F4AFA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0" cy="496887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335621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PORT_Text + Diagram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AD37C5-2021-4399-830B-22A148888AD3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0" cy="496887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D18302A-DB73-44BF-8014-429099107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  <p:pic>
        <p:nvPicPr>
          <p:cNvPr id="3" name="Grafik 12">
            <a:extLst>
              <a:ext uri="{FF2B5EF4-FFF2-40B4-BE49-F238E27FC236}">
                <a16:creationId xmlns:a16="http://schemas.microsoft.com/office/drawing/2014/main" id="{637D4102-6BD0-FB44-7958-222BD8226D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452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PORT_Two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B4CD-5A95-49B1-BF44-A3660B17C859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515942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559007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 with image +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65A178D-08CB-9453-06B7-0C7BC29FA7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436555"/>
            <a:ext cx="5022711" cy="652845"/>
          </a:xfrm>
        </p:spPr>
        <p:txBody>
          <a:bodyPr anchor="t"/>
          <a:lstStyle>
            <a:lvl1pPr algn="l"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Měsíční zpráva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6" y="2416482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none" spc="5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Člen skupiny ERSTE</a:t>
            </a:r>
            <a:endParaRPr lang="en-GB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5022713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8FB79ADF-3F2F-4FF3-AD2D-9D728AD0529B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644" y="4089400"/>
            <a:ext cx="5022713" cy="1284979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aseline="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cs-CZ" dirty="0"/>
              <a:t>o vývoji finančních trhů</a:t>
            </a:r>
            <a:br>
              <a:rPr lang="cs-CZ" dirty="0"/>
            </a:br>
            <a:r>
              <a:rPr lang="cs-CZ" dirty="0"/>
              <a:t>a </a:t>
            </a:r>
            <a:r>
              <a:rPr lang="cs-CZ" dirty="0" err="1"/>
              <a:t>portoflia</a:t>
            </a:r>
            <a:r>
              <a:rPr lang="cs-CZ" dirty="0"/>
              <a:t> klienta</a:t>
            </a:r>
            <a:endParaRPr lang="en-GB" dirty="0"/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57CEDD97-4111-11FA-FCA3-D766D00B3219}"/>
              </a:ext>
            </a:extLst>
          </p:cNvPr>
          <p:cNvSpPr/>
          <p:nvPr userDrawn="1"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30537E7A-CA3C-4559-CCF8-29FAF9E6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6246953 h 6858000"/>
              <a:gd name="connsiteX5" fmla="*/ 4658594 w 6096000"/>
              <a:gd name="connsiteY5" fmla="*/ 6246953 h 6858000"/>
              <a:gd name="connsiteX6" fmla="*/ 5870894 w 6096000"/>
              <a:gd name="connsiteY6" fmla="*/ 5033059 h 6858000"/>
              <a:gd name="connsiteX7" fmla="*/ 5870894 w 6096000"/>
              <a:gd name="connsiteY7" fmla="*/ 1 h 6858000"/>
              <a:gd name="connsiteX8" fmla="*/ 5832819 w 6096000"/>
              <a:gd name="connsiteY8" fmla="*/ 1 h 6858000"/>
              <a:gd name="connsiteX9" fmla="*/ 5832819 w 6096000"/>
              <a:gd name="connsiteY9" fmla="*/ 5033059 h 6858000"/>
              <a:gd name="connsiteX10" fmla="*/ 4658594 w 6096000"/>
              <a:gd name="connsiteY10" fmla="*/ 6208866 h 6858000"/>
              <a:gd name="connsiteX11" fmla="*/ 0 w 6096000"/>
              <a:gd name="connsiteY11" fmla="*/ 620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246953"/>
                </a:lnTo>
                <a:lnTo>
                  <a:pt x="4658594" y="6246953"/>
                </a:lnTo>
                <a:cubicBezTo>
                  <a:pt x="5327059" y="6246953"/>
                  <a:pt x="5870894" y="5702404"/>
                  <a:pt x="5870894" y="5033059"/>
                </a:cubicBezTo>
                <a:lnTo>
                  <a:pt x="5870894" y="1"/>
                </a:lnTo>
                <a:lnTo>
                  <a:pt x="5832819" y="1"/>
                </a:lnTo>
                <a:lnTo>
                  <a:pt x="5832819" y="5033059"/>
                </a:lnTo>
                <a:cubicBezTo>
                  <a:pt x="5832819" y="5681393"/>
                  <a:pt x="5306068" y="6208866"/>
                  <a:pt x="4658594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Add image by clicking on symbol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CD318B7-7AB1-445F-A6B1-C9997D1BBB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8" y="1171218"/>
            <a:ext cx="2430462" cy="11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678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diagram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068A07-CD12-43D4-9579-DEA36ED4EE8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5415787" cy="23347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None/>
              <a:defRPr lang="de-DE" sz="700" cap="none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 dirty="0" err="1"/>
              <a:t>Měsíční</a:t>
            </a:r>
            <a:r>
              <a:rPr lang="en-GB" dirty="0"/>
              <a:t> zpráva o </a:t>
            </a:r>
            <a:r>
              <a:rPr lang="en-GB" dirty="0" err="1"/>
              <a:t>vývoji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trhů</a:t>
            </a:r>
            <a:r>
              <a:rPr lang="en-GB" dirty="0"/>
              <a:t> a </a:t>
            </a:r>
            <a:r>
              <a:rPr lang="en-GB" dirty="0" err="1"/>
              <a:t>portfolia</a:t>
            </a:r>
            <a:r>
              <a:rPr lang="en-GB" dirty="0"/>
              <a:t> </a:t>
            </a:r>
            <a:r>
              <a:rPr lang="en-GB" dirty="0" err="1"/>
              <a:t>klienta</a:t>
            </a:r>
            <a:r>
              <a:rPr lang="en-GB" dirty="0"/>
              <a:t> 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363192" y="3598251"/>
            <a:ext cx="5312870" cy="247597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3192" y="6149340"/>
            <a:ext cx="5312870" cy="210186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515942" y="3598251"/>
            <a:ext cx="5304943" cy="247597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9" y="6149340"/>
            <a:ext cx="5312870" cy="210186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9B88E38C-CE7A-FF7F-BB40-1CEBABB952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8" y="620713"/>
            <a:ext cx="5308909" cy="252348"/>
          </a:xfrm>
        </p:spPr>
        <p:txBody>
          <a:bodyPr/>
          <a:lstStyle>
            <a:lvl1pPr>
              <a:defRPr sz="2200" b="1" i="0" kern="1100" baseline="0">
                <a:solidFill>
                  <a:schemeClr val="bg1"/>
                </a:solidFill>
                <a:latin typeface="+mj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nadpis</a:t>
            </a:r>
            <a:endParaRPr lang="en-GB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25B878D2-8C73-7CD4-9FF4-6A53C3472C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39561"/>
            <a:ext cx="3679371" cy="1890135"/>
          </a:xfrm>
        </p:spPr>
        <p:txBody>
          <a:bodyPr/>
          <a:lstStyle>
            <a:lvl1pPr algn="just">
              <a:spcAft>
                <a:spcPts val="0"/>
              </a:spcAft>
              <a:defRPr sz="900" kern="1100" baseline="0">
                <a:solidFill>
                  <a:schemeClr val="bg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5DB113A-14F9-45C8-861A-6248CA3CF5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155" y="1139561"/>
            <a:ext cx="3679370" cy="1890135"/>
          </a:xfrm>
        </p:spPr>
        <p:txBody>
          <a:bodyPr/>
          <a:lstStyle>
            <a:lvl1pPr algn="just">
              <a:spcAft>
                <a:spcPts val="0"/>
              </a:spcAft>
              <a:defRPr sz="900" kern="1100" baseline="0">
                <a:solidFill>
                  <a:schemeClr val="bg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EF190337-CEE1-4CB1-940B-080789BF56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192" y="620713"/>
            <a:ext cx="5308909" cy="252348"/>
          </a:xfrm>
        </p:spPr>
        <p:txBody>
          <a:bodyPr/>
          <a:lstStyle>
            <a:lvl1pPr>
              <a:defRPr sz="2200" b="1" i="0" kern="1100" baseline="0">
                <a:solidFill>
                  <a:schemeClr val="bg1"/>
                </a:solidFill>
                <a:latin typeface="+mj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nadpis</a:t>
            </a:r>
            <a:endParaRPr lang="en-GB" dirty="0"/>
          </a:p>
        </p:txBody>
      </p:sp>
      <p:sp>
        <p:nvSpPr>
          <p:cNvPr id="31" name="Textplatzhalter 11">
            <a:extLst>
              <a:ext uri="{FF2B5EF4-FFF2-40B4-BE49-F238E27FC236}">
                <a16:creationId xmlns:a16="http://schemas.microsoft.com/office/drawing/2014/main" id="{A21BC4EA-C56C-379E-586C-E0651024ED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62162" y="1258314"/>
            <a:ext cx="1209940" cy="1377226"/>
          </a:xfrm>
          <a:ln w="15875">
            <a:noFill/>
          </a:ln>
        </p:spPr>
        <p:txBody>
          <a:bodyPr lIns="252000" rIns="108000" anchor="ctr"/>
          <a:lstStyle>
            <a:lvl1pPr algn="l">
              <a:spcAft>
                <a:spcPts val="0"/>
              </a:spcAft>
              <a:defRPr sz="900" b="1" kern="1100" baseline="0">
                <a:solidFill>
                  <a:schemeClr val="bg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38" name="Textplatzhalter 11">
            <a:extLst>
              <a:ext uri="{FF2B5EF4-FFF2-40B4-BE49-F238E27FC236}">
                <a16:creationId xmlns:a16="http://schemas.microsoft.com/office/drawing/2014/main" id="{120AEEB1-25B5-3AB9-1985-E2CB266B63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10945" y="1258314"/>
            <a:ext cx="1209939" cy="1377226"/>
          </a:xfrm>
          <a:ln w="15875">
            <a:noFill/>
          </a:ln>
        </p:spPr>
        <p:txBody>
          <a:bodyPr lIns="252000" rIns="108000" anchor="ctr"/>
          <a:lstStyle>
            <a:lvl1pPr algn="l">
              <a:spcAft>
                <a:spcPts val="0"/>
              </a:spcAft>
              <a:defRPr sz="900" b="1" kern="1100" baseline="0">
                <a:solidFill>
                  <a:schemeClr val="bg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39" name="Textplatzhalter 11">
            <a:extLst>
              <a:ext uri="{FF2B5EF4-FFF2-40B4-BE49-F238E27FC236}">
                <a16:creationId xmlns:a16="http://schemas.microsoft.com/office/drawing/2014/main" id="{289C3FB9-B393-0463-5E52-6D581D575E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5937" y="3233843"/>
            <a:ext cx="5312870" cy="252349"/>
          </a:xfrm>
          <a:solidFill>
            <a:schemeClr val="accent2"/>
          </a:solidFill>
        </p:spPr>
        <p:txBody>
          <a:bodyPr lIns="180000" anchor="ctr"/>
          <a:lstStyle>
            <a:lvl1pPr algn="just">
              <a:spcAft>
                <a:spcPts val="0"/>
              </a:spcAft>
              <a:defRPr sz="900" b="1" kern="1100" baseline="0">
                <a:solidFill>
                  <a:schemeClr val="bg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40" name="Textplatzhalter 11">
            <a:extLst>
              <a:ext uri="{FF2B5EF4-FFF2-40B4-BE49-F238E27FC236}">
                <a16:creationId xmlns:a16="http://schemas.microsoft.com/office/drawing/2014/main" id="{03ABCFC0-88AD-1050-E057-41AE9AB8B7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3193" y="3231717"/>
            <a:ext cx="5312870" cy="252349"/>
          </a:xfrm>
          <a:solidFill>
            <a:schemeClr val="accent2"/>
          </a:solidFill>
        </p:spPr>
        <p:txBody>
          <a:bodyPr lIns="180000" anchor="ctr"/>
          <a:lstStyle>
            <a:lvl1pPr algn="just">
              <a:spcAft>
                <a:spcPts val="0"/>
              </a:spcAft>
              <a:defRPr sz="900" b="1" kern="1100" baseline="0">
                <a:solidFill>
                  <a:schemeClr val="bg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42" name="Datumsplatzhalter 3">
            <a:extLst>
              <a:ext uri="{FF2B5EF4-FFF2-40B4-BE49-F238E27FC236}">
                <a16:creationId xmlns:a16="http://schemas.microsoft.com/office/drawing/2014/main" id="{855BF11F-905B-0330-E186-388B67014324}"/>
              </a:ext>
            </a:extLst>
          </p:cNvPr>
          <p:cNvSpPr txBox="1">
            <a:spLocks/>
          </p:cNvSpPr>
          <p:nvPr userDrawn="1"/>
        </p:nvSpPr>
        <p:spPr>
          <a:xfrm>
            <a:off x="7425537" y="260773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694DBE-376B-4241-B197-2FD6AD22D18A}" type="datetime6">
              <a:rPr lang="cs-CZ" smtClean="0"/>
              <a:pPr/>
              <a:t>listopad ’24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4 Image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>
            <a:extLst>
              <a:ext uri="{FF2B5EF4-FFF2-40B4-BE49-F238E27FC236}">
                <a16:creationId xmlns:a16="http://schemas.microsoft.com/office/drawing/2014/main" id="{A8718D62-A54D-5B0D-4D6E-DA384674B2E7}"/>
              </a:ext>
            </a:extLst>
          </p:cNvPr>
          <p:cNvSpPr/>
          <p:nvPr/>
        </p:nvSpPr>
        <p:spPr>
          <a:xfrm>
            <a:off x="9820656" y="0"/>
            <a:ext cx="2375426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endParaRPr lang="cs-CZ" sz="1600" dirty="0" err="1">
              <a:solidFill>
                <a:schemeClr val="tx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585115"/>
            <a:ext cx="9054782" cy="4628204"/>
          </a:xfrm>
        </p:spPr>
        <p:txBody>
          <a:bodyPr numCol="4" spcCol="252000"/>
          <a:lstStyle>
            <a:lvl1pPr algn="just">
              <a:spcAft>
                <a:spcPts val="700"/>
              </a:spcAft>
              <a:defRPr sz="800">
                <a:solidFill>
                  <a:schemeClr val="tx1"/>
                </a:solidFill>
              </a:defRPr>
            </a:lvl1pPr>
            <a:lvl2pPr algn="just">
              <a:spcAft>
                <a:spcPts val="400"/>
              </a:spcAft>
              <a:defRPr sz="800">
                <a:solidFill>
                  <a:schemeClr val="tx1"/>
                </a:solidFill>
              </a:defRPr>
            </a:lvl2pPr>
            <a:lvl3pPr algn="just">
              <a:spcAft>
                <a:spcPts val="400"/>
              </a:spcAft>
              <a:defRPr sz="800">
                <a:solidFill>
                  <a:schemeClr val="tx1"/>
                </a:solidFill>
              </a:defRPr>
            </a:lvl3pPr>
            <a:lvl4pPr algn="just">
              <a:spcAft>
                <a:spcPts val="400"/>
              </a:spcAft>
              <a:defRPr sz="800">
                <a:solidFill>
                  <a:schemeClr val="tx1"/>
                </a:solidFill>
              </a:defRPr>
            </a:lvl4pPr>
            <a:lvl5pPr algn="just">
              <a:spcAft>
                <a:spcPts val="400"/>
              </a:spcAft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1B90849C-0499-DFD6-5B5D-6C7A966E53E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352120" y="985121"/>
            <a:ext cx="1318957" cy="1586294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image by clicking on symbol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D758C78A-0A96-3862-5E0F-E14374E392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352119" y="2683475"/>
            <a:ext cx="1318957" cy="968029"/>
          </a:xfrm>
          <a:ln w="15875">
            <a:noFill/>
          </a:ln>
        </p:spPr>
        <p:txBody>
          <a:bodyPr lIns="0" rIns="108000" anchor="t"/>
          <a:lstStyle>
            <a:lvl1pPr algn="l">
              <a:spcAft>
                <a:spcPts val="0"/>
              </a:spcAft>
              <a:defRPr sz="800" b="1" kern="1100" baseline="0">
                <a:solidFill>
                  <a:schemeClr val="tx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049F86FC-EC75-0E60-8593-AF33FA431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5415787" cy="23347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None/>
              <a:defRPr lang="de-DE" sz="700" cap="none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 dirty="0" err="1"/>
              <a:t>Měsíční</a:t>
            </a:r>
            <a:r>
              <a:rPr lang="en-GB" dirty="0"/>
              <a:t> zpráva o </a:t>
            </a:r>
            <a:r>
              <a:rPr lang="en-GB" dirty="0" err="1"/>
              <a:t>vývoji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trhů</a:t>
            </a:r>
            <a:r>
              <a:rPr lang="en-GB" dirty="0"/>
              <a:t> a </a:t>
            </a:r>
            <a:r>
              <a:rPr lang="en-GB" dirty="0" err="1"/>
              <a:t>portfolia</a:t>
            </a:r>
            <a:r>
              <a:rPr lang="en-GB" dirty="0"/>
              <a:t> </a:t>
            </a:r>
            <a:r>
              <a:rPr lang="en-GB" dirty="0" err="1"/>
              <a:t>klienta</a:t>
            </a:r>
            <a:r>
              <a:rPr lang="en-GB" dirty="0"/>
              <a:t> 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ED3AC89A-6853-1B15-E898-5EA3C4D2A6DC}"/>
              </a:ext>
            </a:extLst>
          </p:cNvPr>
          <p:cNvSpPr txBox="1">
            <a:spLocks/>
          </p:cNvSpPr>
          <p:nvPr/>
        </p:nvSpPr>
        <p:spPr>
          <a:xfrm>
            <a:off x="4578704" y="275183"/>
            <a:ext cx="4992016" cy="9692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694DBE-376B-4241-B197-2FD6AD22D18A}" type="datetime6">
              <a:rPr lang="cs-CZ" smtClean="0">
                <a:solidFill>
                  <a:schemeClr val="tx1"/>
                </a:solidFill>
              </a:rPr>
              <a:pPr/>
              <a:t>listopad ’24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0D6E5FF0-5942-DD8E-0032-3B38BAADFE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8" y="620713"/>
            <a:ext cx="5308909" cy="252348"/>
          </a:xfrm>
        </p:spPr>
        <p:txBody>
          <a:bodyPr/>
          <a:lstStyle>
            <a:lvl1pPr>
              <a:defRPr sz="2200" b="1" i="0" kern="1100" baseline="0">
                <a:solidFill>
                  <a:schemeClr val="tx1"/>
                </a:solidFill>
                <a:latin typeface="+mj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nadpis</a:t>
            </a:r>
            <a:endParaRPr lang="en-GB" dirty="0"/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440489CB-352B-B5A8-E291-F8ABF5F1A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63200" y="3763564"/>
            <a:ext cx="1318957" cy="2581673"/>
          </a:xfrm>
          <a:ln w="15875">
            <a:noFill/>
          </a:ln>
        </p:spPr>
        <p:txBody>
          <a:bodyPr lIns="0" rIns="108000" anchor="b"/>
          <a:lstStyle>
            <a:lvl1pPr algn="l">
              <a:spcAft>
                <a:spcPts val="0"/>
              </a:spcAft>
              <a:defRPr sz="700" b="0" kern="1100" baseline="0">
                <a:solidFill>
                  <a:schemeClr val="tx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C109544A-EA3E-E532-2102-F2D954A22A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5938" y="1094422"/>
            <a:ext cx="5308909" cy="252348"/>
          </a:xfrm>
        </p:spPr>
        <p:txBody>
          <a:bodyPr anchor="b"/>
          <a:lstStyle>
            <a:lvl1pPr>
              <a:defRPr sz="1600" b="1" i="0" kern="1100" baseline="0">
                <a:solidFill>
                  <a:schemeClr val="tx1"/>
                </a:solidFill>
                <a:latin typeface="+mj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nadpis</a:t>
            </a:r>
            <a:endParaRPr lang="en-GB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9479BCE-2F20-CC99-B9DA-564E7022438C}"/>
              </a:ext>
            </a:extLst>
          </p:cNvPr>
          <p:cNvSpPr/>
          <p:nvPr userDrawn="1"/>
        </p:nvSpPr>
        <p:spPr>
          <a:xfrm>
            <a:off x="9820656" y="0"/>
            <a:ext cx="2375426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endParaRPr lang="cs-CZ" sz="1600" dirty="0" err="1">
              <a:solidFill>
                <a:schemeClr val="tx1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99054E-115B-8227-4D15-6E195D0744A2}"/>
              </a:ext>
            </a:extLst>
          </p:cNvPr>
          <p:cNvSpPr txBox="1">
            <a:spLocks/>
          </p:cNvSpPr>
          <p:nvPr userDrawn="1"/>
        </p:nvSpPr>
        <p:spPr>
          <a:xfrm>
            <a:off x="4578704" y="275183"/>
            <a:ext cx="4992016" cy="9692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694DBE-376B-4241-B197-2FD6AD22D18A}" type="datetime6">
              <a:rPr lang="cs-CZ" smtClean="0">
                <a:solidFill>
                  <a:schemeClr val="tx1"/>
                </a:solidFill>
              </a:rPr>
              <a:pPr/>
              <a:t>listopad ’24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FA7E4EF-47FE-DF91-8133-2DDB12F5BC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52119" y="2683475"/>
            <a:ext cx="1318957" cy="745525"/>
          </a:xfrm>
        </p:spPr>
        <p:txBody>
          <a:bodyPr/>
          <a:lstStyle>
            <a:lvl1pPr>
              <a:defRPr sz="800" b="1"/>
            </a:lvl1pPr>
          </a:lstStyle>
          <a:p>
            <a:endParaRPr lang="cs-CZ" dirty="0"/>
          </a:p>
        </p:txBody>
      </p:sp>
      <p:sp>
        <p:nvSpPr>
          <p:cNvPr id="7" name="Zástupný text 7">
            <a:extLst>
              <a:ext uri="{FF2B5EF4-FFF2-40B4-BE49-F238E27FC236}">
                <a16:creationId xmlns:a16="http://schemas.microsoft.com/office/drawing/2014/main" id="{16ED4C07-2541-CF1E-58A4-903BE554077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363200" y="3685443"/>
            <a:ext cx="1318957" cy="2551846"/>
          </a:xfrm>
        </p:spPr>
        <p:txBody>
          <a:bodyPr anchor="b"/>
          <a:lstStyle>
            <a:lvl1pPr>
              <a:defRPr sz="7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80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diagram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Měsíční</a:t>
            </a:r>
            <a:r>
              <a:rPr lang="en-GB" dirty="0"/>
              <a:t> </a:t>
            </a:r>
            <a:r>
              <a:rPr lang="en-GB" dirty="0" err="1"/>
              <a:t>zprá</a:t>
            </a:r>
            <a:r>
              <a:rPr lang="cs-CZ" dirty="0"/>
              <a:t>v</a:t>
            </a:r>
            <a:r>
              <a:rPr lang="en-GB" dirty="0"/>
              <a:t>a o </a:t>
            </a:r>
            <a:r>
              <a:rPr lang="en-GB" dirty="0" err="1"/>
              <a:t>vývoji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trhů</a:t>
            </a:r>
            <a:r>
              <a:rPr lang="en-GB" dirty="0"/>
              <a:t> a </a:t>
            </a:r>
            <a:r>
              <a:rPr lang="en-GB" dirty="0" err="1"/>
              <a:t>portfolia</a:t>
            </a:r>
            <a:r>
              <a:rPr lang="en-GB" dirty="0"/>
              <a:t> </a:t>
            </a:r>
            <a:r>
              <a:rPr lang="en-GB" dirty="0" err="1"/>
              <a:t>klienta</a:t>
            </a:r>
            <a:r>
              <a:rPr lang="en-GB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068A07-CD12-43D4-9579-DEA36ED4EE8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5415787" cy="23347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None/>
              <a:defRPr lang="de-DE" sz="700" cap="none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 dirty="0" err="1"/>
              <a:t>Měsíční</a:t>
            </a:r>
            <a:r>
              <a:rPr lang="en-GB" dirty="0"/>
              <a:t> zpráva o </a:t>
            </a:r>
            <a:r>
              <a:rPr lang="en-GB" dirty="0" err="1"/>
              <a:t>vývoji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trhů</a:t>
            </a:r>
            <a:r>
              <a:rPr lang="en-GB" dirty="0"/>
              <a:t> a </a:t>
            </a:r>
            <a:r>
              <a:rPr lang="en-GB" dirty="0" err="1"/>
              <a:t>portfolia</a:t>
            </a:r>
            <a:r>
              <a:rPr lang="en-GB" dirty="0"/>
              <a:t> </a:t>
            </a:r>
            <a:r>
              <a:rPr lang="en-GB" dirty="0" err="1"/>
              <a:t>klienta</a:t>
            </a:r>
            <a:r>
              <a:rPr lang="en-GB" dirty="0"/>
              <a:t> 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515942" y="3598251"/>
            <a:ext cx="5304943" cy="247597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9" y="6149340"/>
            <a:ext cx="5312870" cy="210186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9B88E38C-CE7A-FF7F-BB40-1CEBABB952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8" y="620713"/>
            <a:ext cx="5308909" cy="252348"/>
          </a:xfrm>
        </p:spPr>
        <p:txBody>
          <a:bodyPr/>
          <a:lstStyle>
            <a:lvl1pPr>
              <a:defRPr sz="2200" b="1" i="0" kern="1100" baseline="0">
                <a:solidFill>
                  <a:schemeClr val="bg1"/>
                </a:solidFill>
                <a:latin typeface="+mj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nadpis</a:t>
            </a:r>
            <a:endParaRPr lang="en-GB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25B878D2-8C73-7CD4-9FF4-6A53C3472C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39561"/>
            <a:ext cx="3679371" cy="1890135"/>
          </a:xfrm>
        </p:spPr>
        <p:txBody>
          <a:bodyPr/>
          <a:lstStyle>
            <a:lvl1pPr algn="just">
              <a:spcAft>
                <a:spcPts val="0"/>
              </a:spcAft>
              <a:defRPr sz="900" kern="1100" baseline="0">
                <a:solidFill>
                  <a:schemeClr val="bg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38" name="Textplatzhalter 11">
            <a:extLst>
              <a:ext uri="{FF2B5EF4-FFF2-40B4-BE49-F238E27FC236}">
                <a16:creationId xmlns:a16="http://schemas.microsoft.com/office/drawing/2014/main" id="{120AEEB1-25B5-3AB9-1985-E2CB266B63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439" y="1139561"/>
            <a:ext cx="1284446" cy="1888896"/>
          </a:xfrm>
          <a:ln w="15875">
            <a:noFill/>
          </a:ln>
        </p:spPr>
        <p:txBody>
          <a:bodyPr lIns="252000" rIns="108000" anchor="ctr"/>
          <a:lstStyle>
            <a:lvl1pPr algn="l">
              <a:spcAft>
                <a:spcPts val="0"/>
              </a:spcAft>
              <a:defRPr sz="900" b="1" kern="1100" baseline="0">
                <a:solidFill>
                  <a:schemeClr val="bg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39" name="Textplatzhalter 11">
            <a:extLst>
              <a:ext uri="{FF2B5EF4-FFF2-40B4-BE49-F238E27FC236}">
                <a16:creationId xmlns:a16="http://schemas.microsoft.com/office/drawing/2014/main" id="{289C3FB9-B393-0463-5E52-6D581D575E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5937" y="3233843"/>
            <a:ext cx="5312870" cy="252349"/>
          </a:xfrm>
          <a:solidFill>
            <a:schemeClr val="accent2"/>
          </a:solidFill>
        </p:spPr>
        <p:txBody>
          <a:bodyPr lIns="180000" anchor="ctr"/>
          <a:lstStyle>
            <a:lvl1pPr algn="just">
              <a:spcAft>
                <a:spcPts val="0"/>
              </a:spcAft>
              <a:defRPr sz="900" b="1" kern="1100" baseline="0">
                <a:solidFill>
                  <a:schemeClr val="bg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42" name="Datumsplatzhalter 3">
            <a:extLst>
              <a:ext uri="{FF2B5EF4-FFF2-40B4-BE49-F238E27FC236}">
                <a16:creationId xmlns:a16="http://schemas.microsoft.com/office/drawing/2014/main" id="{855BF11F-905B-0330-E186-388B67014324}"/>
              </a:ext>
            </a:extLst>
          </p:cNvPr>
          <p:cNvSpPr txBox="1">
            <a:spLocks/>
          </p:cNvSpPr>
          <p:nvPr userDrawn="1"/>
        </p:nvSpPr>
        <p:spPr>
          <a:xfrm>
            <a:off x="3092632" y="260773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694DBE-376B-4241-B197-2FD6AD22D18A}" type="datetime6">
              <a:rPr lang="cs-CZ" smtClean="0"/>
              <a:pPr/>
              <a:t>listopad ’24</a:t>
            </a:fld>
            <a:endParaRPr lang="en-GB" dirty="0"/>
          </a:p>
        </p:txBody>
      </p:sp>
      <p:sp>
        <p:nvSpPr>
          <p:cNvPr id="14" name="Grafik 4">
            <a:extLst>
              <a:ext uri="{FF2B5EF4-FFF2-40B4-BE49-F238E27FC236}">
                <a16:creationId xmlns:a16="http://schemas.microsoft.com/office/drawing/2014/main" id="{7492037B-C8A9-F3EC-66E7-A302EB8D6F23}"/>
              </a:ext>
            </a:extLst>
          </p:cNvPr>
          <p:cNvSpPr/>
          <p:nvPr userDrawn="1"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6" name="Bildplatzhalter 18">
            <a:extLst>
              <a:ext uri="{FF2B5EF4-FFF2-40B4-BE49-F238E27FC236}">
                <a16:creationId xmlns:a16="http://schemas.microsoft.com/office/drawing/2014/main" id="{2BFDB348-E2E4-C7B0-0BAF-18DE23FB4F0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5" y="1725"/>
            <a:ext cx="4511675" cy="6867524"/>
          </a:xfrm>
          <a:custGeom>
            <a:avLst/>
            <a:gdLst>
              <a:gd name="connsiteX0" fmla="*/ 0 w 4511675"/>
              <a:gd name="connsiteY0" fmla="*/ 0 h 6867524"/>
              <a:gd name="connsiteX1" fmla="*/ 4511675 w 4511675"/>
              <a:gd name="connsiteY1" fmla="*/ 0 h 6867524"/>
              <a:gd name="connsiteX2" fmla="*/ 4511675 w 4511675"/>
              <a:gd name="connsiteY2" fmla="*/ 6867524 h 6867524"/>
              <a:gd name="connsiteX3" fmla="*/ 0 w 4511675"/>
              <a:gd name="connsiteY3" fmla="*/ 6867524 h 6867524"/>
              <a:gd name="connsiteX4" fmla="*/ 0 w 4511675"/>
              <a:gd name="connsiteY4" fmla="*/ 6246953 h 6867524"/>
              <a:gd name="connsiteX5" fmla="*/ 3074270 w 4511675"/>
              <a:gd name="connsiteY5" fmla="*/ 6246953 h 6867524"/>
              <a:gd name="connsiteX6" fmla="*/ 4286570 w 4511675"/>
              <a:gd name="connsiteY6" fmla="*/ 5033059 h 6867524"/>
              <a:gd name="connsiteX7" fmla="*/ 4286570 w 4511675"/>
              <a:gd name="connsiteY7" fmla="*/ 1 h 6867524"/>
              <a:gd name="connsiteX8" fmla="*/ 4248495 w 4511675"/>
              <a:gd name="connsiteY8" fmla="*/ 1 h 6867524"/>
              <a:gd name="connsiteX9" fmla="*/ 4248495 w 4511675"/>
              <a:gd name="connsiteY9" fmla="*/ 5033059 h 6867524"/>
              <a:gd name="connsiteX10" fmla="*/ 3074270 w 4511675"/>
              <a:gd name="connsiteY10" fmla="*/ 6208866 h 6867524"/>
              <a:gd name="connsiteX11" fmla="*/ 0 w 4511675"/>
              <a:gd name="connsiteY11" fmla="*/ 620886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67524">
                <a:moveTo>
                  <a:pt x="0" y="0"/>
                </a:moveTo>
                <a:lnTo>
                  <a:pt x="4511675" y="0"/>
                </a:lnTo>
                <a:lnTo>
                  <a:pt x="4511675" y="6867524"/>
                </a:lnTo>
                <a:lnTo>
                  <a:pt x="0" y="6867524"/>
                </a:lnTo>
                <a:lnTo>
                  <a:pt x="0" y="6246953"/>
                </a:lnTo>
                <a:lnTo>
                  <a:pt x="3074270" y="6246953"/>
                </a:lnTo>
                <a:cubicBezTo>
                  <a:pt x="3742735" y="6246953"/>
                  <a:pt x="4286570" y="5702404"/>
                  <a:pt x="4286570" y="5033059"/>
                </a:cubicBezTo>
                <a:lnTo>
                  <a:pt x="4286570" y="1"/>
                </a:lnTo>
                <a:lnTo>
                  <a:pt x="4248495" y="1"/>
                </a:lnTo>
                <a:lnTo>
                  <a:pt x="4248495" y="5033059"/>
                </a:lnTo>
                <a:cubicBezTo>
                  <a:pt x="4248495" y="5681393"/>
                  <a:pt x="3721744" y="6208866"/>
                  <a:pt x="3074270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075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4 Imag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>
            <a:extLst>
              <a:ext uri="{FF2B5EF4-FFF2-40B4-BE49-F238E27FC236}">
                <a16:creationId xmlns:a16="http://schemas.microsoft.com/office/drawing/2014/main" id="{A8718D62-A54D-5B0D-4D6E-DA384674B2E7}"/>
              </a:ext>
            </a:extLst>
          </p:cNvPr>
          <p:cNvSpPr/>
          <p:nvPr userDrawn="1"/>
        </p:nvSpPr>
        <p:spPr>
          <a:xfrm>
            <a:off x="9820656" y="0"/>
            <a:ext cx="2375426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endParaRPr lang="cs-CZ" sz="1600" dirty="0" err="1">
              <a:solidFill>
                <a:schemeClr val="accent4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595373"/>
            <a:ext cx="9054782" cy="4749864"/>
          </a:xfrm>
        </p:spPr>
        <p:txBody>
          <a:bodyPr numCol="4" spcCol="252000"/>
          <a:lstStyle>
            <a:lvl1pPr algn="just">
              <a:spcAft>
                <a:spcPts val="400"/>
              </a:spcAft>
              <a:defRPr sz="800">
                <a:solidFill>
                  <a:schemeClr val="bg1"/>
                </a:solidFill>
              </a:defRPr>
            </a:lvl1pPr>
            <a:lvl2pPr algn="just">
              <a:spcAft>
                <a:spcPts val="400"/>
              </a:spcAft>
              <a:defRPr sz="800">
                <a:solidFill>
                  <a:schemeClr val="bg1"/>
                </a:solidFill>
              </a:defRPr>
            </a:lvl2pPr>
            <a:lvl3pPr algn="just">
              <a:spcAft>
                <a:spcPts val="400"/>
              </a:spcAft>
              <a:defRPr sz="800">
                <a:solidFill>
                  <a:schemeClr val="bg1"/>
                </a:solidFill>
              </a:defRPr>
            </a:lvl3pPr>
            <a:lvl4pPr algn="just">
              <a:spcAft>
                <a:spcPts val="400"/>
              </a:spcAft>
              <a:defRPr sz="800">
                <a:solidFill>
                  <a:schemeClr val="bg1"/>
                </a:solidFill>
              </a:defRPr>
            </a:lvl4pPr>
            <a:lvl5pPr algn="just">
              <a:spcAft>
                <a:spcPts val="400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1B90849C-0499-DFD6-5B5D-6C7A966E53E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352120" y="985121"/>
            <a:ext cx="1318957" cy="1586294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Add image by clicking on symbol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D758C78A-0A96-3862-5E0F-E14374E392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352119" y="2683475"/>
            <a:ext cx="1318957" cy="968029"/>
          </a:xfrm>
          <a:ln w="15875">
            <a:noFill/>
          </a:ln>
        </p:spPr>
        <p:txBody>
          <a:bodyPr lIns="0" rIns="108000" anchor="t"/>
          <a:lstStyle>
            <a:lvl1pPr algn="l">
              <a:spcAft>
                <a:spcPts val="0"/>
              </a:spcAft>
              <a:defRPr sz="800" b="1" kern="1100" baseline="0">
                <a:solidFill>
                  <a:schemeClr val="accent4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049F86FC-EC75-0E60-8593-AF33FA431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5415787" cy="23347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None/>
              <a:defRPr lang="de-DE" sz="700" cap="none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 dirty="0" err="1"/>
              <a:t>Měsíční</a:t>
            </a:r>
            <a:r>
              <a:rPr lang="en-GB" dirty="0"/>
              <a:t> zpráva o </a:t>
            </a:r>
            <a:r>
              <a:rPr lang="en-GB" dirty="0" err="1"/>
              <a:t>vývoji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trhů</a:t>
            </a:r>
            <a:r>
              <a:rPr lang="en-GB" dirty="0"/>
              <a:t> a </a:t>
            </a:r>
            <a:r>
              <a:rPr lang="en-GB" dirty="0" err="1"/>
              <a:t>portfolia</a:t>
            </a:r>
            <a:r>
              <a:rPr lang="en-GB" dirty="0"/>
              <a:t> </a:t>
            </a:r>
            <a:r>
              <a:rPr lang="en-GB" dirty="0" err="1"/>
              <a:t>klienta</a:t>
            </a:r>
            <a:r>
              <a:rPr lang="en-GB" dirty="0"/>
              <a:t> 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ED3AC89A-6853-1B15-E898-5EA3C4D2A6DC}"/>
              </a:ext>
            </a:extLst>
          </p:cNvPr>
          <p:cNvSpPr txBox="1">
            <a:spLocks/>
          </p:cNvSpPr>
          <p:nvPr userDrawn="1"/>
        </p:nvSpPr>
        <p:spPr>
          <a:xfrm>
            <a:off x="4578704" y="275183"/>
            <a:ext cx="4992016" cy="9692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694DBE-376B-4241-B197-2FD6AD22D18A}" type="datetime6">
              <a:rPr lang="cs-CZ" smtClean="0"/>
              <a:pPr/>
              <a:t>listopad ’24</a:t>
            </a:fld>
            <a:endParaRPr lang="en-GB" dirty="0"/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0D6E5FF0-5942-DD8E-0032-3B38BAADFE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8" y="620713"/>
            <a:ext cx="5308909" cy="252348"/>
          </a:xfrm>
        </p:spPr>
        <p:txBody>
          <a:bodyPr/>
          <a:lstStyle>
            <a:lvl1pPr>
              <a:defRPr sz="2200" b="1" i="0" kern="1100" baseline="0">
                <a:solidFill>
                  <a:schemeClr val="bg1"/>
                </a:solidFill>
                <a:latin typeface="+mj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nadpis</a:t>
            </a:r>
            <a:endParaRPr lang="en-GB" dirty="0"/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440489CB-352B-B5A8-E291-F8ABF5F1A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63200" y="3763564"/>
            <a:ext cx="1318957" cy="2581673"/>
          </a:xfrm>
          <a:ln w="15875">
            <a:noFill/>
          </a:ln>
        </p:spPr>
        <p:txBody>
          <a:bodyPr lIns="0" rIns="108000" anchor="b"/>
          <a:lstStyle>
            <a:lvl1pPr algn="l">
              <a:spcAft>
                <a:spcPts val="0"/>
              </a:spcAft>
              <a:defRPr sz="700" b="0" kern="1100" baseline="0">
                <a:solidFill>
                  <a:schemeClr val="accent4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C109544A-EA3E-E532-2102-F2D954A22A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5938" y="1094422"/>
            <a:ext cx="5308909" cy="252348"/>
          </a:xfrm>
        </p:spPr>
        <p:txBody>
          <a:bodyPr anchor="b"/>
          <a:lstStyle>
            <a:lvl1pPr>
              <a:defRPr sz="1600" b="1" i="0" kern="1100" baseline="0">
                <a:solidFill>
                  <a:schemeClr val="bg1"/>
                </a:solidFill>
                <a:latin typeface="+mj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nadpis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3201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diagram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DE3D3B-8E53-4111-8266-3C10E6A26AE0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Měsíční</a:t>
            </a:r>
            <a:r>
              <a:rPr lang="en-GB" dirty="0"/>
              <a:t> zpráva o </a:t>
            </a:r>
            <a:r>
              <a:rPr lang="en-GB" dirty="0" err="1"/>
              <a:t>vývoji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trhů</a:t>
            </a:r>
            <a:r>
              <a:rPr lang="en-GB" dirty="0"/>
              <a:t> a </a:t>
            </a:r>
            <a:r>
              <a:rPr lang="en-GB" dirty="0" err="1"/>
              <a:t>portfolia</a:t>
            </a:r>
            <a:r>
              <a:rPr lang="en-GB" dirty="0"/>
              <a:t> </a:t>
            </a:r>
            <a:r>
              <a:rPr lang="en-GB" dirty="0" err="1"/>
              <a:t>klienta</a:t>
            </a:r>
            <a:r>
              <a:rPr lang="en-GB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068A07-CD12-43D4-9579-DEA36ED4EE8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endParaRPr lang="en-GB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363192" y="3372591"/>
            <a:ext cx="5312870" cy="270163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3192" y="6149340"/>
            <a:ext cx="5312870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515942" y="3372591"/>
            <a:ext cx="5304943" cy="270163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9" y="6149340"/>
            <a:ext cx="5312870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9B88E38C-CE7A-FF7F-BB40-1CEBABB952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8" y="620713"/>
            <a:ext cx="5308909" cy="252348"/>
          </a:xfrm>
        </p:spPr>
        <p:txBody>
          <a:bodyPr/>
          <a:lstStyle>
            <a:lvl1pPr>
              <a:defRPr sz="2200" b="1" i="0" kern="1100" baseline="0">
                <a:solidFill>
                  <a:schemeClr val="bg1"/>
                </a:solidFill>
                <a:latin typeface="+mj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nadpis</a:t>
            </a:r>
            <a:endParaRPr lang="en-GB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25B878D2-8C73-7CD4-9FF4-6A53C3472C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976" y="1049008"/>
            <a:ext cx="5308909" cy="2084347"/>
          </a:xfrm>
        </p:spPr>
        <p:txBody>
          <a:bodyPr/>
          <a:lstStyle>
            <a:lvl1pPr algn="just">
              <a:spcAft>
                <a:spcPts val="0"/>
              </a:spcAft>
              <a:defRPr sz="900" kern="1100" baseline="0">
                <a:solidFill>
                  <a:schemeClr val="bg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5DB113A-14F9-45C8-861A-6248CA3CF5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3192" y="1049008"/>
            <a:ext cx="5308909" cy="2084347"/>
          </a:xfrm>
        </p:spPr>
        <p:txBody>
          <a:bodyPr/>
          <a:lstStyle>
            <a:lvl1pPr algn="just">
              <a:spcAft>
                <a:spcPts val="0"/>
              </a:spcAft>
              <a:defRPr sz="900" kern="1100" baseline="0">
                <a:solidFill>
                  <a:schemeClr val="bg1"/>
                </a:solidFill>
                <a:latin typeface="+mn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EF190337-CEE1-4CB1-940B-080789BF56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192" y="620713"/>
            <a:ext cx="5308909" cy="252348"/>
          </a:xfrm>
        </p:spPr>
        <p:txBody>
          <a:bodyPr/>
          <a:lstStyle>
            <a:lvl1pPr>
              <a:defRPr sz="2200" b="1" i="0" kern="1100" baseline="0">
                <a:solidFill>
                  <a:schemeClr val="bg1"/>
                </a:solidFill>
                <a:latin typeface="+mj-lt"/>
              </a:defRPr>
            </a:lvl1pPr>
            <a:lvl2pPr>
              <a:defRPr sz="1100" kern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kern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kern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kern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nadpis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6450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PORT_Copy text on colour (2 columns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Měsíční</a:t>
            </a:r>
            <a:r>
              <a:rPr lang="en-GB" dirty="0"/>
              <a:t> zpráva o </a:t>
            </a:r>
            <a:r>
              <a:rPr lang="en-GB" dirty="0" err="1"/>
              <a:t>vývoji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trhů</a:t>
            </a:r>
            <a:r>
              <a:rPr lang="en-GB" dirty="0"/>
              <a:t> a </a:t>
            </a:r>
            <a:r>
              <a:rPr lang="en-GB" dirty="0" err="1"/>
              <a:t>portfolia</a:t>
            </a:r>
            <a:r>
              <a:rPr lang="en-GB" dirty="0"/>
              <a:t> </a:t>
            </a:r>
            <a:r>
              <a:rPr lang="en-GB" dirty="0" err="1"/>
              <a:t>klienta</a:t>
            </a:r>
            <a:r>
              <a:rPr lang="en-GB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976" y="1172364"/>
            <a:ext cx="11160125" cy="1560967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r>
              <a:rPr lang="de-DE" b="1" dirty="0"/>
              <a:t>Headline (</a:t>
            </a:r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b="1" dirty="0" err="1"/>
              <a:t>required</a:t>
            </a:r>
            <a:r>
              <a:rPr lang="de-DE" b="1" dirty="0"/>
              <a:t>)</a:t>
            </a:r>
          </a:p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blab</a:t>
            </a:r>
            <a:r>
              <a:rPr lang="de-DE" dirty="0"/>
              <a:t> </a:t>
            </a:r>
            <a:r>
              <a:rPr lang="de-DE" dirty="0" err="1"/>
              <a:t>orro</a:t>
            </a:r>
            <a:r>
              <a:rPr lang="de-DE" dirty="0"/>
              <a:t> </a:t>
            </a:r>
            <a:r>
              <a:rPr lang="de-DE" dirty="0" err="1"/>
              <a:t>iuntotam</a:t>
            </a:r>
            <a:r>
              <a:rPr lang="de-DE" dirty="0"/>
              <a:t>, </a:t>
            </a:r>
            <a:r>
              <a:rPr lang="de-DE" dirty="0" err="1"/>
              <a:t>inis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ant</a:t>
            </a:r>
            <a:r>
              <a:rPr lang="de-DE" dirty="0"/>
              <a:t> ab </a:t>
            </a:r>
            <a:r>
              <a:rPr lang="de-DE" dirty="0" err="1"/>
              <a:t>invelectam</a:t>
            </a:r>
            <a:r>
              <a:rPr lang="de-DE" dirty="0"/>
              <a:t>, </a:t>
            </a:r>
            <a:r>
              <a:rPr lang="de-DE" dirty="0" err="1"/>
              <a:t>sumet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highlighting</a:t>
            </a:r>
            <a:r>
              <a:rPr lang="de-DE" dirty="0"/>
              <a:t> </a:t>
            </a:r>
            <a:r>
              <a:rPr lang="de-DE" dirty="0" err="1"/>
              <a:t>atisquiae</a:t>
            </a:r>
            <a:r>
              <a:rPr lang="de-DE" dirty="0"/>
              <a:t> nos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cuptatus</a:t>
            </a:r>
            <a:r>
              <a:rPr lang="de-DE" dirty="0"/>
              <a:t> a </a:t>
            </a:r>
            <a:r>
              <a:rPr lang="de-DE" dirty="0" err="1"/>
              <a:t>net</a:t>
            </a:r>
            <a:r>
              <a:rPr lang="de-DE" dirty="0"/>
              <a:t> et, Natum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licia</a:t>
            </a:r>
            <a:r>
              <a:rPr lang="de-DE" dirty="0"/>
              <a:t> </a:t>
            </a:r>
            <a:r>
              <a:rPr lang="de-DE" dirty="0" err="1"/>
              <a:t>dolum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en-GB" b="1" dirty="0"/>
              <a:t>highlighting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blab</a:t>
            </a:r>
            <a:r>
              <a:rPr lang="de-DE" dirty="0"/>
              <a:t> </a:t>
            </a:r>
            <a:r>
              <a:rPr lang="en-GB" dirty="0" err="1"/>
              <a:t>atisquiae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re </a:t>
            </a:r>
            <a:r>
              <a:rPr lang="en-GB" dirty="0" err="1"/>
              <a:t>cuptatus</a:t>
            </a:r>
            <a:r>
              <a:rPr lang="en-GB" dirty="0"/>
              <a:t> a net et, </a:t>
            </a:r>
            <a:r>
              <a:rPr lang="en-GB" dirty="0" err="1"/>
              <a:t>volorIcim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</a:t>
            </a:r>
            <a:r>
              <a:rPr lang="en-GB" dirty="0" err="1"/>
              <a:t>Natum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licia</a:t>
            </a:r>
            <a:r>
              <a:rPr lang="en-GB" dirty="0"/>
              <a:t> </a:t>
            </a:r>
            <a:r>
              <a:rPr lang="en-GB" dirty="0" err="1"/>
              <a:t>dolum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parchil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r>
              <a:rPr lang="de-DE" b="1" dirty="0"/>
              <a:t>Headline (</a:t>
            </a:r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b="1" dirty="0" err="1"/>
              <a:t>required</a:t>
            </a:r>
            <a:r>
              <a:rPr lang="de-DE" b="1" dirty="0"/>
              <a:t>)</a:t>
            </a:r>
          </a:p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blab</a:t>
            </a:r>
            <a:r>
              <a:rPr lang="de-DE" dirty="0"/>
              <a:t> </a:t>
            </a:r>
            <a:r>
              <a:rPr lang="de-DE" dirty="0" err="1"/>
              <a:t>orro</a:t>
            </a:r>
            <a:r>
              <a:rPr lang="de-DE" dirty="0"/>
              <a:t> </a:t>
            </a:r>
            <a:r>
              <a:rPr lang="de-DE" dirty="0" err="1"/>
              <a:t>iuntotam</a:t>
            </a:r>
            <a:r>
              <a:rPr lang="de-DE" dirty="0"/>
              <a:t>, </a:t>
            </a:r>
            <a:r>
              <a:rPr lang="de-DE" dirty="0" err="1"/>
              <a:t>inis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ant</a:t>
            </a:r>
            <a:r>
              <a:rPr lang="de-DE" dirty="0"/>
              <a:t> ab </a:t>
            </a:r>
            <a:r>
              <a:rPr lang="de-DE" dirty="0" err="1"/>
              <a:t>invelectam</a:t>
            </a:r>
            <a:r>
              <a:rPr lang="de-DE" dirty="0"/>
              <a:t>, </a:t>
            </a:r>
            <a:r>
              <a:rPr lang="de-DE" dirty="0" err="1"/>
              <a:t>sumet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highlighting</a:t>
            </a:r>
            <a:r>
              <a:rPr lang="de-DE" dirty="0"/>
              <a:t> </a:t>
            </a:r>
            <a:r>
              <a:rPr lang="de-DE" dirty="0" err="1"/>
              <a:t>atisquiae</a:t>
            </a:r>
            <a:r>
              <a:rPr lang="de-DE" dirty="0"/>
              <a:t> nos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cuptatus</a:t>
            </a:r>
            <a:r>
              <a:rPr lang="de-DE" dirty="0"/>
              <a:t> a </a:t>
            </a:r>
            <a:r>
              <a:rPr lang="de-DE" dirty="0" err="1"/>
              <a:t>net</a:t>
            </a:r>
            <a:r>
              <a:rPr lang="de-DE" dirty="0"/>
              <a:t> et, Natum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licia</a:t>
            </a:r>
            <a:r>
              <a:rPr lang="de-DE" dirty="0"/>
              <a:t> </a:t>
            </a:r>
            <a:r>
              <a:rPr lang="de-DE" dirty="0" err="1"/>
              <a:t>dolum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en-GB" b="1" dirty="0"/>
              <a:t>highlighting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blab</a:t>
            </a:r>
            <a:r>
              <a:rPr lang="de-DE" dirty="0"/>
              <a:t> </a:t>
            </a:r>
            <a:r>
              <a:rPr lang="en-GB" dirty="0" err="1"/>
              <a:t>atisquiae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re </a:t>
            </a:r>
            <a:r>
              <a:rPr lang="en-GB" dirty="0" err="1"/>
              <a:t>cuptatus</a:t>
            </a:r>
            <a:r>
              <a:rPr lang="en-GB" dirty="0"/>
              <a:t> a net et, </a:t>
            </a:r>
            <a:r>
              <a:rPr lang="en-GB" dirty="0" err="1"/>
              <a:t>volorIcim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</a:t>
            </a:r>
            <a:r>
              <a:rPr lang="en-GB" dirty="0" err="1"/>
              <a:t>Natum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licia</a:t>
            </a:r>
            <a:r>
              <a:rPr lang="en-GB" dirty="0"/>
              <a:t> </a:t>
            </a:r>
            <a:r>
              <a:rPr lang="en-GB" dirty="0" err="1"/>
              <a:t>dolum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parchil</a:t>
            </a:r>
            <a:r>
              <a:rPr lang="en-GB" dirty="0"/>
              <a:t>.</a:t>
            </a:r>
            <a:endParaRPr lang="de-DE" dirty="0"/>
          </a:p>
          <a:p>
            <a:pPr lvl="4"/>
            <a:endParaRPr lang="en-GB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89FE1BA3-1030-36F7-E238-9D07A26F05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5415787" cy="23347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None/>
              <a:defRPr lang="de-DE" sz="700" cap="none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 dirty="0" err="1"/>
              <a:t>Měsíční</a:t>
            </a:r>
            <a:r>
              <a:rPr lang="en-GB" dirty="0"/>
              <a:t> zpráva o </a:t>
            </a:r>
            <a:r>
              <a:rPr lang="en-GB" dirty="0" err="1"/>
              <a:t>vývoji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trhů</a:t>
            </a:r>
            <a:r>
              <a:rPr lang="en-GB" dirty="0"/>
              <a:t> a </a:t>
            </a:r>
            <a:r>
              <a:rPr lang="en-GB" dirty="0" err="1"/>
              <a:t>portfolia</a:t>
            </a:r>
            <a:r>
              <a:rPr lang="en-GB" dirty="0"/>
              <a:t> </a:t>
            </a:r>
            <a:r>
              <a:rPr lang="en-GB" dirty="0" err="1"/>
              <a:t>klienta</a:t>
            </a:r>
            <a:r>
              <a:rPr lang="en-GB" dirty="0"/>
              <a:t> 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3A90392-4A35-CDC9-9D37-11B858A78ED6}"/>
              </a:ext>
            </a:extLst>
          </p:cNvPr>
          <p:cNvSpPr txBox="1">
            <a:spLocks/>
          </p:cNvSpPr>
          <p:nvPr userDrawn="1"/>
        </p:nvSpPr>
        <p:spPr>
          <a:xfrm>
            <a:off x="7425537" y="260773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694DBE-376B-4241-B197-2FD6AD22D18A}" type="datetime6">
              <a:rPr lang="cs-CZ" smtClean="0"/>
              <a:pPr/>
              <a:t>listopad ’24</a:t>
            </a:fld>
            <a:endParaRPr lang="en-GB" dirty="0"/>
          </a:p>
        </p:txBody>
      </p:sp>
      <p:pic>
        <p:nvPicPr>
          <p:cNvPr id="10" name="Grafik 8">
            <a:extLst>
              <a:ext uri="{FF2B5EF4-FFF2-40B4-BE49-F238E27FC236}">
                <a16:creationId xmlns:a16="http://schemas.microsoft.com/office/drawing/2014/main" id="{B1CB7BF3-156B-CE30-14B3-0F2C6CCC3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9" y="6422437"/>
            <a:ext cx="691358" cy="3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24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EPORT_Copy text on colour (2 columns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89FE1BA3-1030-36F7-E238-9D07A26F05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5415787" cy="23347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None/>
              <a:defRPr lang="de-DE" sz="700" cap="none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 dirty="0" err="1"/>
              <a:t>Měsíční</a:t>
            </a:r>
            <a:r>
              <a:rPr lang="en-GB" dirty="0"/>
              <a:t> zpráva o </a:t>
            </a:r>
            <a:r>
              <a:rPr lang="en-GB" dirty="0" err="1"/>
              <a:t>vývoji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trhů</a:t>
            </a:r>
            <a:r>
              <a:rPr lang="en-GB" dirty="0"/>
              <a:t> a </a:t>
            </a:r>
            <a:r>
              <a:rPr lang="en-GB" dirty="0" err="1"/>
              <a:t>portfolia</a:t>
            </a:r>
            <a:r>
              <a:rPr lang="en-GB" dirty="0"/>
              <a:t> </a:t>
            </a:r>
            <a:r>
              <a:rPr lang="en-GB" dirty="0" err="1"/>
              <a:t>klienta</a:t>
            </a:r>
            <a:r>
              <a:rPr lang="en-GB" dirty="0"/>
              <a:t> 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3A90392-4A35-CDC9-9D37-11B858A78ED6}"/>
              </a:ext>
            </a:extLst>
          </p:cNvPr>
          <p:cNvSpPr txBox="1">
            <a:spLocks/>
          </p:cNvSpPr>
          <p:nvPr userDrawn="1"/>
        </p:nvSpPr>
        <p:spPr>
          <a:xfrm>
            <a:off x="7425537" y="260773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694DBE-376B-4241-B197-2FD6AD22D18A}" type="datetime6">
              <a:rPr lang="cs-CZ" smtClean="0"/>
              <a:pPr/>
              <a:t>listopad ’24</a:t>
            </a:fld>
            <a:endParaRPr lang="en-GB" dirty="0"/>
          </a:p>
        </p:txBody>
      </p:sp>
      <p:pic>
        <p:nvPicPr>
          <p:cNvPr id="10" name="Grafik 8">
            <a:extLst>
              <a:ext uri="{FF2B5EF4-FFF2-40B4-BE49-F238E27FC236}">
                <a16:creationId xmlns:a16="http://schemas.microsoft.com/office/drawing/2014/main" id="{B1CB7BF3-156B-CE30-14B3-0F2C6CCC3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9" y="6422437"/>
            <a:ext cx="691358" cy="3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79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EE613EA3-BC16-E0A5-5957-7A5B2E2A4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11160125" cy="1571626"/>
          </a:xfrm>
        </p:spPr>
        <p:txBody>
          <a:bodyPr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topline</a:t>
            </a:r>
            <a:endParaRPr lang="en-GB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algn="l"/>
            <a:fld id="{3587636D-E443-4191-A3A4-CCB5DC73C5BE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B5DEC59-AB6A-47C0-942F-4AEFED19A8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1171218"/>
            <a:ext cx="2449855" cy="8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013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1116012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11160125" cy="254727"/>
          </a:xfrm>
        </p:spPr>
        <p:txBody>
          <a:bodyPr wrap="squar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topline</a:t>
            </a:r>
            <a:endParaRPr lang="en-GB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8075924A-9993-4AFC-8673-E2A2E7998C90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 dirty="0"/>
              <a:t>Author Name Surname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F3B5E02-6F34-48CD-B770-D79FD627F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1171218"/>
            <a:ext cx="2449855" cy="8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23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page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6E04E5A4-2D50-D8BC-4A1F-08BD4CB784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30639"/>
            <a:ext cx="11160125" cy="249122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68E134-10EF-4E13-9C38-3E0F9E38094D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5"/>
            <a:ext cx="5265736" cy="321401"/>
          </a:xfr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A1C6975-E45B-4134-AD12-C4BB287736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141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page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30639"/>
            <a:ext cx="11160125" cy="2491220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D3C476-F7F6-4BC6-AFF9-21B645CC9AA7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362325"/>
            <a:ext cx="11160123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 dirty="0"/>
              <a:t>Optional </a:t>
            </a:r>
            <a:r>
              <a:rPr lang="en-GB" dirty="0" err="1"/>
              <a:t>Topline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16C13E8-C414-40CF-A0CC-005BAFCD1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250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page with image +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628775"/>
            <a:ext cx="6948488" cy="2046242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E08647-83EC-49E7-9C84-DD21E11124B0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06807"/>
            <a:ext cx="6948487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F51E4F7-DAF3-D00A-9242-D342563ED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3849732"/>
            <a:ext cx="6948487" cy="24955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6" name="Freihandform: Form 12">
            <a:extLst>
              <a:ext uri="{FF2B5EF4-FFF2-40B4-BE49-F238E27FC236}">
                <a16:creationId xmlns:a16="http://schemas.microsoft.com/office/drawing/2014/main" id="{C5483085-6581-778E-8E4E-0A231D28274D}"/>
              </a:ext>
            </a:extLst>
          </p:cNvPr>
          <p:cNvSpPr/>
          <p:nvPr userDrawn="1"/>
        </p:nvSpPr>
        <p:spPr>
          <a:xfrm flipV="1">
            <a:off x="0" y="620572"/>
            <a:ext cx="11871644" cy="6246952"/>
          </a:xfrm>
          <a:custGeom>
            <a:avLst/>
            <a:gdLst>
              <a:gd name="connsiteX0" fmla="*/ 0 w 11871644"/>
              <a:gd name="connsiteY0" fmla="*/ 6246952 h 6246952"/>
              <a:gd name="connsiteX1" fmla="*/ 10659344 w 11871644"/>
              <a:gd name="connsiteY1" fmla="*/ 6246952 h 6246952"/>
              <a:gd name="connsiteX2" fmla="*/ 11871644 w 11871644"/>
              <a:gd name="connsiteY2" fmla="*/ 5033058 h 6246952"/>
              <a:gd name="connsiteX3" fmla="*/ 11871644 w 11871644"/>
              <a:gd name="connsiteY3" fmla="*/ 0 h 6246952"/>
              <a:gd name="connsiteX4" fmla="*/ 11833569 w 11871644"/>
              <a:gd name="connsiteY4" fmla="*/ 0 h 6246952"/>
              <a:gd name="connsiteX5" fmla="*/ 11833569 w 11871644"/>
              <a:gd name="connsiteY5" fmla="*/ 5033058 h 6246952"/>
              <a:gd name="connsiteX6" fmla="*/ 10659344 w 11871644"/>
              <a:gd name="connsiteY6" fmla="*/ 6208865 h 6246952"/>
              <a:gd name="connsiteX7" fmla="*/ 0 w 11871644"/>
              <a:gd name="connsiteY7" fmla="*/ 6208865 h 62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1644" h="6246952">
                <a:moveTo>
                  <a:pt x="0" y="6246952"/>
                </a:moveTo>
                <a:lnTo>
                  <a:pt x="10659344" y="6246952"/>
                </a:lnTo>
                <a:cubicBezTo>
                  <a:pt x="11327809" y="6246952"/>
                  <a:pt x="11871644" y="5702403"/>
                  <a:pt x="11871644" y="5033058"/>
                </a:cubicBezTo>
                <a:lnTo>
                  <a:pt x="11871644" y="0"/>
                </a:lnTo>
                <a:lnTo>
                  <a:pt x="11833569" y="0"/>
                </a:lnTo>
                <a:lnTo>
                  <a:pt x="11833569" y="5033058"/>
                </a:lnTo>
                <a:cubicBezTo>
                  <a:pt x="11833569" y="5681392"/>
                  <a:pt x="11306818" y="6208865"/>
                  <a:pt x="10659344" y="6208865"/>
                </a:cubicBezTo>
                <a:lnTo>
                  <a:pt x="0" y="6208865"/>
                </a:ln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4706A0B1-1B43-0235-B8FD-C3CC35628A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4" y="0"/>
            <a:ext cx="4511675" cy="6867524"/>
          </a:xfrm>
          <a:custGeom>
            <a:avLst/>
            <a:gdLst>
              <a:gd name="connsiteX0" fmla="*/ 0 w 4511675"/>
              <a:gd name="connsiteY0" fmla="*/ 658659 h 6858000"/>
              <a:gd name="connsiteX1" fmla="*/ 2979020 w 4511675"/>
              <a:gd name="connsiteY1" fmla="*/ 658659 h 6858000"/>
              <a:gd name="connsiteX2" fmla="*/ 4153245 w 4511675"/>
              <a:gd name="connsiteY2" fmla="*/ 1834466 h 6858000"/>
              <a:gd name="connsiteX3" fmla="*/ 4153245 w 4511675"/>
              <a:gd name="connsiteY3" fmla="*/ 6858000 h 6858000"/>
              <a:gd name="connsiteX4" fmla="*/ 0 w 4511675"/>
              <a:gd name="connsiteY4" fmla="*/ 6858000 h 6858000"/>
              <a:gd name="connsiteX5" fmla="*/ 0 w 4511675"/>
              <a:gd name="connsiteY5" fmla="*/ 0 h 6858000"/>
              <a:gd name="connsiteX6" fmla="*/ 4511675 w 4511675"/>
              <a:gd name="connsiteY6" fmla="*/ 0 h 6858000"/>
              <a:gd name="connsiteX7" fmla="*/ 4511675 w 4511675"/>
              <a:gd name="connsiteY7" fmla="*/ 6858000 h 6858000"/>
              <a:gd name="connsiteX8" fmla="*/ 4191320 w 4511675"/>
              <a:gd name="connsiteY8" fmla="*/ 6858000 h 6858000"/>
              <a:gd name="connsiteX9" fmla="*/ 4191320 w 4511675"/>
              <a:gd name="connsiteY9" fmla="*/ 1834466 h 6858000"/>
              <a:gd name="connsiteX10" fmla="*/ 2979020 w 4511675"/>
              <a:gd name="connsiteY10" fmla="*/ 620572 h 6858000"/>
              <a:gd name="connsiteX11" fmla="*/ 0 w 4511675"/>
              <a:gd name="connsiteY11" fmla="*/ 620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58000">
                <a:moveTo>
                  <a:pt x="0" y="658659"/>
                </a:moveTo>
                <a:lnTo>
                  <a:pt x="2979020" y="658659"/>
                </a:lnTo>
                <a:cubicBezTo>
                  <a:pt x="3626494" y="658659"/>
                  <a:pt x="4153245" y="1186132"/>
                  <a:pt x="4153245" y="1834466"/>
                </a:cubicBezTo>
                <a:lnTo>
                  <a:pt x="4153245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511675" y="0"/>
                </a:lnTo>
                <a:lnTo>
                  <a:pt x="4511675" y="6858000"/>
                </a:lnTo>
                <a:lnTo>
                  <a:pt x="4191320" y="6858000"/>
                </a:lnTo>
                <a:lnTo>
                  <a:pt x="4191320" y="1834466"/>
                </a:lnTo>
                <a:cubicBezTo>
                  <a:pt x="4191320" y="1165121"/>
                  <a:pt x="3647485" y="620572"/>
                  <a:pt x="2979020" y="620572"/>
                </a:cubicBezTo>
                <a:lnTo>
                  <a:pt x="0" y="6205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3A77DEA-1614-4F38-8EA6-01CAF1A2F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3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REPORT_Copy text on colour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976" y="1371698"/>
            <a:ext cx="11160125" cy="1361633"/>
          </a:xfrm>
        </p:spPr>
        <p:txBody>
          <a:bodyPr numCol="2" spcCol="540000"/>
          <a:lstStyle>
            <a:lvl1pPr>
              <a:defRPr sz="900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r>
              <a:rPr lang="de-DE" b="1" dirty="0"/>
              <a:t>Headline (</a:t>
            </a:r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b="1" dirty="0" err="1"/>
              <a:t>required</a:t>
            </a:r>
            <a:r>
              <a:rPr lang="de-DE" b="1" dirty="0"/>
              <a:t>)</a:t>
            </a:r>
          </a:p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blab</a:t>
            </a:r>
            <a:r>
              <a:rPr lang="de-DE" dirty="0"/>
              <a:t> </a:t>
            </a:r>
            <a:r>
              <a:rPr lang="de-DE" dirty="0" err="1"/>
              <a:t>orro</a:t>
            </a:r>
            <a:r>
              <a:rPr lang="de-DE" dirty="0"/>
              <a:t> </a:t>
            </a:r>
            <a:r>
              <a:rPr lang="de-DE" dirty="0" err="1"/>
              <a:t>iuntotam</a:t>
            </a:r>
            <a:r>
              <a:rPr lang="de-DE" dirty="0"/>
              <a:t>, </a:t>
            </a:r>
            <a:r>
              <a:rPr lang="de-DE" dirty="0" err="1"/>
              <a:t>inis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ant</a:t>
            </a:r>
            <a:r>
              <a:rPr lang="de-DE" dirty="0"/>
              <a:t> ab </a:t>
            </a:r>
            <a:r>
              <a:rPr lang="de-DE" dirty="0" err="1"/>
              <a:t>invelectam</a:t>
            </a:r>
            <a:r>
              <a:rPr lang="de-DE" dirty="0"/>
              <a:t>, </a:t>
            </a:r>
            <a:r>
              <a:rPr lang="de-DE" dirty="0" err="1"/>
              <a:t>sumet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highlighting</a:t>
            </a:r>
            <a:r>
              <a:rPr lang="de-DE" dirty="0"/>
              <a:t> </a:t>
            </a:r>
            <a:r>
              <a:rPr lang="de-DE" dirty="0" err="1"/>
              <a:t>atisquiae</a:t>
            </a:r>
            <a:r>
              <a:rPr lang="de-DE" dirty="0"/>
              <a:t> nos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cuptatus</a:t>
            </a:r>
            <a:r>
              <a:rPr lang="de-DE" dirty="0"/>
              <a:t> a </a:t>
            </a:r>
            <a:r>
              <a:rPr lang="de-DE" dirty="0" err="1"/>
              <a:t>net</a:t>
            </a:r>
            <a:r>
              <a:rPr lang="de-DE" dirty="0"/>
              <a:t> et, Natum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licia</a:t>
            </a:r>
            <a:r>
              <a:rPr lang="de-DE" dirty="0"/>
              <a:t> </a:t>
            </a:r>
            <a:r>
              <a:rPr lang="de-DE" dirty="0" err="1"/>
              <a:t>dolum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en-GB" b="1" dirty="0"/>
              <a:t>highlighting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blab</a:t>
            </a:r>
            <a:r>
              <a:rPr lang="de-DE" dirty="0"/>
              <a:t> </a:t>
            </a:r>
            <a:r>
              <a:rPr lang="en-GB" dirty="0" err="1"/>
              <a:t>atisquiae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re </a:t>
            </a:r>
            <a:r>
              <a:rPr lang="en-GB" dirty="0" err="1"/>
              <a:t>cuptatus</a:t>
            </a:r>
            <a:r>
              <a:rPr lang="en-GB" dirty="0"/>
              <a:t> a net et, </a:t>
            </a:r>
            <a:r>
              <a:rPr lang="en-GB" dirty="0" err="1"/>
              <a:t>volorIcim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</a:t>
            </a:r>
            <a:r>
              <a:rPr lang="en-GB" dirty="0" err="1"/>
              <a:t>Natum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licia</a:t>
            </a:r>
            <a:r>
              <a:rPr lang="en-GB" dirty="0"/>
              <a:t> </a:t>
            </a:r>
            <a:r>
              <a:rPr lang="en-GB" dirty="0" err="1"/>
              <a:t>dolum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parchil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r>
              <a:rPr lang="de-DE" b="1" dirty="0"/>
              <a:t>Headline (</a:t>
            </a:r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b="1" dirty="0" err="1"/>
              <a:t>required</a:t>
            </a:r>
            <a:r>
              <a:rPr lang="de-DE" b="1" dirty="0"/>
              <a:t>)</a:t>
            </a:r>
          </a:p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blab</a:t>
            </a:r>
            <a:r>
              <a:rPr lang="de-DE" dirty="0"/>
              <a:t> </a:t>
            </a:r>
            <a:r>
              <a:rPr lang="de-DE" dirty="0" err="1"/>
              <a:t>orro</a:t>
            </a:r>
            <a:r>
              <a:rPr lang="de-DE" dirty="0"/>
              <a:t> </a:t>
            </a:r>
            <a:r>
              <a:rPr lang="de-DE" dirty="0" err="1"/>
              <a:t>iuntotam</a:t>
            </a:r>
            <a:r>
              <a:rPr lang="de-DE" dirty="0"/>
              <a:t>, </a:t>
            </a:r>
            <a:r>
              <a:rPr lang="de-DE" dirty="0" err="1"/>
              <a:t>inis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ant</a:t>
            </a:r>
            <a:r>
              <a:rPr lang="de-DE" dirty="0"/>
              <a:t> ab </a:t>
            </a:r>
            <a:r>
              <a:rPr lang="de-DE" dirty="0" err="1"/>
              <a:t>invelectam</a:t>
            </a:r>
            <a:r>
              <a:rPr lang="de-DE" dirty="0"/>
              <a:t>, </a:t>
            </a:r>
            <a:r>
              <a:rPr lang="de-DE" dirty="0" err="1"/>
              <a:t>sumet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highlighting</a:t>
            </a:r>
            <a:r>
              <a:rPr lang="de-DE" dirty="0"/>
              <a:t> </a:t>
            </a:r>
            <a:r>
              <a:rPr lang="de-DE" dirty="0" err="1"/>
              <a:t>atisquiae</a:t>
            </a:r>
            <a:r>
              <a:rPr lang="de-DE" dirty="0"/>
              <a:t> nos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cuptatus</a:t>
            </a:r>
            <a:r>
              <a:rPr lang="de-DE" dirty="0"/>
              <a:t> a </a:t>
            </a:r>
            <a:r>
              <a:rPr lang="de-DE" dirty="0" err="1"/>
              <a:t>net</a:t>
            </a:r>
            <a:r>
              <a:rPr lang="de-DE" dirty="0"/>
              <a:t> et, Natum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licia</a:t>
            </a:r>
            <a:r>
              <a:rPr lang="de-DE" dirty="0"/>
              <a:t> </a:t>
            </a:r>
            <a:r>
              <a:rPr lang="de-DE" dirty="0" err="1"/>
              <a:t>dolum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en-GB" b="1" dirty="0"/>
              <a:t>highlighting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blab</a:t>
            </a:r>
            <a:r>
              <a:rPr lang="de-DE" dirty="0"/>
              <a:t> </a:t>
            </a:r>
            <a:r>
              <a:rPr lang="en-GB" dirty="0" err="1"/>
              <a:t>atisquiae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re </a:t>
            </a:r>
            <a:r>
              <a:rPr lang="en-GB" dirty="0" err="1"/>
              <a:t>cuptatus</a:t>
            </a:r>
            <a:r>
              <a:rPr lang="en-GB" dirty="0"/>
              <a:t> a net et, </a:t>
            </a:r>
            <a:r>
              <a:rPr lang="en-GB" dirty="0" err="1"/>
              <a:t>volorIcim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</a:t>
            </a:r>
            <a:r>
              <a:rPr lang="en-GB" dirty="0" err="1"/>
              <a:t>Natum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licia</a:t>
            </a:r>
            <a:r>
              <a:rPr lang="en-GB" dirty="0"/>
              <a:t> </a:t>
            </a:r>
            <a:r>
              <a:rPr lang="en-GB" dirty="0" err="1"/>
              <a:t>dolum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parchil</a:t>
            </a:r>
            <a:r>
              <a:rPr lang="en-GB" dirty="0"/>
              <a:t>.</a:t>
            </a:r>
            <a:endParaRPr lang="de-DE" dirty="0"/>
          </a:p>
          <a:p>
            <a:pPr lvl="4"/>
            <a:endParaRPr lang="en-GB" dirty="0"/>
          </a:p>
        </p:txBody>
      </p:sp>
      <p:pic>
        <p:nvPicPr>
          <p:cNvPr id="10" name="Grafik 8">
            <a:extLst>
              <a:ext uri="{FF2B5EF4-FFF2-40B4-BE49-F238E27FC236}">
                <a16:creationId xmlns:a16="http://schemas.microsoft.com/office/drawing/2014/main" id="{B1CB7BF3-156B-CE30-14B3-0F2C6CCC3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9" y="6422437"/>
            <a:ext cx="691358" cy="314193"/>
          </a:xfrm>
          <a:prstGeom prst="rect">
            <a:avLst/>
          </a:prstGeom>
        </p:spPr>
      </p:pic>
      <p:pic>
        <p:nvPicPr>
          <p:cNvPr id="4" name="Grafik 8">
            <a:extLst>
              <a:ext uri="{FF2B5EF4-FFF2-40B4-BE49-F238E27FC236}">
                <a16:creationId xmlns:a16="http://schemas.microsoft.com/office/drawing/2014/main" id="{1F78BAEB-C75A-F799-70ED-F67E1494A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9" y="6422437"/>
            <a:ext cx="691358" cy="314193"/>
          </a:xfrm>
          <a:prstGeom prst="rect">
            <a:avLst/>
          </a:prstGeom>
        </p:spPr>
      </p:pic>
      <p:pic>
        <p:nvPicPr>
          <p:cNvPr id="8" name="Grafik 8">
            <a:extLst>
              <a:ext uri="{FF2B5EF4-FFF2-40B4-BE49-F238E27FC236}">
                <a16:creationId xmlns:a16="http://schemas.microsoft.com/office/drawing/2014/main" id="{88E098E5-F8F2-3C5F-086C-B994CA97AF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9" y="6422437"/>
            <a:ext cx="691358" cy="31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41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70D3CB88-3AF9-F4F2-F20B-8E4E118F6D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1563688"/>
            <a:ext cx="11160125" cy="4781550"/>
          </a:xfrm>
        </p:spPr>
        <p:txBody>
          <a:bodyPr/>
          <a:lstStyle>
            <a:lvl1pPr>
              <a:defRPr sz="9500">
                <a:solidFill>
                  <a:schemeClr val="bg1"/>
                </a:solidFill>
              </a:defRPr>
            </a:lvl1pPr>
          </a:lstStyle>
          <a:p>
            <a:r>
              <a:rPr lang="en-GB"/>
              <a:t>Statement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EB420A-D0BA-4AE9-B6B2-F4E9026C41EE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7AC5DA3-108F-4AE9-B1EB-CB2528646E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843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1563688"/>
            <a:ext cx="11160125" cy="4781550"/>
          </a:xfrm>
        </p:spPr>
        <p:txBody>
          <a:bodyPr/>
          <a:lstStyle>
            <a:lvl1pPr>
              <a:defRPr sz="9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0A2B61-1C14-4778-9B78-DFD13FCD2CAA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3463FA5-FEF8-428A-ACDB-87EECF273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47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7" y="1988840"/>
            <a:ext cx="9001124" cy="2101769"/>
          </a:xfrm>
        </p:spPr>
        <p:txBody>
          <a:bodyPr/>
          <a:lstStyle>
            <a:lvl1pPr algn="ctr"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FB70CA-8594-4F49-96AE-DDF6523C0546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5438" y="4806838"/>
            <a:ext cx="9001124" cy="380681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6BF775-ED24-3048-F696-1A3CB2FA7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5864077" y="1357963"/>
            <a:ext cx="463841" cy="3591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B15952-203D-CBAF-0BE4-B2CE187BD2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87877" y="4221088"/>
            <a:ext cx="463841" cy="3530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590A3E2-91F6-4DEE-9729-AA2035527A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85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with image +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Grafik 4">
            <a:extLst>
              <a:ext uri="{FF2B5EF4-FFF2-40B4-BE49-F238E27FC236}">
                <a16:creationId xmlns:a16="http://schemas.microsoft.com/office/drawing/2014/main" id="{97E0F36E-71AC-5602-E9B3-74D876A78702}"/>
              </a:ext>
            </a:extLst>
          </p:cNvPr>
          <p:cNvSpPr/>
          <p:nvPr userDrawn="1"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4CC7D508-9A99-DC1C-B9D5-ADCE0FF6E9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4" y="0"/>
            <a:ext cx="4511675" cy="6867524"/>
          </a:xfrm>
          <a:custGeom>
            <a:avLst/>
            <a:gdLst>
              <a:gd name="connsiteX0" fmla="*/ 0 w 4511675"/>
              <a:gd name="connsiteY0" fmla="*/ 0 h 6867524"/>
              <a:gd name="connsiteX1" fmla="*/ 4511675 w 4511675"/>
              <a:gd name="connsiteY1" fmla="*/ 0 h 6867524"/>
              <a:gd name="connsiteX2" fmla="*/ 4511675 w 4511675"/>
              <a:gd name="connsiteY2" fmla="*/ 6867524 h 6867524"/>
              <a:gd name="connsiteX3" fmla="*/ 0 w 4511675"/>
              <a:gd name="connsiteY3" fmla="*/ 6867524 h 6867524"/>
              <a:gd name="connsiteX4" fmla="*/ 0 w 4511675"/>
              <a:gd name="connsiteY4" fmla="*/ 6246953 h 6867524"/>
              <a:gd name="connsiteX5" fmla="*/ 3074270 w 4511675"/>
              <a:gd name="connsiteY5" fmla="*/ 6246953 h 6867524"/>
              <a:gd name="connsiteX6" fmla="*/ 4286570 w 4511675"/>
              <a:gd name="connsiteY6" fmla="*/ 5033059 h 6867524"/>
              <a:gd name="connsiteX7" fmla="*/ 4286570 w 4511675"/>
              <a:gd name="connsiteY7" fmla="*/ 1 h 6867524"/>
              <a:gd name="connsiteX8" fmla="*/ 4248495 w 4511675"/>
              <a:gd name="connsiteY8" fmla="*/ 1 h 6867524"/>
              <a:gd name="connsiteX9" fmla="*/ 4248495 w 4511675"/>
              <a:gd name="connsiteY9" fmla="*/ 5033059 h 6867524"/>
              <a:gd name="connsiteX10" fmla="*/ 3074270 w 4511675"/>
              <a:gd name="connsiteY10" fmla="*/ 6208866 h 6867524"/>
              <a:gd name="connsiteX11" fmla="*/ 0 w 4511675"/>
              <a:gd name="connsiteY11" fmla="*/ 620886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67524">
                <a:moveTo>
                  <a:pt x="0" y="0"/>
                </a:moveTo>
                <a:lnTo>
                  <a:pt x="4511675" y="0"/>
                </a:lnTo>
                <a:lnTo>
                  <a:pt x="4511675" y="6867524"/>
                </a:lnTo>
                <a:lnTo>
                  <a:pt x="0" y="6867524"/>
                </a:lnTo>
                <a:lnTo>
                  <a:pt x="0" y="6246953"/>
                </a:lnTo>
                <a:lnTo>
                  <a:pt x="3074270" y="6246953"/>
                </a:lnTo>
                <a:cubicBezTo>
                  <a:pt x="3742735" y="6246953"/>
                  <a:pt x="4286570" y="5702404"/>
                  <a:pt x="4286570" y="5033059"/>
                </a:cubicBezTo>
                <a:lnTo>
                  <a:pt x="4286570" y="1"/>
                </a:lnTo>
                <a:lnTo>
                  <a:pt x="4248495" y="1"/>
                </a:lnTo>
                <a:lnTo>
                  <a:pt x="4248495" y="5033059"/>
                </a:lnTo>
                <a:cubicBezTo>
                  <a:pt x="4248495" y="5681393"/>
                  <a:pt x="3721744" y="6208866"/>
                  <a:pt x="3074270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265" y="2619375"/>
            <a:ext cx="5521385" cy="3169124"/>
          </a:xfrm>
        </p:spPr>
        <p:txBody>
          <a:bodyPr/>
          <a:lstStyle>
            <a:lvl1pPr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1E39E-AAF0-4154-A2FF-CA8CBC904135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0042" y="5407818"/>
            <a:ext cx="3512346" cy="38068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71D69A1-9A8D-4C67-9CBD-9F1E2A333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87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 copy text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700692-6464-4F8C-A7D9-EC199BA1771D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6948487" cy="4103688"/>
          </a:xfrm>
        </p:spPr>
        <p:txBody>
          <a:bodyPr/>
          <a:lstStyle>
            <a:lvl1pPr marL="266700" indent="-266700">
              <a:defRPr sz="2400">
                <a:solidFill>
                  <a:schemeClr val="bg1"/>
                </a:solidFill>
              </a:defRPr>
            </a:lvl1pPr>
            <a:lvl2pPr marL="271463" indent="-271463">
              <a:defRPr sz="2400">
                <a:solidFill>
                  <a:schemeClr val="bg1"/>
                </a:solidFill>
              </a:defRPr>
            </a:lvl2pPr>
            <a:lvl3pPr marL="538163" indent="-273050">
              <a:defRPr sz="2400">
                <a:solidFill>
                  <a:schemeClr val="bg1"/>
                </a:solidFill>
              </a:defRPr>
            </a:lvl3pPr>
            <a:lvl4pPr marL="803275" indent="-263525">
              <a:defRPr sz="2400">
                <a:solidFill>
                  <a:schemeClr val="bg1"/>
                </a:solidFill>
              </a:defRPr>
            </a:lvl4pPr>
            <a:lvl5pPr marL="1076325" indent="-261938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4064D38-498B-407B-B9E9-2C12E8524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021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text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15A04A-2AB0-496F-870E-999799ED4F41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BF3B4BA-DA91-4DBC-9541-B4E19FBDD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59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+ Image (Right)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8C339001-6AB6-F5CB-1054-DEC0865370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2093E3-83DA-435E-8F90-07D753CE6707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8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D866DF8-AA77-423F-A2F8-833F4BC946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219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+ Image (Left)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9635" y="620714"/>
            <a:ext cx="3986427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D71F48-609D-4B1A-81A3-55784548E028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9635" y="2231827"/>
            <a:ext cx="3986427" cy="41134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9635" y="275183"/>
            <a:ext cx="3986427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DC5CE066-1886-D38C-E40C-8359155A9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AAC4E5B-FA0F-4D65-945A-B4E27514DD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712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hort text and diagram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BC39FF-22AB-4556-AF2B-69DBB01E6B2C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15937" y="2781300"/>
            <a:ext cx="11160126" cy="336804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29" y="6149340"/>
            <a:ext cx="11160134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966390F2-C6C1-B6A7-D976-EBC435E22A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7" y="1743076"/>
            <a:ext cx="11160125" cy="857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5281A5F-F091-4FFD-BF53-A788D42A0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6423258"/>
            <a:ext cx="791369" cy="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411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PORT_Copy text on colour (2 columns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F1FBDB-30C8-4191-B05C-E8589CA6B387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1"/>
            <a:ext cx="5472110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1390651"/>
            <a:ext cx="5472110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92E28F5-BBC1-3A89-7F9F-5FC757269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PORT_Copy text on colour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89FE1BA3-1030-36F7-E238-9D07A26F05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5415787" cy="23347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None/>
              <a:defRPr lang="de-DE" sz="700" cap="none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 dirty="0" err="1"/>
              <a:t>Měsíční</a:t>
            </a:r>
            <a:r>
              <a:rPr lang="en-GB" dirty="0"/>
              <a:t> zpráva o </a:t>
            </a:r>
            <a:r>
              <a:rPr lang="en-GB" dirty="0" err="1"/>
              <a:t>vývoji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trhů</a:t>
            </a:r>
            <a:r>
              <a:rPr lang="en-GB" dirty="0"/>
              <a:t> a </a:t>
            </a:r>
            <a:r>
              <a:rPr lang="en-GB" dirty="0" err="1"/>
              <a:t>portfolia</a:t>
            </a:r>
            <a:r>
              <a:rPr lang="en-GB" dirty="0"/>
              <a:t> </a:t>
            </a:r>
            <a:r>
              <a:rPr lang="en-GB" dirty="0" err="1"/>
              <a:t>klienta</a:t>
            </a:r>
            <a:r>
              <a:rPr lang="en-GB" dirty="0"/>
              <a:t> 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3A90392-4A35-CDC9-9D37-11B858A78ED6}"/>
              </a:ext>
            </a:extLst>
          </p:cNvPr>
          <p:cNvSpPr txBox="1">
            <a:spLocks/>
          </p:cNvSpPr>
          <p:nvPr/>
        </p:nvSpPr>
        <p:spPr>
          <a:xfrm>
            <a:off x="7425537" y="260773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694DBE-376B-4241-B197-2FD6AD22D18A}" type="datetime6">
              <a:rPr lang="cs-CZ" smtClean="0">
                <a:solidFill>
                  <a:schemeClr val="tx1"/>
                </a:solidFill>
              </a:rPr>
              <a:pPr/>
              <a:t>listopad ’24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Grafik 8">
            <a:extLst>
              <a:ext uri="{FF2B5EF4-FFF2-40B4-BE49-F238E27FC236}">
                <a16:creationId xmlns:a16="http://schemas.microsoft.com/office/drawing/2014/main" id="{B1CB7BF3-156B-CE30-14B3-0F2C6CCC3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9" y="6422437"/>
            <a:ext cx="691358" cy="314193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FDCE86BE-DE66-C8AF-3700-FF407CC0C115}"/>
              </a:ext>
            </a:extLst>
          </p:cNvPr>
          <p:cNvSpPr txBox="1">
            <a:spLocks/>
          </p:cNvSpPr>
          <p:nvPr userDrawn="1"/>
        </p:nvSpPr>
        <p:spPr>
          <a:xfrm>
            <a:off x="7425537" y="260773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694DBE-376B-4241-B197-2FD6AD22D18A}" type="datetime6">
              <a:rPr lang="cs-CZ" smtClean="0">
                <a:solidFill>
                  <a:schemeClr val="tx1"/>
                </a:solidFill>
              </a:rPr>
              <a:pPr/>
              <a:t>listopad ’24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Grafik 8">
            <a:extLst>
              <a:ext uri="{FF2B5EF4-FFF2-40B4-BE49-F238E27FC236}">
                <a16:creationId xmlns:a16="http://schemas.microsoft.com/office/drawing/2014/main" id="{7C19C5B2-4CF0-F45E-6398-5C165F3FA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9" y="6422437"/>
            <a:ext cx="691358" cy="314193"/>
          </a:xfrm>
          <a:prstGeom prst="rect">
            <a:avLst/>
          </a:prstGeom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84CA3C69-8AC5-05F0-38A1-94497D35B2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9" y="6422437"/>
            <a:ext cx="691358" cy="314192"/>
          </a:xfrm>
          <a:prstGeom prst="rect">
            <a:avLst/>
          </a:prstGeom>
        </p:spPr>
      </p:pic>
      <p:sp>
        <p:nvSpPr>
          <p:cNvPr id="8" name="Textplatzhalter 8">
            <a:extLst>
              <a:ext uri="{FF2B5EF4-FFF2-40B4-BE49-F238E27FC236}">
                <a16:creationId xmlns:a16="http://schemas.microsoft.com/office/drawing/2014/main" id="{9A47FEFB-6B3E-5ABF-DD85-B97B2BEDD7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9231" y="6132193"/>
            <a:ext cx="5312870" cy="210186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7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6686447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11160125" cy="1571626"/>
          </a:xfrm>
        </p:spPr>
        <p:txBody>
          <a:bodyPr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algn="l"/>
            <a:fld id="{B587FF21-CBE1-43D4-9D1F-358EF8B48EA9}" type="datetime1">
              <a:rPr lang="cs-CZ" smtClean="0"/>
              <a:t>14.11.2024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</p:spTree>
    <p:extLst>
      <p:ext uri="{BB962C8B-B14F-4D97-AF65-F5344CB8AC3E}">
        <p14:creationId xmlns:p14="http://schemas.microsoft.com/office/powerpoint/2010/main" val="35290245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1116012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11160125" cy="254727"/>
          </a:xfrm>
        </p:spPr>
        <p:txBody>
          <a:bodyPr wrap="squar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66A8FEA4-5A3D-4681-966D-163B8A5A9683}" type="datetime1">
              <a:rPr lang="cs-CZ" smtClean="0"/>
              <a:t>14.11.2024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E0AF91E-B834-37CD-F98A-2B7B6FB5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0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07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 +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65A178D-08CB-9453-06B7-0C7BC29FA7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5022714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5022713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9168B642-BA83-4797-AF9E-FE550D97A1D8}" type="datetime1">
              <a:rPr lang="cs-CZ" smtClean="0"/>
              <a:t>14.11.2024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5022713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57CEDD97-4111-11FA-FCA3-D766D00B3219}"/>
              </a:ext>
            </a:extLst>
          </p:cNvPr>
          <p:cNvSpPr/>
          <p:nvPr userDrawn="1"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30537E7A-CA3C-4559-CCF8-29FAF9E6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6246953 h 6858000"/>
              <a:gd name="connsiteX5" fmla="*/ 4658594 w 6096000"/>
              <a:gd name="connsiteY5" fmla="*/ 6246953 h 6858000"/>
              <a:gd name="connsiteX6" fmla="*/ 5870894 w 6096000"/>
              <a:gd name="connsiteY6" fmla="*/ 5033059 h 6858000"/>
              <a:gd name="connsiteX7" fmla="*/ 5870894 w 6096000"/>
              <a:gd name="connsiteY7" fmla="*/ 1 h 6858000"/>
              <a:gd name="connsiteX8" fmla="*/ 5832819 w 6096000"/>
              <a:gd name="connsiteY8" fmla="*/ 1 h 6858000"/>
              <a:gd name="connsiteX9" fmla="*/ 5832819 w 6096000"/>
              <a:gd name="connsiteY9" fmla="*/ 5033059 h 6858000"/>
              <a:gd name="connsiteX10" fmla="*/ 4658594 w 6096000"/>
              <a:gd name="connsiteY10" fmla="*/ 6208866 h 6858000"/>
              <a:gd name="connsiteX11" fmla="*/ 0 w 6096000"/>
              <a:gd name="connsiteY11" fmla="*/ 620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246953"/>
                </a:lnTo>
                <a:lnTo>
                  <a:pt x="4658594" y="6246953"/>
                </a:lnTo>
                <a:cubicBezTo>
                  <a:pt x="5327059" y="6246953"/>
                  <a:pt x="5870894" y="5702404"/>
                  <a:pt x="5870894" y="5033059"/>
                </a:cubicBezTo>
                <a:lnTo>
                  <a:pt x="5870894" y="1"/>
                </a:lnTo>
                <a:lnTo>
                  <a:pt x="5832819" y="1"/>
                </a:lnTo>
                <a:lnTo>
                  <a:pt x="5832819" y="5033059"/>
                </a:lnTo>
                <a:cubicBezTo>
                  <a:pt x="5832819" y="5681393"/>
                  <a:pt x="5306068" y="6208866"/>
                  <a:pt x="4658594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0478BA8-DFD4-E8A0-7AD4-0FDBD2E4A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0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963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5F64-165B-4340-83C5-B90CD5E55DC5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11160126" cy="4103688"/>
          </a:xfrm>
        </p:spPr>
        <p:txBody>
          <a:bodyPr/>
          <a:lstStyle>
            <a:lvl1pPr marL="447675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>
                <a:latin typeface="+mj-lt"/>
              </a:defRPr>
            </a:lvl1pPr>
            <a:lvl2pPr marL="623888" indent="-179388">
              <a:lnSpc>
                <a:spcPct val="120000"/>
              </a:lnSpc>
              <a:spcAft>
                <a:spcPts val="0"/>
              </a:spcAft>
              <a:defRPr sz="1600"/>
            </a:lvl2pPr>
            <a:lvl3pPr marL="809625" indent="-185738">
              <a:lnSpc>
                <a:spcPct val="120000"/>
              </a:lnSpc>
              <a:spcAft>
                <a:spcPts val="0"/>
              </a:spcAft>
              <a:defRPr sz="1600"/>
            </a:lvl3pPr>
            <a:lvl4pPr marL="989013" indent="-179388">
              <a:lnSpc>
                <a:spcPct val="120000"/>
              </a:lnSpc>
              <a:spcAft>
                <a:spcPts val="0"/>
              </a:spcAft>
              <a:defRPr sz="1600"/>
            </a:lvl4pPr>
            <a:lvl5pPr marL="1168400" indent="-179388">
              <a:lnSpc>
                <a:spcPct val="12000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GB"/>
              <a:t>Topic (for sub-topics increase the indent)</a:t>
            </a:r>
          </a:p>
          <a:p>
            <a:pPr lvl="1"/>
            <a:r>
              <a:rPr lang="en-GB"/>
              <a:t>Sub-topic 1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3444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6E04E5A4-2D50-D8BC-4A1F-08BD4CB784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30639"/>
            <a:ext cx="11160125" cy="249122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667C9-FDA2-4EBD-B1A5-452053FE5F0E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5"/>
            <a:ext cx="5265736" cy="321401"/>
          </a:xfr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C4AEF3E-74DC-AC78-F849-4A12E9340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387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30639"/>
            <a:ext cx="11160125" cy="2491220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A21AEE-889A-4A16-AFFA-FB62896905FD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362325"/>
            <a:ext cx="11160123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3969099-72AF-CE91-1B73-C72873FFE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018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 +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628775"/>
            <a:ext cx="6948488" cy="2046242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3CD12-E4B9-47F7-8395-1FAAB61051D7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06807"/>
            <a:ext cx="6948487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F51E4F7-DAF3-D00A-9242-D342563ED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3849732"/>
            <a:ext cx="6948487" cy="24955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6" name="Freihandform: Form 12">
            <a:extLst>
              <a:ext uri="{FF2B5EF4-FFF2-40B4-BE49-F238E27FC236}">
                <a16:creationId xmlns:a16="http://schemas.microsoft.com/office/drawing/2014/main" id="{C5483085-6581-778E-8E4E-0A231D28274D}"/>
              </a:ext>
            </a:extLst>
          </p:cNvPr>
          <p:cNvSpPr/>
          <p:nvPr userDrawn="1"/>
        </p:nvSpPr>
        <p:spPr>
          <a:xfrm flipV="1">
            <a:off x="0" y="620572"/>
            <a:ext cx="11871644" cy="6246952"/>
          </a:xfrm>
          <a:custGeom>
            <a:avLst/>
            <a:gdLst>
              <a:gd name="connsiteX0" fmla="*/ 0 w 11871644"/>
              <a:gd name="connsiteY0" fmla="*/ 6246952 h 6246952"/>
              <a:gd name="connsiteX1" fmla="*/ 10659344 w 11871644"/>
              <a:gd name="connsiteY1" fmla="*/ 6246952 h 6246952"/>
              <a:gd name="connsiteX2" fmla="*/ 11871644 w 11871644"/>
              <a:gd name="connsiteY2" fmla="*/ 5033058 h 6246952"/>
              <a:gd name="connsiteX3" fmla="*/ 11871644 w 11871644"/>
              <a:gd name="connsiteY3" fmla="*/ 0 h 6246952"/>
              <a:gd name="connsiteX4" fmla="*/ 11833569 w 11871644"/>
              <a:gd name="connsiteY4" fmla="*/ 0 h 6246952"/>
              <a:gd name="connsiteX5" fmla="*/ 11833569 w 11871644"/>
              <a:gd name="connsiteY5" fmla="*/ 5033058 h 6246952"/>
              <a:gd name="connsiteX6" fmla="*/ 10659344 w 11871644"/>
              <a:gd name="connsiteY6" fmla="*/ 6208865 h 6246952"/>
              <a:gd name="connsiteX7" fmla="*/ 0 w 11871644"/>
              <a:gd name="connsiteY7" fmla="*/ 6208865 h 62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1644" h="6246952">
                <a:moveTo>
                  <a:pt x="0" y="6246952"/>
                </a:moveTo>
                <a:lnTo>
                  <a:pt x="10659344" y="6246952"/>
                </a:lnTo>
                <a:cubicBezTo>
                  <a:pt x="11327809" y="6246952"/>
                  <a:pt x="11871644" y="5702403"/>
                  <a:pt x="11871644" y="5033058"/>
                </a:cubicBezTo>
                <a:lnTo>
                  <a:pt x="11871644" y="0"/>
                </a:lnTo>
                <a:lnTo>
                  <a:pt x="11833569" y="0"/>
                </a:lnTo>
                <a:lnTo>
                  <a:pt x="11833569" y="5033058"/>
                </a:lnTo>
                <a:cubicBezTo>
                  <a:pt x="11833569" y="5681392"/>
                  <a:pt x="11306818" y="6208865"/>
                  <a:pt x="10659344" y="6208865"/>
                </a:cubicBezTo>
                <a:lnTo>
                  <a:pt x="0" y="6208865"/>
                </a:ln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4706A0B1-1B43-0235-B8FD-C3CC35628A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4" y="0"/>
            <a:ext cx="4511675" cy="6867524"/>
          </a:xfrm>
          <a:custGeom>
            <a:avLst/>
            <a:gdLst>
              <a:gd name="connsiteX0" fmla="*/ 0 w 4511675"/>
              <a:gd name="connsiteY0" fmla="*/ 658659 h 6858000"/>
              <a:gd name="connsiteX1" fmla="*/ 2979020 w 4511675"/>
              <a:gd name="connsiteY1" fmla="*/ 658659 h 6858000"/>
              <a:gd name="connsiteX2" fmla="*/ 4153245 w 4511675"/>
              <a:gd name="connsiteY2" fmla="*/ 1834466 h 6858000"/>
              <a:gd name="connsiteX3" fmla="*/ 4153245 w 4511675"/>
              <a:gd name="connsiteY3" fmla="*/ 6858000 h 6858000"/>
              <a:gd name="connsiteX4" fmla="*/ 0 w 4511675"/>
              <a:gd name="connsiteY4" fmla="*/ 6858000 h 6858000"/>
              <a:gd name="connsiteX5" fmla="*/ 0 w 4511675"/>
              <a:gd name="connsiteY5" fmla="*/ 0 h 6858000"/>
              <a:gd name="connsiteX6" fmla="*/ 4511675 w 4511675"/>
              <a:gd name="connsiteY6" fmla="*/ 0 h 6858000"/>
              <a:gd name="connsiteX7" fmla="*/ 4511675 w 4511675"/>
              <a:gd name="connsiteY7" fmla="*/ 6858000 h 6858000"/>
              <a:gd name="connsiteX8" fmla="*/ 4191320 w 4511675"/>
              <a:gd name="connsiteY8" fmla="*/ 6858000 h 6858000"/>
              <a:gd name="connsiteX9" fmla="*/ 4191320 w 4511675"/>
              <a:gd name="connsiteY9" fmla="*/ 1834466 h 6858000"/>
              <a:gd name="connsiteX10" fmla="*/ 2979020 w 4511675"/>
              <a:gd name="connsiteY10" fmla="*/ 620572 h 6858000"/>
              <a:gd name="connsiteX11" fmla="*/ 0 w 4511675"/>
              <a:gd name="connsiteY11" fmla="*/ 620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58000">
                <a:moveTo>
                  <a:pt x="0" y="658659"/>
                </a:moveTo>
                <a:lnTo>
                  <a:pt x="2979020" y="658659"/>
                </a:lnTo>
                <a:cubicBezTo>
                  <a:pt x="3626494" y="658659"/>
                  <a:pt x="4153245" y="1186132"/>
                  <a:pt x="4153245" y="1834466"/>
                </a:cubicBezTo>
                <a:lnTo>
                  <a:pt x="4153245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511675" y="0"/>
                </a:lnTo>
                <a:lnTo>
                  <a:pt x="4511675" y="6858000"/>
                </a:lnTo>
                <a:lnTo>
                  <a:pt x="4191320" y="6858000"/>
                </a:lnTo>
                <a:lnTo>
                  <a:pt x="4191320" y="1834466"/>
                </a:lnTo>
                <a:cubicBezTo>
                  <a:pt x="4191320" y="1165121"/>
                  <a:pt x="3647485" y="620572"/>
                  <a:pt x="2979020" y="620572"/>
                </a:cubicBezTo>
                <a:lnTo>
                  <a:pt x="0" y="6205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1BFC748-468D-2291-9167-BEDEECD6C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088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70D3CB88-3AF9-F4F2-F20B-8E4E118F6D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1563688"/>
            <a:ext cx="11160125" cy="4781550"/>
          </a:xfrm>
        </p:spPr>
        <p:txBody>
          <a:bodyPr/>
          <a:lstStyle>
            <a:lvl1pPr>
              <a:defRPr sz="9500">
                <a:solidFill>
                  <a:schemeClr val="bg1"/>
                </a:solidFill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51425-F238-4680-86A6-B3F7E82D6FCF}" type="datetime1">
              <a:rPr lang="cs-CZ" smtClean="0"/>
              <a:t>14.11.2024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91C99AD-088F-8BED-AF13-3DDCBFD99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136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1563688"/>
            <a:ext cx="11160125" cy="4781550"/>
          </a:xfrm>
        </p:spPr>
        <p:txBody>
          <a:bodyPr/>
          <a:lstStyle>
            <a:lvl1pPr>
              <a:defRPr sz="9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AEE71D-7354-47F7-AD65-09767E2261BF}" type="datetime1">
              <a:rPr lang="cs-CZ" smtClean="0"/>
              <a:t>14.11.2024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CD147FC-85B0-A705-4FE8-B246D7605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096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7" y="1988840"/>
            <a:ext cx="9001124" cy="2101769"/>
          </a:xfrm>
        </p:spPr>
        <p:txBody>
          <a:bodyPr/>
          <a:lstStyle>
            <a:lvl1pPr algn="ctr"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5438" y="4806838"/>
            <a:ext cx="9001124" cy="380681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6BF775-ED24-3048-F696-1A3CB2FA7A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077" y="1357963"/>
            <a:ext cx="463841" cy="3591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B15952-203D-CBAF-0BE4-B2CE187BD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877" y="4221088"/>
            <a:ext cx="463841" cy="353073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804BC84-BC5C-A237-F89B-D78E077B86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3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REPORT_Copy text on colour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Grafik 8">
            <a:extLst>
              <a:ext uri="{FF2B5EF4-FFF2-40B4-BE49-F238E27FC236}">
                <a16:creationId xmlns:a16="http://schemas.microsoft.com/office/drawing/2014/main" id="{B1CB7BF3-156B-CE30-14B3-0F2C6CCC3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9" y="6422437"/>
            <a:ext cx="691358" cy="314193"/>
          </a:xfrm>
          <a:prstGeom prst="rect">
            <a:avLst/>
          </a:prstGeom>
        </p:spPr>
      </p:pic>
      <p:pic>
        <p:nvPicPr>
          <p:cNvPr id="4" name="Grafik 8">
            <a:extLst>
              <a:ext uri="{FF2B5EF4-FFF2-40B4-BE49-F238E27FC236}">
                <a16:creationId xmlns:a16="http://schemas.microsoft.com/office/drawing/2014/main" id="{7C19C5B2-4CF0-F45E-6398-5C165F3FA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9" y="6422437"/>
            <a:ext cx="691358" cy="314193"/>
          </a:xfrm>
          <a:prstGeom prst="rect">
            <a:avLst/>
          </a:prstGeom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84CA3C69-8AC5-05F0-38A1-94497D35B2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9" y="6422437"/>
            <a:ext cx="691358" cy="314192"/>
          </a:xfrm>
          <a:prstGeom prst="rect">
            <a:avLst/>
          </a:prstGeom>
        </p:spPr>
      </p:pic>
      <p:sp>
        <p:nvSpPr>
          <p:cNvPr id="14" name="Tabellenplatzhalter 7">
            <a:extLst>
              <a:ext uri="{FF2B5EF4-FFF2-40B4-BE49-F238E27FC236}">
                <a16:creationId xmlns:a16="http://schemas.microsoft.com/office/drawing/2014/main" id="{CD496412-9810-117C-647D-E641AA050C3B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15937" y="1376364"/>
            <a:ext cx="11160126" cy="4628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table by clicking on symbol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90B2A662-E7EF-6A3B-8487-2E1BC5F477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9231" y="6132193"/>
            <a:ext cx="5312870" cy="210186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7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5443401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+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Grafik 4">
            <a:extLst>
              <a:ext uri="{FF2B5EF4-FFF2-40B4-BE49-F238E27FC236}">
                <a16:creationId xmlns:a16="http://schemas.microsoft.com/office/drawing/2014/main" id="{97E0F36E-71AC-5602-E9B3-74D876A78702}"/>
              </a:ext>
            </a:extLst>
          </p:cNvPr>
          <p:cNvSpPr/>
          <p:nvPr userDrawn="1"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4CC7D508-9A99-DC1C-B9D5-ADCE0FF6E9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4" y="0"/>
            <a:ext cx="4511675" cy="6867524"/>
          </a:xfrm>
          <a:custGeom>
            <a:avLst/>
            <a:gdLst>
              <a:gd name="connsiteX0" fmla="*/ 0 w 4511675"/>
              <a:gd name="connsiteY0" fmla="*/ 0 h 6867524"/>
              <a:gd name="connsiteX1" fmla="*/ 4511675 w 4511675"/>
              <a:gd name="connsiteY1" fmla="*/ 0 h 6867524"/>
              <a:gd name="connsiteX2" fmla="*/ 4511675 w 4511675"/>
              <a:gd name="connsiteY2" fmla="*/ 6867524 h 6867524"/>
              <a:gd name="connsiteX3" fmla="*/ 0 w 4511675"/>
              <a:gd name="connsiteY3" fmla="*/ 6867524 h 6867524"/>
              <a:gd name="connsiteX4" fmla="*/ 0 w 4511675"/>
              <a:gd name="connsiteY4" fmla="*/ 6246953 h 6867524"/>
              <a:gd name="connsiteX5" fmla="*/ 3074270 w 4511675"/>
              <a:gd name="connsiteY5" fmla="*/ 6246953 h 6867524"/>
              <a:gd name="connsiteX6" fmla="*/ 4286570 w 4511675"/>
              <a:gd name="connsiteY6" fmla="*/ 5033059 h 6867524"/>
              <a:gd name="connsiteX7" fmla="*/ 4286570 w 4511675"/>
              <a:gd name="connsiteY7" fmla="*/ 1 h 6867524"/>
              <a:gd name="connsiteX8" fmla="*/ 4248495 w 4511675"/>
              <a:gd name="connsiteY8" fmla="*/ 1 h 6867524"/>
              <a:gd name="connsiteX9" fmla="*/ 4248495 w 4511675"/>
              <a:gd name="connsiteY9" fmla="*/ 5033059 h 6867524"/>
              <a:gd name="connsiteX10" fmla="*/ 3074270 w 4511675"/>
              <a:gd name="connsiteY10" fmla="*/ 6208866 h 6867524"/>
              <a:gd name="connsiteX11" fmla="*/ 0 w 4511675"/>
              <a:gd name="connsiteY11" fmla="*/ 620886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67524">
                <a:moveTo>
                  <a:pt x="0" y="0"/>
                </a:moveTo>
                <a:lnTo>
                  <a:pt x="4511675" y="0"/>
                </a:lnTo>
                <a:lnTo>
                  <a:pt x="4511675" y="6867524"/>
                </a:lnTo>
                <a:lnTo>
                  <a:pt x="0" y="6867524"/>
                </a:lnTo>
                <a:lnTo>
                  <a:pt x="0" y="6246953"/>
                </a:lnTo>
                <a:lnTo>
                  <a:pt x="3074270" y="6246953"/>
                </a:lnTo>
                <a:cubicBezTo>
                  <a:pt x="3742735" y="6246953"/>
                  <a:pt x="4286570" y="5702404"/>
                  <a:pt x="4286570" y="5033059"/>
                </a:cubicBezTo>
                <a:lnTo>
                  <a:pt x="4286570" y="1"/>
                </a:lnTo>
                <a:lnTo>
                  <a:pt x="4248495" y="1"/>
                </a:lnTo>
                <a:lnTo>
                  <a:pt x="4248495" y="5033059"/>
                </a:lnTo>
                <a:cubicBezTo>
                  <a:pt x="4248495" y="5681393"/>
                  <a:pt x="3721744" y="6208866"/>
                  <a:pt x="3074270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265" y="2619375"/>
            <a:ext cx="5521385" cy="3169124"/>
          </a:xfrm>
        </p:spPr>
        <p:txBody>
          <a:bodyPr/>
          <a:lstStyle>
            <a:lvl1pPr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C0C490-1020-4F03-A579-A776C034BB33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0042" y="5407818"/>
            <a:ext cx="3512346" cy="38068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EE96DAE-9F59-833A-BCE1-ACA977DA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013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opy text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FF6A1-84EA-4255-8A70-C5781CDA07CF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6948487" cy="4103688"/>
          </a:xfrm>
        </p:spPr>
        <p:txBody>
          <a:bodyPr/>
          <a:lstStyle>
            <a:lvl1pPr marL="266700" indent="-266700">
              <a:defRPr sz="2400">
                <a:solidFill>
                  <a:schemeClr val="bg1"/>
                </a:solidFill>
              </a:defRPr>
            </a:lvl1pPr>
            <a:lvl2pPr marL="271463" indent="-271463">
              <a:defRPr sz="2400">
                <a:solidFill>
                  <a:schemeClr val="bg1"/>
                </a:solidFill>
              </a:defRPr>
            </a:lvl2pPr>
            <a:lvl3pPr marL="538163" indent="-273050">
              <a:defRPr sz="2400">
                <a:solidFill>
                  <a:schemeClr val="bg1"/>
                </a:solidFill>
              </a:defRPr>
            </a:lvl3pPr>
            <a:lvl4pPr marL="803275" indent="-263525">
              <a:defRPr sz="2400">
                <a:solidFill>
                  <a:schemeClr val="bg1"/>
                </a:solidFill>
              </a:defRPr>
            </a:lvl4pPr>
            <a:lvl5pPr marL="1076325" indent="-261938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A841292-9858-25E8-D5B1-DE82A8444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258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945D-5A0E-4B15-A4BC-97AB6FCE0186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6948487" cy="4103688"/>
          </a:xfrm>
        </p:spPr>
        <p:txBody>
          <a:bodyPr/>
          <a:lstStyle>
            <a:lvl1pPr marL="266700" indent="-266700">
              <a:defRPr sz="2400"/>
            </a:lvl1pPr>
            <a:lvl2pPr marL="271463" indent="-271463">
              <a:defRPr sz="2400"/>
            </a:lvl2pPr>
            <a:lvl3pPr marL="538163" indent="-273050">
              <a:defRPr sz="2400"/>
            </a:lvl3pPr>
            <a:lvl4pPr marL="803275" indent="-263525">
              <a:defRPr sz="2400"/>
            </a:lvl4pPr>
            <a:lvl5pPr marL="1076325" indent="-261938">
              <a:defRPr sz="24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1209730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text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BA8345-A404-4FB7-8C67-E4CB610322E4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092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E0C2-5C09-41BD-9E77-72DC9F544C2B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2241550"/>
            <a:ext cx="5472110" cy="4103688"/>
          </a:xfrm>
        </p:spPr>
        <p:txBody>
          <a:bodyPr/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719279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DC2A-40A8-40D9-BE9A-83B74DD4B1CF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8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5967414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Right)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8C339001-6AB6-F5CB-1054-DEC0865370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8F2B7-631E-4B96-B31E-8891968D8E1B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8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F47171FB-6187-1DC8-0E11-2F1E265D0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769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ef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325" y="620714"/>
            <a:ext cx="3995737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AFB5-26CE-4E15-8EE4-E68AB5F7939C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325" y="2241550"/>
            <a:ext cx="3995737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0325" y="275183"/>
            <a:ext cx="3995738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61D31E46-3E76-F666-E8F9-02DA97BA62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3164235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Left)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9635" y="620714"/>
            <a:ext cx="3986427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3B38A6-69F6-4D69-90FF-1CAF4914FF11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9635" y="2231827"/>
            <a:ext cx="3986427" cy="41134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9635" y="275183"/>
            <a:ext cx="3986427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DC5CE066-1886-D38C-E40C-8359155A9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C3BA6EF-CA71-30F0-A3C7-BE02FD73A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939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8863-4A07-447B-AD7D-ADC12B4A9967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5472042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5472042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F7F19B2-9558-5BD7-6F06-3E30B69232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376362"/>
            <a:ext cx="5472042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B3EB307-DE58-7D91-FAC8-9F73C171AE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020" y="1376362"/>
            <a:ext cx="5472042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341338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EE613EA3-BC16-E0A5-5957-7A5B2E2A4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11160125" cy="1571626"/>
          </a:xfrm>
        </p:spPr>
        <p:txBody>
          <a:bodyPr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topline</a:t>
            </a:r>
            <a:endParaRPr lang="en-GB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algn="l"/>
            <a:fld id="{3587636D-E443-4191-A3A4-CCB5DC73C5BE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B5DEC59-AB6A-47C0-942F-4AEFED19A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1171218"/>
            <a:ext cx="2449855" cy="82941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B322F0F-ECE4-C473-8841-A2ECC5163B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fik 8">
            <a:extLst>
              <a:ext uri="{FF2B5EF4-FFF2-40B4-BE49-F238E27FC236}">
                <a16:creationId xmlns:a16="http://schemas.microsoft.com/office/drawing/2014/main" id="{B7FBDCEA-426C-36B4-BBB1-C8B0537FEC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6" y="1171218"/>
            <a:ext cx="2449855" cy="8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460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5F4-8991-4B87-A5DA-D4EDF344D056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59E7B93-87F4-B87D-5BF5-9B6054758A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4001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064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0AC9F5-EEBE-671C-1159-AB8180EE3B5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14001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8D03FEE-AC9C-684A-1B73-61AA20B112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12064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3222420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8FC1-F8E9-4364-A114-3AB56A71AADF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997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A3CFA9BC-806E-F0DF-76E7-A790C5A6D9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062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1B90849C-0499-DFD6-5B5D-6C7A966E53E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5938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75FCA175-DD53-E408-EC4C-4A46150284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9979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37012A2C-45E5-F3F0-80D4-0C5A1CA60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04020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9" name="Bildplatzhalter 6">
            <a:extLst>
              <a:ext uri="{FF2B5EF4-FFF2-40B4-BE49-F238E27FC236}">
                <a16:creationId xmlns:a16="http://schemas.microsoft.com/office/drawing/2014/main" id="{2BAC117D-09E5-9074-DDED-5357FB65A1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48064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13328057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text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D1EC44-98B3-48D9-9D40-F2FA00F0851B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A7ADC4F1-E2E4-B165-DDC0-955685F87E8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1039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788-3BEE-45B2-96AB-7A2FF9E99B18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2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264825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E04E-7DE6-4BE8-90EF-EFBEB880F30E}" type="datetime1">
              <a:rPr lang="cs-CZ" smtClean="0"/>
              <a:t>14.11.2024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92DA578A-F131-0318-926B-74765F5F7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9277532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D0E66-8657-12F6-BA2C-ACED9AC5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F739-0036-41E4-8136-504BF41C3692}" type="datetime1">
              <a:rPr lang="cs-CZ" smtClean="0"/>
              <a:t>14.11.2024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0E9382-4E0A-4671-91DD-123712B0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427CE1-416A-C38F-D0F8-0E3C015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765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5240"/>
            <a:ext cx="11160125" cy="1021080"/>
          </a:xfrm>
        </p:spPr>
        <p:txBody>
          <a:bodyPr anchor="t"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463540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31A04DC-8AA1-DEEF-753E-E93960DD5D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783351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Contact Details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3A157E5-E4FF-FB4F-0452-41C5CC9745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0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36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5240"/>
            <a:ext cx="11160125" cy="1021080"/>
          </a:xfrm>
        </p:spPr>
        <p:txBody>
          <a:bodyPr anchor="t"/>
          <a:lstStyle>
            <a:lvl1pPr>
              <a:defRPr sz="5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463540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11CB8862-93EB-4E77-6FBE-92DFF7B0CC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783351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23257732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A463-A040-4DE8-84FE-39B8866F1A2C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390651"/>
            <a:ext cx="11160125" cy="49545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437668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966999-5E94-4237-9D9D-B60F7EB0C7B6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390651"/>
            <a:ext cx="11160125" cy="495458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B4DF82A-3CAB-2D71-CB8F-7C57CC653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7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7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oleObject" Target="../embeddings/oleObject2.bin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9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90.xml"/><Relationship Id="rId34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41" Type="http://schemas.openxmlformats.org/officeDocument/2006/relationships/image" Target="../media/image10.emf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37" Type="http://schemas.openxmlformats.org/officeDocument/2006/relationships/slideLayout" Target="../slideLayouts/slideLayout106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36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35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02.xml"/><Relationship Id="rId38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EF7D6237-4BEC-4A0A-B0C5-7603ACB10300}"/>
              </a:ext>
            </a:extLst>
          </p:cNvPr>
          <p:cNvGraphicFramePr>
            <a:graphicFrameLocks noChangeAspect="1"/>
          </p:cNvGraphicFramePr>
          <p:nvPr>
            <p:custDataLst>
              <p:tags r:id="rId71"/>
            </p:custDataLst>
            <p:extLst>
              <p:ext uri="{D42A27DB-BD31-4B8C-83A1-F6EECF244321}">
                <p14:modId xmlns:p14="http://schemas.microsoft.com/office/powerpoint/2010/main" val="2402159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3" imgW="425" imgH="424" progId="TCLayout.ActiveDocument.1">
                  <p:embed/>
                </p:oleObj>
              </mc:Choice>
              <mc:Fallback>
                <p:oleObj name="think-cell Folie" r:id="rId73" imgW="425" imgH="42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EF7D6237-4BEC-4A0A-B0C5-7603ACB10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66D4-56CF-E65D-EF54-A107BB0EE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604247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fld id="{77502304-7A55-46D4-81B9-53A99001D774}" type="datetime6">
              <a:rPr lang="cs-CZ" smtClean="0"/>
              <a:t>listopad ’24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A9DC3-B5BE-6DA6-08A7-96CC6F56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59481"/>
            <a:ext cx="4246565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r>
              <a:rPr lang="en-GB"/>
              <a:t>Měsíční zpráva o vývoji finančních trhů a portfolia klienta </a:t>
            </a:r>
            <a:endParaRPr lang="en-GB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9237A6-A30E-BAF9-E634-5A3457BD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620714"/>
            <a:ext cx="11160125" cy="755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DE46C2-FD1F-6925-3447-1FEED2883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241549"/>
            <a:ext cx="6948488" cy="410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6DDDF-AAC4-2A06-25C0-0D0CABAF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4588" y="6452338"/>
            <a:ext cx="371475" cy="130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6B2685B9-07BE-4F13-B127-3F3C08900F9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18FBE24-E471-4E90-98AF-048EEDB6DD96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9" y="6422437"/>
            <a:ext cx="691358" cy="314193"/>
          </a:xfrm>
          <a:prstGeom prst="rect">
            <a:avLst/>
          </a:prstGeom>
        </p:spPr>
      </p:pic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2DADE3D-AD10-696F-63F5-F69A42261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2"/>
            </p:custDataLst>
            <p:extLst>
              <p:ext uri="{D42A27DB-BD31-4B8C-83A1-F6EECF244321}">
                <p14:modId xmlns:p14="http://schemas.microsoft.com/office/powerpoint/2010/main" val="2402159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6" imgW="425" imgH="424" progId="TCLayout.ActiveDocument.1">
                  <p:embed/>
                </p:oleObj>
              </mc:Choice>
              <mc:Fallback>
                <p:oleObj name="think-cell Folie" r:id="rId76" imgW="425" imgH="42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D2DADE3D-AD10-696F-63F5-F69A42261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8">
            <a:extLst>
              <a:ext uri="{FF2B5EF4-FFF2-40B4-BE49-F238E27FC236}">
                <a16:creationId xmlns:a16="http://schemas.microsoft.com/office/drawing/2014/main" id="{712B40E9-8954-EAB9-EF3C-EBCA8609E330}"/>
              </a:ext>
            </a:extLst>
          </p:cNvPr>
          <p:cNvPicPr>
            <a:picLocks noChangeAspect="1"/>
          </p:cNvPicPr>
          <p:nvPr userDrawn="1"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9" y="6422437"/>
            <a:ext cx="691358" cy="31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3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841" r:id="rId3"/>
    <p:sldLayoutId id="2147483796" r:id="rId4"/>
    <p:sldLayoutId id="2147483797" r:id="rId5"/>
    <p:sldLayoutId id="2147483840" r:id="rId6"/>
    <p:sldLayoutId id="2147483800" r:id="rId7"/>
    <p:sldLayoutId id="2147483842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  <p:sldLayoutId id="2147483815" r:id="rId23"/>
    <p:sldLayoutId id="2147483816" r:id="rId24"/>
    <p:sldLayoutId id="2147483817" r:id="rId25"/>
    <p:sldLayoutId id="2147483818" r:id="rId26"/>
    <p:sldLayoutId id="2147483819" r:id="rId27"/>
    <p:sldLayoutId id="2147483820" r:id="rId28"/>
    <p:sldLayoutId id="2147483821" r:id="rId29"/>
    <p:sldLayoutId id="2147483822" r:id="rId30"/>
    <p:sldLayoutId id="2147483823" r:id="rId31"/>
    <p:sldLayoutId id="2147483824" r:id="rId32"/>
    <p:sldLayoutId id="2147483825" r:id="rId33"/>
    <p:sldLayoutId id="2147483826" r:id="rId34"/>
    <p:sldLayoutId id="2147483827" r:id="rId35"/>
    <p:sldLayoutId id="2147483828" r:id="rId36"/>
    <p:sldLayoutId id="2147483829" r:id="rId37"/>
    <p:sldLayoutId id="2147483830" r:id="rId38"/>
    <p:sldLayoutId id="2147483831" r:id="rId39"/>
    <p:sldLayoutId id="2147483832" r:id="rId40"/>
    <p:sldLayoutId id="2147483833" r:id="rId41"/>
    <p:sldLayoutId id="2147483834" r:id="rId42"/>
    <p:sldLayoutId id="2147483835" r:id="rId43"/>
    <p:sldLayoutId id="2147483836" r:id="rId44"/>
    <p:sldLayoutId id="2147483837" r:id="rId45"/>
    <p:sldLayoutId id="2147483838" r:id="rId46"/>
    <p:sldLayoutId id="2147483839" r:id="rId47"/>
    <p:sldLayoutId id="2147483656" r:id="rId48"/>
    <p:sldLayoutId id="2147483695" r:id="rId49"/>
    <p:sldLayoutId id="2147483696" r:id="rId50"/>
    <p:sldLayoutId id="2147483697" r:id="rId51"/>
    <p:sldLayoutId id="2147483694" r:id="rId52"/>
    <p:sldLayoutId id="2147483684" r:id="rId53"/>
    <p:sldLayoutId id="2147483698" r:id="rId54"/>
    <p:sldLayoutId id="2147483649" r:id="rId55"/>
    <p:sldLayoutId id="2147483657" r:id="rId56"/>
    <p:sldLayoutId id="2147483658" r:id="rId57"/>
    <p:sldLayoutId id="2147483659" r:id="rId58"/>
    <p:sldLayoutId id="2147483660" r:id="rId59"/>
    <p:sldLayoutId id="2147483661" r:id="rId60"/>
    <p:sldLayoutId id="2147483662" r:id="rId61"/>
    <p:sldLayoutId id="2147483673" r:id="rId62"/>
    <p:sldLayoutId id="2147483672" r:id="rId63"/>
    <p:sldLayoutId id="2147483674" r:id="rId64"/>
    <p:sldLayoutId id="2147483663" r:id="rId65"/>
    <p:sldLayoutId id="2147483665" r:id="rId66"/>
    <p:sldLayoutId id="2147483667" r:id="rId67"/>
    <p:sldLayoutId id="2147483693" r:id="rId68"/>
    <p:sldLayoutId id="2147483843" r:id="rId69"/>
  </p:sldLayoutIdLst>
  <p:hf hdr="0" ftr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7325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6213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325">
          <p15:clr>
            <a:srgbClr val="F26B43"/>
          </p15:clr>
        </p15:guide>
        <p15:guide id="11" pos="7355">
          <p15:clr>
            <a:srgbClr val="F26B43"/>
          </p15:clr>
        </p15:guide>
        <p15:guide id="12" orient="horz" pos="1412">
          <p15:clr>
            <a:srgbClr val="F26B43"/>
          </p15:clr>
        </p15:guide>
        <p15:guide id="13" orient="horz" pos="3997">
          <p15:clr>
            <a:srgbClr val="F26B43"/>
          </p15:clr>
        </p15:guide>
        <p15:guide id="14" orient="horz" pos="867">
          <p15:clr>
            <a:srgbClr val="F26B43"/>
          </p15:clr>
        </p15:guide>
        <p15:guide id="15" orient="horz" pos="391">
          <p15:clr>
            <a:srgbClr val="F26B43"/>
          </p15:clr>
        </p15:guide>
        <p15:guide id="16" pos="4838">
          <p15:clr>
            <a:srgbClr val="F26B43"/>
          </p15:clr>
        </p15:guide>
        <p15:guide id="17" pos="4702">
          <p15:clr>
            <a:srgbClr val="F26B43"/>
          </p15:clr>
        </p15:guide>
        <p15:guide id="18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66D4-56CF-E65D-EF54-A107BB0EE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604247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fld id="{5C4A12A3-CEC3-487D-A769-16508060A04B}" type="datetime1">
              <a:rPr lang="cs-CZ" smtClean="0"/>
              <a:t>14.11.2024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A9DC3-B5BE-6DA6-08A7-96CC6F56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59481"/>
            <a:ext cx="4246565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9237A6-A30E-BAF9-E634-5A3457BD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620714"/>
            <a:ext cx="11160125" cy="755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DE46C2-FD1F-6925-3447-1FEED2883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241549"/>
            <a:ext cx="6948488" cy="410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6DDDF-AAC4-2A06-25C0-0D0CABAF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4588" y="6452338"/>
            <a:ext cx="371475" cy="130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916599-4700-F86F-88BD-507BC5F1BBB7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96" y="6420804"/>
            <a:ext cx="643991" cy="2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4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  <p:sldLayoutId id="2147483867" r:id="rId23"/>
    <p:sldLayoutId id="2147483868" r:id="rId24"/>
    <p:sldLayoutId id="2147483869" r:id="rId25"/>
    <p:sldLayoutId id="2147483870" r:id="rId26"/>
    <p:sldLayoutId id="2147483871" r:id="rId27"/>
    <p:sldLayoutId id="2147483872" r:id="rId28"/>
    <p:sldLayoutId id="2147483873" r:id="rId29"/>
    <p:sldLayoutId id="2147483874" r:id="rId30"/>
    <p:sldLayoutId id="2147483875" r:id="rId31"/>
    <p:sldLayoutId id="2147483876" r:id="rId32"/>
    <p:sldLayoutId id="2147483877" r:id="rId33"/>
    <p:sldLayoutId id="2147483878" r:id="rId34"/>
    <p:sldLayoutId id="2147483879" r:id="rId35"/>
    <p:sldLayoutId id="2147483880" r:id="rId36"/>
    <p:sldLayoutId id="2147483881" r:id="rId37"/>
    <p:sldLayoutId id="2147483882" r:id="rId38"/>
    <p:sldLayoutId id="2147483883" r:id="rId39"/>
  </p:sldLayoutIdLst>
  <p:hf sldNum="0" hdr="0" ftr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7325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6213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pos="7355">
          <p15:clr>
            <a:srgbClr val="F26B43"/>
          </p15:clr>
        </p15:guide>
        <p15:guide id="3" orient="horz" pos="1412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orient="horz" pos="867">
          <p15:clr>
            <a:srgbClr val="F26B43"/>
          </p15:clr>
        </p15:guide>
        <p15:guide id="6" orient="horz" pos="391">
          <p15:clr>
            <a:srgbClr val="F26B43"/>
          </p15:clr>
        </p15:guide>
        <p15:guide id="7" pos="4838">
          <p15:clr>
            <a:srgbClr val="F26B43"/>
          </p15:clr>
        </p15:guide>
        <p15:guide id="8" pos="4702">
          <p15:clr>
            <a:srgbClr val="F26B43"/>
          </p15:clr>
        </p15:guide>
        <p15:guide id="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8C132A0-8C9B-8268-5A52-E17FD7783F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Člen skupiny ERSTE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DBFEF-2225-BF36-036D-B5BD2C4E4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160193"/>
            <a:ext cx="5022713" cy="254727"/>
          </a:xfrm>
        </p:spPr>
        <p:txBody>
          <a:bodyPr/>
          <a:lstStyle/>
          <a:p>
            <a:pPr algn="l"/>
            <a:endParaRPr lang="cs-CZ" sz="2000"/>
          </a:p>
          <a:p>
            <a:pPr algn="l"/>
            <a:r>
              <a:rPr lang="cs-CZ" sz="2000"/>
              <a:t>27. listopadu 2024</a:t>
            </a:r>
            <a:endParaRPr lang="en-GB" sz="2000" dirty="0"/>
          </a:p>
        </p:txBody>
      </p:sp>
      <p:pic>
        <p:nvPicPr>
          <p:cNvPr id="19" name="Zástupný symbol obrázku 18">
            <a:extLst>
              <a:ext uri="{FF2B5EF4-FFF2-40B4-BE49-F238E27FC236}">
                <a16:creationId xmlns:a16="http://schemas.microsoft.com/office/drawing/2014/main" id="{969C7938-8EF9-B51F-5771-6FF5528710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9" r="16659"/>
          <a:stretch/>
        </p:blipFill>
        <p:spPr>
          <a:xfrm>
            <a:off x="6096000" y="-1"/>
            <a:ext cx="6095999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6FB7D3-BDE7-40A1-BC16-FC5895766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61" y="3318998"/>
            <a:ext cx="5921340" cy="1705065"/>
          </a:xfrm>
        </p:spPr>
        <p:txBody>
          <a:bodyPr/>
          <a:lstStyle/>
          <a:p>
            <a:r>
              <a:rPr lang="cs-CZ" altLang="cs-CZ" sz="3000" b="1" dirty="0"/>
              <a:t>Jaké strategie by měly obce </a:t>
            </a:r>
            <a:br>
              <a:rPr lang="cs-CZ" altLang="cs-CZ" sz="3000" b="1" dirty="0"/>
            </a:br>
            <a:r>
              <a:rPr lang="cs-CZ" altLang="cs-CZ" sz="3000" b="1" dirty="0"/>
              <a:t>zvolit pro efektivní zhodnocení disponibilních prostředků?</a:t>
            </a:r>
            <a:endParaRPr lang="en-DE" sz="3000" dirty="0"/>
          </a:p>
        </p:txBody>
      </p:sp>
    </p:spTree>
    <p:extLst>
      <p:ext uri="{BB962C8B-B14F-4D97-AF65-F5344CB8AC3E}">
        <p14:creationId xmlns:p14="http://schemas.microsoft.com/office/powerpoint/2010/main" val="355680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25588710-FC57-849D-5722-0F53AD21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597C-028E-473F-BF50-BBB8B8A24EC3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245375"/>
                </a:solidFill>
                <a:effectLst/>
                <a:uLnTx/>
                <a:uFillTx/>
                <a:latin typeface="Inter Semi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245375"/>
              </a:solidFill>
              <a:effectLst/>
              <a:uLnTx/>
              <a:uFillTx/>
              <a:latin typeface="Inter SemiBold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B8E18221-C5EA-49AE-F2D2-B7FEC867DB1C}"/>
              </a:ext>
            </a:extLst>
          </p:cNvPr>
          <p:cNvSpPr/>
          <p:nvPr/>
        </p:nvSpPr>
        <p:spPr>
          <a:xfrm>
            <a:off x="10376899" y="1925674"/>
            <a:ext cx="174661" cy="226031"/>
          </a:xfrm>
          <a:custGeom>
            <a:avLst/>
            <a:gdLst>
              <a:gd name="connsiteX0" fmla="*/ 0 w 174661"/>
              <a:gd name="connsiteY0" fmla="*/ 92467 h 226031"/>
              <a:gd name="connsiteX1" fmla="*/ 71919 w 174661"/>
              <a:gd name="connsiteY1" fmla="*/ 226031 h 226031"/>
              <a:gd name="connsiteX2" fmla="*/ 174661 w 174661"/>
              <a:gd name="connsiteY2" fmla="*/ 0 h 22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61" h="226031">
                <a:moveTo>
                  <a:pt x="0" y="92467"/>
                </a:moveTo>
                <a:lnTo>
                  <a:pt x="71919" y="226031"/>
                </a:lnTo>
                <a:lnTo>
                  <a:pt x="174661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srgbClr val="245375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2" name="Nadpis 7">
            <a:extLst>
              <a:ext uri="{FF2B5EF4-FFF2-40B4-BE49-F238E27FC236}">
                <a16:creationId xmlns:a16="http://schemas.microsoft.com/office/drawing/2014/main" id="{D8D2F0CB-3B48-1EDF-EC72-251C7E6B4057}"/>
              </a:ext>
            </a:extLst>
          </p:cNvPr>
          <p:cNvSpPr txBox="1">
            <a:spLocks/>
          </p:cNvSpPr>
          <p:nvPr/>
        </p:nvSpPr>
        <p:spPr>
          <a:xfrm>
            <a:off x="530441" y="783519"/>
            <a:ext cx="9551300" cy="48263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</a:rPr>
              <a:t>Minulé výnosy nejsou zárukou ani indikací budoucích výnosů ... neinvestujte podle minulosti </a:t>
            </a:r>
          </a:p>
          <a:p>
            <a:pPr marL="914400" lvl="1" indent="-457200">
              <a:buFontTx/>
              <a:buChar char="-"/>
            </a:pPr>
            <a:r>
              <a:rPr lang="cs-CZ" sz="2400" dirty="0">
                <a:solidFill>
                  <a:schemeClr val="bg2"/>
                </a:solidFill>
              </a:rPr>
              <a:t>„Teď to neroste, do toho nepůjdu“</a:t>
            </a:r>
          </a:p>
          <a:p>
            <a:pPr marL="914400" lvl="1" indent="-457200">
              <a:buFontTx/>
              <a:buChar char="-"/>
            </a:pPr>
            <a:r>
              <a:rPr lang="cs-CZ" sz="2400" dirty="0">
                <a:solidFill>
                  <a:schemeClr val="bg2"/>
                </a:solidFill>
              </a:rPr>
              <a:t>„Počkám, až to poroste“</a:t>
            </a:r>
          </a:p>
          <a:p>
            <a:pPr marL="914400" lvl="1" indent="-457200">
              <a:buFontTx/>
              <a:buChar char="-"/>
            </a:pPr>
            <a:r>
              <a:rPr lang="cs-CZ" sz="2400" dirty="0">
                <a:solidFill>
                  <a:schemeClr val="bg2"/>
                </a:solidFill>
              </a:rPr>
              <a:t>„To hodně vynáší, to si koupím“</a:t>
            </a:r>
            <a:endParaRPr lang="cs-CZ" dirty="0">
              <a:solidFill>
                <a:schemeClr val="bg2"/>
              </a:solidFill>
            </a:endParaRPr>
          </a:p>
          <a:p>
            <a:pPr marL="457200" indent="-457200">
              <a:buFontTx/>
              <a:buChar char="-"/>
            </a:pPr>
            <a:endParaRPr lang="cs-CZ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</a:rPr>
              <a:t>„Proč bych investoval do státního dluhopisu s výnosem 4%, když mám na bankovním spořicím účtu 5%“?</a:t>
            </a:r>
          </a:p>
          <a:p>
            <a:r>
              <a:rPr lang="cs-CZ" sz="2400" b="0" dirty="0">
                <a:solidFill>
                  <a:schemeClr val="bg2"/>
                </a:solidFill>
              </a:rPr>
              <a:t>     -    „</a:t>
            </a:r>
            <a:r>
              <a:rPr lang="cs-CZ" sz="2400" b="0" dirty="0">
                <a:solidFill>
                  <a:schemeClr val="bg2"/>
                </a:solidFill>
                <a:ea typeface="+mn-ea"/>
                <a:cs typeface="+mn-cs"/>
              </a:rPr>
              <a:t>proto, že …“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2"/>
              </a:solidFill>
              <a:ea typeface="+mn-ea"/>
              <a:cs typeface="+mn-cs"/>
            </a:endParaRPr>
          </a:p>
          <a:p>
            <a:pPr marL="457200" indent="-457200">
              <a:buFontTx/>
              <a:buChar char="-"/>
            </a:pPr>
            <a:endParaRPr lang="cs-CZ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</a:rPr>
              <a:t>„Proč bych kupoval státní dluhopis s výnosem 4%, když tenhle firemní dluhopis  schválený ČNB mi nese 8%“? </a:t>
            </a:r>
          </a:p>
          <a:p>
            <a:r>
              <a:rPr lang="cs-CZ" sz="2400" b="0" dirty="0">
                <a:solidFill>
                  <a:schemeClr val="bg2"/>
                </a:solidFill>
              </a:rPr>
              <a:t>     -    „</a:t>
            </a:r>
            <a:r>
              <a:rPr lang="cs-CZ" sz="2400" b="0" dirty="0">
                <a:solidFill>
                  <a:schemeClr val="bg2"/>
                </a:solidFill>
                <a:ea typeface="+mn-ea"/>
                <a:cs typeface="+mn-cs"/>
              </a:rPr>
              <a:t>proto, že …“ </a:t>
            </a:r>
            <a:endParaRPr lang="cs-CZ" sz="2400" dirty="0">
              <a:solidFill>
                <a:schemeClr val="bg2"/>
              </a:solidFill>
            </a:endParaRPr>
          </a:p>
          <a:p>
            <a:pPr marL="457200" indent="-457200">
              <a:buFontTx/>
              <a:buChar char="-"/>
            </a:pPr>
            <a:endParaRPr lang="cs-CZ" dirty="0">
              <a:solidFill>
                <a:schemeClr val="bg2"/>
              </a:solidFill>
            </a:endParaRPr>
          </a:p>
          <a:p>
            <a:pPr marL="457200" indent="-457200">
              <a:buFontTx/>
              <a:buChar char="-"/>
            </a:pP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A1326B5-861A-7F70-F744-87078333E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6950" y="788036"/>
            <a:ext cx="1137638" cy="113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8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25588710-FC57-849D-5722-0F53AD21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>
                <a:solidFill>
                  <a:schemeClr val="bg2"/>
                </a:solidFill>
              </a:rPr>
              <a:pPr/>
              <a:t>11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B8E18221-C5EA-49AE-F2D2-B7FEC867DB1C}"/>
              </a:ext>
            </a:extLst>
          </p:cNvPr>
          <p:cNvSpPr/>
          <p:nvPr/>
        </p:nvSpPr>
        <p:spPr>
          <a:xfrm>
            <a:off x="10376899" y="1925674"/>
            <a:ext cx="174661" cy="226031"/>
          </a:xfrm>
          <a:custGeom>
            <a:avLst/>
            <a:gdLst>
              <a:gd name="connsiteX0" fmla="*/ 0 w 174661"/>
              <a:gd name="connsiteY0" fmla="*/ 92467 h 226031"/>
              <a:gd name="connsiteX1" fmla="*/ 71919 w 174661"/>
              <a:gd name="connsiteY1" fmla="*/ 226031 h 226031"/>
              <a:gd name="connsiteX2" fmla="*/ 174661 w 174661"/>
              <a:gd name="connsiteY2" fmla="*/ 0 h 22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61" h="226031">
                <a:moveTo>
                  <a:pt x="0" y="92467"/>
                </a:moveTo>
                <a:lnTo>
                  <a:pt x="71919" y="226031"/>
                </a:lnTo>
                <a:lnTo>
                  <a:pt x="174661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2"/>
              </a:solidFill>
            </a:endParaRP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53C97552-B9C3-ACEF-8043-3D8A33AFA1ED}"/>
              </a:ext>
            </a:extLst>
          </p:cNvPr>
          <p:cNvSpPr txBox="1">
            <a:spLocks/>
          </p:cNvSpPr>
          <p:nvPr/>
        </p:nvSpPr>
        <p:spPr>
          <a:xfrm>
            <a:off x="1011531" y="2729066"/>
            <a:ext cx="10168937" cy="8435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cs-CZ" sz="4800" dirty="0">
                <a:solidFill>
                  <a:schemeClr val="bg2"/>
                </a:solidFill>
              </a:rPr>
              <a:t>NENÍ DLUHOPIS JAKO DLUHOPIS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3" name="Obrázek 2" descr="Obsah obrázku text, Písmo, snímek obrazovky&#10;&#10;Popis byl vytvořen automaticky">
            <a:extLst>
              <a:ext uri="{FF2B5EF4-FFF2-40B4-BE49-F238E27FC236}">
                <a16:creationId xmlns:a16="http://schemas.microsoft.com/office/drawing/2014/main" id="{476B4982-E4A1-E359-2C4E-DDF6A5C57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73" y="3981575"/>
            <a:ext cx="7428418" cy="1819351"/>
          </a:xfrm>
          <a:prstGeom prst="rect">
            <a:avLst/>
          </a:prstGeom>
        </p:spPr>
      </p:pic>
      <p:sp>
        <p:nvSpPr>
          <p:cNvPr id="2" name="Textfeld 12">
            <a:extLst>
              <a:ext uri="{FF2B5EF4-FFF2-40B4-BE49-F238E27FC236}">
                <a16:creationId xmlns:a16="http://schemas.microsoft.com/office/drawing/2014/main" id="{213E6640-7BEA-85C1-D8B0-239B2C949FFB}"/>
              </a:ext>
            </a:extLst>
          </p:cNvPr>
          <p:cNvSpPr txBox="1"/>
          <p:nvPr/>
        </p:nvSpPr>
        <p:spPr>
          <a:xfrm>
            <a:off x="2048173" y="3900230"/>
            <a:ext cx="7428418" cy="1982043"/>
          </a:xfrm>
          <a:prstGeom prst="roundRect">
            <a:avLst>
              <a:gd name="adj" fmla="val 5777"/>
            </a:avLst>
          </a:prstGeom>
          <a:noFill/>
          <a:ln w="34925">
            <a:solidFill>
              <a:schemeClr val="accent2"/>
            </a:solidFill>
          </a:ln>
        </p:spPr>
        <p:txBody>
          <a:bodyPr wrap="square" lIns="216000" tIns="288000" rIns="216000" bIns="288000" rtlCol="0" anchor="ctr">
            <a:noAutofit/>
          </a:bodyPr>
          <a:lstStyle/>
          <a:p>
            <a:pPr>
              <a:lnSpc>
                <a:spcPct val="107000"/>
              </a:lnSpc>
              <a:buClr>
                <a:schemeClr val="accent2"/>
              </a:buClr>
              <a:buSzPct val="120000"/>
            </a:pPr>
            <a:endParaRPr lang="cs-CZ" sz="10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noviny, Publikace, Novinový papír&#10;&#10;Popis byl vytvořen automaticky">
            <a:extLst>
              <a:ext uri="{FF2B5EF4-FFF2-40B4-BE49-F238E27FC236}">
                <a16:creationId xmlns:a16="http://schemas.microsoft.com/office/drawing/2014/main" id="{C40BA6FC-0FD4-B980-90A8-9784D7767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4769">
            <a:off x="9506296" y="379827"/>
            <a:ext cx="2090528" cy="2092982"/>
          </a:xfrm>
          <a:prstGeom prst="rect">
            <a:avLst/>
          </a:prstGeom>
        </p:spPr>
      </p:pic>
      <p:pic>
        <p:nvPicPr>
          <p:cNvPr id="9" name="Obrázek 8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F5D0FFB3-4641-EA65-A570-E68DCF9F8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1092">
            <a:off x="304799" y="479589"/>
            <a:ext cx="2861496" cy="172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25588710-FC57-849D-5722-0F53AD21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597C-028E-473F-BF50-BBB8B8A24EC3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245375"/>
                </a:solidFill>
                <a:effectLst/>
                <a:uLnTx/>
                <a:uFillTx/>
                <a:latin typeface="Inter Semi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245375"/>
              </a:solidFill>
              <a:effectLst/>
              <a:uLnTx/>
              <a:uFillTx/>
              <a:latin typeface="Inter SemiBold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B8E18221-C5EA-49AE-F2D2-B7FEC867DB1C}"/>
              </a:ext>
            </a:extLst>
          </p:cNvPr>
          <p:cNvSpPr/>
          <p:nvPr/>
        </p:nvSpPr>
        <p:spPr>
          <a:xfrm>
            <a:off x="10376899" y="1925674"/>
            <a:ext cx="174661" cy="226031"/>
          </a:xfrm>
          <a:custGeom>
            <a:avLst/>
            <a:gdLst>
              <a:gd name="connsiteX0" fmla="*/ 0 w 174661"/>
              <a:gd name="connsiteY0" fmla="*/ 92467 h 226031"/>
              <a:gd name="connsiteX1" fmla="*/ 71919 w 174661"/>
              <a:gd name="connsiteY1" fmla="*/ 226031 h 226031"/>
              <a:gd name="connsiteX2" fmla="*/ 174661 w 174661"/>
              <a:gd name="connsiteY2" fmla="*/ 0 h 22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61" h="226031">
                <a:moveTo>
                  <a:pt x="0" y="92467"/>
                </a:moveTo>
                <a:lnTo>
                  <a:pt x="71919" y="226031"/>
                </a:lnTo>
                <a:lnTo>
                  <a:pt x="174661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srgbClr val="245375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3" name="Nadpis 7">
            <a:extLst>
              <a:ext uri="{FF2B5EF4-FFF2-40B4-BE49-F238E27FC236}">
                <a16:creationId xmlns:a16="http://schemas.microsoft.com/office/drawing/2014/main" id="{3E1E1148-E27B-17D0-CBCB-10DDFF4F80D9}"/>
              </a:ext>
            </a:extLst>
          </p:cNvPr>
          <p:cNvSpPr txBox="1">
            <a:spLocks/>
          </p:cNvSpPr>
          <p:nvPr/>
        </p:nvSpPr>
        <p:spPr>
          <a:xfrm>
            <a:off x="673417" y="573570"/>
            <a:ext cx="10816908" cy="2704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2"/>
                </a:solidFill>
              </a:rPr>
              <a:t>Prospekt schválen Českou národní bankou. A stačí to?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2"/>
                </a:solidFill>
              </a:rPr>
              <a:t>Kolik stran má takový prospekt (často 100+). Čte to někdo?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2"/>
                </a:solidFill>
              </a:rPr>
              <a:t>Je lepší dluhopis s ratingem nebo bez?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2"/>
                </a:solidFill>
              </a:rPr>
              <a:t>A jak jsme na tom s výnosy dluhopisů?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2"/>
                </a:solidFill>
              </a:rPr>
              <a:t>Potřebuji peníze. Prodám vždy dluhopis na trhu?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2"/>
                </a:solidFill>
              </a:rPr>
              <a:t>Na papíru vypadají výnosy fajn, ale běda, když chci vybírat. </a:t>
            </a:r>
          </a:p>
          <a:p>
            <a:endParaRPr lang="cs-CZ" sz="2300" dirty="0">
              <a:solidFill>
                <a:schemeClr val="bg2"/>
              </a:solidFill>
            </a:endParaRPr>
          </a:p>
        </p:txBody>
      </p:sp>
      <p:sp>
        <p:nvSpPr>
          <p:cNvPr id="6" name="Textfeld 12">
            <a:extLst>
              <a:ext uri="{FF2B5EF4-FFF2-40B4-BE49-F238E27FC236}">
                <a16:creationId xmlns:a16="http://schemas.microsoft.com/office/drawing/2014/main" id="{28DAF504-0E2E-61A8-0A8A-90DAE1F9D89E}"/>
              </a:ext>
            </a:extLst>
          </p:cNvPr>
          <p:cNvSpPr txBox="1"/>
          <p:nvPr/>
        </p:nvSpPr>
        <p:spPr>
          <a:xfrm>
            <a:off x="1780443" y="4212501"/>
            <a:ext cx="9524145" cy="1982043"/>
          </a:xfrm>
          <a:prstGeom prst="roundRect">
            <a:avLst>
              <a:gd name="adj" fmla="val 5777"/>
            </a:avLst>
          </a:prstGeom>
          <a:noFill/>
          <a:ln w="34925">
            <a:solidFill>
              <a:schemeClr val="accent2"/>
            </a:solidFill>
          </a:ln>
        </p:spPr>
        <p:txBody>
          <a:bodyPr wrap="square" lIns="216000" tIns="288000" rIns="216000" bIns="288000" rtlCol="0" anchor="ctr">
            <a:noAutofit/>
          </a:bodyPr>
          <a:lstStyle/>
          <a:p>
            <a:pPr>
              <a:lnSpc>
                <a:spcPct val="107000"/>
              </a:lnSpc>
              <a:buClr>
                <a:schemeClr val="accent2"/>
              </a:buClr>
              <a:buSzPct val="120000"/>
            </a:pPr>
            <a:endParaRPr lang="cs-CZ" sz="10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4B649F3-3019-3392-2E23-C3A8C61089FC}"/>
              </a:ext>
            </a:extLst>
          </p:cNvPr>
          <p:cNvSpPr txBox="1"/>
          <p:nvPr/>
        </p:nvSpPr>
        <p:spPr>
          <a:xfrm>
            <a:off x="1574174" y="4335471"/>
            <a:ext cx="9647034" cy="224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i="1" dirty="0">
                <a:solidFill>
                  <a:schemeClr val="bg2"/>
                </a:solidFill>
              </a:rPr>
              <a:t>„V letech 2013-2023 skončil v insolvenci každý třináctý emitent dluhopisů (podvod, nafukování majetku emitenta, </a:t>
            </a:r>
            <a:r>
              <a:rPr lang="cs-CZ" sz="2000" i="1" dirty="0" err="1">
                <a:solidFill>
                  <a:schemeClr val="bg2"/>
                </a:solidFill>
              </a:rPr>
              <a:t>Ponziho</a:t>
            </a:r>
            <a:r>
              <a:rPr lang="cs-CZ" sz="2000" i="1" dirty="0">
                <a:solidFill>
                  <a:schemeClr val="bg2"/>
                </a:solidFill>
              </a:rPr>
              <a:t> </a:t>
            </a:r>
            <a:r>
              <a:rPr lang="cs-CZ" sz="2000" i="1" dirty="0" err="1">
                <a:solidFill>
                  <a:schemeClr val="bg2"/>
                </a:solidFill>
              </a:rPr>
              <a:t>schema</a:t>
            </a:r>
            <a:r>
              <a:rPr lang="cs-CZ" sz="2000" i="1" dirty="0">
                <a:solidFill>
                  <a:schemeClr val="bg2"/>
                </a:solidFill>
              </a:rPr>
              <a:t>, zkreslování informací, …). Jen v roce 2023 emitenti emitovali firemní dluhopisy v objemu 96 mld. Kč. Celý trh korporátních dluhopisů čítá cca 600 mld. Kč.“ 			Zdroj: </a:t>
            </a:r>
            <a:r>
              <a:rPr lang="cs-CZ" sz="2000" i="1" dirty="0" err="1">
                <a:solidFill>
                  <a:schemeClr val="bg2"/>
                </a:solidFill>
              </a:rPr>
              <a:t>Surveilligence</a:t>
            </a:r>
            <a:r>
              <a:rPr lang="cs-CZ" sz="2000" i="1" dirty="0">
                <a:solidFill>
                  <a:schemeClr val="bg2"/>
                </a:solidFill>
              </a:rPr>
              <a:t>, s.r.o.</a:t>
            </a:r>
          </a:p>
          <a:p>
            <a:pPr algn="ctr"/>
            <a:endParaRPr lang="cs-CZ" sz="2000" i="1" dirty="0">
              <a:solidFill>
                <a:schemeClr val="bg2"/>
              </a:solidFill>
            </a:endParaRPr>
          </a:p>
          <a:p>
            <a:pPr algn="ctr">
              <a:lnSpc>
                <a:spcPct val="107000"/>
              </a:lnSpc>
            </a:pPr>
            <a:endParaRPr lang="cs-CZ" sz="2000" dirty="0" err="1"/>
          </a:p>
        </p:txBody>
      </p:sp>
    </p:spTree>
    <p:extLst>
      <p:ext uri="{BB962C8B-B14F-4D97-AF65-F5344CB8AC3E}">
        <p14:creationId xmlns:p14="http://schemas.microsoft.com/office/powerpoint/2010/main" val="1987859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25588710-FC57-849D-5722-0F53AD21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>
                <a:solidFill>
                  <a:schemeClr val="bg2"/>
                </a:solidFill>
              </a:rPr>
              <a:pPr/>
              <a:t>13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B8E18221-C5EA-49AE-F2D2-B7FEC867DB1C}"/>
              </a:ext>
            </a:extLst>
          </p:cNvPr>
          <p:cNvSpPr/>
          <p:nvPr/>
        </p:nvSpPr>
        <p:spPr>
          <a:xfrm>
            <a:off x="10376899" y="1925674"/>
            <a:ext cx="174661" cy="226031"/>
          </a:xfrm>
          <a:custGeom>
            <a:avLst/>
            <a:gdLst>
              <a:gd name="connsiteX0" fmla="*/ 0 w 174661"/>
              <a:gd name="connsiteY0" fmla="*/ 92467 h 226031"/>
              <a:gd name="connsiteX1" fmla="*/ 71919 w 174661"/>
              <a:gd name="connsiteY1" fmla="*/ 226031 h 226031"/>
              <a:gd name="connsiteX2" fmla="*/ 174661 w 174661"/>
              <a:gd name="connsiteY2" fmla="*/ 0 h 22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61" h="226031">
                <a:moveTo>
                  <a:pt x="0" y="92467"/>
                </a:moveTo>
                <a:lnTo>
                  <a:pt x="71919" y="226031"/>
                </a:lnTo>
                <a:lnTo>
                  <a:pt x="174661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2"/>
              </a:solidFill>
            </a:endParaRP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53C97552-B9C3-ACEF-8043-3D8A33AFA1ED}"/>
              </a:ext>
            </a:extLst>
          </p:cNvPr>
          <p:cNvSpPr txBox="1">
            <a:spLocks/>
          </p:cNvSpPr>
          <p:nvPr/>
        </p:nvSpPr>
        <p:spPr>
          <a:xfrm>
            <a:off x="1135651" y="2544884"/>
            <a:ext cx="10168937" cy="8435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chemeClr val="bg2"/>
                </a:solidFill>
              </a:rPr>
              <a:t>OPRAVDU JE TO ZDARMA?</a:t>
            </a:r>
          </a:p>
        </p:txBody>
      </p:sp>
    </p:spTree>
    <p:extLst>
      <p:ext uri="{BB962C8B-B14F-4D97-AF65-F5344CB8AC3E}">
        <p14:creationId xmlns:p14="http://schemas.microsoft.com/office/powerpoint/2010/main" val="292701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12">
            <a:extLst>
              <a:ext uri="{FF2B5EF4-FFF2-40B4-BE49-F238E27FC236}">
                <a16:creationId xmlns:a16="http://schemas.microsoft.com/office/drawing/2014/main" id="{DBB018D7-E900-65DF-800C-1AC8C428F3B3}"/>
              </a:ext>
            </a:extLst>
          </p:cNvPr>
          <p:cNvSpPr txBox="1"/>
          <p:nvPr/>
        </p:nvSpPr>
        <p:spPr>
          <a:xfrm>
            <a:off x="1182547" y="1471643"/>
            <a:ext cx="4426898" cy="2962311"/>
          </a:xfrm>
          <a:prstGeom prst="roundRect">
            <a:avLst>
              <a:gd name="adj" fmla="val 5777"/>
            </a:avLst>
          </a:prstGeom>
          <a:noFill/>
          <a:ln w="22225">
            <a:solidFill>
              <a:schemeClr val="accent2"/>
            </a:solidFill>
          </a:ln>
        </p:spPr>
        <p:txBody>
          <a:bodyPr wrap="square" lIns="216000" tIns="288000" rIns="216000" bIns="288000" rtlCol="0" anchor="ctr">
            <a:noAutofit/>
          </a:bodyPr>
          <a:lstStyle/>
          <a:p>
            <a:pPr>
              <a:lnSpc>
                <a:spcPct val="107000"/>
              </a:lnSpc>
              <a:buClr>
                <a:schemeClr val="accent2"/>
              </a:buClr>
              <a:buSzPct val="120000"/>
            </a:pPr>
            <a:r>
              <a:rPr lang="cs-CZ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„my jsme si koupili ten fond zadarmo, a ten váš mandát stojí 0,4% ročně“</a:t>
            </a:r>
          </a:p>
        </p:txBody>
      </p:sp>
      <p:pic>
        <p:nvPicPr>
          <p:cNvPr id="4" name="Obrázek 3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8F76D9AD-B623-A499-B4F2-97D714D7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6353235"/>
            <a:ext cx="730110" cy="328684"/>
          </a:xfrm>
          <a:prstGeom prst="rect">
            <a:avLst/>
          </a:prstGeom>
        </p:spPr>
      </p:pic>
      <p:sp>
        <p:nvSpPr>
          <p:cNvPr id="2" name="Textfeld 12">
            <a:extLst>
              <a:ext uri="{FF2B5EF4-FFF2-40B4-BE49-F238E27FC236}">
                <a16:creationId xmlns:a16="http://schemas.microsoft.com/office/drawing/2014/main" id="{D61671AD-AD7B-6CE7-74F3-430DE66D5893}"/>
              </a:ext>
            </a:extLst>
          </p:cNvPr>
          <p:cNvSpPr txBox="1"/>
          <p:nvPr/>
        </p:nvSpPr>
        <p:spPr>
          <a:xfrm>
            <a:off x="6476144" y="1467405"/>
            <a:ext cx="4426898" cy="2962311"/>
          </a:xfrm>
          <a:prstGeom prst="roundRect">
            <a:avLst>
              <a:gd name="adj" fmla="val 5777"/>
            </a:avLst>
          </a:prstGeom>
          <a:noFill/>
          <a:ln w="22225">
            <a:solidFill>
              <a:schemeClr val="accent2"/>
            </a:solidFill>
          </a:ln>
        </p:spPr>
        <p:txBody>
          <a:bodyPr wrap="square" lIns="216000" tIns="288000" rIns="216000" bIns="288000" rtlCol="0" anchor="ctr">
            <a:noAutofit/>
          </a:bodyPr>
          <a:lstStyle/>
          <a:p>
            <a:pPr>
              <a:lnSpc>
                <a:spcPct val="107000"/>
              </a:lnSpc>
              <a:buClr>
                <a:schemeClr val="accent2"/>
              </a:buClr>
              <a:buSzPct val="120000"/>
            </a:pPr>
            <a:r>
              <a:rPr lang="pl-PL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 je TER? </a:t>
            </a:r>
          </a:p>
          <a:p>
            <a:pPr>
              <a:lnSpc>
                <a:spcPct val="107000"/>
              </a:lnSpc>
              <a:buClr>
                <a:schemeClr val="accent2"/>
              </a:buClr>
              <a:buSzPct val="120000"/>
            </a:pPr>
            <a:r>
              <a:rPr lang="pl-PL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 říká MiFID2? </a:t>
            </a:r>
          </a:p>
        </p:txBody>
      </p:sp>
    </p:spTree>
    <p:extLst>
      <p:ext uri="{BB962C8B-B14F-4D97-AF65-F5344CB8AC3E}">
        <p14:creationId xmlns:p14="http://schemas.microsoft.com/office/powerpoint/2010/main" val="2450914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25588710-FC57-849D-5722-0F53AD21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>
                <a:solidFill>
                  <a:schemeClr val="bg2"/>
                </a:solidFill>
              </a:rPr>
              <a:pPr/>
              <a:t>15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B8E18221-C5EA-49AE-F2D2-B7FEC867DB1C}"/>
              </a:ext>
            </a:extLst>
          </p:cNvPr>
          <p:cNvSpPr/>
          <p:nvPr/>
        </p:nvSpPr>
        <p:spPr>
          <a:xfrm>
            <a:off x="10376899" y="1925674"/>
            <a:ext cx="174661" cy="226031"/>
          </a:xfrm>
          <a:custGeom>
            <a:avLst/>
            <a:gdLst>
              <a:gd name="connsiteX0" fmla="*/ 0 w 174661"/>
              <a:gd name="connsiteY0" fmla="*/ 92467 h 226031"/>
              <a:gd name="connsiteX1" fmla="*/ 71919 w 174661"/>
              <a:gd name="connsiteY1" fmla="*/ 226031 h 226031"/>
              <a:gd name="connsiteX2" fmla="*/ 174661 w 174661"/>
              <a:gd name="connsiteY2" fmla="*/ 0 h 22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61" h="226031">
                <a:moveTo>
                  <a:pt x="0" y="92467"/>
                </a:moveTo>
                <a:lnTo>
                  <a:pt x="71919" y="226031"/>
                </a:lnTo>
                <a:lnTo>
                  <a:pt x="174661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2"/>
              </a:solidFill>
            </a:endParaRP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53C97552-B9C3-ACEF-8043-3D8A33AFA1ED}"/>
              </a:ext>
            </a:extLst>
          </p:cNvPr>
          <p:cNvSpPr txBox="1">
            <a:spLocks/>
          </p:cNvSpPr>
          <p:nvPr/>
        </p:nvSpPr>
        <p:spPr>
          <a:xfrm>
            <a:off x="1011531" y="1925674"/>
            <a:ext cx="10168937" cy="8435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chemeClr val="bg2"/>
                </a:solidFill>
              </a:rPr>
              <a:t>MUNICIPALITA JE JAKO „FIRMA“</a:t>
            </a:r>
            <a:br>
              <a:rPr lang="cs-CZ" sz="4000" dirty="0">
                <a:solidFill>
                  <a:schemeClr val="bg2"/>
                </a:solidFill>
              </a:rPr>
            </a:br>
            <a:r>
              <a:rPr lang="cs-CZ" sz="4000" dirty="0">
                <a:solidFill>
                  <a:schemeClr val="bg2"/>
                </a:solidFill>
              </a:rPr>
              <a:t> A PROBLEMATIKA FINANCÍ BY MĚLA BÝT PRIORITOU</a:t>
            </a:r>
          </a:p>
        </p:txBody>
      </p:sp>
    </p:spTree>
    <p:extLst>
      <p:ext uri="{BB962C8B-B14F-4D97-AF65-F5344CB8AC3E}">
        <p14:creationId xmlns:p14="http://schemas.microsoft.com/office/powerpoint/2010/main" val="2702695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12">
            <a:extLst>
              <a:ext uri="{FF2B5EF4-FFF2-40B4-BE49-F238E27FC236}">
                <a16:creationId xmlns:a16="http://schemas.microsoft.com/office/drawing/2014/main" id="{DBB018D7-E900-65DF-800C-1AC8C428F3B3}"/>
              </a:ext>
            </a:extLst>
          </p:cNvPr>
          <p:cNvSpPr txBox="1"/>
          <p:nvPr/>
        </p:nvSpPr>
        <p:spPr>
          <a:xfrm>
            <a:off x="1182547" y="1471643"/>
            <a:ext cx="4426898" cy="2962311"/>
          </a:xfrm>
          <a:prstGeom prst="roundRect">
            <a:avLst>
              <a:gd name="adj" fmla="val 5777"/>
            </a:avLst>
          </a:prstGeom>
          <a:noFill/>
          <a:ln w="22225">
            <a:solidFill>
              <a:schemeClr val="accent2"/>
            </a:solidFill>
          </a:ln>
        </p:spPr>
        <p:txBody>
          <a:bodyPr wrap="square" lIns="216000" tIns="288000" rIns="216000" bIns="288000" rtlCol="0" anchor="ctr">
            <a:noAutofit/>
          </a:bodyPr>
          <a:lstStyle/>
          <a:p>
            <a:pPr>
              <a:lnSpc>
                <a:spcPct val="107000"/>
              </a:lnSpc>
              <a:buClr>
                <a:schemeClr val="accent2"/>
              </a:buClr>
              <a:buSzPct val="120000"/>
            </a:pPr>
            <a:r>
              <a:rPr lang="cs-CZ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peníze jde </a:t>
            </a:r>
            <a:br>
              <a:rPr lang="cs-CZ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až v první řadě </a:t>
            </a:r>
          </a:p>
        </p:txBody>
      </p:sp>
      <p:pic>
        <p:nvPicPr>
          <p:cNvPr id="4" name="Obrázek 3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8F76D9AD-B623-A499-B4F2-97D714D7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6353235"/>
            <a:ext cx="730110" cy="328684"/>
          </a:xfrm>
          <a:prstGeom prst="rect">
            <a:avLst/>
          </a:prstGeom>
        </p:spPr>
      </p:pic>
      <p:sp>
        <p:nvSpPr>
          <p:cNvPr id="2" name="Textfeld 12">
            <a:extLst>
              <a:ext uri="{FF2B5EF4-FFF2-40B4-BE49-F238E27FC236}">
                <a16:creationId xmlns:a16="http://schemas.microsoft.com/office/drawing/2014/main" id="{D61671AD-AD7B-6CE7-74F3-430DE66D5893}"/>
              </a:ext>
            </a:extLst>
          </p:cNvPr>
          <p:cNvSpPr txBox="1"/>
          <p:nvPr/>
        </p:nvSpPr>
        <p:spPr>
          <a:xfrm>
            <a:off x="6476144" y="1467405"/>
            <a:ext cx="4426898" cy="2962311"/>
          </a:xfrm>
          <a:prstGeom prst="roundRect">
            <a:avLst>
              <a:gd name="adj" fmla="val 5777"/>
            </a:avLst>
          </a:prstGeom>
          <a:noFill/>
          <a:ln w="22225">
            <a:solidFill>
              <a:schemeClr val="accent2"/>
            </a:solidFill>
          </a:ln>
        </p:spPr>
        <p:txBody>
          <a:bodyPr wrap="square" lIns="216000" tIns="288000" rIns="216000" bIns="288000" rtlCol="0" anchor="ctr">
            <a:noAutofit/>
          </a:bodyPr>
          <a:lstStyle/>
          <a:p>
            <a:pPr>
              <a:lnSpc>
                <a:spcPct val="107000"/>
              </a:lnSpc>
              <a:buClr>
                <a:schemeClr val="accent2"/>
              </a:buClr>
              <a:buSzPct val="120000"/>
            </a:pPr>
            <a:r>
              <a:rPr lang="pl-PL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Starejte se o ně, mějte to jako prioritu </a:t>
            </a:r>
          </a:p>
        </p:txBody>
      </p:sp>
    </p:spTree>
    <p:extLst>
      <p:ext uri="{BB962C8B-B14F-4D97-AF65-F5344CB8AC3E}">
        <p14:creationId xmlns:p14="http://schemas.microsoft.com/office/powerpoint/2010/main" val="1528607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25588710-FC57-849D-5722-0F53AD21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>
                <a:solidFill>
                  <a:schemeClr val="bg2"/>
                </a:solidFill>
              </a:rPr>
              <a:pPr/>
              <a:t>17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B8E18221-C5EA-49AE-F2D2-B7FEC867DB1C}"/>
              </a:ext>
            </a:extLst>
          </p:cNvPr>
          <p:cNvSpPr/>
          <p:nvPr/>
        </p:nvSpPr>
        <p:spPr>
          <a:xfrm>
            <a:off x="10376899" y="1925674"/>
            <a:ext cx="174661" cy="226031"/>
          </a:xfrm>
          <a:custGeom>
            <a:avLst/>
            <a:gdLst>
              <a:gd name="connsiteX0" fmla="*/ 0 w 174661"/>
              <a:gd name="connsiteY0" fmla="*/ 92467 h 226031"/>
              <a:gd name="connsiteX1" fmla="*/ 71919 w 174661"/>
              <a:gd name="connsiteY1" fmla="*/ 226031 h 226031"/>
              <a:gd name="connsiteX2" fmla="*/ 174661 w 174661"/>
              <a:gd name="connsiteY2" fmla="*/ 0 h 22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61" h="226031">
                <a:moveTo>
                  <a:pt x="0" y="92467"/>
                </a:moveTo>
                <a:lnTo>
                  <a:pt x="71919" y="226031"/>
                </a:lnTo>
                <a:lnTo>
                  <a:pt x="174661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2"/>
              </a:solidFill>
            </a:endParaRP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53C97552-B9C3-ACEF-8043-3D8A33AFA1ED}"/>
              </a:ext>
            </a:extLst>
          </p:cNvPr>
          <p:cNvSpPr txBox="1">
            <a:spLocks/>
          </p:cNvSpPr>
          <p:nvPr/>
        </p:nvSpPr>
        <p:spPr>
          <a:xfrm>
            <a:off x="565079" y="621284"/>
            <a:ext cx="10111956" cy="8435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2"/>
                </a:solidFill>
                <a:latin typeface="+mj-lt"/>
              </a:rPr>
              <a:t>Nějaké závěry a shrnutí? </a:t>
            </a:r>
          </a:p>
          <a:p>
            <a:endParaRPr lang="cs-CZ" dirty="0">
              <a:solidFill>
                <a:schemeClr val="bg2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6C97296-6356-E8E2-8996-465623391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1431" y="796371"/>
            <a:ext cx="1242318" cy="124231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62D52EC-65F5-0241-0B98-EE60ACA7FF38}"/>
              </a:ext>
            </a:extLst>
          </p:cNvPr>
          <p:cNvSpPr txBox="1"/>
          <p:nvPr/>
        </p:nvSpPr>
        <p:spPr>
          <a:xfrm>
            <a:off x="927714" y="1664241"/>
            <a:ext cx="864056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2"/>
                </a:solidFill>
              </a:rPr>
              <a:t>Mám peníze delší než cca 2 roky? </a:t>
            </a:r>
          </a:p>
          <a:p>
            <a:pPr marL="914400" lvl="1" indent="-457200">
              <a:spcAft>
                <a:spcPts val="600"/>
              </a:spcAft>
              <a:buFontTx/>
              <a:buChar char="-"/>
            </a:pPr>
            <a:r>
              <a:rPr lang="cs-CZ" sz="2400" dirty="0">
                <a:solidFill>
                  <a:schemeClr val="bg2"/>
                </a:solidFill>
                <a:ea typeface="+mj-ea"/>
                <a:cs typeface="+mj-cs"/>
              </a:rPr>
              <a:t>starám se o ně, investuji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2"/>
                </a:solidFill>
              </a:rPr>
              <a:t>Do čeho? </a:t>
            </a:r>
          </a:p>
          <a:p>
            <a:pPr marL="914400" lvl="1" indent="-457200">
              <a:spcAft>
                <a:spcPts val="600"/>
              </a:spcAft>
              <a:buFontTx/>
              <a:buChar char="-"/>
            </a:pPr>
            <a:r>
              <a:rPr lang="cs-CZ" sz="2400" dirty="0">
                <a:solidFill>
                  <a:schemeClr val="bg2"/>
                </a:solidFill>
                <a:ea typeface="+mj-ea"/>
                <a:cs typeface="+mj-cs"/>
              </a:rPr>
              <a:t>zeptám se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2"/>
                </a:solidFill>
              </a:rPr>
              <a:t>Jakou strategii zvolit? </a:t>
            </a:r>
          </a:p>
          <a:p>
            <a:pPr marL="914400" lvl="1" indent="-457200">
              <a:spcAft>
                <a:spcPts val="600"/>
              </a:spcAft>
              <a:buFontTx/>
              <a:buChar char="-"/>
            </a:pPr>
            <a:r>
              <a:rPr lang="cs-CZ" sz="2400" dirty="0">
                <a:solidFill>
                  <a:schemeClr val="bg2"/>
                </a:solidFill>
                <a:ea typeface="+mj-ea"/>
                <a:cs typeface="+mj-cs"/>
              </a:rPr>
              <a:t>důvěryhodný správce navrhne tu optimální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2"/>
                </a:solidFill>
              </a:rPr>
              <a:t>Nejsem si jistý? </a:t>
            </a:r>
          </a:p>
          <a:p>
            <a:pPr marL="914400" lvl="1" indent="-457200">
              <a:spcAft>
                <a:spcPts val="600"/>
              </a:spcAft>
              <a:buFontTx/>
              <a:buChar char="-"/>
            </a:pPr>
            <a:r>
              <a:rPr lang="cs-CZ" sz="2400" dirty="0">
                <a:solidFill>
                  <a:schemeClr val="bg2"/>
                </a:solidFill>
                <a:ea typeface="+mj-ea"/>
                <a:cs typeface="+mj-cs"/>
              </a:rPr>
              <a:t>oslovím více správců </a:t>
            </a:r>
          </a:p>
          <a:p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43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25588710-FC57-849D-5722-0F53AD21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>
                <a:solidFill>
                  <a:schemeClr val="bg2"/>
                </a:solidFill>
              </a:rPr>
              <a:pPr/>
              <a:t>18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B8E18221-C5EA-49AE-F2D2-B7FEC867DB1C}"/>
              </a:ext>
            </a:extLst>
          </p:cNvPr>
          <p:cNvSpPr/>
          <p:nvPr/>
        </p:nvSpPr>
        <p:spPr>
          <a:xfrm>
            <a:off x="10376899" y="1925674"/>
            <a:ext cx="174661" cy="226031"/>
          </a:xfrm>
          <a:custGeom>
            <a:avLst/>
            <a:gdLst>
              <a:gd name="connsiteX0" fmla="*/ 0 w 174661"/>
              <a:gd name="connsiteY0" fmla="*/ 92467 h 226031"/>
              <a:gd name="connsiteX1" fmla="*/ 71919 w 174661"/>
              <a:gd name="connsiteY1" fmla="*/ 226031 h 226031"/>
              <a:gd name="connsiteX2" fmla="*/ 174661 w 174661"/>
              <a:gd name="connsiteY2" fmla="*/ 0 h 22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61" h="226031">
                <a:moveTo>
                  <a:pt x="0" y="92467"/>
                </a:moveTo>
                <a:lnTo>
                  <a:pt x="71919" y="226031"/>
                </a:lnTo>
                <a:lnTo>
                  <a:pt x="174661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2"/>
              </a:solidFill>
            </a:endParaRP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53C97552-B9C3-ACEF-8043-3D8A33AFA1ED}"/>
              </a:ext>
            </a:extLst>
          </p:cNvPr>
          <p:cNvSpPr txBox="1">
            <a:spLocks/>
          </p:cNvSpPr>
          <p:nvPr/>
        </p:nvSpPr>
        <p:spPr>
          <a:xfrm>
            <a:off x="482886" y="447306"/>
            <a:ext cx="11402601" cy="8435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2"/>
                </a:solidFill>
              </a:rPr>
              <a:t>Nějaká osvědčená strategie? </a:t>
            </a:r>
          </a:p>
          <a:p>
            <a:r>
              <a:rPr lang="cs-CZ" sz="2400" b="0" i="1" dirty="0">
                <a:solidFill>
                  <a:schemeClr val="bg2"/>
                </a:solidFill>
              </a:rPr>
              <a:t>kterou rádi ukazujeme, diskutujeme, nabízíme, uplatňujeme, realizujeme, …</a:t>
            </a:r>
          </a:p>
          <a:p>
            <a:endParaRPr lang="cs-CZ" dirty="0">
              <a:solidFill>
                <a:schemeClr val="bg2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811B215-E37E-B7CA-DB23-7E29E46304A5}"/>
              </a:ext>
            </a:extLst>
          </p:cNvPr>
          <p:cNvSpPr txBox="1"/>
          <p:nvPr/>
        </p:nvSpPr>
        <p:spPr>
          <a:xfrm>
            <a:off x="770560" y="1833207"/>
            <a:ext cx="10315256" cy="4155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dirty="0">
                <a:solidFill>
                  <a:schemeClr val="bg2"/>
                </a:solidFill>
              </a:rPr>
              <a:t>Kombinace </a:t>
            </a:r>
            <a:r>
              <a:rPr lang="cs-CZ" sz="2400" b="0" u="sng" dirty="0">
                <a:solidFill>
                  <a:schemeClr val="bg2"/>
                </a:solidFill>
              </a:rPr>
              <a:t>jednoho</a:t>
            </a:r>
            <a:r>
              <a:rPr lang="cs-CZ" sz="2400" b="0" dirty="0">
                <a:solidFill>
                  <a:schemeClr val="bg2"/>
                </a:solidFill>
              </a:rPr>
              <a:t> portfolia státních dluhopisů držených do splatnosti (lineární metoda jejich oceňování), s </a:t>
            </a:r>
            <a:r>
              <a:rPr lang="cs-CZ" sz="2400" b="0" u="sng" dirty="0">
                <a:solidFill>
                  <a:schemeClr val="bg2"/>
                </a:solidFill>
              </a:rPr>
              <a:t>druhým</a:t>
            </a:r>
            <a:r>
              <a:rPr lang="cs-CZ" sz="2400" b="0" dirty="0">
                <a:solidFill>
                  <a:schemeClr val="bg2"/>
                </a:solidFill>
              </a:rPr>
              <a:t> portfoliem, které je trochu rizikovější, a tedy potenciálně výnosnější (např. 70% dluhopisy tržně přeceňované, 10% akciové nástroje včetně ETF, 20% realitní fondové investice)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0" dirty="0">
                <a:solidFill>
                  <a:schemeClr val="bg2"/>
                </a:solidFill>
              </a:rPr>
              <a:t>A pokud si klient troufá, tak ještě </a:t>
            </a:r>
            <a:r>
              <a:rPr lang="cs-CZ" sz="2400" b="0" u="sng" dirty="0">
                <a:solidFill>
                  <a:schemeClr val="bg2"/>
                </a:solidFill>
              </a:rPr>
              <a:t>třetí</a:t>
            </a:r>
            <a:r>
              <a:rPr lang="cs-CZ" sz="2400" b="0" dirty="0">
                <a:solidFill>
                  <a:schemeClr val="bg2"/>
                </a:solidFill>
              </a:rPr>
              <a:t> portfolio, do kterého si klient sám kupuje vybrané investiční nástroje, např. vybrané korporátní (</a:t>
            </a:r>
            <a:r>
              <a:rPr lang="cs-CZ" sz="2400" b="0" i="1" dirty="0">
                <a:solidFill>
                  <a:schemeClr val="bg2"/>
                </a:solidFill>
              </a:rPr>
              <a:t>často méně likvidní, a tedy do mandátu méně vhodné</a:t>
            </a:r>
            <a:r>
              <a:rPr lang="cs-CZ" sz="2400" b="0" dirty="0">
                <a:solidFill>
                  <a:schemeClr val="bg2"/>
                </a:solidFill>
              </a:rPr>
              <a:t>) dluhopisy na držení do splatnosti </a:t>
            </a:r>
          </a:p>
          <a:p>
            <a:pPr algn="l">
              <a:lnSpc>
                <a:spcPct val="107000"/>
              </a:lnSpc>
            </a:pPr>
            <a:endParaRPr lang="cs-CZ" sz="2400" dirty="0" err="1"/>
          </a:p>
        </p:txBody>
      </p:sp>
    </p:spTree>
    <p:extLst>
      <p:ext uri="{BB962C8B-B14F-4D97-AF65-F5344CB8AC3E}">
        <p14:creationId xmlns:p14="http://schemas.microsoft.com/office/powerpoint/2010/main" val="428266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25588710-FC57-849D-5722-0F53AD21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>
                <a:solidFill>
                  <a:schemeClr val="bg2"/>
                </a:solidFill>
              </a:rPr>
              <a:pPr/>
              <a:t>19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B8E18221-C5EA-49AE-F2D2-B7FEC867DB1C}"/>
              </a:ext>
            </a:extLst>
          </p:cNvPr>
          <p:cNvSpPr/>
          <p:nvPr/>
        </p:nvSpPr>
        <p:spPr>
          <a:xfrm>
            <a:off x="10376899" y="1925674"/>
            <a:ext cx="174661" cy="226031"/>
          </a:xfrm>
          <a:custGeom>
            <a:avLst/>
            <a:gdLst>
              <a:gd name="connsiteX0" fmla="*/ 0 w 174661"/>
              <a:gd name="connsiteY0" fmla="*/ 92467 h 226031"/>
              <a:gd name="connsiteX1" fmla="*/ 71919 w 174661"/>
              <a:gd name="connsiteY1" fmla="*/ 226031 h 226031"/>
              <a:gd name="connsiteX2" fmla="*/ 174661 w 174661"/>
              <a:gd name="connsiteY2" fmla="*/ 0 h 22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61" h="226031">
                <a:moveTo>
                  <a:pt x="0" y="92467"/>
                </a:moveTo>
                <a:lnTo>
                  <a:pt x="71919" y="226031"/>
                </a:lnTo>
                <a:lnTo>
                  <a:pt x="174661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2"/>
              </a:solidFill>
            </a:endParaRP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53C97552-B9C3-ACEF-8043-3D8A33AFA1ED}"/>
              </a:ext>
            </a:extLst>
          </p:cNvPr>
          <p:cNvSpPr txBox="1">
            <a:spLocks/>
          </p:cNvSpPr>
          <p:nvPr/>
        </p:nvSpPr>
        <p:spPr>
          <a:xfrm>
            <a:off x="482886" y="447306"/>
            <a:ext cx="11402601" cy="8435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2"/>
                </a:solidFill>
              </a:rPr>
              <a:t>Osvědčená strategie a očekávané výnosy? </a:t>
            </a:r>
          </a:p>
          <a:p>
            <a:endParaRPr lang="cs-CZ" dirty="0">
              <a:solidFill>
                <a:schemeClr val="bg2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811B215-E37E-B7CA-DB23-7E29E46304A5}"/>
              </a:ext>
            </a:extLst>
          </p:cNvPr>
          <p:cNvSpPr txBox="1"/>
          <p:nvPr/>
        </p:nvSpPr>
        <p:spPr>
          <a:xfrm>
            <a:off x="779525" y="1411867"/>
            <a:ext cx="102470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2"/>
                </a:solidFill>
              </a:rPr>
              <a:t>Obhospodařování portfolia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dirty="0">
                <a:solidFill>
                  <a:schemeClr val="bg2"/>
                </a:solidFill>
              </a:rPr>
              <a:t>⅔ portfoli</a:t>
            </a:r>
            <a:r>
              <a:rPr lang="cs-CZ" sz="2400" dirty="0">
                <a:solidFill>
                  <a:schemeClr val="bg2"/>
                </a:solidFill>
              </a:rPr>
              <a:t>o státních dluhopisů 3,5% až 4,0% </a:t>
            </a:r>
            <a:r>
              <a:rPr lang="cs-CZ" sz="2400" dirty="0" err="1">
                <a:solidFill>
                  <a:schemeClr val="bg2"/>
                </a:solidFill>
              </a:rPr>
              <a:t>p.a</a:t>
            </a:r>
            <a:r>
              <a:rPr lang="cs-CZ" sz="2400" dirty="0">
                <a:solidFill>
                  <a:schemeClr val="bg2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</a:rPr>
              <a:t>⅓ diverzifikované portfolio -2,0% až +7,5% </a:t>
            </a:r>
            <a:r>
              <a:rPr lang="cs-CZ" sz="2400" dirty="0" err="1">
                <a:solidFill>
                  <a:schemeClr val="bg2"/>
                </a:solidFill>
              </a:rPr>
              <a:t>p.a</a:t>
            </a:r>
            <a:r>
              <a:rPr lang="cs-CZ" sz="2400" dirty="0">
                <a:solidFill>
                  <a:schemeClr val="bg2"/>
                </a:solidFill>
              </a:rPr>
              <a:t>.</a:t>
            </a:r>
          </a:p>
          <a:p>
            <a:r>
              <a:rPr lang="cs-CZ" sz="2400" dirty="0">
                <a:solidFill>
                  <a:schemeClr val="bg2"/>
                </a:solidFill>
              </a:rPr>
              <a:t>Tedy na 100% majetku +1,7% až +5,2% </a:t>
            </a:r>
            <a:r>
              <a:rPr lang="cs-CZ" sz="2400" dirty="0" err="1">
                <a:solidFill>
                  <a:schemeClr val="bg2"/>
                </a:solidFill>
              </a:rPr>
              <a:t>p.a</a:t>
            </a:r>
            <a:r>
              <a:rPr lang="cs-CZ" sz="2400" dirty="0">
                <a:solidFill>
                  <a:schemeClr val="bg2"/>
                </a:solidFill>
              </a:rPr>
              <a:t>.</a:t>
            </a:r>
          </a:p>
          <a:p>
            <a:endParaRPr lang="cs-CZ" sz="2400" dirty="0">
              <a:solidFill>
                <a:schemeClr val="bg2"/>
              </a:solidFill>
            </a:endParaRPr>
          </a:p>
          <a:p>
            <a:r>
              <a:rPr lang="cs-CZ" sz="2400" dirty="0">
                <a:solidFill>
                  <a:schemeClr val="bg2"/>
                </a:solidFill>
              </a:rPr>
              <a:t>Letošní výnosy (data k 31/10/2024): objemově vážená výkonnost YTD 5,85% </a:t>
            </a:r>
            <a:r>
              <a:rPr lang="cs-CZ" sz="2400" dirty="0" err="1">
                <a:solidFill>
                  <a:schemeClr val="bg2"/>
                </a:solidFill>
              </a:rPr>
              <a:t>p.a</a:t>
            </a:r>
            <a:r>
              <a:rPr lang="cs-CZ" sz="2400" dirty="0">
                <a:solidFill>
                  <a:schemeClr val="bg2"/>
                </a:solidFill>
              </a:rPr>
              <a:t>. (7,02% </a:t>
            </a:r>
            <a:r>
              <a:rPr lang="cs-CZ" sz="2400" dirty="0" err="1">
                <a:solidFill>
                  <a:schemeClr val="bg2"/>
                </a:solidFill>
              </a:rPr>
              <a:t>p.a</a:t>
            </a:r>
            <a:r>
              <a:rPr lang="cs-CZ" sz="2400" dirty="0">
                <a:solidFill>
                  <a:schemeClr val="bg2"/>
                </a:solidFill>
              </a:rPr>
              <a:t>.), mediánová výkonnost DPM portfolia je +4,40% (5,28% </a:t>
            </a:r>
            <a:r>
              <a:rPr lang="cs-CZ" sz="2400" dirty="0" err="1">
                <a:solidFill>
                  <a:schemeClr val="bg2"/>
                </a:solidFill>
              </a:rPr>
              <a:t>p.a</a:t>
            </a:r>
            <a:r>
              <a:rPr lang="cs-CZ" sz="2400" dirty="0">
                <a:solidFill>
                  <a:schemeClr val="bg2"/>
                </a:solidFill>
              </a:rPr>
              <a:t>.).</a:t>
            </a:r>
          </a:p>
          <a:p>
            <a:endParaRPr lang="cs-CZ" sz="2400" dirty="0">
              <a:solidFill>
                <a:schemeClr val="bg2"/>
              </a:solidFill>
            </a:endParaRPr>
          </a:p>
          <a:p>
            <a:r>
              <a:rPr lang="cs-CZ" sz="2400" b="1" dirty="0">
                <a:solidFill>
                  <a:schemeClr val="bg2"/>
                </a:solidFill>
              </a:rPr>
              <a:t>Zprostředkování obchodu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</a:rPr>
              <a:t>Zajištěné PDCP cca 0% až 7% </a:t>
            </a:r>
            <a:r>
              <a:rPr lang="cs-CZ" sz="2400" dirty="0" err="1">
                <a:solidFill>
                  <a:schemeClr val="bg2"/>
                </a:solidFill>
              </a:rPr>
              <a:t>p.a</a:t>
            </a:r>
            <a:r>
              <a:rPr lang="cs-CZ" sz="2400" dirty="0">
                <a:solidFill>
                  <a:schemeClr val="bg2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</a:rPr>
              <a:t>Korporátní dluhopisy velkých emitentů cca 5,5% až 7,5% </a:t>
            </a:r>
            <a:r>
              <a:rPr lang="cs-CZ" sz="2400" dirty="0" err="1">
                <a:solidFill>
                  <a:schemeClr val="bg2"/>
                </a:solidFill>
              </a:rPr>
              <a:t>p.a</a:t>
            </a:r>
            <a:r>
              <a:rPr lang="cs-CZ" sz="2400" dirty="0">
                <a:solidFill>
                  <a:schemeClr val="bg2"/>
                </a:solidFill>
              </a:rPr>
              <a:t>. 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2"/>
              </a:solidFill>
            </a:endParaRPr>
          </a:p>
          <a:p>
            <a:endParaRPr lang="cs-CZ" sz="2400" b="0" dirty="0">
              <a:solidFill>
                <a:schemeClr val="bg2"/>
              </a:solidFill>
            </a:endParaRPr>
          </a:p>
          <a:p>
            <a:endParaRPr lang="cs-CZ" sz="2400" dirty="0" err="1"/>
          </a:p>
        </p:txBody>
      </p:sp>
    </p:spTree>
    <p:extLst>
      <p:ext uri="{BB962C8B-B14F-4D97-AF65-F5344CB8AC3E}">
        <p14:creationId xmlns:p14="http://schemas.microsoft.com/office/powerpoint/2010/main" val="121312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3EB7C-04B3-D66A-CE0E-D78BB17C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242" y="466601"/>
            <a:ext cx="11782229" cy="755650"/>
          </a:xfrm>
        </p:spPr>
        <p:txBody>
          <a:bodyPr/>
          <a:lstStyle/>
          <a:p>
            <a:r>
              <a:rPr lang="cs-CZ" sz="4000" b="1" dirty="0">
                <a:solidFill>
                  <a:srgbClr val="245375"/>
                </a:solidFill>
                <a:ea typeface="+mj-ea"/>
                <a:cs typeface="+mj-cs"/>
              </a:rPr>
              <a:t>Jak vidí AI konferenci </a:t>
            </a:r>
            <a:br>
              <a:rPr lang="cs-CZ" sz="4000" b="1" dirty="0">
                <a:solidFill>
                  <a:srgbClr val="245375"/>
                </a:solidFill>
                <a:ea typeface="+mj-ea"/>
                <a:cs typeface="+mj-cs"/>
              </a:rPr>
            </a:br>
            <a:r>
              <a:rPr lang="cs-CZ" sz="4000" b="1" dirty="0">
                <a:solidFill>
                  <a:srgbClr val="245375"/>
                </a:solidFill>
                <a:ea typeface="+mj-ea"/>
                <a:cs typeface="+mj-cs"/>
              </a:rPr>
              <a:t>„Obec řádným hospodářem“? </a:t>
            </a:r>
            <a:br>
              <a:rPr lang="cs-CZ" sz="4000" b="1" dirty="0">
                <a:solidFill>
                  <a:srgbClr val="245375"/>
                </a:solidFill>
                <a:ea typeface="+mj-ea"/>
                <a:cs typeface="+mj-cs"/>
              </a:rPr>
            </a:br>
            <a:endParaRPr lang="cs-CZ" sz="4000" dirty="0">
              <a:solidFill>
                <a:srgbClr val="245375"/>
              </a:solidFill>
            </a:endParaRPr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25588710-FC57-849D-5722-0F53AD21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>
                <a:solidFill>
                  <a:schemeClr val="bg2"/>
                </a:solidFill>
              </a:rPr>
              <a:pPr/>
              <a:t>2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B8E18221-C5EA-49AE-F2D2-B7FEC867DB1C}"/>
              </a:ext>
            </a:extLst>
          </p:cNvPr>
          <p:cNvSpPr/>
          <p:nvPr/>
        </p:nvSpPr>
        <p:spPr>
          <a:xfrm>
            <a:off x="10376899" y="1925674"/>
            <a:ext cx="174661" cy="226031"/>
          </a:xfrm>
          <a:custGeom>
            <a:avLst/>
            <a:gdLst>
              <a:gd name="connsiteX0" fmla="*/ 0 w 174661"/>
              <a:gd name="connsiteY0" fmla="*/ 92467 h 226031"/>
              <a:gd name="connsiteX1" fmla="*/ 71919 w 174661"/>
              <a:gd name="connsiteY1" fmla="*/ 226031 h 226031"/>
              <a:gd name="connsiteX2" fmla="*/ 174661 w 174661"/>
              <a:gd name="connsiteY2" fmla="*/ 0 h 22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61" h="226031">
                <a:moveTo>
                  <a:pt x="0" y="92467"/>
                </a:moveTo>
                <a:lnTo>
                  <a:pt x="71919" y="226031"/>
                </a:lnTo>
                <a:lnTo>
                  <a:pt x="174661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2"/>
              </a:solidFill>
            </a:endParaRPr>
          </a:p>
        </p:txBody>
      </p:sp>
      <p:pic>
        <p:nvPicPr>
          <p:cNvPr id="3" name="Obrázek 2" descr="Obsah obrázku interiér, židle, budova, Konferenční sál&#10;&#10;Popis byl vytvořen automaticky">
            <a:extLst>
              <a:ext uri="{FF2B5EF4-FFF2-40B4-BE49-F238E27FC236}">
                <a16:creationId xmlns:a16="http://schemas.microsoft.com/office/drawing/2014/main" id="{A0170A15-C2BF-C096-D735-D778D3477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33" y="2236185"/>
            <a:ext cx="3877809" cy="3877809"/>
          </a:xfrm>
          <a:prstGeom prst="rect">
            <a:avLst/>
          </a:prstGeom>
        </p:spPr>
      </p:pic>
      <p:pic>
        <p:nvPicPr>
          <p:cNvPr id="6" name="Obrázek 5" descr="Obsah obrázku oblečení, osoba, muž, Lidská tvář&#10;&#10;Popis byl vytvořen automaticky">
            <a:extLst>
              <a:ext uri="{FF2B5EF4-FFF2-40B4-BE49-F238E27FC236}">
                <a16:creationId xmlns:a16="http://schemas.microsoft.com/office/drawing/2014/main" id="{816E2CB3-843D-699D-D34B-30A9600F3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68" y="2236186"/>
            <a:ext cx="3877809" cy="38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93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F966A8-5B45-2487-B478-B707E11A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68" y="772530"/>
            <a:ext cx="11160125" cy="755650"/>
          </a:xfrm>
        </p:spPr>
        <p:txBody>
          <a:bodyPr/>
          <a:lstStyle/>
          <a:p>
            <a:r>
              <a:rPr lang="cs-CZ" sz="4000" dirty="0">
                <a:solidFill>
                  <a:schemeClr val="bg2"/>
                </a:solidFill>
                <a:latin typeface="+mn-lt"/>
              </a:rPr>
              <a:t>Děkuji za pozornost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8502CFAD-0A0C-C839-6C8E-D3FE4647B11D}"/>
              </a:ext>
            </a:extLst>
          </p:cNvPr>
          <p:cNvSpPr/>
          <p:nvPr/>
        </p:nvSpPr>
        <p:spPr>
          <a:xfrm>
            <a:off x="10674845" y="1925674"/>
            <a:ext cx="174661" cy="226031"/>
          </a:xfrm>
          <a:custGeom>
            <a:avLst/>
            <a:gdLst>
              <a:gd name="connsiteX0" fmla="*/ 0 w 174661"/>
              <a:gd name="connsiteY0" fmla="*/ 92467 h 226031"/>
              <a:gd name="connsiteX1" fmla="*/ 71919 w 174661"/>
              <a:gd name="connsiteY1" fmla="*/ 226031 h 226031"/>
              <a:gd name="connsiteX2" fmla="*/ 174661 w 174661"/>
              <a:gd name="connsiteY2" fmla="*/ 0 h 22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61" h="226031">
                <a:moveTo>
                  <a:pt x="0" y="92467"/>
                </a:moveTo>
                <a:lnTo>
                  <a:pt x="71919" y="226031"/>
                </a:lnTo>
                <a:lnTo>
                  <a:pt x="174661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2"/>
              </a:solidFill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165E4F52-4671-8DA5-6B7F-9C83D9259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7296" y="1723603"/>
            <a:ext cx="6384864" cy="3004390"/>
          </a:xfrm>
          <a:prstGeom prst="foldedCorner">
            <a:avLst>
              <a:gd name="adj" fmla="val 9523"/>
            </a:avLst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7876" tIns="37876" rIns="37876" bIns="37876" anchor="ctr" anchorCtr="1"/>
          <a:lstStyle>
            <a:lvl1pPr defTabSz="1025525" eaLnBrk="0" hangingPunct="0">
              <a:buFont typeface="Arial" charset="0"/>
              <a:buChar char="–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81050" indent="-300038" defTabSz="1025525" eaLnBrk="0" hangingPunct="0">
              <a:buFont typeface="Arial" charset="0"/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03325" indent="-241300" defTabSz="1025525" eaLnBrk="0" hangingPunct="0"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84338" indent="-241300" defTabSz="1025525" eaLnBrk="0" hangingPunct="0"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165350" indent="-241300" defTabSz="1025525" eaLnBrk="0" hangingPunct="0"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622550" indent="-241300" defTabSz="10255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079750" indent="-241300" defTabSz="10255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536950" indent="-241300" defTabSz="10255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994150" indent="-241300" defTabSz="10255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ct val="50000"/>
              </a:spcAft>
              <a:buSzPct val="90000"/>
              <a:buFont typeface="Arial" charset="0"/>
              <a:buNone/>
            </a:pPr>
            <a:r>
              <a:rPr lang="cs-CZ" altLang="en-US" sz="1200" b="1">
                <a:solidFill>
                  <a:schemeClr val="bg2"/>
                </a:solidFill>
                <a:cs typeface="Arial" charset="0"/>
                <a:sym typeface="Symbol" pitchFamily="18" charset="2"/>
              </a:rPr>
              <a:t>         </a:t>
            </a:r>
            <a:endParaRPr lang="cs-CZ" altLang="en-US" sz="1200" i="1">
              <a:solidFill>
                <a:schemeClr val="bg2"/>
              </a:solidFill>
              <a:cs typeface="Arial" charset="0"/>
              <a:sym typeface="Symbol" pitchFamily="18" charset="2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D87B5DC-DB9B-91D2-52AD-137B02ADB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839" y="1945935"/>
            <a:ext cx="2099063" cy="2613964"/>
          </a:xfrm>
          <a:prstGeom prst="rect">
            <a:avLst/>
          </a:prstGeom>
        </p:spPr>
      </p:pic>
      <p:graphicFrame>
        <p:nvGraphicFramePr>
          <p:cNvPr id="19" name="Group 136">
            <a:extLst>
              <a:ext uri="{FF2B5EF4-FFF2-40B4-BE49-F238E27FC236}">
                <a16:creationId xmlns:a16="http://schemas.microsoft.com/office/drawing/2014/main" id="{B9FE8868-A61B-EDF8-0873-A7932C1A6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5302"/>
              </p:ext>
            </p:extLst>
          </p:nvPr>
        </p:nvGraphicFramePr>
        <p:xfrm>
          <a:off x="7230869" y="2337920"/>
          <a:ext cx="3531306" cy="2083598"/>
        </p:xfrm>
        <a:graphic>
          <a:graphicData uri="http://schemas.openxmlformats.org/drawingml/2006/table">
            <a:tbl>
              <a:tblPr/>
              <a:tblGrid>
                <a:gridCol w="44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193">
                <a:tc gridSpan="2">
                  <a:txBody>
                    <a:bodyPr/>
                    <a:lstStyle>
                      <a:lvl1pPr eaLnBrk="0" hangingPunct="0"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Petr Holeček</a:t>
                      </a:r>
                    </a:p>
                  </a:txBody>
                  <a:tcPr marL="48102" marR="48102" marT="48079" marB="480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661">
                <a:tc gridSpan="2">
                  <a:txBody>
                    <a:bodyPr/>
                    <a:lstStyle>
                      <a:lvl1pPr eaLnBrk="0" hangingPunct="0"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ředitel, Správa aktiv pro institucionální klienty</a:t>
                      </a:r>
                    </a:p>
                  </a:txBody>
                  <a:tcPr marL="48102" marR="48102" marT="48079" marB="480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50">
                <a:tc gridSpan="2">
                  <a:txBody>
                    <a:bodyPr/>
                    <a:lstStyle>
                      <a:lvl1pPr eaLnBrk="0" hangingPunct="0"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8102" marR="48102" marT="48079" marB="480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67">
                <a:tc>
                  <a:txBody>
                    <a:bodyPr/>
                    <a:lstStyle>
                      <a:lvl1pPr eaLnBrk="0" hangingPunct="0"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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48102" marR="48102" marT="48079" marB="480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+420 </a:t>
                      </a:r>
                      <a:r>
                        <a:rPr kumimoji="0" lang="cs-CZ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602 364 882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8102" marR="48102" marT="48079" marB="480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67">
                <a:tc>
                  <a:txBody>
                    <a:bodyPr/>
                    <a:lstStyle>
                      <a:lvl1pPr eaLnBrk="0" hangingPunct="0"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</a:t>
                      </a:r>
                    </a:p>
                  </a:txBody>
                  <a:tcPr marL="48102" marR="48102" marT="48079" marB="480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holecek</a:t>
                      </a: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@csas.cz</a:t>
                      </a:r>
                    </a:p>
                  </a:txBody>
                  <a:tcPr marL="48102" marR="48102" marT="48079" marB="480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Rectangle 125">
            <a:extLst>
              <a:ext uri="{FF2B5EF4-FFF2-40B4-BE49-F238E27FC236}">
                <a16:creationId xmlns:a16="http://schemas.microsoft.com/office/drawing/2014/main" id="{27CF63B8-1FEE-E1F4-2ECD-00FD722D1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" y="5118839"/>
            <a:ext cx="75603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08063" eaLnBrk="0" hangingPunct="0">
              <a:buFont typeface="Arial" charset="0"/>
              <a:buChar char="–"/>
              <a:defRPr sz="3500">
                <a:solidFill>
                  <a:schemeClr val="tx1"/>
                </a:solidFill>
                <a:latin typeface="Arial" charset="0"/>
              </a:defRPr>
            </a:lvl1pPr>
            <a:lvl2pPr marL="982663" indent="-384175" defTabSz="1008063" eaLnBrk="0" hangingPunct="0">
              <a:buFont typeface="Arial" charset="0"/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482725" indent="-301625" defTabSz="1008063" eaLnBrk="0" hangingPunct="0"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979613" indent="-300038" defTabSz="1008063" eaLnBrk="0" hangingPunct="0"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465388" indent="-288925" defTabSz="1008063" eaLnBrk="0" hangingPunct="0"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922588" indent="-288925" defTabSz="10080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379788" indent="-288925" defTabSz="10080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836988" indent="-288925" defTabSz="10080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94188" indent="-288925" defTabSz="10080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en-US" sz="1400" b="1" dirty="0">
                <a:solidFill>
                  <a:schemeClr val="bg2"/>
                </a:solidFill>
              </a:rPr>
              <a:t>Adresa: </a:t>
            </a:r>
          </a:p>
          <a:p>
            <a:pPr eaLnBrk="1" hangingPunct="1">
              <a:buFontTx/>
              <a:buNone/>
            </a:pPr>
            <a:r>
              <a:rPr lang="cs-CZ" altLang="en-US" sz="1400" dirty="0">
                <a:solidFill>
                  <a:schemeClr val="bg2"/>
                </a:solidFill>
              </a:rPr>
              <a:t>Budějovická1518/13a,b, 1</a:t>
            </a:r>
            <a:r>
              <a:rPr lang="en-US" altLang="en-US" sz="1400" dirty="0">
                <a:solidFill>
                  <a:schemeClr val="bg2"/>
                </a:solidFill>
              </a:rPr>
              <a:t>4</a:t>
            </a:r>
            <a:r>
              <a:rPr lang="cs-CZ" altLang="en-US" sz="1400" dirty="0">
                <a:solidFill>
                  <a:schemeClr val="bg2"/>
                </a:solidFill>
              </a:rPr>
              <a:t>0 00  Praha </a:t>
            </a:r>
            <a:r>
              <a:rPr lang="en-US" altLang="en-US" sz="1400" dirty="0">
                <a:solidFill>
                  <a:schemeClr val="bg2"/>
                </a:solidFill>
              </a:rPr>
              <a:t>4</a:t>
            </a:r>
            <a:r>
              <a:rPr lang="cs-CZ" altLang="en-US" sz="1400" dirty="0">
                <a:solidFill>
                  <a:schemeClr val="bg2"/>
                </a:solidFill>
              </a:rPr>
              <a:t>, tel.: +420 956 765 317,  fax: +420 224 640 718</a:t>
            </a:r>
          </a:p>
          <a:p>
            <a:pPr eaLnBrk="1" hangingPunct="1">
              <a:buFontTx/>
              <a:buNone/>
              <a:tabLst>
                <a:tab pos="539750" algn="l"/>
              </a:tabLst>
            </a:pPr>
            <a:r>
              <a:rPr lang="cs-CZ" altLang="en-US" sz="1400" dirty="0">
                <a:solidFill>
                  <a:schemeClr val="bg2"/>
                </a:solidFill>
              </a:rPr>
              <a:t>e-mail: spravaaktiv@csas.cz </a:t>
            </a:r>
          </a:p>
        </p:txBody>
      </p:sp>
      <p:pic>
        <p:nvPicPr>
          <p:cNvPr id="4" name="Obrázek 3" descr="Obsah obrázku Písmo, text, Grafika, logo&#10;&#10;Popis byl vytvořen automaticky">
            <a:extLst>
              <a:ext uri="{FF2B5EF4-FFF2-40B4-BE49-F238E27FC236}">
                <a16:creationId xmlns:a16="http://schemas.microsoft.com/office/drawing/2014/main" id="{2450CE59-436A-16BF-C13E-55B7585AB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6411549"/>
            <a:ext cx="550863" cy="2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1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7CF8090-E260-212E-BAB7-6E4E949DF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76" y="762445"/>
            <a:ext cx="11160125" cy="755650"/>
          </a:xfrm>
        </p:spPr>
        <p:txBody>
          <a:bodyPr/>
          <a:lstStyle/>
          <a:p>
            <a:r>
              <a:rPr lang="en-GB" sz="4000" b="1" kern="1200" dirty="0">
                <a:latin typeface="+mj-lt"/>
                <a:ea typeface="+mj-ea"/>
                <a:cs typeface="+mj-cs"/>
              </a:rPr>
              <a:t>A </a:t>
            </a:r>
            <a:r>
              <a:rPr lang="cs-CZ" sz="4000" b="1" kern="1200" dirty="0">
                <a:latin typeface="+mj-lt"/>
                <a:ea typeface="+mj-ea"/>
                <a:cs typeface="+mj-cs"/>
              </a:rPr>
              <a:t>jak to vidím já</a:t>
            </a:r>
            <a:r>
              <a:rPr lang="en-GB" sz="4000" b="1" kern="1200" dirty="0">
                <a:latin typeface="+mj-lt"/>
                <a:ea typeface="+mj-ea"/>
                <a:cs typeface="+mj-cs"/>
              </a:rPr>
              <a:t>? </a:t>
            </a:r>
            <a:endParaRPr lang="en-DE" sz="4000" dirty="0">
              <a:latin typeface="+mj-lt"/>
            </a:endParaRP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D051B1F7-6923-C608-C2D0-A0B5638A7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976" y="1860032"/>
            <a:ext cx="6750903" cy="4639728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M</a:t>
            </a:r>
            <a:r>
              <a:rPr lang="en-GB" sz="2400" dirty="0" err="1">
                <a:solidFill>
                  <a:schemeClr val="bg1"/>
                </a:solidFill>
              </a:rPr>
              <a:t>ám</a:t>
            </a:r>
            <a:r>
              <a:rPr lang="en-GB" sz="2400" dirty="0">
                <a:solidFill>
                  <a:schemeClr val="bg1"/>
                </a:solidFill>
              </a:rPr>
              <a:t> 25 </a:t>
            </a:r>
            <a:r>
              <a:rPr lang="en-GB" sz="2400" dirty="0" err="1">
                <a:solidFill>
                  <a:schemeClr val="bg1"/>
                </a:solidFill>
              </a:rPr>
              <a:t>minut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takže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hodně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příkladů</a:t>
            </a:r>
            <a:r>
              <a:rPr lang="en-GB" sz="2400" dirty="0">
                <a:solidFill>
                  <a:schemeClr val="bg1"/>
                </a:solidFill>
              </a:rPr>
              <a:t> z </a:t>
            </a:r>
            <a:r>
              <a:rPr lang="en-GB" sz="2400" dirty="0" err="1">
                <a:solidFill>
                  <a:schemeClr val="bg1"/>
                </a:solidFill>
              </a:rPr>
              <a:t>praxe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málo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obecných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řečí</a:t>
            </a:r>
            <a:r>
              <a:rPr lang="cs-CZ" sz="2400" dirty="0">
                <a:solidFill>
                  <a:schemeClr val="bg1"/>
                </a:solidFill>
              </a:rPr>
              <a:t>.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P</a:t>
            </a:r>
            <a:r>
              <a:rPr lang="en-GB" sz="2400" dirty="0" err="1">
                <a:solidFill>
                  <a:schemeClr val="bg1"/>
                </a:solidFill>
              </a:rPr>
              <a:t>rostor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dotazy</a:t>
            </a:r>
            <a:r>
              <a:rPr lang="en-GB" sz="2400" dirty="0">
                <a:solidFill>
                  <a:schemeClr val="bg1"/>
                </a:solidFill>
              </a:rPr>
              <a:t>? </a:t>
            </a:r>
          </a:p>
          <a:p>
            <a:pPr marL="285750" indent="-28575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D</a:t>
            </a:r>
            <a:r>
              <a:rPr lang="en-GB" sz="2400" dirty="0" err="1">
                <a:solidFill>
                  <a:schemeClr val="bg1"/>
                </a:solidFill>
              </a:rPr>
              <a:t>iskuse</a:t>
            </a:r>
            <a:r>
              <a:rPr lang="en-GB" sz="2400" dirty="0">
                <a:solidFill>
                  <a:schemeClr val="bg1"/>
                </a:solidFill>
              </a:rPr>
              <a:t> po </a:t>
            </a:r>
            <a:r>
              <a:rPr lang="en-GB" sz="2400" dirty="0" err="1">
                <a:solidFill>
                  <a:schemeClr val="bg1"/>
                </a:solidFill>
              </a:rPr>
              <a:t>skončení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konference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(</a:t>
            </a:r>
            <a:r>
              <a:rPr lang="en-GB" sz="2400" dirty="0" err="1">
                <a:solidFill>
                  <a:schemeClr val="bg1"/>
                </a:solidFill>
              </a:rPr>
              <a:t>jsem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tu</a:t>
            </a:r>
            <a:r>
              <a:rPr lang="en-GB" sz="2400" dirty="0">
                <a:solidFill>
                  <a:schemeClr val="bg1"/>
                </a:solidFill>
              </a:rPr>
              <a:t> pro </a:t>
            </a:r>
            <a:r>
              <a:rPr lang="en-GB" sz="2400" dirty="0" err="1">
                <a:solidFill>
                  <a:schemeClr val="bg1"/>
                </a:solidFill>
              </a:rPr>
              <a:t>Vás</a:t>
            </a:r>
            <a:r>
              <a:rPr lang="en-GB" sz="2400" dirty="0">
                <a:solidFill>
                  <a:schemeClr val="bg1"/>
                </a:solidFill>
              </a:rPr>
              <a:t>)</a:t>
            </a:r>
            <a:r>
              <a:rPr lang="cs-CZ" sz="2400" dirty="0">
                <a:solidFill>
                  <a:schemeClr val="bg1"/>
                </a:solidFill>
              </a:rPr>
              <a:t>.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2E51C685-8D47-CFBA-87B1-18C1A7FA0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9644" y="1008511"/>
            <a:ext cx="1371380" cy="1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1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25588710-FC57-849D-5722-0F53AD21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>
                <a:solidFill>
                  <a:schemeClr val="bg2"/>
                </a:solidFill>
              </a:rPr>
              <a:pPr/>
              <a:t>4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B8E18221-C5EA-49AE-F2D2-B7FEC867DB1C}"/>
              </a:ext>
            </a:extLst>
          </p:cNvPr>
          <p:cNvSpPr/>
          <p:nvPr/>
        </p:nvSpPr>
        <p:spPr>
          <a:xfrm>
            <a:off x="10376899" y="1925674"/>
            <a:ext cx="174661" cy="226031"/>
          </a:xfrm>
          <a:custGeom>
            <a:avLst/>
            <a:gdLst>
              <a:gd name="connsiteX0" fmla="*/ 0 w 174661"/>
              <a:gd name="connsiteY0" fmla="*/ 92467 h 226031"/>
              <a:gd name="connsiteX1" fmla="*/ 71919 w 174661"/>
              <a:gd name="connsiteY1" fmla="*/ 226031 h 226031"/>
              <a:gd name="connsiteX2" fmla="*/ 174661 w 174661"/>
              <a:gd name="connsiteY2" fmla="*/ 0 h 22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61" h="226031">
                <a:moveTo>
                  <a:pt x="0" y="92467"/>
                </a:moveTo>
                <a:lnTo>
                  <a:pt x="71919" y="226031"/>
                </a:lnTo>
                <a:lnTo>
                  <a:pt x="174661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2"/>
              </a:solidFill>
            </a:endParaRPr>
          </a:p>
        </p:txBody>
      </p:sp>
      <p:sp>
        <p:nvSpPr>
          <p:cNvPr id="6" name="Nadpis 7">
            <a:extLst>
              <a:ext uri="{FF2B5EF4-FFF2-40B4-BE49-F238E27FC236}">
                <a16:creationId xmlns:a16="http://schemas.microsoft.com/office/drawing/2014/main" id="{06A64C5A-9636-47D7-A146-BA77C35DD002}"/>
              </a:ext>
            </a:extLst>
          </p:cNvPr>
          <p:cNvSpPr txBox="1">
            <a:spLocks/>
          </p:cNvSpPr>
          <p:nvPr/>
        </p:nvSpPr>
        <p:spPr>
          <a:xfrm>
            <a:off x="515936" y="565780"/>
            <a:ext cx="11160125" cy="755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2"/>
                </a:solidFill>
                <a:latin typeface="+mj-lt"/>
              </a:rPr>
              <a:t>Jak začít? 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53C97552-B9C3-ACEF-8043-3D8A33AFA1ED}"/>
              </a:ext>
            </a:extLst>
          </p:cNvPr>
          <p:cNvSpPr txBox="1">
            <a:spLocks/>
          </p:cNvSpPr>
          <p:nvPr/>
        </p:nvSpPr>
        <p:spPr>
          <a:xfrm>
            <a:off x="735040" y="1500325"/>
            <a:ext cx="11160125" cy="40718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</a:rPr>
              <a:t>Jaký je můj investiční horizont?</a:t>
            </a:r>
            <a:br>
              <a:rPr lang="cs-CZ" sz="2400" b="0" dirty="0">
                <a:solidFill>
                  <a:schemeClr val="bg2"/>
                </a:solidFill>
              </a:rPr>
            </a:br>
            <a:r>
              <a:rPr lang="cs-CZ" sz="2400" b="0" dirty="0">
                <a:solidFill>
                  <a:schemeClr val="bg2"/>
                </a:solidFill>
              </a:rPr>
              <a:t>(nezaměňovat s volebním obdobím)</a:t>
            </a:r>
            <a:br>
              <a:rPr lang="cs-CZ" sz="2400" b="0" dirty="0">
                <a:solidFill>
                  <a:schemeClr val="bg2"/>
                </a:solidFill>
              </a:rPr>
            </a:br>
            <a:endParaRPr lang="cs-CZ" sz="2400" b="0" dirty="0">
              <a:solidFill>
                <a:schemeClr val="bg2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</a:rPr>
              <a:t>Jaký je můj rizikový profil? </a:t>
            </a:r>
            <a:br>
              <a:rPr lang="cs-CZ" sz="2400" dirty="0">
                <a:solidFill>
                  <a:schemeClr val="bg2"/>
                </a:solidFill>
              </a:rPr>
            </a:br>
            <a:r>
              <a:rPr lang="cs-CZ" sz="2400" b="0" dirty="0">
                <a:solidFill>
                  <a:schemeClr val="bg2"/>
                </a:solidFill>
              </a:rPr>
              <a:t>(u měst a obcí jiný, než konzervativní, ani 	nepředpokládám … „za        </a:t>
            </a:r>
            <a:br>
              <a:rPr lang="cs-CZ" sz="2400" b="0" dirty="0">
                <a:solidFill>
                  <a:schemeClr val="bg2"/>
                </a:solidFill>
              </a:rPr>
            </a:br>
            <a:r>
              <a:rPr lang="cs-CZ" sz="2400" b="0" dirty="0">
                <a:solidFill>
                  <a:schemeClr val="bg2"/>
                </a:solidFill>
              </a:rPr>
              <a:t> </a:t>
            </a:r>
            <a:r>
              <a:rPr lang="cs-CZ" sz="2400" b="0">
                <a:solidFill>
                  <a:schemeClr val="bg2"/>
                </a:solidFill>
              </a:rPr>
              <a:t>prodělanou korunu mi </a:t>
            </a:r>
            <a:r>
              <a:rPr lang="cs-CZ" sz="2400" b="0" dirty="0">
                <a:solidFill>
                  <a:schemeClr val="bg2"/>
                </a:solidFill>
              </a:rPr>
              <a:t>nadávají, za 100 Kč vydělaných mě nepochválí“)</a:t>
            </a:r>
            <a:br>
              <a:rPr lang="cs-CZ" sz="2400" b="0" dirty="0">
                <a:solidFill>
                  <a:schemeClr val="bg2"/>
                </a:solidFill>
              </a:rPr>
            </a:br>
            <a:endParaRPr lang="cs-CZ" sz="2400" b="0" dirty="0">
              <a:solidFill>
                <a:schemeClr val="bg2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</a:rPr>
              <a:t>Jakou likviditu požaduji? </a:t>
            </a:r>
          </a:p>
        </p:txBody>
      </p:sp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E88597AC-2CF1-CEF7-0119-95F9CC97C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4415" y="386885"/>
            <a:ext cx="1329183" cy="132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5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25588710-FC57-849D-5722-0F53AD21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>
                <a:solidFill>
                  <a:schemeClr val="bg2"/>
                </a:solidFill>
              </a:rPr>
              <a:pPr/>
              <a:t>5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B8E18221-C5EA-49AE-F2D2-B7FEC867DB1C}"/>
              </a:ext>
            </a:extLst>
          </p:cNvPr>
          <p:cNvSpPr/>
          <p:nvPr/>
        </p:nvSpPr>
        <p:spPr>
          <a:xfrm>
            <a:off x="10376899" y="1925674"/>
            <a:ext cx="174661" cy="226031"/>
          </a:xfrm>
          <a:custGeom>
            <a:avLst/>
            <a:gdLst>
              <a:gd name="connsiteX0" fmla="*/ 0 w 174661"/>
              <a:gd name="connsiteY0" fmla="*/ 92467 h 226031"/>
              <a:gd name="connsiteX1" fmla="*/ 71919 w 174661"/>
              <a:gd name="connsiteY1" fmla="*/ 226031 h 226031"/>
              <a:gd name="connsiteX2" fmla="*/ 174661 w 174661"/>
              <a:gd name="connsiteY2" fmla="*/ 0 h 22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61" h="226031">
                <a:moveTo>
                  <a:pt x="0" y="92467"/>
                </a:moveTo>
                <a:lnTo>
                  <a:pt x="71919" y="226031"/>
                </a:lnTo>
                <a:lnTo>
                  <a:pt x="174661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2"/>
              </a:solidFill>
            </a:endParaRPr>
          </a:p>
        </p:txBody>
      </p:sp>
      <p:sp>
        <p:nvSpPr>
          <p:cNvPr id="9" name="Nadpis 7">
            <a:extLst>
              <a:ext uri="{FF2B5EF4-FFF2-40B4-BE49-F238E27FC236}">
                <a16:creationId xmlns:a16="http://schemas.microsoft.com/office/drawing/2014/main" id="{0BBF7EBC-021E-43CA-75AD-12EEFF3A37A1}"/>
              </a:ext>
            </a:extLst>
          </p:cNvPr>
          <p:cNvSpPr txBox="1">
            <a:spLocks/>
          </p:cNvSpPr>
          <p:nvPr/>
        </p:nvSpPr>
        <p:spPr>
          <a:xfrm>
            <a:off x="9103772" y="6396993"/>
            <a:ext cx="2895575" cy="3716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sz="1500" b="0" dirty="0">
                <a:latin typeface="Arial" panose="020B0604020202020204" pitchFamily="34" charset="0"/>
                <a:cs typeface="Arial" panose="020B0604020202020204" pitchFamily="34" charset="0"/>
              </a:rPr>
              <a:t>Zdroj: Česká spořitelna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B515FE3A-C697-49B4-A01A-71EC8845FB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465630"/>
              </p:ext>
            </p:extLst>
          </p:nvPr>
        </p:nvGraphicFramePr>
        <p:xfrm>
          <a:off x="1075764" y="519952"/>
          <a:ext cx="9834283" cy="558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751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2">
            <a:extLst>
              <a:ext uri="{FF2B5EF4-FFF2-40B4-BE49-F238E27FC236}">
                <a16:creationId xmlns:a16="http://schemas.microsoft.com/office/drawing/2014/main" id="{044E16A4-949E-5F4A-E8CF-DAC74ECE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7" y="1988840"/>
            <a:ext cx="9001124" cy="2101769"/>
          </a:xfrm>
        </p:spPr>
        <p:txBody>
          <a:bodyPr/>
          <a:lstStyle/>
          <a:p>
            <a:r>
              <a:rPr lang="cs-CZ" sz="3600" dirty="0"/>
              <a:t>NEJDŮLEŽITĚJŠÍ </a:t>
            </a:r>
            <a:br>
              <a:rPr lang="cs-CZ" sz="3600" dirty="0"/>
            </a:br>
            <a:r>
              <a:rPr lang="cs-CZ" sz="3600" dirty="0"/>
              <a:t>JE NAJÍT SPRÁVNÉHO PORADCE/SPRÁVCE</a:t>
            </a:r>
            <a:br>
              <a:rPr lang="cs-CZ" sz="3600" dirty="0"/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99605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25588710-FC57-849D-5722-0F53AD21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597C-028E-473F-BF50-BBB8B8A24EC3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245375"/>
                </a:solidFill>
                <a:effectLst/>
                <a:uLnTx/>
                <a:uFillTx/>
                <a:latin typeface="Inter Semi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245375"/>
              </a:solidFill>
              <a:effectLst/>
              <a:uLnTx/>
              <a:uFillTx/>
              <a:latin typeface="Inter SemiBold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B8E18221-C5EA-49AE-F2D2-B7FEC867DB1C}"/>
              </a:ext>
            </a:extLst>
          </p:cNvPr>
          <p:cNvSpPr/>
          <p:nvPr/>
        </p:nvSpPr>
        <p:spPr>
          <a:xfrm>
            <a:off x="10376899" y="1925674"/>
            <a:ext cx="174661" cy="226031"/>
          </a:xfrm>
          <a:custGeom>
            <a:avLst/>
            <a:gdLst>
              <a:gd name="connsiteX0" fmla="*/ 0 w 174661"/>
              <a:gd name="connsiteY0" fmla="*/ 92467 h 226031"/>
              <a:gd name="connsiteX1" fmla="*/ 71919 w 174661"/>
              <a:gd name="connsiteY1" fmla="*/ 226031 h 226031"/>
              <a:gd name="connsiteX2" fmla="*/ 174661 w 174661"/>
              <a:gd name="connsiteY2" fmla="*/ 0 h 22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61" h="226031">
                <a:moveTo>
                  <a:pt x="0" y="92467"/>
                </a:moveTo>
                <a:lnTo>
                  <a:pt x="71919" y="226031"/>
                </a:lnTo>
                <a:lnTo>
                  <a:pt x="174661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srgbClr val="245375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4" name="Nadpis 7">
            <a:extLst>
              <a:ext uri="{FF2B5EF4-FFF2-40B4-BE49-F238E27FC236}">
                <a16:creationId xmlns:a16="http://schemas.microsoft.com/office/drawing/2014/main" id="{757AD20A-CB47-CCB8-D650-DC32041D781D}"/>
              </a:ext>
            </a:extLst>
          </p:cNvPr>
          <p:cNvSpPr txBox="1">
            <a:spLocks/>
          </p:cNvSpPr>
          <p:nvPr/>
        </p:nvSpPr>
        <p:spPr>
          <a:xfrm>
            <a:off x="633182" y="683689"/>
            <a:ext cx="11120454" cy="41657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</a:rPr>
              <a:t>Zvládnu to sám? </a:t>
            </a:r>
          </a:p>
          <a:p>
            <a:pPr marL="914400" lvl="1" indent="-457200">
              <a:spcAft>
                <a:spcPts val="600"/>
              </a:spcAft>
              <a:buFontTx/>
              <a:buChar char="-"/>
            </a:pPr>
            <a:r>
              <a:rPr lang="cs-CZ" dirty="0">
                <a:solidFill>
                  <a:schemeClr val="bg2"/>
                </a:solidFill>
              </a:rPr>
              <a:t>Stejně ale potřebuji nějakého obchodníka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</a:rPr>
              <a:t>Nebo nezávislý poradce za peníze? </a:t>
            </a:r>
          </a:p>
          <a:p>
            <a:pPr marL="914400" lvl="1" indent="-457200">
              <a:spcAft>
                <a:spcPts val="600"/>
              </a:spcAft>
              <a:buFontTx/>
              <a:buChar char="-"/>
            </a:pPr>
            <a:r>
              <a:rPr lang="cs-CZ" dirty="0">
                <a:solidFill>
                  <a:schemeClr val="bg2"/>
                </a:solidFill>
              </a:rPr>
              <a:t>Žije z provize za své poradenství, platí jej klient (Vy)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</a:rPr>
              <a:t>Nebo závislý bankovní poradce?</a:t>
            </a:r>
          </a:p>
          <a:p>
            <a:pPr marL="914400" lvl="1" indent="-457200">
              <a:spcAft>
                <a:spcPts val="600"/>
              </a:spcAft>
              <a:buFontTx/>
              <a:buChar char="-"/>
            </a:pPr>
            <a:r>
              <a:rPr lang="cs-CZ" dirty="0">
                <a:solidFill>
                  <a:schemeClr val="bg2"/>
                </a:solidFill>
              </a:rPr>
              <a:t>Je placen svojí bankou, dostává mzdu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</a:rPr>
              <a:t>Nebo nezávislý poradce zadarmo? </a:t>
            </a:r>
            <a:r>
              <a:rPr lang="cs-CZ" dirty="0">
                <a:solidFill>
                  <a:schemeClr val="bg2"/>
                </a:solidFill>
              </a:rPr>
              <a:t> </a:t>
            </a:r>
          </a:p>
          <a:p>
            <a:pPr marL="914400" lvl="1" indent="-457200">
              <a:spcAft>
                <a:spcPts val="600"/>
              </a:spcAft>
              <a:buFontTx/>
              <a:buChar char="-"/>
            </a:pPr>
            <a:r>
              <a:rPr lang="cs-CZ" dirty="0">
                <a:solidFill>
                  <a:schemeClr val="bg2"/>
                </a:solidFill>
              </a:rPr>
              <a:t>Je to samaritán? Nebo je třeba placen koncovým klientem (např. emitentem dluhopisů)?</a:t>
            </a:r>
          </a:p>
          <a:p>
            <a:pPr marL="914400" lvl="1" indent="-457200">
              <a:spcAft>
                <a:spcPts val="600"/>
              </a:spcAft>
              <a:buFontTx/>
              <a:buChar char="-"/>
            </a:pPr>
            <a:r>
              <a:rPr lang="cs-CZ" dirty="0">
                <a:solidFill>
                  <a:schemeClr val="bg2"/>
                </a:solidFill>
              </a:rPr>
              <a:t>Víte, kolik platila třeba </a:t>
            </a:r>
            <a:r>
              <a:rPr lang="cs-CZ" dirty="0" err="1">
                <a:solidFill>
                  <a:schemeClr val="bg2"/>
                </a:solidFill>
              </a:rPr>
              <a:t>Arca</a:t>
            </a:r>
            <a:r>
              <a:rPr lang="cs-CZ" dirty="0">
                <a:solidFill>
                  <a:schemeClr val="bg2"/>
                </a:solidFill>
              </a:rPr>
              <a:t> za své „slavné“ směnky … ? </a:t>
            </a:r>
          </a:p>
          <a:p>
            <a:pPr>
              <a:spcAft>
                <a:spcPts val="600"/>
              </a:spcAft>
            </a:pPr>
            <a:endParaRPr lang="cs-CZ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</a:pPr>
            <a:endParaRPr lang="cs-CZ" dirty="0">
              <a:solidFill>
                <a:schemeClr val="bg2"/>
              </a:solidFill>
            </a:endParaRPr>
          </a:p>
          <a:p>
            <a:pPr marL="457200" indent="-457200">
              <a:spcAft>
                <a:spcPts val="600"/>
              </a:spcAft>
              <a:buFontTx/>
              <a:buChar char="-"/>
            </a:pP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9C78D762-21CC-BA86-A112-03DA190D6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2965" y="713920"/>
            <a:ext cx="1211754" cy="1211754"/>
          </a:xfrm>
          <a:prstGeom prst="rect">
            <a:avLst/>
          </a:prstGeom>
        </p:spPr>
      </p:pic>
      <p:pic>
        <p:nvPicPr>
          <p:cNvPr id="10" name="Obrázek 9" descr="Obsah obrázku text, Písmo, snímek obrazovky, řada/pruh&#10;&#10;Popis byl vytvořen automaticky">
            <a:extLst>
              <a:ext uri="{FF2B5EF4-FFF2-40B4-BE49-F238E27FC236}">
                <a16:creationId xmlns:a16="http://schemas.microsoft.com/office/drawing/2014/main" id="{00CFE61C-7AD6-A06F-3F03-6255DF115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6" y="4596517"/>
            <a:ext cx="6677957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2">
            <a:extLst>
              <a:ext uri="{FF2B5EF4-FFF2-40B4-BE49-F238E27FC236}">
                <a16:creationId xmlns:a16="http://schemas.microsoft.com/office/drawing/2014/main" id="{044E16A4-949E-5F4A-E8CF-DAC74ECE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7" y="1988840"/>
            <a:ext cx="9001124" cy="2101769"/>
          </a:xfrm>
        </p:spPr>
        <p:txBody>
          <a:bodyPr/>
          <a:lstStyle/>
          <a:p>
            <a:pPr algn="ctr"/>
            <a:r>
              <a:rPr lang="cs-CZ" sz="3600" dirty="0"/>
              <a:t>VYSOKÉ VÝNOSY </a:t>
            </a:r>
            <a:br>
              <a:rPr lang="cs-CZ" sz="3600" dirty="0"/>
            </a:br>
            <a:r>
              <a:rPr lang="cs-CZ" sz="3600" dirty="0"/>
              <a:t>A NÍZKÁ RIZIKA </a:t>
            </a:r>
            <a:br>
              <a:rPr lang="cs-CZ" sz="3600" dirty="0"/>
            </a:br>
            <a:r>
              <a:rPr lang="cs-CZ" sz="3600" dirty="0"/>
              <a:t>NEEXISTUJÍ</a:t>
            </a:r>
            <a:br>
              <a:rPr lang="cs-CZ" sz="2800" dirty="0"/>
            </a:br>
            <a:br>
              <a:rPr lang="cs-CZ" sz="3600" dirty="0"/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374805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2">
            <a:extLst>
              <a:ext uri="{FF2B5EF4-FFF2-40B4-BE49-F238E27FC236}">
                <a16:creationId xmlns:a16="http://schemas.microsoft.com/office/drawing/2014/main" id="{044E16A4-949E-5F4A-E8CF-DAC74ECE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2512822"/>
            <a:ext cx="9001124" cy="2101769"/>
          </a:xfrm>
        </p:spPr>
        <p:txBody>
          <a:bodyPr/>
          <a:lstStyle/>
          <a:p>
            <a:pPr algn="ctr"/>
            <a:r>
              <a:rPr lang="cs-CZ" sz="3600" dirty="0"/>
              <a:t>RIZIKO = VOLATILITA</a:t>
            </a:r>
            <a:br>
              <a:rPr lang="cs-CZ" sz="3600" dirty="0"/>
            </a:br>
            <a:r>
              <a:rPr lang="cs-CZ" sz="3600" dirty="0"/>
              <a:t>(NIKOLIV ZTRÁTA)</a:t>
            </a:r>
            <a:br>
              <a:rPr lang="cs-CZ" sz="2800" dirty="0"/>
            </a:br>
            <a:br>
              <a:rPr lang="cs-CZ" sz="2800" dirty="0"/>
            </a:br>
            <a:br>
              <a:rPr lang="cs-CZ" sz="3600" dirty="0"/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1645766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otiv1">
  <a:themeElements>
    <a:clrScheme name="Vlastní 1">
      <a:dk1>
        <a:srgbClr val="303030"/>
      </a:dk1>
      <a:lt1>
        <a:srgbClr val="FFFFFF"/>
      </a:lt1>
      <a:dk2>
        <a:srgbClr val="2870ED"/>
      </a:dk2>
      <a:lt2>
        <a:srgbClr val="245375"/>
      </a:lt2>
      <a:accent1>
        <a:srgbClr val="E4EAF0"/>
      </a:accent1>
      <a:accent2>
        <a:srgbClr val="02A3A4"/>
      </a:accent2>
      <a:accent3>
        <a:srgbClr val="A3B5C9"/>
      </a:accent3>
      <a:accent4>
        <a:srgbClr val="5C7999"/>
      </a:accent4>
      <a:accent5>
        <a:srgbClr val="303030"/>
      </a:accent5>
      <a:accent6>
        <a:srgbClr val="FFFFFF"/>
      </a:accent6>
      <a:hlink>
        <a:srgbClr val="65B8FF"/>
      </a:hlink>
      <a:folHlink>
        <a:srgbClr val="02A3A4"/>
      </a:folHlink>
    </a:clrScheme>
    <a:fontScheme name="Benutzerdefiniert 246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lnSpc>
            <a:spcPct val="107000"/>
          </a:lnSpc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07000"/>
          </a:lnSpc>
          <a:defRPr sz="1600" dirty="0" err="1" smtClean="0"/>
        </a:defPPr>
      </a:lstStyle>
    </a:txDef>
  </a:objectDefaults>
  <a:extraClrSchemeLst/>
  <a:custClrLst>
    <a:custClr name="Light Grey">
      <a:srgbClr val="E4EAF0"/>
    </a:custClr>
    <a:custClr name="Mid Grey">
      <a:srgbClr val="A3B5C9"/>
    </a:custClr>
    <a:custClr name="Dark Grey">
      <a:srgbClr val="5C7999"/>
    </a:custClr>
  </a:custClrLst>
  <a:extLst>
    <a:ext uri="{05A4C25C-085E-4340-85A3-A5531E510DB2}">
      <thm15:themeFamily xmlns:thm15="http://schemas.microsoft.com/office/thememl/2012/main" name="Motiv1" id="{44AA9F91-42B6-449A-AD26-954F8827BF11}" vid="{C664F867-74EF-412B-BB1A-A8D5761EC19E}"/>
    </a:ext>
  </a:extLst>
</a:theme>
</file>

<file path=ppt/theme/theme2.xml><?xml version="1.0" encoding="utf-8"?>
<a:theme xmlns:a="http://schemas.openxmlformats.org/drawingml/2006/main" name="Bright Blue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Benutzerdefiniert 246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lnSpc>
            <a:spcPct val="107000"/>
          </a:lnSpc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07000"/>
          </a:lnSpc>
          <a:defRPr sz="1600" dirty="0" err="1" smtClean="0"/>
        </a:defPPr>
      </a:lstStyle>
    </a:txDef>
  </a:objectDefaults>
  <a:extraClrSchemeLst/>
  <a:custClrLst>
    <a:custClr name="Light Grey">
      <a:srgbClr val="E4EAF0"/>
    </a:custClr>
    <a:custClr name="Mid Grey">
      <a:srgbClr val="A3B5C9"/>
    </a:custClr>
    <a:custClr name="Dark Grey">
      <a:srgbClr val="5C7999"/>
    </a:custClr>
  </a:custClrLst>
  <a:extLst>
    <a:ext uri="{05A4C25C-085E-4340-85A3-A5531E510DB2}">
      <thm15:themeFamily xmlns:thm15="http://schemas.microsoft.com/office/thememl/2012/main" name="Powerpoint_16-9-landscape" id="{350CA739-3CB0-B04B-922F-34E9EDA51F57}" vid="{B3E739BC-5E65-4240-9F04-E64651457F64}"/>
    </a:ext>
  </a:extLst>
</a:theme>
</file>

<file path=ppt/theme/theme3.xml><?xml version="1.0" encoding="utf-8"?>
<a:theme xmlns:a="http://schemas.openxmlformats.org/drawingml/2006/main" name="Office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Benutzerdefiniert 246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Benutzerdefiniert 246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54C0C1CE594C43A7991DF92D3F340C" ma:contentTypeVersion="18" ma:contentTypeDescription="Ein neues Dokument erstellen." ma:contentTypeScope="" ma:versionID="2fbcced9cf10b680f872a439ffa69275">
  <xsd:schema xmlns:xsd="http://www.w3.org/2001/XMLSchema" xmlns:xs="http://www.w3.org/2001/XMLSchema" xmlns:p="http://schemas.microsoft.com/office/2006/metadata/properties" xmlns:ns1="http://schemas.microsoft.com/sharepoint/v3" xmlns:ns2="aae8f712-157c-4676-a5ce-239d62b1ed79" xmlns:ns3="99fcc935-7c3c-4d6a-8a1c-57e51dcd51f8" targetNamespace="http://schemas.microsoft.com/office/2006/metadata/properties" ma:root="true" ma:fieldsID="18690736fa7e4f5a389d8721de21e146" ns1:_="" ns2:_="" ns3:_="">
    <xsd:import namespace="http://schemas.microsoft.com/sharepoint/v3"/>
    <xsd:import namespace="aae8f712-157c-4676-a5ce-239d62b1ed79"/>
    <xsd:import namespace="99fcc935-7c3c-4d6a-8a1c-57e51dcd5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8f712-157c-4676-a5ce-239d62b1ed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8e7e5b6c-b918-456f-bde5-0dbd0052dc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cc935-7c3c-4d6a-8a1c-57e51dcd51f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9177c453-cb32-4bdb-afa3-0d60f86f714a}" ma:internalName="TaxCatchAll" ma:showField="CatchAllData" ma:web="99fcc935-7c3c-4d6a-8a1c-57e51dcd5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A98D9D-491E-48C9-8905-94803FE5AD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e8f712-157c-4676-a5ce-239d62b1ed79"/>
    <ds:schemaRef ds:uri="99fcc935-7c3c-4d6a-8a1c-57e51dcd51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167B59-7884-4403-B137-A8646DFDAF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3018</TotalTime>
  <Words>996</Words>
  <Application>Microsoft Office PowerPoint</Application>
  <PresentationFormat>Širokoúhlá obrazovka</PresentationFormat>
  <Paragraphs>132</Paragraphs>
  <Slides>20</Slides>
  <Notes>13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9" baseType="lpstr">
      <vt:lpstr>Symbol</vt:lpstr>
      <vt:lpstr>Inter Medium</vt:lpstr>
      <vt:lpstr>Inter</vt:lpstr>
      <vt:lpstr>Arial</vt:lpstr>
      <vt:lpstr>Calibri</vt:lpstr>
      <vt:lpstr>Inter SemiBold</vt:lpstr>
      <vt:lpstr>Motiv1</vt:lpstr>
      <vt:lpstr>Bright Blue</vt:lpstr>
      <vt:lpstr>think-cell Folie</vt:lpstr>
      <vt:lpstr>Jaké strategie by měly obce  zvolit pro efektivní zhodnocení disponibilních prostředků?</vt:lpstr>
      <vt:lpstr>Jak vidí AI konferenci  „Obec řádným hospodářem“?  </vt:lpstr>
      <vt:lpstr>A jak to vidím já? </vt:lpstr>
      <vt:lpstr>Prezentace aplikace PowerPoint</vt:lpstr>
      <vt:lpstr>Prezentace aplikace PowerPoint</vt:lpstr>
      <vt:lpstr>NEJDŮLEŽITĚJŠÍ  JE NAJÍT SPRÁVNÉHO PORADCE/SPRÁVCE </vt:lpstr>
      <vt:lpstr>Prezentace aplikace PowerPoint</vt:lpstr>
      <vt:lpstr>VYSOKÉ VÝNOSY  A NÍZKÁ RIZIKA  NEEXISTUJÍ  </vt:lpstr>
      <vt:lpstr>RIZIKO = VOLATILITA (NIKOLIV ZTRÁTA)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s IT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Schmidl Karin 0455 EH</dc:creator>
  <cp:lastModifiedBy>Holeček Petr</cp:lastModifiedBy>
  <cp:revision>124</cp:revision>
  <cp:lastPrinted>2024-06-06T07:20:08Z</cp:lastPrinted>
  <dcterms:created xsi:type="dcterms:W3CDTF">2023-04-24T10:21:53Z</dcterms:created>
  <dcterms:modified xsi:type="dcterms:W3CDTF">2024-11-14T13:42:22Z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939b85-7e40-4a1d-91e1-0e84c3b219d7_Enabled">
    <vt:lpwstr>true</vt:lpwstr>
  </property>
  <property fmtid="{D5CDD505-2E9C-101B-9397-08002B2CF9AE}" pid="3" name="MSIP_Label_38939b85-7e40-4a1d-91e1-0e84c3b219d7_SetDate">
    <vt:lpwstr>2022-12-09T11:56:35Z</vt:lpwstr>
  </property>
  <property fmtid="{D5CDD505-2E9C-101B-9397-08002B2CF9AE}" pid="4" name="MSIP_Label_38939b85-7e40-4a1d-91e1-0e84c3b219d7_Method">
    <vt:lpwstr>Standard</vt:lpwstr>
  </property>
  <property fmtid="{D5CDD505-2E9C-101B-9397-08002B2CF9AE}" pid="5" name="MSIP_Label_38939b85-7e40-4a1d-91e1-0e84c3b219d7_Name">
    <vt:lpwstr>38939b85-7e40-4a1d-91e1-0e84c3b219d7</vt:lpwstr>
  </property>
  <property fmtid="{D5CDD505-2E9C-101B-9397-08002B2CF9AE}" pid="6" name="MSIP_Label_38939b85-7e40-4a1d-91e1-0e84c3b219d7_SiteId">
    <vt:lpwstr>3ad0376a-54d3-49a6-9e20-52de0a92fc89</vt:lpwstr>
  </property>
  <property fmtid="{D5CDD505-2E9C-101B-9397-08002B2CF9AE}" pid="7" name="MSIP_Label_38939b85-7e40-4a1d-91e1-0e84c3b219d7_ActionId">
    <vt:lpwstr>59fe67c3-4888-4fdb-b2d3-5c62ae8c36a8</vt:lpwstr>
  </property>
  <property fmtid="{D5CDD505-2E9C-101B-9397-08002B2CF9AE}" pid="8" name="MSIP_Label_38939b85-7e40-4a1d-91e1-0e84c3b219d7_ContentBits">
    <vt:lpwstr>0</vt:lpwstr>
  </property>
</Properties>
</file>