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138" r:id="rId2"/>
    <p:sldId id="2133" r:id="rId3"/>
    <p:sldId id="2134" r:id="rId4"/>
    <p:sldId id="2135" r:id="rId5"/>
    <p:sldId id="2136" r:id="rId6"/>
    <p:sldId id="2137" r:id="rId7"/>
    <p:sldId id="2132" r:id="rId8"/>
    <p:sldId id="2140" r:id="rId9"/>
    <p:sldId id="2141" r:id="rId10"/>
    <p:sldId id="2139" r:id="rId11"/>
  </p:sldIdLst>
  <p:sldSz cx="12190413" cy="6858000"/>
  <p:notesSz cx="6794500" cy="9906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3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640"/>
    <a:srgbClr val="66838A"/>
    <a:srgbClr val="FF8200"/>
    <a:srgbClr val="FFFFFF"/>
    <a:srgbClr val="003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394" autoAdjust="0"/>
  </p:normalViewPr>
  <p:slideViewPr>
    <p:cSldViewPr snapToGrid="0">
      <p:cViewPr varScale="1">
        <p:scale>
          <a:sx n="79" d="100"/>
          <a:sy n="79" d="100"/>
        </p:scale>
        <p:origin x="802" y="82"/>
      </p:cViewPr>
      <p:guideLst>
        <p:guide orient="horz" pos="2296"/>
        <p:guide pos="3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.janda\Downloads\IP%204%20-%20Souhrnn&#225;%20statistika%20obhospoda&#345;ovan&#253;ch%20aktiv%20a%20distribuce%20fond&#367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bec%20&#218;holi&#269;ky\AppData\Local\Microsoft\Windows\INetCache\Content.Outlook\JZ9U97FB\P&#345;ehled%20portfolia%20k%2031%2012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8200"/>
            </a:solidFill>
            <a:ln>
              <a:noFill/>
            </a:ln>
            <a:effectLst/>
            <a:sp3d/>
          </c:spPr>
          <c:invertIfNegative val="0"/>
          <c:cat>
            <c:strRef>
              <c:f>Sheet1!$B$3:$B$12</c:f>
              <c:strCache>
                <c:ptCount val="10"/>
                <c:pt idx="0">
                  <c:v>ČSOB Asset Management, a.s., investiční společnost</c:v>
                </c:pt>
                <c:pt idx="1">
                  <c:v>Česká spořitelna, a. s.</c:v>
                </c:pt>
                <c:pt idx="2">
                  <c:v>Generali Investments CEE, investiční společnost, a.s.</c:v>
                </c:pt>
                <c:pt idx="3">
                  <c:v>Amundi Czech Republic</c:v>
                </c:pt>
                <c:pt idx="4">
                  <c:v>J&amp;T INVESTIČNÍ SPOLEČNOST, a.s. /AMISTA IS, a.s.</c:v>
                </c:pt>
                <c:pt idx="5">
                  <c:v>Conseq Investment Management, a. s.</c:v>
                </c:pt>
                <c:pt idx="6">
                  <c:v>Goldman Sachs Asset Management	</c:v>
                </c:pt>
                <c:pt idx="7">
                  <c:v>AVANT investiční společnost, a.s.</c:v>
                </c:pt>
                <c:pt idx="8">
                  <c:v>UNIQUA Insurance Group AG</c:v>
                </c:pt>
                <c:pt idx="9">
                  <c:v>Raiffeisenbank a.s.</c:v>
                </c:pt>
              </c:strCache>
            </c:strRef>
          </c:cat>
          <c:val>
            <c:numRef>
              <c:f>Sheet1!$C$3:$C$12</c:f>
              <c:numCache>
                <c:formatCode>#,##0</c:formatCode>
                <c:ptCount val="10"/>
                <c:pt idx="0">
                  <c:v>864376335702</c:v>
                </c:pt>
                <c:pt idx="1">
                  <c:v>449161589833.52002</c:v>
                </c:pt>
                <c:pt idx="2">
                  <c:v>373248898909.72998</c:v>
                </c:pt>
                <c:pt idx="3">
                  <c:v>254618020009</c:v>
                </c:pt>
                <c:pt idx="4">
                  <c:v>191386013177.83099</c:v>
                </c:pt>
                <c:pt idx="5">
                  <c:v>178399379275</c:v>
                </c:pt>
                <c:pt idx="6">
                  <c:v>121326593470</c:v>
                </c:pt>
                <c:pt idx="7">
                  <c:v>105743237772</c:v>
                </c:pt>
                <c:pt idx="8">
                  <c:v>76500965731.262207</c:v>
                </c:pt>
                <c:pt idx="9">
                  <c:v>68813913723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3-4769-A102-3DA3DA87A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4034207"/>
        <c:axId val="165607391"/>
        <c:axId val="0"/>
      </c:bar3DChart>
      <c:catAx>
        <c:axId val="59403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cs-CZ"/>
          </a:p>
        </c:txPr>
        <c:crossAx val="165607391"/>
        <c:crosses val="autoZero"/>
        <c:auto val="1"/>
        <c:lblAlgn val="ctr"/>
        <c:lblOffset val="100"/>
        <c:noMultiLvlLbl val="0"/>
      </c:catAx>
      <c:valAx>
        <c:axId val="165607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cs-CZ"/>
          </a:p>
        </c:txPr>
        <c:crossAx val="594034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Majetek obce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List2!$B$2:$B$7</c:f>
              <c:strCache>
                <c:ptCount val="6"/>
                <c:pt idx="0">
                  <c:v>Finanční portfolio A</c:v>
                </c:pt>
                <c:pt idx="1">
                  <c:v>Finanční portfolio B</c:v>
                </c:pt>
                <c:pt idx="2">
                  <c:v>Conseq</c:v>
                </c:pt>
                <c:pt idx="3">
                  <c:v>Termínované účty</c:v>
                </c:pt>
                <c:pt idx="4">
                  <c:v>Běžný účet</c:v>
                </c:pt>
                <c:pt idx="5">
                  <c:v>Investiční nemovitosti</c:v>
                </c:pt>
              </c:strCache>
            </c:strRef>
          </c:cat>
          <c:val>
            <c:numRef>
              <c:f>List2!$C$2:$C$7</c:f>
              <c:numCache>
                <c:formatCode>General</c:formatCode>
                <c:ptCount val="6"/>
                <c:pt idx="0">
                  <c:v>16.3</c:v>
                </c:pt>
                <c:pt idx="1">
                  <c:v>7.5</c:v>
                </c:pt>
                <c:pt idx="2">
                  <c:v>15.3</c:v>
                </c:pt>
                <c:pt idx="3">
                  <c:v>1.65</c:v>
                </c:pt>
                <c:pt idx="4">
                  <c:v>0.55000000000000004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1-4D30-B611-3FDBBF84A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6083120"/>
        <c:axId val="536091280"/>
      </c:barChart>
      <c:catAx>
        <c:axId val="53608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6091280"/>
        <c:crosses val="autoZero"/>
        <c:auto val="1"/>
        <c:lblAlgn val="ctr"/>
        <c:lblOffset val="100"/>
        <c:noMultiLvlLbl val="0"/>
      </c:catAx>
      <c:valAx>
        <c:axId val="53609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608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0.07556</cdr:y>
    </cdr:from>
    <cdr:to>
      <cdr:x>1</cdr:x>
      <cdr:y>0.21822</cdr:y>
    </cdr:to>
    <cdr:sp macro="" textlink="">
      <cdr:nvSpPr>
        <cdr:cNvPr id="2" name="Title 1">
          <a:extLst xmlns:a="http://schemas.openxmlformats.org/drawingml/2006/main">
            <a:ext uri="{FF2B5EF4-FFF2-40B4-BE49-F238E27FC236}">
              <a16:creationId xmlns:a16="http://schemas.microsoft.com/office/drawing/2014/main" id="{CBFD9D32-C18B-E226-CFD3-BC4B81183E3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345827"/>
          <a:ext cx="7296150" cy="652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anchor="ctr"/>
        <a:lstStyle xmlns:a="http://schemas.openxmlformats.org/drawingml/2006/main">
          <a:lvl1pPr algn="l" defTabSz="914400" rtl="0" eaLnBrk="1" latinLnBrk="0" hangingPunct="1">
            <a:spcBef>
              <a:spcPct val="0"/>
            </a:spcBef>
            <a:buNone/>
            <a:defRPr sz="3200" b="1" i="0" kern="1200" cap="all" baseline="0">
              <a:solidFill>
                <a:srgbClr val="0031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lvl1pPr>
        </a:lstStyle>
        <a:p xmlns:a="http://schemas.openxmlformats.org/drawingml/2006/main">
          <a:endParaRPr lang="cs-CZ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2B452-45FB-463D-8E69-DCD7A497C45A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611EE-60F8-434B-92E1-0AE919655E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960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1FDEB-C318-4E9C-AB97-1066A37E6233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2950"/>
            <a:ext cx="6600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B4090-3297-47E0-BFE1-E4B870D31B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913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B4090-3297-47E0-BFE1-E4B870D31B0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37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38335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 hasCustomPrompt="1"/>
          </p:nvPr>
        </p:nvSpPr>
        <p:spPr>
          <a:xfrm>
            <a:off x="914281" y="14487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Zadejte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352920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406" y="4662462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438083" y="332656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406" y="5216426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Nadpis 1"/>
          <p:cNvSpPr txBox="1">
            <a:spLocks/>
          </p:cNvSpPr>
          <p:nvPr userDrawn="1"/>
        </p:nvSpPr>
        <p:spPr>
          <a:xfrm>
            <a:off x="487592" y="341982"/>
            <a:ext cx="10936205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4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032" y="437443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8032" y="4928394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5" name="Zástupný symbol pro tabulku 4"/>
          <p:cNvSpPr>
            <a:spLocks noGrp="1"/>
          </p:cNvSpPr>
          <p:nvPr>
            <p:ph type="tbl" sz="quarter" idx="13"/>
          </p:nvPr>
        </p:nvSpPr>
        <p:spPr>
          <a:xfrm>
            <a:off x="1462914" y="764704"/>
            <a:ext cx="9184018" cy="34559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tabulku.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00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s titulkem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032" y="437443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8032" y="4928394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5" name="Zástupný symbol pro tabulku 4"/>
          <p:cNvSpPr>
            <a:spLocks noGrp="1"/>
          </p:cNvSpPr>
          <p:nvPr>
            <p:ph type="tbl" sz="quarter" idx="13"/>
          </p:nvPr>
        </p:nvSpPr>
        <p:spPr>
          <a:xfrm>
            <a:off x="1462914" y="764704"/>
            <a:ext cx="9184018" cy="34559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tabulku.</a:t>
            </a:r>
          </a:p>
        </p:txBody>
      </p:sp>
      <p:sp>
        <p:nvSpPr>
          <p:cNvPr id="16" name="Zástupný symbol pro číslo snímku 5"/>
          <p:cNvSpPr txBox="1">
            <a:spLocks/>
          </p:cNvSpPr>
          <p:nvPr userDrawn="1"/>
        </p:nvSpPr>
        <p:spPr>
          <a:xfrm>
            <a:off x="6239222" y="5550693"/>
            <a:ext cx="1224136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Frutiger LT Pro 55 Roman" pitchFamily="34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C4F0590-BE89-4F5A-B820-EFB4C19D24AD}" type="datetime1">
              <a:rPr lang="cs-CZ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/>
              <a:t>27.11.2024</a:t>
            </a:fld>
            <a:endParaRPr lang="cs-CZ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ovéPole 16"/>
          <p:cNvSpPr txBox="1"/>
          <p:nvPr userDrawn="1"/>
        </p:nvSpPr>
        <p:spPr>
          <a:xfrm>
            <a:off x="3502918" y="552994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i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Jmén</a:t>
            </a:r>
            <a:r>
              <a:rPr lang="cs-CZ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příjmení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21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4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032" y="437443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8032" y="4928394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6" name="Zástupný symbol pro graf 5"/>
          <p:cNvSpPr>
            <a:spLocks noGrp="1"/>
          </p:cNvSpPr>
          <p:nvPr>
            <p:ph type="chart" sz="quarter" idx="14"/>
          </p:nvPr>
        </p:nvSpPr>
        <p:spPr>
          <a:xfrm>
            <a:off x="1524000" y="764704"/>
            <a:ext cx="9144000" cy="3455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3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s titulkem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8032" y="437443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438032" y="4928394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6" name="Zástupný symbol pro graf 5"/>
          <p:cNvSpPr>
            <a:spLocks noGrp="1"/>
          </p:cNvSpPr>
          <p:nvPr>
            <p:ph type="chart" sz="quarter" idx="14"/>
          </p:nvPr>
        </p:nvSpPr>
        <p:spPr>
          <a:xfrm>
            <a:off x="1524000" y="764704"/>
            <a:ext cx="9144000" cy="34559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graf.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4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Box 18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5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 userDrawn="1"/>
        </p:nvSpPr>
        <p:spPr>
          <a:xfrm>
            <a:off x="487593" y="341982"/>
            <a:ext cx="7314248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5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60944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9211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8681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582" y="399802"/>
            <a:ext cx="9505056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582" y="1124744"/>
            <a:ext cx="11102313" cy="5041106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1329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09800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960720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96567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07908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06757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48459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01068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3643"/>
            <a:ext cx="12292806" cy="69987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42296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5539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582" y="399802"/>
            <a:ext cx="9505056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582" y="1124744"/>
            <a:ext cx="11102313" cy="504110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číslo snímku 5"/>
          <p:cNvSpPr txBox="1">
            <a:spLocks/>
          </p:cNvSpPr>
          <p:nvPr userDrawn="1"/>
        </p:nvSpPr>
        <p:spPr>
          <a:xfrm>
            <a:off x="5087094" y="6342061"/>
            <a:ext cx="828206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Frutiger LT Pro 55 Roman" pitchFamily="34" charset="-18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/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37023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99545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62130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45173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6888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29770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50620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 anchor="b"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58236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51519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87475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6816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97" y="399802"/>
            <a:ext cx="9495942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8583" y="1124744"/>
            <a:ext cx="5515038" cy="5041106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 sz="2800"/>
            </a:lvl1pPr>
            <a:lvl2pPr marL="742950" indent="-285750">
              <a:buFontTx/>
              <a:buBlip>
                <a:blip r:embed="rId3"/>
              </a:buBlip>
              <a:defRPr sz="2400"/>
            </a:lvl2pPr>
            <a:lvl3pPr marL="1143000" indent="-228600">
              <a:buFontTx/>
              <a:buBlip>
                <a:blip r:embed="rId3"/>
              </a:buBlip>
              <a:defRPr sz="2000"/>
            </a:lvl3pPr>
            <a:lvl4pPr marL="1600200" indent="-228600">
              <a:buFontTx/>
              <a:buBlip>
                <a:blip r:embed="rId3"/>
              </a:buBlip>
              <a:defRPr sz="1800"/>
            </a:lvl4pPr>
            <a:lvl5pPr marL="2057400" indent="-228600"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4" y="1124744"/>
            <a:ext cx="5384099" cy="5041106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2800"/>
            </a:lvl1pPr>
            <a:lvl2pPr marL="800100" indent="-342900">
              <a:buFontTx/>
              <a:buBlip>
                <a:blip r:embed="rId3"/>
              </a:buBlip>
              <a:defRPr sz="2400"/>
            </a:lvl2pPr>
            <a:lvl3pPr marL="1257300" indent="-342900">
              <a:buFontTx/>
              <a:buBlip>
                <a:blip r:embed="rId3"/>
              </a:buBlip>
              <a:defRPr sz="2000"/>
            </a:lvl3pPr>
            <a:lvl4pPr marL="1657350" indent="-285750">
              <a:buFontTx/>
              <a:buBlip>
                <a:blip r:embed="rId3"/>
              </a:buBlip>
              <a:defRPr sz="1800"/>
            </a:lvl4pPr>
            <a:lvl5pPr marL="2114550" indent="-285750">
              <a:buFontTx/>
              <a:buBlip>
                <a:blip r:embed="rId3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ectangle 14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59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61353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96933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94285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0756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11752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13545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Úvodní sníme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 userDrawn="1">
            <p:ph type="ctrTitle"/>
          </p:nvPr>
        </p:nvSpPr>
        <p:spPr>
          <a:xfrm>
            <a:off x="917934" y="648680"/>
            <a:ext cx="10361850" cy="3960440"/>
          </a:xfrm>
          <a:prstGeom prst="rect">
            <a:avLst/>
          </a:prstGeom>
        </p:spPr>
        <p:txBody>
          <a:bodyPr/>
          <a:lstStyle>
            <a:lvl1pPr algn="l">
              <a:defRPr sz="75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36897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tx2"/>
              </a:buClr>
              <a:defRPr b="1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Font typeface="Arial" panose="020B0604020202020204" pitchFamily="34" charset="0"/>
              <a:buNone/>
              <a:defRPr/>
            </a:lvl2pPr>
            <a:lvl3pPr marL="1371600" indent="-4572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/>
              <a:t>Upravte styly předlohy </a:t>
            </a:r>
            <a:r>
              <a:rPr lang="cs-CZ" err="1"/>
              <a:t>textu.úroveň</a:t>
            </a:r>
            <a:endParaRPr lang="cs-CZ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6323" y="513990"/>
            <a:ext cx="10552326" cy="3397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112617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2EA8E-61F4-4197-986F-58BED7A3F5CA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3895-4C1D-404B-B872-CC63A0EFB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11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67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97" y="399802"/>
            <a:ext cx="9495942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78583" y="1124744"/>
            <a:ext cx="5515038" cy="504110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4" y="1124744"/>
            <a:ext cx="5384099" cy="5041106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 marL="742950" indent="-285750">
              <a:buFontTx/>
              <a:buBlip>
                <a:blip r:embed="rId2"/>
              </a:buBlip>
              <a:defRPr sz="2400"/>
            </a:lvl2pPr>
            <a:lvl3pPr marL="1143000" indent="-228600">
              <a:buFontTx/>
              <a:buBlip>
                <a:blip r:embed="rId2"/>
              </a:buBlip>
              <a:defRPr sz="2000"/>
            </a:lvl3pPr>
            <a:lvl4pPr marL="1600200" indent="-228600">
              <a:buFontTx/>
              <a:buBlip>
                <a:blip r:embed="rId2"/>
              </a:buBlip>
              <a:defRPr sz="1800"/>
            </a:lvl4pPr>
            <a:lvl5pPr marL="2057400" indent="-228600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37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tx2"/>
              </a:buClr>
              <a:defRPr b="1">
                <a:solidFill>
                  <a:schemeClr val="tx1"/>
                </a:solidFill>
              </a:defRPr>
            </a:lvl1pPr>
            <a:lvl2pPr marL="457200" indent="0">
              <a:buClr>
                <a:schemeClr val="tx2"/>
              </a:buClr>
              <a:buFont typeface="Arial" panose="020B0604020202020204" pitchFamily="34" charset="0"/>
              <a:buNone/>
              <a:defRPr/>
            </a:lvl2pPr>
            <a:lvl3pPr marL="1371600" indent="-4572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/>
              <a:t>Upravte styly předlohy </a:t>
            </a:r>
            <a:r>
              <a:rPr lang="cs-CZ" err="1"/>
              <a:t>textu.úroveň</a:t>
            </a:r>
            <a:endParaRPr lang="cs-CZ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6323" y="513990"/>
            <a:ext cx="10552326" cy="3397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60800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543" y="404664"/>
            <a:ext cx="9496095" cy="652934"/>
          </a:xfrm>
          <a:prstGeom prst="rect">
            <a:avLst/>
          </a:prstGeom>
        </p:spPr>
        <p:txBody>
          <a:bodyPr anchor="ctr"/>
          <a:lstStyle>
            <a:lvl1pPr>
              <a:defRPr sz="3200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87694" y="1124744"/>
            <a:ext cx="5386216" cy="711770"/>
          </a:xfrm>
        </p:spPr>
        <p:txBody>
          <a:bodyPr anchor="ctr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21" y="1988840"/>
            <a:ext cx="5386216" cy="417701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57744" y="1124744"/>
            <a:ext cx="5363708" cy="711770"/>
          </a:xfrm>
        </p:spPr>
        <p:txBody>
          <a:bodyPr anchor="ctr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57743" y="1988840"/>
            <a:ext cx="5363707" cy="417701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423178"/>
            <a:ext cx="629558" cy="62955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547" y="238324"/>
            <a:ext cx="9515100" cy="670396"/>
          </a:xfrm>
          <a:prstGeom prst="rect">
            <a:avLst/>
          </a:prstGeom>
        </p:spPr>
        <p:txBody>
          <a:bodyPr anchor="ctr"/>
          <a:lstStyle>
            <a:lvl1pPr algn="l">
              <a:defRPr sz="3200" b="1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114" y="1052737"/>
            <a:ext cx="6814779" cy="5113113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800"/>
            </a:lvl1pPr>
            <a:lvl2pPr marL="742950" indent="-285750">
              <a:buFontTx/>
              <a:buBlip>
                <a:blip r:embed="rId3"/>
              </a:buBlip>
              <a:defRPr sz="2400"/>
            </a:lvl2pPr>
            <a:lvl3pPr marL="1143000" indent="-228600">
              <a:buFontTx/>
              <a:buBlip>
                <a:blip r:embed="rId3"/>
              </a:buBlip>
              <a:defRPr sz="2000"/>
            </a:lvl3pPr>
            <a:lvl4pPr marL="1600200" indent="-228600">
              <a:buFontTx/>
              <a:buBlip>
                <a:blip r:embed="rId3"/>
              </a:buBlip>
              <a:defRPr sz="1800"/>
            </a:lvl4pPr>
            <a:lvl5pPr marL="2057400" indent="-228600">
              <a:buFontTx/>
              <a:buBlip>
                <a:blip r:embed="rId3"/>
              </a:buBlip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8582" y="1052737"/>
            <a:ext cx="4141501" cy="511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Rectangle 18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258743"/>
            <a:ext cx="629558" cy="62955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2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_jmeno_a_da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547" y="238324"/>
            <a:ext cx="9515100" cy="670396"/>
          </a:xfrm>
          <a:prstGeom prst="rect">
            <a:avLst/>
          </a:prstGeom>
        </p:spPr>
        <p:txBody>
          <a:bodyPr anchor="ctr"/>
          <a:lstStyle>
            <a:lvl1pPr algn="l">
              <a:defRPr sz="3200" b="1" cap="all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114" y="1052737"/>
            <a:ext cx="6814779" cy="5113113"/>
          </a:xfrm>
        </p:spPr>
        <p:txBody>
          <a:bodyPr>
            <a:normAutofit/>
          </a:bodyPr>
          <a:lstStyle>
            <a:lvl1pPr marL="457200" indent="-457200">
              <a:buFontTx/>
              <a:buBlip>
                <a:blip r:embed="rId2"/>
              </a:buBlip>
              <a:defRPr sz="2800"/>
            </a:lvl1pPr>
            <a:lvl2pPr marL="800100" indent="-342900">
              <a:buFontTx/>
              <a:buBlip>
                <a:blip r:embed="rId2"/>
              </a:buBlip>
              <a:defRPr sz="2400"/>
            </a:lvl2pPr>
            <a:lvl3pPr marL="1257300" indent="-342900">
              <a:buFontTx/>
              <a:buBlip>
                <a:blip r:embed="rId2"/>
              </a:buBlip>
              <a:defRPr sz="2000"/>
            </a:lvl3pPr>
            <a:lvl4pPr marL="1657350" indent="-285750">
              <a:buFontTx/>
              <a:buBlip>
                <a:blip r:embed="rId2"/>
              </a:buBlip>
              <a:defRPr sz="1800"/>
            </a:lvl4pPr>
            <a:lvl5pPr marL="2114550" indent="-285750">
              <a:buFontTx/>
              <a:buBlip>
                <a:blip r:embed="rId2"/>
              </a:buBlip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78582" y="1052737"/>
            <a:ext cx="4141501" cy="5113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Rectangle 19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Box 21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68" t="1029" r="-50168" b="-1029"/>
          <a:stretch/>
        </p:blipFill>
        <p:spPr>
          <a:xfrm>
            <a:off x="0" y="279162"/>
            <a:ext cx="629558" cy="629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6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" y="0"/>
            <a:ext cx="12189291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406" y="4662462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438083" y="332656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406" y="5216426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Nadpis 1"/>
          <p:cNvSpPr txBox="1">
            <a:spLocks/>
          </p:cNvSpPr>
          <p:nvPr userDrawn="1"/>
        </p:nvSpPr>
        <p:spPr>
          <a:xfrm>
            <a:off x="487592" y="341982"/>
            <a:ext cx="10936205" cy="5667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00313C"/>
                </a:solidFill>
                <a:latin typeface="Frutiger LT Pro 55 Roman" pitchFamily="34" charset="-18"/>
                <a:ea typeface="+mj-ea"/>
                <a:cs typeface="+mj-cs"/>
              </a:defRPr>
            </a:lvl1pPr>
          </a:lstStyle>
          <a:p>
            <a:endParaRPr lang="cs-CZ" sz="3200" cap="all" baseline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379137"/>
            <a:ext cx="12190413" cy="478863"/>
          </a:xfrm>
          <a:prstGeom prst="rect">
            <a:avLst/>
          </a:prstGeom>
          <a:gradFill>
            <a:gsLst>
              <a:gs pos="0">
                <a:srgbClr val="00313C">
                  <a:lumMod val="97000"/>
                </a:srgbClr>
              </a:gs>
              <a:gs pos="100000">
                <a:srgbClr val="66838A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Rectangle 15"/>
          <p:cNvSpPr/>
          <p:nvPr userDrawn="1"/>
        </p:nvSpPr>
        <p:spPr>
          <a:xfrm>
            <a:off x="11713741" y="6381328"/>
            <a:ext cx="476672" cy="476672"/>
          </a:xfrm>
          <a:prstGeom prst="rect">
            <a:avLst/>
          </a:prstGeom>
          <a:solidFill>
            <a:srgbClr val="00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20"/>
          <p:cNvSpPr txBox="1"/>
          <p:nvPr userDrawn="1"/>
        </p:nvSpPr>
        <p:spPr>
          <a:xfrm>
            <a:off x="910778" y="6576572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u="none">
                <a:solidFill>
                  <a:schemeClr val="bg2"/>
                </a:solidFill>
                <a:latin typeface="Frutiger LT Pro 45 Light" panose="020B0403030504020204" pitchFamily="34" charset="-18"/>
              </a:rPr>
              <a:t>Conseq Investment Management,</a:t>
            </a:r>
            <a:r>
              <a:rPr lang="cs-CZ" sz="1000" u="none" baseline="0">
                <a:solidFill>
                  <a:schemeClr val="bg2"/>
                </a:solidFill>
                <a:latin typeface="Frutiger LT Pro 45 Light" panose="020B0403030504020204" pitchFamily="34" charset="-18"/>
              </a:rPr>
              <a:t> a.s.</a:t>
            </a:r>
            <a:endParaRPr lang="cs-CZ" sz="1000" u="none">
              <a:solidFill>
                <a:schemeClr val="bg2"/>
              </a:solidFill>
              <a:latin typeface="Frutiger LT Pro 45 Light" panose="020B0403030504020204" pitchFamily="34" charset="-18"/>
            </a:endParaRP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713741" y="6436005"/>
            <a:ext cx="47667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Frutiger LT Pro 55 Roman" pitchFamily="34" charset="-18"/>
              </a:defRPr>
            </a:lvl1pPr>
          </a:lstStyle>
          <a:p>
            <a:fld id="{BB254E7C-6A41-4879-8491-8391A89FF4B9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36" y="6475787"/>
            <a:ext cx="737364" cy="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3" y="1124744"/>
            <a:ext cx="109713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D75738-F111-22E4-2E3F-74B8D28C32C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741025" y="6642100"/>
            <a:ext cx="14144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cs-CZ" sz="10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: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6140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6" r:id="rId3"/>
    <p:sldLayoutId id="2147483652" r:id="rId4"/>
    <p:sldLayoutId id="2147483663" r:id="rId5"/>
    <p:sldLayoutId id="2147483667" r:id="rId6"/>
    <p:sldLayoutId id="2147483656" r:id="rId7"/>
    <p:sldLayoutId id="2147483664" r:id="rId8"/>
    <p:sldLayoutId id="2147483668" r:id="rId9"/>
    <p:sldLayoutId id="2147483657" r:id="rId10"/>
    <p:sldLayoutId id="2147483659" r:id="rId11"/>
    <p:sldLayoutId id="2147483665" r:id="rId12"/>
    <p:sldLayoutId id="2147483661" r:id="rId13"/>
    <p:sldLayoutId id="2147483669" r:id="rId14"/>
    <p:sldLayoutId id="2147483662" r:id="rId15"/>
    <p:sldLayoutId id="2147483670" r:id="rId16"/>
    <p:sldLayoutId id="2147483671" r:id="rId17"/>
    <p:sldLayoutId id="2147483672" r:id="rId18"/>
    <p:sldLayoutId id="2147483649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b="1" i="0" kern="1200">
          <a:solidFill>
            <a:srgbClr val="00313C"/>
          </a:solidFill>
          <a:latin typeface="Frutiger LT Pro 55 Roman" pitchFamily="34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2"/>
        </a:buBlip>
        <a:defRPr sz="30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2"/>
        </a:buBlip>
        <a:defRPr sz="26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2"/>
        </a:buBlip>
        <a:defRPr sz="22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2"/>
        </a:buBlip>
        <a:defRPr sz="20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8200"/>
        </a:buClr>
        <a:buFontTx/>
        <a:buBlip>
          <a:blip r:embed="rId52"/>
        </a:buBlip>
        <a:defRPr sz="2000" kern="1200">
          <a:solidFill>
            <a:srgbClr val="00313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909" y="1272012"/>
            <a:ext cx="9973935" cy="5585988"/>
          </a:xfrm>
        </p:spPr>
        <p:txBody>
          <a:bodyPr anchor="ctr"/>
          <a:lstStyle/>
          <a:p>
            <a:r>
              <a:rPr lang="cs-CZ" sz="4800" cap="all" dirty="0">
                <a:solidFill>
                  <a:srgbClr val="FF8200"/>
                </a:solidFill>
              </a:rPr>
              <a:t>Workshop</a:t>
            </a:r>
            <a:br>
              <a:rPr lang="cs-CZ" sz="4800" cap="all" dirty="0">
                <a:solidFill>
                  <a:srgbClr val="FF8200"/>
                </a:solidFill>
              </a:rPr>
            </a:br>
            <a:br>
              <a:rPr lang="cs-CZ" sz="4800" cap="all" dirty="0">
                <a:solidFill>
                  <a:srgbClr val="FF8200"/>
                </a:solidFill>
              </a:rPr>
            </a:br>
            <a:r>
              <a:rPr lang="cs-CZ" sz="4800" cap="all" dirty="0"/>
              <a:t>máme na to?</a:t>
            </a:r>
            <a:br>
              <a:rPr lang="cs-CZ" sz="4400" dirty="0">
                <a:solidFill>
                  <a:srgbClr val="FFFFFF"/>
                </a:solidFill>
              </a:rPr>
            </a:br>
            <a:br>
              <a:rPr lang="cs-CZ" sz="4800" dirty="0">
                <a:solidFill>
                  <a:srgbClr val="FFFFFF"/>
                </a:solidFill>
              </a:rPr>
            </a:br>
            <a:br>
              <a:rPr lang="cs-CZ" sz="4400" dirty="0">
                <a:solidFill>
                  <a:srgbClr val="FFFFFF"/>
                </a:solidFill>
              </a:rPr>
            </a:br>
            <a:endParaRPr lang="cs-CZ"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3981B-FEC5-C37B-E64E-4EC9E153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1" y="399802"/>
            <a:ext cx="10581767" cy="652934"/>
          </a:xfrm>
        </p:spPr>
        <p:txBody>
          <a:bodyPr/>
          <a:lstStyle/>
          <a:p>
            <a:r>
              <a:rPr lang="cs-CZ" dirty="0"/>
              <a:t>Rozložení finančních prostředků obce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CDA5BE-1DE7-C529-5B25-22FA9D0B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10</a:t>
            </a:fld>
            <a:endParaRPr lang="cs-CZ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E86D3999-1449-3C44-B6FD-38201AF08F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7838" y="1125538"/>
          <a:ext cx="11102975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251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9710B-02B4-8835-086A-23ABD6BE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Stručně o consequ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7A966-5047-9F61-BBEF-11D994B0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82" y="1417092"/>
            <a:ext cx="4683139" cy="50411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Na trhu od roku </a:t>
            </a:r>
            <a:r>
              <a:rPr lang="cs-CZ" sz="1800" b="1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1994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dirty="0"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HelveticaNeueLTPro-Roman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Objem obhospodařovaných aktiv více než </a:t>
            </a:r>
            <a:r>
              <a:rPr lang="cs-CZ" sz="1800" b="1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178</a:t>
            </a: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miliard Kč 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dirty="0"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HelveticaNeueLTPro-Roman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Specialista na konzervativní dluhopisové a alternativní investice, ale také akcie </a:t>
            </a:r>
          </a:p>
          <a:p>
            <a:endParaRPr lang="cs-CZ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C8F8E-43B8-EEBF-5EA5-4C14FA92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8D4DE0-9B8A-2AC1-4544-0A89C89FF475}"/>
              </a:ext>
            </a:extLst>
          </p:cNvPr>
          <p:cNvSpPr txBox="1">
            <a:spLocks/>
          </p:cNvSpPr>
          <p:nvPr/>
        </p:nvSpPr>
        <p:spPr>
          <a:xfrm>
            <a:off x="6095206" y="1417092"/>
            <a:ext cx="5132105" cy="373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8200"/>
              </a:buClr>
              <a:buFontTx/>
              <a:buBlip>
                <a:blip r:embed="rId2"/>
              </a:buBlip>
              <a:defRPr sz="3000" kern="120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8200"/>
              </a:buClr>
              <a:buFontTx/>
              <a:buBlip>
                <a:blip r:embed="rId2"/>
              </a:buBlip>
              <a:defRPr sz="2600" kern="120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8200"/>
              </a:buClr>
              <a:buFontTx/>
              <a:buBlip>
                <a:blip r:embed="rId2"/>
              </a:buBlip>
              <a:defRPr sz="2200" kern="120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8200"/>
              </a:buClr>
              <a:buFontTx/>
              <a:buBlip>
                <a:blip r:embed="rId2"/>
              </a:buBlip>
              <a:defRPr sz="2000" kern="120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8200"/>
              </a:buClr>
              <a:buFontTx/>
              <a:buBlip>
                <a:blip r:embed="rId2"/>
              </a:buBlip>
              <a:defRPr sz="2000" kern="120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cs-CZ" sz="1800" b="1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500 000 </a:t>
            </a: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klientů </a:t>
            </a:r>
            <a:endParaRPr lang="cs-CZ" sz="1800" dirty="0"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HelveticaNeueLTPro-Roman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800" dirty="0">
              <a:ea typeface="Calibri" panose="020F0502020204030204" pitchFamily="34" charset="0"/>
              <a:cs typeface="HelveticaNeueLTPro-Roman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Přes </a:t>
            </a:r>
            <a:r>
              <a:rPr lang="cs-CZ" sz="1800" b="1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20 </a:t>
            </a: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let zkušeností s péčí o volné prostředky českých měst a obcí</a:t>
            </a:r>
          </a:p>
          <a:p>
            <a:pPr marL="0" lvl="0" indent="0">
              <a:lnSpc>
                <a:spcPct val="150000"/>
              </a:lnSpc>
              <a:buNone/>
            </a:pPr>
            <a:endParaRPr lang="cs-CZ" sz="1800" dirty="0"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Česká společnost, hlavní akcionáři v ní stále působí na vedoucích pozicích</a:t>
            </a:r>
            <a:endParaRPr lang="cs-CZ" sz="1800" dirty="0"/>
          </a:p>
          <a:p>
            <a:pPr marL="0" lvl="0" indent="0">
              <a:lnSpc>
                <a:spcPct val="115000"/>
              </a:lnSpc>
              <a:buNone/>
            </a:pPr>
            <a:endParaRPr lang="cs-CZ" sz="1800" dirty="0"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HelveticaNeueLTPro-Roman"/>
            </a:endParaRPr>
          </a:p>
          <a:p>
            <a:pPr marL="0" indent="0">
              <a:buFontTx/>
              <a:buNone/>
            </a:pPr>
            <a:endParaRPr lang="cs-CZ" sz="1800" dirty="0">
              <a:ea typeface="Calibri" panose="020F0502020204030204" pitchFamily="34" charset="0"/>
              <a:cs typeface="HelveticaNeueLTPro-Roman"/>
            </a:endParaRPr>
          </a:p>
        </p:txBody>
      </p:sp>
    </p:spTree>
    <p:extLst>
      <p:ext uri="{BB962C8B-B14F-4D97-AF65-F5344CB8AC3E}">
        <p14:creationId xmlns:p14="http://schemas.microsoft.com/office/powerpoint/2010/main" val="3090096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26AAF-E29C-124C-7987-0382D48F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27" y="311024"/>
            <a:ext cx="10087904" cy="914093"/>
          </a:xfrm>
        </p:spPr>
        <p:txBody>
          <a:bodyPr/>
          <a:lstStyle/>
          <a:p>
            <a:r>
              <a:rPr lang="cs-CZ" b="1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Vývoj objemu obhospodařovaných aktiv v jednotlivých letech (mld. CZK)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FC5E5-DE4B-6CE0-7EB2-EF6290E4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5520F-6E73-0F2F-25F2-C9C065331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00" y="1852492"/>
            <a:ext cx="9923612" cy="38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3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D9D32-C18B-E226-CFD3-BC4B81183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2" y="399802"/>
            <a:ext cx="7936548" cy="652934"/>
          </a:xfrm>
        </p:spPr>
        <p:txBody>
          <a:bodyPr/>
          <a:lstStyle/>
          <a:p>
            <a:r>
              <a:rPr lang="cs-CZ" sz="2800" dirty="0"/>
              <a:t>Žebříček největších asset managerů v čr podle akat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9D38B-0FA4-A978-16B6-C56EC17D8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83" y="2183906"/>
            <a:ext cx="6454878" cy="3981943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301A-DD9C-C405-FF24-A7346EE7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4</a:t>
            </a:fld>
            <a:endParaRPr lang="cs-CZ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CC212E0-6695-9608-E956-346BA6E7C5E5}"/>
              </a:ext>
            </a:extLst>
          </p:cNvPr>
          <p:cNvGraphicFramePr>
            <a:graphicFrameLocks/>
          </p:cNvGraphicFramePr>
          <p:nvPr/>
        </p:nvGraphicFramePr>
        <p:xfrm>
          <a:off x="5327162" y="1639539"/>
          <a:ext cx="6872282" cy="3578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AE548D-3EF3-C79A-B033-C72F12241749}"/>
              </a:ext>
            </a:extLst>
          </p:cNvPr>
          <p:cNvGraphicFramePr>
            <a:graphicFrameLocks noGrp="1"/>
          </p:cNvGraphicFramePr>
          <p:nvPr/>
        </p:nvGraphicFramePr>
        <p:xfrm>
          <a:off x="390364" y="1535469"/>
          <a:ext cx="4936798" cy="439666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462728">
                  <a:extLst>
                    <a:ext uri="{9D8B030D-6E8A-4147-A177-3AD203B41FA5}">
                      <a16:colId xmlns:a16="http://schemas.microsoft.com/office/drawing/2014/main" val="2545028955"/>
                    </a:ext>
                  </a:extLst>
                </a:gridCol>
                <a:gridCol w="1474070">
                  <a:extLst>
                    <a:ext uri="{9D8B030D-6E8A-4147-A177-3AD203B41FA5}">
                      <a16:colId xmlns:a16="http://schemas.microsoft.com/office/drawing/2014/main" val="116782855"/>
                    </a:ext>
                  </a:extLst>
                </a:gridCol>
              </a:tblGrid>
              <a:tr h="5299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cap="all" baseline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Finanční </a:t>
                      </a:r>
                      <a:r>
                        <a:rPr lang="cs-CZ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SKUPINA</a:t>
                      </a: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cap="all" baseline="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Čistý objem aktiv (CZK)</a:t>
                      </a:r>
                    </a:p>
                  </a:txBody>
                  <a:tcPr marL="9525" marR="9525" marT="9525" marB="0" anchor="ctr">
                    <a:solidFill>
                      <a:srgbClr val="0031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935592"/>
                  </a:ext>
                </a:extLst>
              </a:tr>
              <a:tr h="4189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ČSOB Asset Management, a.s., investiční společnost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864 376 </a:t>
                      </a: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335</a:t>
                      </a:r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702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298085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Česká spořitelna, a. s.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449 161 589 834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496049"/>
                  </a:ext>
                </a:extLst>
              </a:tr>
              <a:tr h="4189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cs-CZ" sz="1000" b="1" i="0" u="none" strike="noStrike" kern="1200" dirty="0" err="1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Generali</a:t>
                      </a: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Investments CEE, investiční společnost, a.s.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373 248 898 910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067495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Amundi Czech Republic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254 618 020 009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5455"/>
                  </a:ext>
                </a:extLst>
              </a:tr>
              <a:tr h="41890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J&amp;T INVESTIČNÍ SPOLEČNOST, a.s./</a:t>
                      </a:r>
                      <a:b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AMISTA IS, a.s.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191 386 013 178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64593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Conseq </a:t>
                      </a:r>
                      <a:r>
                        <a:rPr lang="cs-CZ" sz="1000" b="1" i="0" u="none" strike="noStrike" dirty="0" err="1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Investment</a:t>
                      </a:r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Management, a. s.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178 399 379 275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506781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cs-CZ" sz="1000" b="1" i="0" u="none" strike="noStrike" kern="1200" dirty="0" err="1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Goldman</a:t>
                      </a: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cs-CZ" sz="1000" b="1" i="0" u="none" strike="noStrike" kern="1200" dirty="0" err="1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Sachs</a:t>
                      </a: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Asset Management 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121 326 593 470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574683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AVANT investiční společnost, a.s.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105 </a:t>
                      </a: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743</a:t>
                      </a:r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237 772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1784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UNIQUA </a:t>
                      </a:r>
                      <a:r>
                        <a:rPr lang="cs-CZ" sz="1000" b="1" i="0" u="none" strike="noStrike" kern="1200" dirty="0" err="1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Insurance</a:t>
                      </a:r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Group AG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76 500 965 731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87452"/>
                  </a:ext>
                </a:extLst>
              </a:tr>
              <a:tr h="3394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Raiffeisenbank a.s.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68 813 913 723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65312"/>
                  </a:ext>
                </a:extLst>
              </a:tr>
              <a:tr h="2337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800" b="1" i="0" u="none" strike="noStrike" kern="1200" dirty="0">
                          <a:solidFill>
                            <a:srgbClr val="00313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zdroj: AKAT ČR, 2Q/24</a:t>
                      </a:r>
                    </a:p>
                  </a:txBody>
                  <a:tcPr marL="9525" marR="9525" marT="9525" marB="0" anchor="ctr">
                    <a:solidFill>
                      <a:srgbClr val="00313C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58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365B4-FA2C-8C93-5561-6CAD19FA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5131" name="Picture 52" descr="Text, logo&#10;&#10;Description automatically generated">
            <a:extLst>
              <a:ext uri="{FF2B5EF4-FFF2-40B4-BE49-F238E27FC236}">
                <a16:creationId xmlns:a16="http://schemas.microsoft.com/office/drawing/2014/main" id="{7F52B18A-1C71-4F65-4808-AE4D01293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30" y="1985723"/>
            <a:ext cx="1209675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56" descr="Garanční systém finančního trhu">
            <a:extLst>
              <a:ext uri="{FF2B5EF4-FFF2-40B4-BE49-F238E27FC236}">
                <a16:creationId xmlns:a16="http://schemas.microsoft.com/office/drawing/2014/main" id="{94BADB56-CEA8-820A-BC12-79A5DAF5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326" y="3560554"/>
            <a:ext cx="1160462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55" descr="Logo&#10;&#10;Description automatically generated">
            <a:extLst>
              <a:ext uri="{FF2B5EF4-FFF2-40B4-BE49-F238E27FC236}">
                <a16:creationId xmlns:a16="http://schemas.microsoft.com/office/drawing/2014/main" id="{2AE1BD6F-AA9A-DC8E-5FE8-DC87D8DAE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60" y="3482643"/>
            <a:ext cx="1135062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53">
            <a:extLst>
              <a:ext uri="{FF2B5EF4-FFF2-40B4-BE49-F238E27FC236}">
                <a16:creationId xmlns:a16="http://schemas.microsoft.com/office/drawing/2014/main" id="{5CAE70C4-1A51-AA9D-1B75-70682770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37" y="1603686"/>
            <a:ext cx="1763712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54">
            <a:extLst>
              <a:ext uri="{FF2B5EF4-FFF2-40B4-BE49-F238E27FC236}">
                <a16:creationId xmlns:a16="http://schemas.microsoft.com/office/drawing/2014/main" id="{D4179284-AD55-0860-2C30-71A23AD1D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1" y="1708670"/>
            <a:ext cx="15986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8" descr="Garanční fond obchodníků s cennými papíry">
            <a:extLst>
              <a:ext uri="{FF2B5EF4-FFF2-40B4-BE49-F238E27FC236}">
                <a16:creationId xmlns:a16="http://schemas.microsoft.com/office/drawing/2014/main" id="{3FB960D5-9647-71F8-C13D-3F5A4A9CB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54" y="3375953"/>
            <a:ext cx="27241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49" descr="A picture containing logo&#10;&#10;Description automatically generated">
            <a:extLst>
              <a:ext uri="{FF2B5EF4-FFF2-40B4-BE49-F238E27FC236}">
                <a16:creationId xmlns:a16="http://schemas.microsoft.com/office/drawing/2014/main" id="{A38EA46D-8FA3-9100-B91A-1B193CF29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8" t="10298" r="31586" b="7565"/>
          <a:stretch>
            <a:fillRect/>
          </a:stretch>
        </p:blipFill>
        <p:spPr bwMode="auto">
          <a:xfrm>
            <a:off x="7309693" y="1795982"/>
            <a:ext cx="663575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" descr="Logo&#10;&#10;Description automatically generated">
            <a:extLst>
              <a:ext uri="{FF2B5EF4-FFF2-40B4-BE49-F238E27FC236}">
                <a16:creationId xmlns:a16="http://schemas.microsoft.com/office/drawing/2014/main" id="{A306BED0-B256-F1A2-0038-E8745D07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35" y="1914915"/>
            <a:ext cx="114776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57" descr="Česká kancelář pojistitelů - Domovská stránka">
            <a:extLst>
              <a:ext uri="{FF2B5EF4-FFF2-40B4-BE49-F238E27FC236}">
                <a16:creationId xmlns:a16="http://schemas.microsoft.com/office/drawing/2014/main" id="{FB8DA3C8-FA0A-2A52-A767-BD603C05C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9" y="3528681"/>
            <a:ext cx="8382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44" descr="Icon&#10;&#10;Description automatically generated">
            <a:extLst>
              <a:ext uri="{FF2B5EF4-FFF2-40B4-BE49-F238E27FC236}">
                <a16:creationId xmlns:a16="http://schemas.microsoft.com/office/drawing/2014/main" id="{5DFF3753-2ED0-4E50-E9E9-6B339724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9" y="5031016"/>
            <a:ext cx="10985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45" descr="Logo&#10;&#10;Description automatically generated">
            <a:extLst>
              <a:ext uri="{FF2B5EF4-FFF2-40B4-BE49-F238E27FC236}">
                <a16:creationId xmlns:a16="http://schemas.microsoft.com/office/drawing/2014/main" id="{1F11D5B7-5043-CF74-E945-4C60EBC28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56" y="4952471"/>
            <a:ext cx="1125537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46" descr="Logo&#10;&#10;Description automatically generated">
            <a:extLst>
              <a:ext uri="{FF2B5EF4-FFF2-40B4-BE49-F238E27FC236}">
                <a16:creationId xmlns:a16="http://schemas.microsoft.com/office/drawing/2014/main" id="{C5D7FC57-6B1B-2A16-6A5F-76531A9A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013" y="4962753"/>
            <a:ext cx="1074738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7" descr="Text, whiteboard&#10;&#10;Description automatically generated">
            <a:extLst>
              <a:ext uri="{FF2B5EF4-FFF2-40B4-BE49-F238E27FC236}">
                <a16:creationId xmlns:a16="http://schemas.microsoft.com/office/drawing/2014/main" id="{17959853-1295-2FC6-8DD6-8B7AC42DA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r="20811"/>
          <a:stretch>
            <a:fillRect/>
          </a:stretch>
        </p:blipFill>
        <p:spPr bwMode="auto">
          <a:xfrm>
            <a:off x="5123471" y="4891657"/>
            <a:ext cx="80486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D31003EC-AF4F-0747-F4BB-C0893032F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94" y="1288391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Města a obce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6BA1A73E-AA00-489E-0F73-7D7621730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103" y="2234327"/>
            <a:ext cx="1103737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Město Stříbro	                             Město Most                                 Město Kralupy nad Vltavou     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83D5D3C0-0789-7A2B-FA95-02831175E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14" y="1791953"/>
            <a:ext cx="524750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	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						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				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   Obec Čestlice		      Město Tanvald	     					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100" b="1" dirty="0">
              <a:solidFill>
                <a:srgbClr val="00313C"/>
              </a:solidFill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Státní podniky a zákonem zřízené subjekty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E3D899D4-4412-DDDC-775C-430BD82EC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6C3BC549-B0F0-862E-E686-955DC49D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71" y="4195282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	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Česká kancelář pojistitelů 	   Garanční systém finančního trhu      Podpůrný a garanční rolnický a lesnický fond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AA01903C-22D9-E52B-DD58-67C2C8DB9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94" y="4401334"/>
            <a:ext cx="209865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000" dirty="0">
              <a:solidFill>
                <a:srgbClr val="00313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1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HelveticaNeueLTPro-Roman"/>
              </a:rPr>
              <a:t>Podniky a bytová družstva </a:t>
            </a:r>
            <a:endParaRPr kumimoji="0" lang="cs-CZ" altLang="cs-CZ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1">
            <a:extLst>
              <a:ext uri="{FF2B5EF4-FFF2-40B4-BE49-F238E27FC236}">
                <a16:creationId xmlns:a16="http://schemas.microsoft.com/office/drawing/2014/main" id="{BBD1A84A-34DC-762A-8CA9-9A08391D2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031" y="5924780"/>
            <a:ext cx="8140370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1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Nejedná se o plný výčet našich klientů, ale pouze o ty, kteří nám dali souhlas k uvádění jejich jmen v našich marketingových materiálech.</a:t>
            </a:r>
            <a:endParaRPr kumimoji="0" lang="cs-CZ" altLang="cs-CZ" sz="1000" b="1" cap="none" normalizeH="0" baseline="0" dirty="0">
              <a:ln>
                <a:noFill/>
              </a:ln>
              <a:solidFill>
                <a:srgbClr val="0031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1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Více informací naleznete na našem webu v sekci Wealth Management</a:t>
            </a:r>
            <a:r>
              <a:rPr kumimoji="0" lang="cs-CZ" altLang="cs-CZ" sz="1000" b="1" i="0" u="none" strike="noStrike" cap="none" normalizeH="0" baseline="0" dirty="0">
                <a:ln>
                  <a:noFill/>
                </a:ln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endParaRPr kumimoji="0" lang="cs-CZ" altLang="cs-CZ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FD8755-B2E5-8FDF-1796-7BA84AEC0EF9}"/>
              </a:ext>
            </a:extLst>
          </p:cNvPr>
          <p:cNvSpPr txBox="1"/>
          <p:nvPr/>
        </p:nvSpPr>
        <p:spPr>
          <a:xfrm>
            <a:off x="7210332" y="3986364"/>
            <a:ext cx="282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srgbClr val="00313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Garanční fond obchodníků s cennými papíry</a:t>
            </a:r>
            <a:endParaRPr lang="cs-CZ" sz="900" dirty="0">
              <a:solidFill>
                <a:srgbClr val="00313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HelveticaNeueLTPro-Roman"/>
            </a:endParaRPr>
          </a:p>
          <a:p>
            <a:endParaRPr lang="cs-CZ" sz="9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DC88DBD-C62C-F1CD-BA36-E303ED68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2" y="399802"/>
            <a:ext cx="9505056" cy="652934"/>
          </a:xfrm>
        </p:spPr>
        <p:txBody>
          <a:bodyPr/>
          <a:lstStyle/>
          <a:p>
            <a:r>
              <a:rPr lang="cs-CZ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39772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44F5-22F4-1BFB-3602-8171B278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2" y="399802"/>
            <a:ext cx="5962265" cy="652934"/>
          </a:xfrm>
        </p:spPr>
        <p:txBody>
          <a:bodyPr/>
          <a:lstStyle/>
          <a:p>
            <a:r>
              <a:rPr lang="cs-CZ" dirty="0"/>
              <a:t>Graf vývoje nominální a reálné úrokové sazby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6C2E3-FD3D-292F-F4E1-47DBF256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7170" name="Picture 6">
            <a:extLst>
              <a:ext uri="{FF2B5EF4-FFF2-40B4-BE49-F238E27FC236}">
                <a16:creationId xmlns:a16="http://schemas.microsoft.com/office/drawing/2014/main" id="{58AA6865-E876-DAA7-A55D-286BAE0EC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70" y="2425870"/>
            <a:ext cx="5497361" cy="321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72D47A67-652D-EF43-EA47-2AF14539B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671164"/>
            <a:ext cx="5662995" cy="33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0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649C4-7D19-F1B7-9FE2-A0B842253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LEKTOŘI DNEŠNÍHO WS + vzácný host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F2EED3-5983-2482-2948-FE390080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1853B0D-C168-1CD7-739A-BDCB9A218A8D}"/>
              </a:ext>
            </a:extLst>
          </p:cNvPr>
          <p:cNvSpPr txBox="1"/>
          <p:nvPr/>
        </p:nvSpPr>
        <p:spPr>
          <a:xfrm>
            <a:off x="1922475" y="3124673"/>
            <a:ext cx="1833032" cy="711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8200"/>
              </a:buClr>
            </a:pPr>
            <a:r>
              <a:rPr lang="cs-CZ" sz="1000" b="1" kern="1200" dirty="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Kufa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8200"/>
              </a:buClr>
            </a:pPr>
            <a:r>
              <a:rPr lang="cs-CZ" sz="1000" kern="1200" dirty="0" err="1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</a:t>
            </a:r>
            <a:r>
              <a:rPr lang="cs-CZ" sz="1000" kern="1200" dirty="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Wealth Management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8200"/>
              </a:buClr>
            </a:pPr>
            <a:endParaRPr lang="cs-CZ" sz="1000" kern="1200" dirty="0">
              <a:solidFill>
                <a:srgbClr val="0031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8200"/>
              </a:buClr>
            </a:pPr>
            <a:r>
              <a:rPr lang="cs-CZ" sz="1000" kern="1200" dirty="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kufa@conseq.cz</a:t>
            </a:r>
          </a:p>
        </p:txBody>
      </p:sp>
      <p:pic>
        <p:nvPicPr>
          <p:cNvPr id="7" name="Obrázek 6" descr="Obsah obrázku osoba, oblečení, Lidská tvář, košile/tričko&#10;&#10;Popis byl vytvořen automaticky">
            <a:extLst>
              <a:ext uri="{FF2B5EF4-FFF2-40B4-BE49-F238E27FC236}">
                <a16:creationId xmlns:a16="http://schemas.microsoft.com/office/drawing/2014/main" id="{DE42C519-88DC-D702-1072-7A102129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2" y="1842350"/>
            <a:ext cx="1286797" cy="1994132"/>
          </a:xfrm>
          <a:prstGeom prst="rect">
            <a:avLst/>
          </a:prstGeom>
          <a:effectLst/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A2279702-6234-B5B4-0ADD-36967010C903}"/>
              </a:ext>
            </a:extLst>
          </p:cNvPr>
          <p:cNvSpPr txBox="1"/>
          <p:nvPr/>
        </p:nvSpPr>
        <p:spPr>
          <a:xfrm>
            <a:off x="5818219" y="3171059"/>
            <a:ext cx="1833032" cy="711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8200"/>
              </a:buClr>
            </a:pPr>
            <a:r>
              <a:rPr lang="cs-CZ" sz="1000" b="1" kern="1200" dirty="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Michal Král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8200"/>
              </a:buClr>
            </a:pPr>
            <a:r>
              <a:rPr lang="cs-CZ" sz="1000" dirty="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 </a:t>
            </a:r>
            <a:r>
              <a:rPr lang="cs-CZ" sz="1000" dirty="0" err="1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</a:t>
            </a:r>
            <a:r>
              <a:rPr lang="cs-CZ" sz="1000" dirty="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Manager</a:t>
            </a:r>
            <a:endParaRPr lang="cs-CZ" sz="1000" kern="1200" dirty="0">
              <a:solidFill>
                <a:srgbClr val="0031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8200"/>
              </a:buClr>
            </a:pPr>
            <a:endParaRPr lang="cs-CZ" sz="1000" kern="1200" dirty="0">
              <a:solidFill>
                <a:srgbClr val="0031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8200"/>
              </a:buClr>
            </a:pPr>
            <a:r>
              <a:rPr lang="cs-CZ" sz="1000" dirty="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sz="1000" kern="1200" dirty="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ichal.kral2@conseq.cz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CB05BA0-FA92-D7BA-A10E-82D324B80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5280" y="1842351"/>
            <a:ext cx="1360443" cy="2040518"/>
          </a:xfrm>
          <a:prstGeom prst="rect">
            <a:avLst/>
          </a:prstGeom>
          <a:effectLst/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19340753-09C1-BFD2-5A29-91B690347029}"/>
              </a:ext>
            </a:extLst>
          </p:cNvPr>
          <p:cNvSpPr txBox="1"/>
          <p:nvPr/>
        </p:nvSpPr>
        <p:spPr>
          <a:xfrm>
            <a:off x="9729749" y="3124673"/>
            <a:ext cx="1833032" cy="711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8200"/>
              </a:buClr>
            </a:pPr>
            <a:r>
              <a:rPr lang="cs-CZ" sz="1000" b="1" kern="1200" dirty="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 Janda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8200"/>
              </a:buClr>
            </a:pPr>
            <a:r>
              <a:rPr lang="cs-CZ" sz="1000" kern="1200" dirty="0" err="1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Relationship</a:t>
            </a:r>
            <a:r>
              <a:rPr lang="cs-CZ" sz="1000" kern="1200" dirty="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Manager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8200"/>
              </a:buClr>
            </a:pPr>
            <a:endParaRPr lang="cs-CZ" sz="1000" kern="1200" dirty="0">
              <a:solidFill>
                <a:srgbClr val="0031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8200"/>
              </a:buClr>
            </a:pPr>
            <a:r>
              <a:rPr lang="cs-CZ" sz="1000" dirty="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  <a:r>
              <a:rPr lang="cs-CZ" sz="1000" kern="1200" dirty="0">
                <a:solidFill>
                  <a:srgbClr val="0031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an.janda@conseq.cz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357D1DB7-2392-9698-3A0D-4C91C75A0F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9212" y="1842349"/>
            <a:ext cx="1360443" cy="20406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1595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F7EA1-DB44-8F87-7BDA-3E993DC9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Investování obce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A508D7-11C8-05BB-1BC4-AD14A4482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Spolupráce s </a:t>
            </a:r>
            <a:r>
              <a:rPr lang="cs-CZ" dirty="0" err="1"/>
              <a:t>Conseq</a:t>
            </a:r>
            <a:r>
              <a:rPr lang="cs-CZ" dirty="0"/>
              <a:t> od roku 2011</a:t>
            </a:r>
          </a:p>
          <a:p>
            <a:r>
              <a:rPr lang="cs-CZ" dirty="0"/>
              <a:t>První investice s nižší částkou</a:t>
            </a:r>
          </a:p>
          <a:p>
            <a:r>
              <a:rPr lang="cs-CZ" dirty="0"/>
              <a:t>První investice v horizontu do 4 let (volební období)</a:t>
            </a:r>
          </a:p>
          <a:p>
            <a:r>
              <a:rPr lang="cs-CZ" dirty="0"/>
              <a:t>První propad a obavy 2013</a:t>
            </a:r>
          </a:p>
          <a:p>
            <a:r>
              <a:rPr lang="cs-CZ" dirty="0"/>
              <a:t>Uklidnění a další spolupráce</a:t>
            </a:r>
          </a:p>
          <a:p>
            <a:r>
              <a:rPr lang="cs-CZ" dirty="0"/>
              <a:t>Dnes dlouhodobý horizont investování</a:t>
            </a:r>
          </a:p>
          <a:p>
            <a:pPr lvl="1"/>
            <a:r>
              <a:rPr lang="cs-CZ" dirty="0"/>
              <a:t>Mix finančních produktů s různou dobou splatnosti</a:t>
            </a:r>
          </a:p>
          <a:p>
            <a:pPr lvl="1"/>
            <a:r>
              <a:rPr lang="cs-CZ" dirty="0"/>
              <a:t>Částečná rychlá likvidita</a:t>
            </a:r>
          </a:p>
          <a:p>
            <a:pPr lvl="1"/>
            <a:r>
              <a:rPr lang="cs-CZ" dirty="0"/>
              <a:t>Diverzifikace rizika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F23025-C363-46B1-7473-F1BFEB0C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33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0F53D-8D64-260B-2C92-32D671905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Monitorování a úprava portfolia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5AFAA1-00E3-AA8D-9F7B-695BCD700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Péče o zákazníka - zástupce investiční společnosti navštěvuje obec osobně dle potřeby</a:t>
            </a:r>
          </a:p>
          <a:p>
            <a:r>
              <a:rPr lang="cs-CZ" dirty="0"/>
              <a:t>Finanční portfolio je pravidelně sledováno a případně upravováno</a:t>
            </a:r>
          </a:p>
          <a:p>
            <a:r>
              <a:rPr lang="cs-CZ" dirty="0"/>
              <a:t>Díky správnému rozložení do produktů jsme ustáli i vysokou inflaci</a:t>
            </a:r>
          </a:p>
          <a:p>
            <a:r>
              <a:rPr lang="cs-CZ" dirty="0"/>
              <a:t>Nenechávejte finanční prostředky obce ležet na běžném účtu, vaše peníze můžou pracovat.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4F221C-3B31-3B5F-E3B4-4C018DF6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4E7C-6A41-4879-8491-8391A89FF4B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51049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2021">
  <a:themeElements>
    <a:clrScheme name="Conseq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313C"/>
      </a:accent1>
      <a:accent2>
        <a:srgbClr val="FF8200"/>
      </a:accent2>
      <a:accent3>
        <a:srgbClr val="7FADC6"/>
      </a:accent3>
      <a:accent4>
        <a:srgbClr val="7C2912"/>
      </a:accent4>
      <a:accent5>
        <a:srgbClr val="48743D"/>
      </a:accent5>
      <a:accent6>
        <a:srgbClr val="B3969E"/>
      </a:accent6>
      <a:hlink>
        <a:srgbClr val="FF8200"/>
      </a:hlink>
      <a:folHlink>
        <a:srgbClr val="FF8200"/>
      </a:folHlink>
    </a:clrScheme>
    <a:fontScheme name="CONSEQ">
      <a:majorFont>
        <a:latin typeface="Frutiger Bold"/>
        <a:ea typeface=""/>
        <a:cs typeface=""/>
      </a:majorFont>
      <a:minorFont>
        <a:latin typeface="Frutiger LT Pro 45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BAC5E829-E3F5-C647-9C96-524C86CF466F}" vid="{A35960EF-119B-6F46-A19C-D14612B6E623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Template_2021</Template>
  <TotalTime>2623</TotalTime>
  <Words>516</Words>
  <Application>Microsoft Office PowerPoint</Application>
  <PresentationFormat>Vlastní</PresentationFormat>
  <Paragraphs>98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Frutiger LT Pro 45 Light</vt:lpstr>
      <vt:lpstr>Frutiger LT Pro 55 Roman</vt:lpstr>
      <vt:lpstr>Symbol</vt:lpstr>
      <vt:lpstr>Tahoma</vt:lpstr>
      <vt:lpstr>Template_2021</vt:lpstr>
      <vt:lpstr>Workshop  máme na to?   </vt:lpstr>
      <vt:lpstr>Stručně o consequ</vt:lpstr>
      <vt:lpstr>Vývoj objemu obhospodařovaných aktiv v jednotlivých letech (mld. CZK)</vt:lpstr>
      <vt:lpstr>Žebříček největších asset managerů v čr podle akat</vt:lpstr>
      <vt:lpstr>rEFERENCE</vt:lpstr>
      <vt:lpstr>Graf vývoje nominální a reálné úrokové sazby </vt:lpstr>
      <vt:lpstr>LEKTOŘI DNEŠNÍHO WS + vzácný host</vt:lpstr>
      <vt:lpstr>Investování obce</vt:lpstr>
      <vt:lpstr>Monitorování a úprava portfolia</vt:lpstr>
      <vt:lpstr>Rozložení finančních prostředků obce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OVB Zamecnikova</dc:title>
  <dc:creator>Martin Keller</dc:creator>
  <cp:lastModifiedBy>Terezie Kořínková</cp:lastModifiedBy>
  <cp:revision>56</cp:revision>
  <cp:lastPrinted>2024-10-21T05:17:23Z</cp:lastPrinted>
  <dcterms:created xsi:type="dcterms:W3CDTF">2022-11-14T18:32:27Z</dcterms:created>
  <dcterms:modified xsi:type="dcterms:W3CDTF">2024-11-27T21:40:41Z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b9b49c-3903-4fd4-a343-18d82815dc85_Enabled">
    <vt:lpwstr>true</vt:lpwstr>
  </property>
  <property fmtid="{D5CDD505-2E9C-101B-9397-08002B2CF9AE}" pid="3" name="MSIP_Label_a6b9b49c-3903-4fd4-a343-18d82815dc85_SetDate">
    <vt:lpwstr>2024-10-20T16:09:33Z</vt:lpwstr>
  </property>
  <property fmtid="{D5CDD505-2E9C-101B-9397-08002B2CF9AE}" pid="4" name="MSIP_Label_a6b9b49c-3903-4fd4-a343-18d82815dc85_Method">
    <vt:lpwstr>Privileged</vt:lpwstr>
  </property>
  <property fmtid="{D5CDD505-2E9C-101B-9397-08002B2CF9AE}" pid="5" name="MSIP_Label_a6b9b49c-3903-4fd4-a343-18d82815dc85_Name">
    <vt:lpwstr>Intra and extragroup use</vt:lpwstr>
  </property>
  <property fmtid="{D5CDD505-2E9C-101B-9397-08002B2CF9AE}" pid="6" name="MSIP_Label_a6b9b49c-3903-4fd4-a343-18d82815dc85_SiteId">
    <vt:lpwstr>614f9c25-bffa-42c7-86d8-964101f55fa2</vt:lpwstr>
  </property>
  <property fmtid="{D5CDD505-2E9C-101B-9397-08002B2CF9AE}" pid="7" name="MSIP_Label_a6b9b49c-3903-4fd4-a343-18d82815dc85_ActionId">
    <vt:lpwstr>d22090d1-261a-4367-b8bc-497d372baa33</vt:lpwstr>
  </property>
  <property fmtid="{D5CDD505-2E9C-101B-9397-08002B2CF9AE}" pid="8" name="MSIP_Label_a6b9b49c-3903-4fd4-a343-18d82815dc85_ContentBits">
    <vt:lpwstr>2</vt:lpwstr>
  </property>
  <property fmtid="{D5CDD505-2E9C-101B-9397-08002B2CF9AE}" pid="9" name="ClassificationContentMarkingFooterLocations">
    <vt:lpwstr>Template_2021:4</vt:lpwstr>
  </property>
  <property fmtid="{D5CDD505-2E9C-101B-9397-08002B2CF9AE}" pid="10" name="ClassificationContentMarkingFooterText">
    <vt:lpwstr>Classification : Confidential</vt:lpwstr>
  </property>
</Properties>
</file>