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4" r:id="rId2"/>
    <p:sldId id="271" r:id="rId3"/>
    <p:sldId id="350" r:id="rId4"/>
    <p:sldId id="368" r:id="rId5"/>
    <p:sldId id="369" r:id="rId6"/>
    <p:sldId id="341" r:id="rId7"/>
    <p:sldId id="367" r:id="rId8"/>
    <p:sldId id="373" r:id="rId9"/>
    <p:sldId id="374" r:id="rId10"/>
    <p:sldId id="375" r:id="rId11"/>
    <p:sldId id="372" r:id="rId12"/>
    <p:sldId id="370" r:id="rId13"/>
    <p:sldId id="37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chvátalová Jaromíra" initials="NJ" lastIdx="1" clrIdx="0">
    <p:extLst>
      <p:ext uri="{19B8F6BF-5375-455C-9EA6-DF929625EA0E}">
        <p15:presenceInfo xmlns:p15="http://schemas.microsoft.com/office/powerpoint/2012/main" userId="S-1-5-21-4220513341-3893498863-4060133577-10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97"/>
    <a:srgbClr val="B1B507"/>
    <a:srgbClr val="FF9933"/>
    <a:srgbClr val="019795"/>
    <a:srgbClr val="062A8E"/>
    <a:srgbClr val="E10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>
      <p:cViewPr varScale="1">
        <p:scale>
          <a:sx n="105" d="100"/>
          <a:sy n="105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97BA-EC39-4FAC-B759-EBB38D6400A9}" type="datetimeFigureOut">
              <a:rPr lang="cs-CZ" smtClean="0"/>
              <a:pPr/>
              <a:t>25.11.2024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0A00-114C-4FE7-ACB3-200D857788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20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4" y="367681"/>
            <a:ext cx="8832851" cy="9366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500" b="1"/>
            </a:lvl1pPr>
          </a:lstStyle>
          <a:p>
            <a:pPr lvl="0"/>
            <a:r>
              <a:rPr lang="cs-CZ" dirty="0"/>
              <a:t>Nadpis</a:t>
            </a:r>
          </a:p>
          <a:p>
            <a:pPr lvl="0"/>
            <a:r>
              <a:rPr lang="cs-CZ" dirty="0"/>
              <a:t>2. řádek 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 hasCustomPrompt="1"/>
          </p:nvPr>
        </p:nvSpPr>
        <p:spPr>
          <a:xfrm>
            <a:off x="2446867" y="1844676"/>
            <a:ext cx="4897967" cy="2447925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2" name="Zástupný symbol pro obrázek 11"/>
          <p:cNvSpPr>
            <a:spLocks noGrp="1"/>
          </p:cNvSpPr>
          <p:nvPr>
            <p:ph type="pic" sz="quarter" idx="16" hasCustomPrompt="1"/>
          </p:nvPr>
        </p:nvSpPr>
        <p:spPr>
          <a:xfrm>
            <a:off x="719667" y="4149726"/>
            <a:ext cx="4800600" cy="18002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 hasCustomPrompt="1"/>
          </p:nvPr>
        </p:nvSpPr>
        <p:spPr>
          <a:xfrm>
            <a:off x="5327651" y="3933825"/>
            <a:ext cx="3649133" cy="1511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20" hasCustomPrompt="1"/>
          </p:nvPr>
        </p:nvSpPr>
        <p:spPr>
          <a:xfrm>
            <a:off x="5903979" y="5589241"/>
            <a:ext cx="3168352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dirty="0"/>
              <a:t>Popis obrázku</a:t>
            </a:r>
          </a:p>
          <a:p>
            <a:pPr lvl="0"/>
            <a:r>
              <a:rPr lang="cs-CZ" dirty="0"/>
              <a:t>Lokalita</a:t>
            </a:r>
          </a:p>
        </p:txBody>
      </p:sp>
      <p:sp>
        <p:nvSpPr>
          <p:cNvPr id="20" name="Zástupný symbol pro text 15"/>
          <p:cNvSpPr>
            <a:spLocks noGrp="1"/>
          </p:cNvSpPr>
          <p:nvPr>
            <p:ph type="body" sz="quarter" idx="21" hasCustomPrompt="1"/>
          </p:nvPr>
        </p:nvSpPr>
        <p:spPr>
          <a:xfrm>
            <a:off x="9360363" y="3933056"/>
            <a:ext cx="2208245" cy="14401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dirty="0"/>
              <a:t>Popis obrázku</a:t>
            </a:r>
          </a:p>
          <a:p>
            <a:pPr lvl="0"/>
            <a:r>
              <a:rPr lang="cs-CZ" dirty="0"/>
              <a:t>Lokalita</a:t>
            </a:r>
          </a:p>
        </p:txBody>
      </p:sp>
      <p:sp>
        <p:nvSpPr>
          <p:cNvPr id="21" name="Zástupný symbol pro text 15"/>
          <p:cNvSpPr>
            <a:spLocks noGrp="1"/>
          </p:cNvSpPr>
          <p:nvPr>
            <p:ph type="body" sz="quarter" idx="22" hasCustomPrompt="1"/>
          </p:nvPr>
        </p:nvSpPr>
        <p:spPr>
          <a:xfrm>
            <a:off x="7728182" y="1844824"/>
            <a:ext cx="2208245" cy="14401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dirty="0"/>
              <a:t>Popis obrázku</a:t>
            </a:r>
          </a:p>
          <a:p>
            <a:pPr lvl="0"/>
            <a:r>
              <a:rPr lang="cs-CZ" dirty="0"/>
              <a:t>Lokalita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4" y="370758"/>
            <a:ext cx="8832851" cy="9366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500" b="1"/>
            </a:lvl1pPr>
          </a:lstStyle>
          <a:p>
            <a:pPr lvl="0"/>
            <a:r>
              <a:rPr lang="cs-CZ" dirty="0"/>
              <a:t>Nadpis</a:t>
            </a:r>
          </a:p>
          <a:p>
            <a:pPr lvl="0"/>
            <a:r>
              <a:rPr lang="cs-CZ" dirty="0"/>
              <a:t>2. řádek 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 hasCustomPrompt="1"/>
          </p:nvPr>
        </p:nvSpPr>
        <p:spPr>
          <a:xfrm>
            <a:off x="2446867" y="1844676"/>
            <a:ext cx="4897967" cy="2447925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2" name="Zástupný symbol pro obrázek 11"/>
          <p:cNvSpPr>
            <a:spLocks noGrp="1"/>
          </p:cNvSpPr>
          <p:nvPr>
            <p:ph type="pic" sz="quarter" idx="16" hasCustomPrompt="1"/>
          </p:nvPr>
        </p:nvSpPr>
        <p:spPr>
          <a:xfrm>
            <a:off x="719667" y="3861049"/>
            <a:ext cx="4800600" cy="208890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7" hasCustomPrompt="1"/>
          </p:nvPr>
        </p:nvSpPr>
        <p:spPr>
          <a:xfrm>
            <a:off x="5327915" y="4653136"/>
            <a:ext cx="3649133" cy="1511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21" name="Zástupný symbol pro text 15"/>
          <p:cNvSpPr>
            <a:spLocks noGrp="1"/>
          </p:cNvSpPr>
          <p:nvPr>
            <p:ph type="body" sz="quarter" idx="22" hasCustomPrompt="1"/>
          </p:nvPr>
        </p:nvSpPr>
        <p:spPr>
          <a:xfrm>
            <a:off x="8016214" y="1772816"/>
            <a:ext cx="3648405" cy="309634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 i="0">
                <a:solidFill>
                  <a:schemeClr val="bg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44167" y="2276872"/>
            <a:ext cx="8928100" cy="2808288"/>
          </a:xfrm>
          <a:prstGeom prst="rect">
            <a:avLst/>
          </a:prstGeom>
        </p:spPr>
        <p:txBody>
          <a:bodyPr/>
          <a:lstStyle>
            <a:lvl1pPr indent="-3600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80000"/>
              <a:buFont typeface="Wingdings" pitchFamily="2" charset="2"/>
              <a:buChar char="§"/>
              <a:defRPr sz="1400" baseline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cs-CZ" dirty="0"/>
              <a:t>text s odrážkami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332656"/>
            <a:ext cx="8832851" cy="9366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500" b="1"/>
            </a:lvl1pPr>
          </a:lstStyle>
          <a:p>
            <a:pPr lvl="0"/>
            <a:r>
              <a:rPr lang="cs-CZ" dirty="0"/>
              <a:t>Nadpis</a:t>
            </a:r>
          </a:p>
          <a:p>
            <a:pPr lvl="0"/>
            <a:r>
              <a:rPr lang="cs-CZ" dirty="0"/>
              <a:t>2. řádek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5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30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71693" y="3526756"/>
            <a:ext cx="9889925" cy="720079"/>
          </a:xfrm>
          <a:prstGeom prst="rect">
            <a:avLst/>
          </a:prstGeom>
        </p:spPr>
        <p:txBody>
          <a:bodyPr/>
          <a:lstStyle>
            <a:lvl1pPr algn="r">
              <a:buNone/>
              <a:defRPr sz="2400" b="1">
                <a:solidFill>
                  <a:schemeClr val="tx1"/>
                </a:solidFill>
                <a:latin typeface="Frutiger CE 45 Light" panose="02000403040000020004" pitchFamily="2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572551" y="4437112"/>
            <a:ext cx="9889067" cy="504825"/>
          </a:xfrm>
          <a:prstGeom prst="rect">
            <a:avLst/>
          </a:prstGeom>
        </p:spPr>
        <p:txBody>
          <a:bodyPr/>
          <a:lstStyle>
            <a:lvl1pPr algn="r">
              <a:buNone/>
              <a:defRPr sz="1800">
                <a:solidFill>
                  <a:srgbClr val="2F9497"/>
                </a:solidFill>
                <a:latin typeface="Frutiger CE 45 Light" panose="02000403040000020004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07336" y="2204864"/>
            <a:ext cx="10464899" cy="1512515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 b="1"/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cs-CZ" dirty="0"/>
              <a:t>Název</a:t>
            </a:r>
          </a:p>
          <a:p>
            <a:pPr lvl="0"/>
            <a:r>
              <a:rPr lang="cs-CZ" dirty="0"/>
              <a:t>prezentace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07435" y="4005064"/>
            <a:ext cx="10464800" cy="649288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>
                <a:solidFill>
                  <a:srgbClr val="2F9497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551384" y="1916833"/>
            <a:ext cx="8930217" cy="4248597"/>
          </a:xfrm>
          <a:prstGeom prst="rect">
            <a:avLst/>
          </a:prstGeom>
        </p:spPr>
        <p:txBody>
          <a:bodyPr numCol="2"/>
          <a:lstStyle>
            <a:lvl1pPr>
              <a:buNone/>
              <a:defRPr sz="1400" b="1"/>
            </a:lvl1pPr>
          </a:lstStyle>
          <a:p>
            <a:pPr lvl="0"/>
            <a:r>
              <a:rPr lang="cs-CZ" dirty="0"/>
              <a:t>Text 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48681"/>
            <a:ext cx="8832851" cy="792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500" b="1">
                <a:solidFill>
                  <a:srgbClr val="2F9497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  <a:p>
            <a:pPr lvl="0"/>
            <a:r>
              <a:rPr lang="cs-CZ" dirty="0"/>
              <a:t>2. řádek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2279576" y="1202780"/>
            <a:ext cx="9120717" cy="2159000"/>
          </a:xfrm>
          <a:prstGeom prst="rect">
            <a:avLst/>
          </a:prstGeom>
        </p:spPr>
        <p:txBody>
          <a:bodyPr/>
          <a:lstStyle>
            <a:lvl1pPr>
              <a:buNone/>
              <a:defRPr sz="4000"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4221089"/>
            <a:ext cx="4800533" cy="1512887"/>
          </a:xfrm>
          <a:prstGeom prst="rect">
            <a:avLst/>
          </a:prstGeom>
        </p:spPr>
        <p:txBody>
          <a:bodyPr/>
          <a:lstStyle>
            <a:lvl1pPr algn="l">
              <a:buNone/>
              <a:defRPr sz="10000" b="1"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cs-CZ" dirty="0"/>
              <a:t>01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2279576" y="1202780"/>
            <a:ext cx="9120717" cy="2159000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4221089"/>
            <a:ext cx="4800533" cy="1512887"/>
          </a:xfrm>
          <a:prstGeom prst="rect">
            <a:avLst/>
          </a:prstGeom>
        </p:spPr>
        <p:txBody>
          <a:bodyPr/>
          <a:lstStyle>
            <a:lvl1pPr algn="l">
              <a:buNone/>
              <a:defRPr sz="10000" b="1">
                <a:solidFill>
                  <a:schemeClr val="bg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cs-CZ" dirty="0"/>
              <a:t>01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4" y="188640"/>
            <a:ext cx="1668695" cy="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332656"/>
            <a:ext cx="8832851" cy="9366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500" b="1"/>
            </a:lvl1pPr>
          </a:lstStyle>
          <a:p>
            <a:pPr lvl="0"/>
            <a:r>
              <a:rPr lang="cs-CZ" dirty="0"/>
              <a:t>Nadpis</a:t>
            </a:r>
          </a:p>
          <a:p>
            <a:pPr lvl="0"/>
            <a:r>
              <a:rPr lang="cs-CZ" dirty="0"/>
              <a:t>2. řádek 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44167" y="2276872"/>
            <a:ext cx="8928100" cy="2808288"/>
          </a:xfrm>
          <a:prstGeom prst="rect">
            <a:avLst/>
          </a:prstGeom>
        </p:spPr>
        <p:txBody>
          <a:bodyPr/>
          <a:lstStyle>
            <a:lvl1pPr indent="-36000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80000"/>
              <a:buFont typeface="Wingdings" pitchFamily="2" charset="2"/>
              <a:buChar char="§"/>
              <a:defRPr sz="1400" baseline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cs-CZ" dirty="0"/>
              <a:t>text s odrážkami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61" r:id="rId8"/>
    <p:sldLayoutId id="2147483654" r:id="rId9"/>
    <p:sldLayoutId id="2147483655" r:id="rId10"/>
    <p:sldLayoutId id="2147483659" r:id="rId11"/>
    <p:sldLayoutId id="214748365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0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D7252-7DCC-96F7-132D-6EBE165F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B154D4E-F73E-D933-FC91-06571257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8000"/>
                    </a14:imgEffect>
                    <a14:imgEffect>
                      <a14:sharpenSoften amount="-100000"/>
                    </a14:imgEffect>
                    <a14:imgEffect>
                      <a14:saturation sat="8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737"/>
          <a:stretch/>
        </p:blipFill>
        <p:spPr bwMode="auto">
          <a:xfrm>
            <a:off x="-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99DC4C-3D6D-D5D5-8306-5AFFC164E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FIDIC YB </a:t>
            </a:r>
            <a:r>
              <a:rPr lang="cs-CZ" dirty="0" err="1"/>
              <a:t>DaB</a:t>
            </a:r>
            <a:r>
              <a:rPr lang="cs-CZ" dirty="0"/>
              <a:t>       </a:t>
            </a:r>
            <a:r>
              <a:rPr lang="cs-CZ" dirty="0" err="1"/>
              <a:t>Roombook</a:t>
            </a:r>
            <a:r>
              <a:rPr lang="cs-CZ" dirty="0"/>
              <a:t> ukázka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97ECA6-7658-CFE5-CFB5-17F4375E2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r="3529"/>
          <a:stretch/>
        </p:blipFill>
        <p:spPr>
          <a:xfrm>
            <a:off x="983432" y="1340767"/>
            <a:ext cx="10081120" cy="5184577"/>
          </a:xfrm>
          <a:prstGeom prst="rect">
            <a:avLst/>
          </a:prstGeom>
        </p:spPr>
      </p:pic>
      <p:pic>
        <p:nvPicPr>
          <p:cNvPr id="8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249F0425-F37D-8BDB-CD3F-1D5ADFC9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3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5DF18E-EDC2-DB02-56BA-1FFBE9B8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8000"/>
                    </a14:imgEffect>
                    <a14:imgEffect>
                      <a14:sharpenSoften amount="-100000"/>
                    </a14:imgEffect>
                    <a14:imgEffect>
                      <a14:saturation sat="8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737"/>
          <a:stretch/>
        </p:blipFill>
        <p:spPr bwMode="auto">
          <a:xfrm>
            <a:off x="-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D86E4DD-8DED-4559-26EC-DCA181604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Když  BIM tak i CDE</a:t>
            </a:r>
          </a:p>
          <a:p>
            <a:endParaRPr lang="cs-CZ" sz="2000" dirty="0"/>
          </a:p>
          <a:p>
            <a:r>
              <a:rPr lang="cs-CZ" sz="2000" dirty="0"/>
              <a:t>Musí být zadáno už od počátku.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Výhody CDE:</a:t>
            </a:r>
          </a:p>
          <a:p>
            <a:r>
              <a:rPr lang="cs-CZ" sz="2000" dirty="0"/>
              <a:t>   Auditní stopa </a:t>
            </a:r>
          </a:p>
          <a:p>
            <a:r>
              <a:rPr lang="cs-CZ" sz="2000" dirty="0"/>
              <a:t>   Přehled o všech dokumentech</a:t>
            </a:r>
          </a:p>
          <a:p>
            <a:r>
              <a:rPr lang="cs-CZ" sz="2000" dirty="0"/>
              <a:t>   Přehledná komunikace</a:t>
            </a:r>
          </a:p>
          <a:p>
            <a:r>
              <a:rPr lang="cs-CZ" sz="2000" dirty="0"/>
              <a:t>   Práce jak s 2D dokumentací </a:t>
            </a:r>
          </a:p>
          <a:p>
            <a:r>
              <a:rPr lang="cs-CZ" sz="2000" dirty="0"/>
              <a:t>   tak i s 3D modelem.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7F72E1-E016-EE65-451C-C6AB92E7DB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FIDIC YB </a:t>
            </a:r>
            <a:r>
              <a:rPr lang="cs-CZ" dirty="0" err="1"/>
              <a:t>DaB</a:t>
            </a:r>
            <a:r>
              <a:rPr lang="cs-CZ" dirty="0"/>
              <a:t>        BIM a CDE</a:t>
            </a:r>
          </a:p>
        </p:txBody>
      </p:sp>
      <p:pic>
        <p:nvPicPr>
          <p:cNvPr id="5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E17FF729-C757-D86F-F1CB-5489ECB0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3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B810C-D452-447E-B25E-DD9FA192F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Porovnání délky přípravy a realizace projektu </a:t>
            </a:r>
          </a:p>
          <a:p>
            <a:r>
              <a:rPr lang="cs-CZ" dirty="0"/>
              <a:t>s </a:t>
            </a:r>
            <a:r>
              <a:rPr lang="cs-CZ" dirty="0" err="1"/>
              <a:t>FIDICem</a:t>
            </a:r>
            <a:r>
              <a:rPr lang="cs-CZ" dirty="0"/>
              <a:t> a bez</a:t>
            </a:r>
          </a:p>
          <a:p>
            <a:endParaRPr lang="cs-CZ" dirty="0"/>
          </a:p>
        </p:txBody>
      </p:sp>
      <p:sp>
        <p:nvSpPr>
          <p:cNvPr id="4" name="Šipka: pětiúhelník 3">
            <a:extLst>
              <a:ext uri="{FF2B5EF4-FFF2-40B4-BE49-F238E27FC236}">
                <a16:creationId xmlns:a16="http://schemas.microsoft.com/office/drawing/2014/main" id="{B9AC877C-F990-149F-86E9-AC58E698EA49}"/>
              </a:ext>
            </a:extLst>
          </p:cNvPr>
          <p:cNvSpPr/>
          <p:nvPr/>
        </p:nvSpPr>
        <p:spPr>
          <a:xfrm>
            <a:off x="630867" y="2434681"/>
            <a:ext cx="2448273" cy="6914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vojitá 4">
            <a:extLst>
              <a:ext uri="{FF2B5EF4-FFF2-40B4-BE49-F238E27FC236}">
                <a16:creationId xmlns:a16="http://schemas.microsoft.com/office/drawing/2014/main" id="{6D6736B6-424C-19D3-57F9-D172D3EE4CC5}"/>
              </a:ext>
            </a:extLst>
          </p:cNvPr>
          <p:cNvSpPr/>
          <p:nvPr/>
        </p:nvSpPr>
        <p:spPr>
          <a:xfrm>
            <a:off x="2889539" y="2442067"/>
            <a:ext cx="770487" cy="684076"/>
          </a:xfrm>
          <a:prstGeom prst="chevron">
            <a:avLst/>
          </a:prstGeom>
          <a:solidFill>
            <a:srgbClr val="B1B5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pka: dvojitá 5">
            <a:extLst>
              <a:ext uri="{FF2B5EF4-FFF2-40B4-BE49-F238E27FC236}">
                <a16:creationId xmlns:a16="http://schemas.microsoft.com/office/drawing/2014/main" id="{12CF4826-8FC1-ACAE-41F2-662A15A55FA2}"/>
              </a:ext>
            </a:extLst>
          </p:cNvPr>
          <p:cNvSpPr/>
          <p:nvPr/>
        </p:nvSpPr>
        <p:spPr>
          <a:xfrm>
            <a:off x="3503713" y="2431243"/>
            <a:ext cx="5798748" cy="72008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5EFF83AE-6C06-08C5-A292-4E00F8E30643}"/>
              </a:ext>
            </a:extLst>
          </p:cNvPr>
          <p:cNvSpPr txBox="1">
            <a:spLocks/>
          </p:cNvSpPr>
          <p:nvPr/>
        </p:nvSpPr>
        <p:spPr>
          <a:xfrm>
            <a:off x="556755" y="3205537"/>
            <a:ext cx="252028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Přípravná fáze (Studie nebo DUR, standardy)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5BF5A1C3-BAFB-6CF2-C016-F77C14F2C5B2}"/>
              </a:ext>
            </a:extLst>
          </p:cNvPr>
          <p:cNvSpPr/>
          <p:nvPr/>
        </p:nvSpPr>
        <p:spPr>
          <a:xfrm>
            <a:off x="623391" y="4841159"/>
            <a:ext cx="576065" cy="691462"/>
          </a:xfrm>
          <a:prstGeom prst="homePlate">
            <a:avLst/>
          </a:prstGeom>
          <a:solidFill>
            <a:srgbClr val="B1B5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vojitá 8">
            <a:extLst>
              <a:ext uri="{FF2B5EF4-FFF2-40B4-BE49-F238E27FC236}">
                <a16:creationId xmlns:a16="http://schemas.microsoft.com/office/drawing/2014/main" id="{B47A7998-DAC5-25CC-7BE4-738345C94F03}"/>
              </a:ext>
            </a:extLst>
          </p:cNvPr>
          <p:cNvSpPr/>
          <p:nvPr/>
        </p:nvSpPr>
        <p:spPr>
          <a:xfrm>
            <a:off x="4926144" y="4841159"/>
            <a:ext cx="770487" cy="684076"/>
          </a:xfrm>
          <a:prstGeom prst="chevron">
            <a:avLst/>
          </a:prstGeom>
          <a:solidFill>
            <a:srgbClr val="B1B5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pka: dvojitá 9">
            <a:extLst>
              <a:ext uri="{FF2B5EF4-FFF2-40B4-BE49-F238E27FC236}">
                <a16:creationId xmlns:a16="http://schemas.microsoft.com/office/drawing/2014/main" id="{A6FE02B9-24D3-064C-707A-1169966414B1}"/>
              </a:ext>
            </a:extLst>
          </p:cNvPr>
          <p:cNvSpPr/>
          <p:nvPr/>
        </p:nvSpPr>
        <p:spPr>
          <a:xfrm>
            <a:off x="5546249" y="4812541"/>
            <a:ext cx="6024735" cy="72008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text 1">
            <a:extLst>
              <a:ext uri="{FF2B5EF4-FFF2-40B4-BE49-F238E27FC236}">
                <a16:creationId xmlns:a16="http://schemas.microsoft.com/office/drawing/2014/main" id="{F959A249-ECFA-E0C3-C399-C40D85011D2E}"/>
              </a:ext>
            </a:extLst>
          </p:cNvPr>
          <p:cNvSpPr txBox="1">
            <a:spLocks/>
          </p:cNvSpPr>
          <p:nvPr/>
        </p:nvSpPr>
        <p:spPr>
          <a:xfrm>
            <a:off x="1016111" y="5897544"/>
            <a:ext cx="468052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Přípravná fáze (Studie, DUR, DSP, RPD)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12" name="Zástupný text 1">
            <a:extLst>
              <a:ext uri="{FF2B5EF4-FFF2-40B4-BE49-F238E27FC236}">
                <a16:creationId xmlns:a16="http://schemas.microsoft.com/office/drawing/2014/main" id="{F3181641-0D17-97E0-CE66-20B758078ABF}"/>
              </a:ext>
            </a:extLst>
          </p:cNvPr>
          <p:cNvSpPr txBox="1">
            <a:spLocks/>
          </p:cNvSpPr>
          <p:nvPr/>
        </p:nvSpPr>
        <p:spPr>
          <a:xfrm>
            <a:off x="2791108" y="3205537"/>
            <a:ext cx="252028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VŘ na zhotovitele</a:t>
            </a:r>
          </a:p>
          <a:p>
            <a:endParaRPr lang="cs-CZ" dirty="0"/>
          </a:p>
        </p:txBody>
      </p:sp>
      <p:sp>
        <p:nvSpPr>
          <p:cNvPr id="13" name="Zástupný text 1">
            <a:extLst>
              <a:ext uri="{FF2B5EF4-FFF2-40B4-BE49-F238E27FC236}">
                <a16:creationId xmlns:a16="http://schemas.microsoft.com/office/drawing/2014/main" id="{97F8862F-7263-BCF6-BD6F-01311E01B0FF}"/>
              </a:ext>
            </a:extLst>
          </p:cNvPr>
          <p:cNvSpPr txBox="1">
            <a:spLocks/>
          </p:cNvSpPr>
          <p:nvPr/>
        </p:nvSpPr>
        <p:spPr>
          <a:xfrm>
            <a:off x="5527412" y="3205537"/>
            <a:ext cx="252028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Realizace projektu</a:t>
            </a:r>
          </a:p>
          <a:p>
            <a:endParaRPr lang="cs-CZ" dirty="0"/>
          </a:p>
        </p:txBody>
      </p:sp>
      <p:sp>
        <p:nvSpPr>
          <p:cNvPr id="14" name="Zástupný text 1">
            <a:extLst>
              <a:ext uri="{FF2B5EF4-FFF2-40B4-BE49-F238E27FC236}">
                <a16:creationId xmlns:a16="http://schemas.microsoft.com/office/drawing/2014/main" id="{24CC5963-ECEE-ABD2-CB63-7E13B3BDBE92}"/>
              </a:ext>
            </a:extLst>
          </p:cNvPr>
          <p:cNvSpPr txBox="1">
            <a:spLocks/>
          </p:cNvSpPr>
          <p:nvPr/>
        </p:nvSpPr>
        <p:spPr>
          <a:xfrm>
            <a:off x="7392144" y="5598482"/>
            <a:ext cx="252028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Realizace projektu</a:t>
            </a:r>
          </a:p>
          <a:p>
            <a:endParaRPr lang="cs-CZ" dirty="0"/>
          </a:p>
        </p:txBody>
      </p:sp>
      <p:sp>
        <p:nvSpPr>
          <p:cNvPr id="15" name="Zástupný text 1">
            <a:extLst>
              <a:ext uri="{FF2B5EF4-FFF2-40B4-BE49-F238E27FC236}">
                <a16:creationId xmlns:a16="http://schemas.microsoft.com/office/drawing/2014/main" id="{5C49DD7B-9716-F5D5-C5B7-B4AED705AFDB}"/>
              </a:ext>
            </a:extLst>
          </p:cNvPr>
          <p:cNvSpPr txBox="1">
            <a:spLocks/>
          </p:cNvSpPr>
          <p:nvPr/>
        </p:nvSpPr>
        <p:spPr>
          <a:xfrm>
            <a:off x="4091743" y="5603304"/>
            <a:ext cx="252028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VŘ na zhotovitele</a:t>
            </a:r>
          </a:p>
          <a:p>
            <a:endParaRPr lang="cs-CZ" dirty="0"/>
          </a:p>
        </p:txBody>
      </p:sp>
      <p:sp>
        <p:nvSpPr>
          <p:cNvPr id="16" name="Zástupný text 1">
            <a:extLst>
              <a:ext uri="{FF2B5EF4-FFF2-40B4-BE49-F238E27FC236}">
                <a16:creationId xmlns:a16="http://schemas.microsoft.com/office/drawing/2014/main" id="{A7B4F5A4-99B9-15C0-7D2D-084522F64211}"/>
              </a:ext>
            </a:extLst>
          </p:cNvPr>
          <p:cNvSpPr txBox="1">
            <a:spLocks/>
          </p:cNvSpPr>
          <p:nvPr/>
        </p:nvSpPr>
        <p:spPr>
          <a:xfrm>
            <a:off x="587387" y="4344073"/>
            <a:ext cx="8028893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Klasický postup s prováděcí dokumentací </a:t>
            </a:r>
          </a:p>
          <a:p>
            <a:endParaRPr lang="cs-CZ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  <a:p>
            <a:endParaRPr lang="cs-CZ" sz="1800" dirty="0"/>
          </a:p>
        </p:txBody>
      </p:sp>
      <p:sp>
        <p:nvSpPr>
          <p:cNvPr id="17" name="Zástupný text 1">
            <a:extLst>
              <a:ext uri="{FF2B5EF4-FFF2-40B4-BE49-F238E27FC236}">
                <a16:creationId xmlns:a16="http://schemas.microsoft.com/office/drawing/2014/main" id="{36FCC95C-D95A-269E-38E9-5C02A3BA227A}"/>
              </a:ext>
            </a:extLst>
          </p:cNvPr>
          <p:cNvSpPr txBox="1">
            <a:spLocks/>
          </p:cNvSpPr>
          <p:nvPr/>
        </p:nvSpPr>
        <p:spPr>
          <a:xfrm>
            <a:off x="630867" y="1876621"/>
            <a:ext cx="4248471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Postup dle FIDIC YB</a:t>
            </a:r>
          </a:p>
          <a:p>
            <a:endParaRPr lang="cs-CZ" sz="1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Lucida Sans Unicode" panose="020B0602030504020204" pitchFamily="34" charset="0"/>
            </a:endParaRPr>
          </a:p>
          <a:p>
            <a:endParaRPr lang="cs-CZ" sz="1800" dirty="0"/>
          </a:p>
        </p:txBody>
      </p:sp>
      <p:sp>
        <p:nvSpPr>
          <p:cNvPr id="2" name="Šipka: dvojitá 1">
            <a:extLst>
              <a:ext uri="{FF2B5EF4-FFF2-40B4-BE49-F238E27FC236}">
                <a16:creationId xmlns:a16="http://schemas.microsoft.com/office/drawing/2014/main" id="{C52C2532-C604-3C6C-5CF9-E99AD27CF096}"/>
              </a:ext>
            </a:extLst>
          </p:cNvPr>
          <p:cNvSpPr/>
          <p:nvPr/>
        </p:nvSpPr>
        <p:spPr>
          <a:xfrm>
            <a:off x="1038881" y="4823157"/>
            <a:ext cx="4049008" cy="720080"/>
          </a:xfrm>
          <a:prstGeom prst="chevron">
            <a:avLst/>
          </a:prstGeom>
          <a:solidFill>
            <a:srgbClr val="2F9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Zástupný text 1">
            <a:extLst>
              <a:ext uri="{FF2B5EF4-FFF2-40B4-BE49-F238E27FC236}">
                <a16:creationId xmlns:a16="http://schemas.microsoft.com/office/drawing/2014/main" id="{EF069ADE-7598-B025-B151-780E72C3D605}"/>
              </a:ext>
            </a:extLst>
          </p:cNvPr>
          <p:cNvSpPr txBox="1">
            <a:spLocks/>
          </p:cNvSpPr>
          <p:nvPr/>
        </p:nvSpPr>
        <p:spPr>
          <a:xfrm>
            <a:off x="509705" y="5602517"/>
            <a:ext cx="2520280" cy="36003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VŘ na GP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05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3F44-EC7B-6C4A-348A-15AAA664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A93A6B-5291-7728-3F77-DC173ED026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FIDIC YB </a:t>
            </a:r>
            <a:r>
              <a:rPr lang="cs-CZ" dirty="0" err="1"/>
              <a:t>DaB</a:t>
            </a:r>
            <a:r>
              <a:rPr lang="cs-CZ" dirty="0"/>
              <a:t>        </a:t>
            </a:r>
          </a:p>
        </p:txBody>
      </p:sp>
      <p:pic>
        <p:nvPicPr>
          <p:cNvPr id="5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15825592-3A83-4B04-6088-5F0A9B53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0D7C0DF-E8AA-5F27-8FD9-447DC03F1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149" y="2454355"/>
            <a:ext cx="8832851" cy="2858008"/>
          </a:xfrm>
        </p:spPr>
        <p:txBody>
          <a:bodyPr/>
          <a:lstStyle/>
          <a:p>
            <a:pPr algn="ctr"/>
            <a:r>
              <a:rPr lang="cs-CZ" sz="2800" dirty="0"/>
              <a:t>DĚKUJI ZA POZORNOST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Ing. Jan Ištvánek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www.invin.cz</a:t>
            </a:r>
          </a:p>
        </p:txBody>
      </p:sp>
    </p:spTree>
    <p:extLst>
      <p:ext uri="{BB962C8B-B14F-4D97-AF65-F5344CB8AC3E}">
        <p14:creationId xmlns:p14="http://schemas.microsoft.com/office/powerpoint/2010/main" val="43511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61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2AD89AA-C989-41BA-A7BC-0FB73B4EC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2F9497"/>
                </a:solidFill>
              </a:rPr>
              <a:t>Dostavba tramvajové tratě Brno Bohunice  (YB)</a:t>
            </a:r>
          </a:p>
          <a:p>
            <a:endParaRPr lang="cs-CZ" dirty="0"/>
          </a:p>
        </p:txBody>
      </p:sp>
      <p:pic>
        <p:nvPicPr>
          <p:cNvPr id="15" name="Zástupný symbol obrázku 16">
            <a:extLst>
              <a:ext uri="{FF2B5EF4-FFF2-40B4-BE49-F238E27FC236}">
                <a16:creationId xmlns:a16="http://schemas.microsoft.com/office/drawing/2014/main" id="{51C8A726-D062-4873-99D4-69954C83F6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5247" y="1844675"/>
            <a:ext cx="4899025" cy="2447925"/>
          </a:xfrm>
          <a:prstGeom prst="rect">
            <a:avLst/>
          </a:prstGeom>
        </p:spPr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53389249-A0E9-4FFF-8812-B78CDAFA3A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b="10826"/>
          <a:stretch>
            <a:fillRect/>
          </a:stretch>
        </p:blipFill>
        <p:spPr>
          <a:xfrm>
            <a:off x="1511424" y="3860800"/>
            <a:ext cx="4800600" cy="2089150"/>
          </a:xfrm>
          <a:prstGeom prst="rect">
            <a:avLst/>
          </a:prstGeom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9046E3C4-EC5A-C2F6-69B5-C3152DFD3E7B}"/>
              </a:ext>
            </a:extLst>
          </p:cNvPr>
          <p:cNvGrpSpPr>
            <a:grpSpLocks/>
          </p:cNvGrpSpPr>
          <p:nvPr/>
        </p:nvGrpSpPr>
        <p:grpSpPr bwMode="auto">
          <a:xfrm>
            <a:off x="479424" y="1536341"/>
            <a:ext cx="1609725" cy="2095500"/>
            <a:chOff x="1625" y="592"/>
            <a:chExt cx="1054" cy="1487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D8B623BD-03B6-F2FB-98A8-C5323CE28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592"/>
              <a:ext cx="1054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18030E22-43B8-348E-D3A2-49A832103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596"/>
              <a:ext cx="1047" cy="1479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63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2AD89AA-C989-41BA-A7BC-0FB73B4EC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2F9497"/>
                </a:solidFill>
              </a:rPr>
              <a:t>Dětská léčebna Ostrov u Macochy (YB)</a:t>
            </a:r>
          </a:p>
          <a:p>
            <a:endParaRPr lang="cs-CZ" dirty="0"/>
          </a:p>
        </p:txBody>
      </p:sp>
      <p:pic>
        <p:nvPicPr>
          <p:cNvPr id="15" name="Zástupný symbol obrázku 16">
            <a:extLst>
              <a:ext uri="{FF2B5EF4-FFF2-40B4-BE49-F238E27FC236}">
                <a16:creationId xmlns:a16="http://schemas.microsoft.com/office/drawing/2014/main" id="{51C8A726-D062-4873-99D4-69954C83F6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918" r="12918"/>
          <a:stretch>
            <a:fillRect/>
          </a:stretch>
        </p:blipFill>
        <p:spPr>
          <a:xfrm>
            <a:off x="3645247" y="1844675"/>
            <a:ext cx="4899025" cy="24479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86AC21-9C88-37A9-0126-D8E9A6B7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91" y="1844675"/>
            <a:ext cx="4927081" cy="28781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151BDF-8479-D17C-B19F-2CE3D5EF0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10" t="27789" r="30347" b="26214"/>
          <a:stretch/>
        </p:blipFill>
        <p:spPr>
          <a:xfrm>
            <a:off x="1528900" y="3860799"/>
            <a:ext cx="3486980" cy="2107643"/>
          </a:xfrm>
          <a:prstGeom prst="rect">
            <a:avLst/>
          </a:prstGeom>
        </p:spPr>
      </p:pic>
      <p:grpSp>
        <p:nvGrpSpPr>
          <p:cNvPr id="12" name="Group 14">
            <a:extLst>
              <a:ext uri="{FF2B5EF4-FFF2-40B4-BE49-F238E27FC236}">
                <a16:creationId xmlns:a16="http://schemas.microsoft.com/office/drawing/2014/main" id="{C1823883-DC47-7F79-8ABC-17FF41902613}"/>
              </a:ext>
            </a:extLst>
          </p:cNvPr>
          <p:cNvGrpSpPr>
            <a:grpSpLocks/>
          </p:cNvGrpSpPr>
          <p:nvPr/>
        </p:nvGrpSpPr>
        <p:grpSpPr bwMode="auto">
          <a:xfrm>
            <a:off x="479424" y="1536341"/>
            <a:ext cx="1609725" cy="2095500"/>
            <a:chOff x="1625" y="592"/>
            <a:chExt cx="1054" cy="1487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6CB12C69-989A-1AD3-B419-FF9C889FB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592"/>
              <a:ext cx="1054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008D984F-1217-09A4-A30D-5B2545EAC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596"/>
              <a:ext cx="1047" cy="1479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2AD89AA-C989-41BA-A7BC-0FB73B4EC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2F9497"/>
                </a:solidFill>
              </a:rPr>
              <a:t>Přístavba základní školy Židlochovice (YB)</a:t>
            </a:r>
          </a:p>
          <a:p>
            <a:endParaRPr lang="cs-CZ" dirty="0"/>
          </a:p>
        </p:txBody>
      </p:sp>
      <p:pic>
        <p:nvPicPr>
          <p:cNvPr id="15" name="Zástupný symbol obrázku 16">
            <a:extLst>
              <a:ext uri="{FF2B5EF4-FFF2-40B4-BE49-F238E27FC236}">
                <a16:creationId xmlns:a16="http://schemas.microsoft.com/office/drawing/2014/main" id="{51C8A726-D062-4873-99D4-69954C83F6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918" r="12918"/>
          <a:stretch>
            <a:fillRect/>
          </a:stretch>
        </p:blipFill>
        <p:spPr>
          <a:xfrm>
            <a:off x="3645247" y="1844675"/>
            <a:ext cx="4899025" cy="2447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151BDF-8479-D17C-B19F-2CE3D5EF0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10" t="27789" r="30347" b="26214"/>
          <a:stretch/>
        </p:blipFill>
        <p:spPr>
          <a:xfrm>
            <a:off x="1528900" y="3860799"/>
            <a:ext cx="3486980" cy="2107643"/>
          </a:xfrm>
          <a:prstGeom prst="rect">
            <a:avLst/>
          </a:prstGeom>
        </p:spPr>
      </p:pic>
      <p:grpSp>
        <p:nvGrpSpPr>
          <p:cNvPr id="12" name="Group 14">
            <a:extLst>
              <a:ext uri="{FF2B5EF4-FFF2-40B4-BE49-F238E27FC236}">
                <a16:creationId xmlns:a16="http://schemas.microsoft.com/office/drawing/2014/main" id="{C1823883-DC47-7F79-8ABC-17FF41902613}"/>
              </a:ext>
            </a:extLst>
          </p:cNvPr>
          <p:cNvGrpSpPr>
            <a:grpSpLocks/>
          </p:cNvGrpSpPr>
          <p:nvPr/>
        </p:nvGrpSpPr>
        <p:grpSpPr bwMode="auto">
          <a:xfrm>
            <a:off x="479424" y="1536341"/>
            <a:ext cx="1609725" cy="2095500"/>
            <a:chOff x="1625" y="592"/>
            <a:chExt cx="1054" cy="1487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6CB12C69-989A-1AD3-B419-FF9C889FB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592"/>
              <a:ext cx="1054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008D984F-1217-09A4-A30D-5B2545EAC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596"/>
              <a:ext cx="1047" cy="1479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B060FF35-A596-31B1-4A97-E367A49B4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938" y="1854639"/>
            <a:ext cx="4888334" cy="26658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BB798B-9B24-562F-3F9A-D4CA1FAA7A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9" t="2105" r="1499" b="1233"/>
          <a:stretch/>
        </p:blipFill>
        <p:spPr>
          <a:xfrm>
            <a:off x="1528900" y="3850745"/>
            <a:ext cx="3775012" cy="21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1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2" descr="Datové centrum Lužice">
            <a:extLst>
              <a:ext uri="{FF2B5EF4-FFF2-40B4-BE49-F238E27FC236}">
                <a16:creationId xmlns:a16="http://schemas.microsoft.com/office/drawing/2014/main" id="{6773D280-7AE2-4001-8153-A6F403BC7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6588" y="4144963"/>
            <a:ext cx="27146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321A75-1004-4451-B51B-83FFAE4859AF}"/>
              </a:ext>
            </a:extLst>
          </p:cNvPr>
          <p:cNvSpPr/>
          <p:nvPr/>
        </p:nvSpPr>
        <p:spPr bwMode="auto">
          <a:xfrm>
            <a:off x="1344532" y="2246236"/>
            <a:ext cx="7777162" cy="1898728"/>
          </a:xfrm>
          <a:prstGeom prst="rect">
            <a:avLst/>
          </a:prstGeom>
          <a:solidFill>
            <a:srgbClr val="2F9497"/>
          </a:solidFill>
          <a:ln>
            <a:solidFill>
              <a:srgbClr val="2F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90" tIns="49245" rIns="98490" bIns="49245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rázek 19">
            <a:extLst>
              <a:ext uri="{FF2B5EF4-FFF2-40B4-BE49-F238E27FC236}">
                <a16:creationId xmlns:a16="http://schemas.microsoft.com/office/drawing/2014/main" id="{1DB70A04-3A60-4157-85FF-6C54887ACDAA}"/>
              </a:ext>
            </a:extLst>
          </p:cNvPr>
          <p:cNvSpPr>
            <a:spLocks noChangeAspect="1"/>
          </p:cNvSpPr>
          <p:nvPr/>
        </p:nvSpPr>
        <p:spPr bwMode="auto">
          <a:xfrm>
            <a:off x="7021513" y="561975"/>
            <a:ext cx="12747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Picture 6">
            <a:extLst>
              <a:ext uri="{FF2B5EF4-FFF2-40B4-BE49-F238E27FC236}">
                <a16:creationId xmlns:a16="http://schemas.microsoft.com/office/drawing/2014/main" id="{9682A131-B0A2-4AF3-A971-AB0D09015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375" y="1357313"/>
            <a:ext cx="77168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9" name="Přímá spojovací čára 11">
            <a:extLst>
              <a:ext uri="{FF2B5EF4-FFF2-40B4-BE49-F238E27FC236}">
                <a16:creationId xmlns:a16="http://schemas.microsoft.com/office/drawing/2014/main" id="{28B1DC46-1CA3-4282-A63E-5C2BEA5425BC}"/>
              </a:ext>
            </a:extLst>
          </p:cNvPr>
          <p:cNvCxnSpPr>
            <a:cxnSpLocks/>
          </p:cNvCxnSpPr>
          <p:nvPr/>
        </p:nvCxnSpPr>
        <p:spPr>
          <a:xfrm>
            <a:off x="1374694" y="4451204"/>
            <a:ext cx="9329818" cy="0"/>
          </a:xfrm>
          <a:prstGeom prst="line">
            <a:avLst/>
          </a:prstGeom>
          <a:noFill/>
          <a:ln w="57150">
            <a:solidFill>
              <a:srgbClr val="2F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Obdélník 37">
            <a:extLst>
              <a:ext uri="{FF2B5EF4-FFF2-40B4-BE49-F238E27FC236}">
                <a16:creationId xmlns:a16="http://schemas.microsoft.com/office/drawing/2014/main" id="{FD0E8E33-1710-44DC-AE4D-000DAB31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579" y="2205971"/>
            <a:ext cx="62646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Smluvní podmínky</a:t>
            </a:r>
          </a:p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FIDIC – příprava zadání pro </a:t>
            </a:r>
            <a:r>
              <a:rPr lang="cs-CZ" altLang="cs-CZ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DaB</a:t>
            </a:r>
            <a:endParaRPr lang="cs-CZ" altLang="cs-CZ" sz="4000" b="1" dirty="0">
              <a:solidFill>
                <a:schemeClr val="bg1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438D6A0-6ABF-438C-8493-C4C6D2FF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73687"/>
            <a:ext cx="4088901" cy="735356"/>
          </a:xfrm>
          <a:prstGeom prst="rect">
            <a:avLst/>
          </a:prstGeom>
        </p:spPr>
      </p:pic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0E52F8D5-4048-468E-A283-286772285C53}"/>
              </a:ext>
            </a:extLst>
          </p:cNvPr>
          <p:cNvSpPr txBox="1">
            <a:spLocks/>
          </p:cNvSpPr>
          <p:nvPr/>
        </p:nvSpPr>
        <p:spPr>
          <a:xfrm>
            <a:off x="6554788" y="63579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C85A2-E651-4B0B-B659-A2F66FAF7900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2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08DBE989-94C2-C276-1803-3B4A8808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76BD816E-F63B-A850-A8B5-433DC9F297F7}"/>
              </a:ext>
            </a:extLst>
          </p:cNvPr>
          <p:cNvGrpSpPr>
            <a:grpSpLocks/>
          </p:cNvGrpSpPr>
          <p:nvPr/>
        </p:nvGrpSpPr>
        <p:grpSpPr bwMode="auto">
          <a:xfrm>
            <a:off x="9118260" y="2246234"/>
            <a:ext cx="1586252" cy="1898730"/>
            <a:chOff x="1625" y="592"/>
            <a:chExt cx="1054" cy="1487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66B86037-FE54-0436-082E-DC56758E4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" y="592"/>
              <a:ext cx="1054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729DD4DE-75AA-D6ED-3742-034C4D7D8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596"/>
              <a:ext cx="1047" cy="1479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endParaRPr lang="cs-CZ" altLang="cs-CZ" sz="12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56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F2B69AC-C887-637B-0CC5-290D355A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8000"/>
                    </a14:imgEffect>
                    <a14:imgEffect>
                      <a14:sharpenSoften amount="-100000"/>
                    </a14:imgEffect>
                    <a14:imgEffect>
                      <a14:saturation sat="8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737"/>
          <a:stretch/>
        </p:blipFill>
        <p:spPr bwMode="auto">
          <a:xfrm>
            <a:off x="-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D14380E-137F-48E2-910F-36532F119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910399"/>
            <a:ext cx="10801200" cy="4248597"/>
          </a:xfrm>
        </p:spPr>
        <p:txBody>
          <a:bodyPr numCol="1"/>
          <a:lstStyle/>
          <a:p>
            <a:r>
              <a:rPr lang="cs-CZ" dirty="0"/>
              <a:t>                 </a:t>
            </a:r>
          </a:p>
          <a:p>
            <a:endParaRPr lang="cs-CZ" dirty="0"/>
          </a:p>
          <a:p>
            <a:r>
              <a:rPr lang="cs-CZ" sz="2000" u="sng" dirty="0"/>
              <a:t>BĚŽNÁ PRAXE:</a:t>
            </a:r>
          </a:p>
          <a:p>
            <a:endParaRPr lang="cs-CZ" sz="2000" dirty="0"/>
          </a:p>
          <a:p>
            <a:r>
              <a:rPr lang="cs-CZ" sz="2000" dirty="0"/>
              <a:t>INVESTOR – chce ale neví jak </a:t>
            </a:r>
          </a:p>
          <a:p>
            <a:r>
              <a:rPr lang="cs-CZ" sz="2000" dirty="0"/>
              <a:t>(nebo mám DSP a rychle to překlopím bez znalostí do </a:t>
            </a:r>
            <a:r>
              <a:rPr lang="cs-CZ" sz="2000" dirty="0" err="1"/>
              <a:t>DaB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r>
              <a:rPr lang="cs-CZ" sz="2000" dirty="0"/>
              <a:t>PROJEKTANT – nemá zkušenosti</a:t>
            </a:r>
          </a:p>
          <a:p>
            <a:endParaRPr lang="cs-CZ" sz="2000" dirty="0"/>
          </a:p>
          <a:p>
            <a:r>
              <a:rPr lang="cs-CZ" sz="2000" dirty="0"/>
              <a:t>KONZULTANT – Správce Stavby </a:t>
            </a:r>
          </a:p>
          <a:p>
            <a:r>
              <a:rPr lang="cs-CZ" sz="2000" dirty="0"/>
              <a:t>konzultant a hlavní koordinátor  přípravy podkladů pro YB </a:t>
            </a:r>
            <a:r>
              <a:rPr lang="cs-CZ" sz="2000" dirty="0" err="1"/>
              <a:t>DaB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AE7674-CCFE-41FC-9BDE-D3761C095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FIDIC YB </a:t>
            </a:r>
            <a:r>
              <a:rPr lang="cs-CZ" dirty="0" err="1"/>
              <a:t>DaB</a:t>
            </a:r>
            <a:r>
              <a:rPr lang="cs-CZ" dirty="0"/>
              <a:t>       Důkladná příprava zadání</a:t>
            </a:r>
          </a:p>
          <a:p>
            <a:endParaRPr lang="cs-CZ" dirty="0"/>
          </a:p>
        </p:txBody>
      </p:sp>
      <p:pic>
        <p:nvPicPr>
          <p:cNvPr id="10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36EF240E-30B3-00D4-ABFF-4A48AAAD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1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1C19-B8C2-1DA4-5D3B-7BD4C3C5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1609C5B-6271-05E8-8D05-D4098EBB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8000"/>
                    </a14:imgEffect>
                    <a14:imgEffect>
                      <a14:sharpenSoften amount="-100000"/>
                    </a14:imgEffect>
                    <a14:imgEffect>
                      <a14:saturation sat="8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737"/>
          <a:stretch/>
        </p:blipFill>
        <p:spPr bwMode="auto">
          <a:xfrm>
            <a:off x="-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6D12C46-D257-B7DD-1203-56810371B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Stavební inženýr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Profesant</a:t>
            </a:r>
            <a:r>
              <a:rPr lang="cs-CZ" sz="2000" dirty="0"/>
              <a:t> TZB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Profesant</a:t>
            </a:r>
            <a:r>
              <a:rPr lang="cs-CZ" sz="2000" dirty="0"/>
              <a:t> 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Technolog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Geotechnik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Statik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Další profese – dle specifika projektu (akustik, čisté prostory,…)</a:t>
            </a:r>
          </a:p>
          <a:p>
            <a:endParaRPr lang="cs-CZ" sz="2000" dirty="0"/>
          </a:p>
          <a:p>
            <a:r>
              <a:rPr lang="cs-CZ" sz="2000" dirty="0"/>
              <a:t>POŽADAVKY OBJEDNATELE - příklad</a:t>
            </a:r>
          </a:p>
          <a:p>
            <a:r>
              <a:rPr lang="cs-CZ" sz="2000" dirty="0"/>
              <a:t>     Vozovna autobusů a trolejbusů IN 1 mld Kč bez DPH</a:t>
            </a:r>
          </a:p>
          <a:p>
            <a:r>
              <a:rPr lang="cs-CZ" sz="2000" dirty="0"/>
              <a:t>     1,7 mil Kč bez DPH  min. 6 měsíců na zpracování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43B69999-26F7-D1E1-0966-A349573B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6EE9A1C-B532-4D5B-680C-E0DE951F4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FIDIC YB </a:t>
            </a:r>
            <a:r>
              <a:rPr lang="cs-CZ" dirty="0" err="1"/>
              <a:t>DaB</a:t>
            </a:r>
            <a:r>
              <a:rPr lang="cs-CZ" dirty="0"/>
              <a:t>       Tvorba zadání – tým konzultanta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7A33336-5CC8-2EE4-06CD-22E825B08B19}"/>
              </a:ext>
            </a:extLst>
          </p:cNvPr>
          <p:cNvCxnSpPr>
            <a:cxnSpLocks/>
          </p:cNvCxnSpPr>
          <p:nvPr/>
        </p:nvCxnSpPr>
        <p:spPr>
          <a:xfrm>
            <a:off x="545629" y="4725144"/>
            <a:ext cx="10590931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9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9424-59BF-938B-C8B5-BEB8BB657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A4DB7A8-BEB4-1EDC-C33B-1A426A54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8000"/>
                    </a14:imgEffect>
                    <a14:imgEffect>
                      <a14:sharpenSoften amount="-100000"/>
                    </a14:imgEffect>
                    <a14:imgEffect>
                      <a14:saturation sat="8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737"/>
          <a:stretch/>
        </p:blipFill>
        <p:spPr bwMode="auto">
          <a:xfrm>
            <a:off x="-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31EED-FC8F-86E7-ECBF-416098498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FIDIC YB </a:t>
            </a:r>
            <a:r>
              <a:rPr lang="cs-CZ" dirty="0" err="1"/>
              <a:t>DaB</a:t>
            </a:r>
            <a:r>
              <a:rPr lang="cs-CZ" dirty="0"/>
              <a:t>       Standardy ukázka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Picture 17" descr="M:\ADG\Loga\Logo Invin\logo_Invin_transparentni pozadi.png">
            <a:extLst>
              <a:ext uri="{FF2B5EF4-FFF2-40B4-BE49-F238E27FC236}">
                <a16:creationId xmlns:a16="http://schemas.microsoft.com/office/drawing/2014/main" id="{88834885-D8BF-9AAC-AE60-3B9156CE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90072"/>
            <a:ext cx="1276302" cy="5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6D4B74-405C-5157-A0E5-852840093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6"/>
          <a:stretch/>
        </p:blipFill>
        <p:spPr>
          <a:xfrm>
            <a:off x="1828827" y="1336455"/>
            <a:ext cx="7848872" cy="53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8927"/>
      </p:ext>
    </p:extLst>
  </p:cSld>
  <p:clrMapOvr>
    <a:masterClrMapping/>
  </p:clrMapOvr>
</p:sld>
</file>

<file path=ppt/theme/theme1.xml><?xml version="1.0" encoding="utf-8"?>
<a:theme xmlns:a="http://schemas.openxmlformats.org/drawingml/2006/main" name="ArchDesign_prezentace_01">
  <a:themeElements>
    <a:clrScheme name="Vlastní 1">
      <a:dk1>
        <a:sysClr val="windowText" lastClr="000000"/>
      </a:dk1>
      <a:lt1>
        <a:sysClr val="window" lastClr="FFFFFF"/>
      </a:lt1>
      <a:dk2>
        <a:srgbClr val="2F9497"/>
      </a:dk2>
      <a:lt2>
        <a:srgbClr val="FFFFFF"/>
      </a:lt2>
      <a:accent1>
        <a:srgbClr val="2F9497"/>
      </a:accent1>
      <a:accent2>
        <a:srgbClr val="2E3E77"/>
      </a:accent2>
      <a:accent3>
        <a:srgbClr val="202F57"/>
      </a:accent3>
      <a:accent4>
        <a:srgbClr val="2F9497"/>
      </a:accent4>
      <a:accent5>
        <a:srgbClr val="000000"/>
      </a:accent5>
      <a:accent6>
        <a:srgbClr val="2F9497"/>
      </a:accent6>
      <a:hlink>
        <a:srgbClr val="202F57"/>
      </a:hlink>
      <a:folHlink>
        <a:srgbClr val="202F57"/>
      </a:folHlink>
    </a:clrScheme>
    <a:fontScheme name="SE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D3A559-5B5E-4032-97EE-F497FC2A9CA1}">
  <we:reference id="wa200005669" version="2.0.0.0" store="cs-CZ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</TotalTime>
  <Words>257</Words>
  <Application>Microsoft Office PowerPoint</Application>
  <PresentationFormat>Širokoúhlá obrazovka</PresentationFormat>
  <Paragraphs>61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Frutiger CE 45 Light</vt:lpstr>
      <vt:lpstr>Wingdings</vt:lpstr>
      <vt:lpstr>ArchDesign_prezentace_01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ArkAdiA,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Mrnuštíková Kateřina</dc:creator>
  <cp:lastModifiedBy>Michaela Mottlová</cp:lastModifiedBy>
  <cp:revision>127</cp:revision>
  <dcterms:created xsi:type="dcterms:W3CDTF">2020-01-22T07:22:46Z</dcterms:created>
  <dcterms:modified xsi:type="dcterms:W3CDTF">2024-11-25T15:52:32Z</dcterms:modified>
</cp:coreProperties>
</file>