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94" r:id="rId2"/>
    <p:sldId id="521" r:id="rId3"/>
    <p:sldId id="534" r:id="rId4"/>
    <p:sldId id="533" r:id="rId5"/>
    <p:sldId id="531" r:id="rId6"/>
    <p:sldId id="530" r:id="rId7"/>
    <p:sldId id="532" r:id="rId8"/>
    <p:sldId id="263" r:id="rId9"/>
  </p:sldIdLst>
  <p:sldSz cx="16257588" cy="12188825"/>
  <p:notesSz cx="9926638" cy="6797675"/>
  <p:defaultTextStyle>
    <a:defPPr>
      <a:defRPr lang="en-US"/>
    </a:defPPr>
    <a:lvl1pPr marL="0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2719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25437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38156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50875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63594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76312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689031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01750" algn="l" defTabSz="812719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9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B4E5"/>
    <a:srgbClr val="00002C"/>
    <a:srgbClr val="004D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23" autoAdjust="0"/>
    <p:restoredTop sz="98363" autoAdjust="0"/>
  </p:normalViewPr>
  <p:slideViewPr>
    <p:cSldViewPr snapToObjects="1">
      <p:cViewPr varScale="1">
        <p:scale>
          <a:sx n="91" d="100"/>
          <a:sy n="91" d="100"/>
        </p:scale>
        <p:origin x="3308" y="80"/>
      </p:cViewPr>
      <p:guideLst>
        <p:guide orient="horz" pos="3839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6900"/>
    </p:cViewPr>
  </p:sorterViewPr>
  <p:notesViewPr>
    <p:cSldViewPr snapToObjects="1">
      <p:cViewPr varScale="1">
        <p:scale>
          <a:sx n="110" d="100"/>
          <a:sy n="110" d="100"/>
        </p:scale>
        <p:origin x="-3330" y="-8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18A40-C571-4481-BF62-E1B519DAC293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DDF4A-3D54-4F7B-AF20-0C4ECF96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113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5B985-4383-4B47-952C-30E36A8FCE88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20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08EFF-EFE8-46EF-89F6-E700C15C24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332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9319" y="5615237"/>
            <a:ext cx="13818950" cy="707775"/>
          </a:xfrm>
          <a:prstGeom prst="rect">
            <a:avLst/>
          </a:prstGeom>
        </p:spPr>
        <p:txBody>
          <a:bodyPr lIns="162544" tIns="81272" rIns="162544" bIns="81272"/>
          <a:lstStyle>
            <a:lvl1pPr>
              <a:defRPr sz="4340" b="1" cap="all">
                <a:solidFill>
                  <a:srgbClr val="004D7E"/>
                </a:solidFill>
              </a:defRPr>
            </a:lvl1pPr>
          </a:lstStyle>
          <a:p>
            <a:r>
              <a:rPr lang="en-US" dirty="0" err="1"/>
              <a:t>Úřad</a:t>
            </a:r>
            <a:r>
              <a:rPr lang="en-US" dirty="0"/>
              <a:t> pro </a:t>
            </a:r>
            <a:r>
              <a:rPr lang="en-US" dirty="0" err="1"/>
              <a:t>ochranu</a:t>
            </a:r>
            <a:r>
              <a:rPr lang="en-US" dirty="0"/>
              <a:t> </a:t>
            </a:r>
            <a:r>
              <a:rPr lang="en-US" dirty="0" err="1"/>
              <a:t>hospodářské</a:t>
            </a:r>
            <a:r>
              <a:rPr lang="en-US" dirty="0"/>
              <a:t> </a:t>
            </a:r>
            <a:r>
              <a:rPr lang="en-US" dirty="0" err="1"/>
              <a:t>soutěže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319" y="6323012"/>
            <a:ext cx="13818950" cy="1752600"/>
          </a:xfrm>
          <a:prstGeom prst="rect">
            <a:avLst/>
          </a:prstGeom>
        </p:spPr>
        <p:txBody>
          <a:bodyPr lIns="162544" tIns="81272" rIns="162544" bIns="81272"/>
          <a:lstStyle>
            <a:lvl1pPr marL="0" indent="0" algn="ctr">
              <a:buNone/>
              <a:defRPr sz="4300" b="1" i="0" cap="all">
                <a:solidFill>
                  <a:srgbClr val="40B4E5"/>
                </a:solidFill>
              </a:defRPr>
            </a:lvl1pPr>
            <a:lvl2pPr marL="81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Klikněte a změňte podnadpis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80" y="11297236"/>
            <a:ext cx="6553914" cy="64894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>
                <a:solidFill>
                  <a:srgbClr val="004D7E"/>
                </a:solidFill>
              </a:defRPr>
            </a:lvl1pPr>
          </a:lstStyle>
          <a:p>
            <a:r>
              <a:rPr lang="cs-CZ"/>
              <a:t>informace o činnosti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2880" y="912812"/>
            <a:ext cx="14631829" cy="14478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4300" b="1" i="0" cap="none">
                <a:solidFill>
                  <a:srgbClr val="004D7E"/>
                </a:solidFill>
              </a:defRPr>
            </a:lvl1pPr>
            <a:lvl2pPr marL="81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K</a:t>
            </a:r>
            <a:r>
              <a:rPr lang="cs-CZ" dirty="0"/>
              <a:t>likněte a změňte nadpis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812879" y="2360612"/>
            <a:ext cx="14631830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 typeface="Wingdings" charset="2"/>
              <a:buChar char="§"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změnte text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12879" y="11199812"/>
            <a:ext cx="3734515" cy="1588"/>
          </a:xfrm>
          <a:prstGeom prst="line">
            <a:avLst/>
          </a:prstGeom>
          <a:ln w="50800">
            <a:solidFill>
              <a:srgbClr val="40B4E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812879" y="11199812"/>
            <a:ext cx="3734515" cy="1588"/>
          </a:xfrm>
          <a:prstGeom prst="line">
            <a:avLst/>
          </a:prstGeom>
          <a:ln w="50800">
            <a:solidFill>
              <a:srgbClr val="40B4E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80" y="11297236"/>
            <a:ext cx="6553914" cy="64894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>
                <a:solidFill>
                  <a:srgbClr val="004D7E"/>
                </a:solidFill>
              </a:defRPr>
            </a:lvl1pPr>
          </a:lstStyle>
          <a:p>
            <a:r>
              <a:rPr lang="cs-CZ"/>
              <a:t>informace o činnosti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2880" y="912812"/>
            <a:ext cx="14631829" cy="14478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4300" b="1" i="0" cap="none">
                <a:solidFill>
                  <a:srgbClr val="004D7E"/>
                </a:solidFill>
              </a:defRPr>
            </a:lvl1pPr>
            <a:lvl2pPr marL="81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K</a:t>
            </a:r>
            <a:r>
              <a:rPr lang="cs-CZ" dirty="0"/>
              <a:t>likněte a změňte nadpis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8281193" y="2360612"/>
            <a:ext cx="7163515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 typeface="Wingdings" charset="2"/>
              <a:buChar char="§"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změňte text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812879" y="2360612"/>
            <a:ext cx="7163515" cy="852750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Tx/>
              <a:buNone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změňte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812879" y="11199812"/>
            <a:ext cx="3734515" cy="1588"/>
          </a:xfrm>
          <a:prstGeom prst="line">
            <a:avLst/>
          </a:prstGeom>
          <a:ln w="50800">
            <a:solidFill>
              <a:srgbClr val="40B4E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80" y="11297236"/>
            <a:ext cx="6553914" cy="64894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>
                <a:solidFill>
                  <a:srgbClr val="004D7E"/>
                </a:solidFill>
              </a:defRPr>
            </a:lvl1pPr>
          </a:lstStyle>
          <a:p>
            <a:r>
              <a:rPr lang="cs-CZ"/>
              <a:t>informace o činnosti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2880" y="912812"/>
            <a:ext cx="14631829" cy="14478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4300" b="1" i="0" cap="none">
                <a:solidFill>
                  <a:srgbClr val="004D7E"/>
                </a:solidFill>
              </a:defRPr>
            </a:lvl1pPr>
            <a:lvl2pPr marL="81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K</a:t>
            </a:r>
            <a:r>
              <a:rPr lang="cs-CZ" dirty="0"/>
              <a:t>likněte a změňte nadpis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812879" y="7847013"/>
            <a:ext cx="7163515" cy="213359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Tx/>
              <a:buNone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změňte text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 hasCustomPrompt="1"/>
          </p:nvPr>
        </p:nvSpPr>
        <p:spPr>
          <a:xfrm>
            <a:off x="8281194" y="7847013"/>
            <a:ext cx="7163515" cy="2133599"/>
          </a:xfrm>
          <a:prstGeom prst="rect">
            <a:avLst/>
          </a:prstGeom>
        </p:spPr>
        <p:txBody>
          <a:bodyPr lIns="0" tIns="0" rIns="0" bIns="0"/>
          <a:lstStyle>
            <a:lvl1pPr marL="360363" indent="-360363">
              <a:buClr>
                <a:srgbClr val="40B4E5"/>
              </a:buClr>
              <a:buFontTx/>
              <a:buNone/>
              <a:defRPr sz="2480" b="1" i="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cs-CZ" dirty="0"/>
              <a:t>Klikněte a změňte text</a:t>
            </a:r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812881" y="2589213"/>
            <a:ext cx="7163514" cy="5029200"/>
          </a:xfrm>
          <a:prstGeom prst="rect">
            <a:avLst/>
          </a:prstGeom>
        </p:spPr>
        <p:txBody>
          <a:bodyPr lIns="162544" tIns="81272" rIns="162544" bIns="81272"/>
          <a:lstStyle>
            <a:lvl1pPr marL="0" indent="0">
              <a:buNone/>
              <a:defRPr sz="5700"/>
            </a:lvl1pPr>
            <a:lvl2pPr marL="812719" indent="0">
              <a:buNone/>
              <a:defRPr sz="5000"/>
            </a:lvl2pPr>
            <a:lvl3pPr marL="1625437" indent="0">
              <a:buNone/>
              <a:defRPr sz="4300"/>
            </a:lvl3pPr>
            <a:lvl4pPr marL="2438156" indent="0">
              <a:buNone/>
              <a:defRPr sz="3600"/>
            </a:lvl4pPr>
            <a:lvl5pPr marL="3250875" indent="0">
              <a:buNone/>
              <a:defRPr sz="3600"/>
            </a:lvl5pPr>
            <a:lvl6pPr marL="4063594" indent="0">
              <a:buNone/>
              <a:defRPr sz="3600"/>
            </a:lvl6pPr>
            <a:lvl7pPr marL="4876312" indent="0">
              <a:buNone/>
              <a:defRPr sz="3600"/>
            </a:lvl7pPr>
            <a:lvl8pPr marL="5689031" indent="0">
              <a:buNone/>
              <a:defRPr sz="3600"/>
            </a:lvl8pPr>
            <a:lvl9pPr marL="6501750" indent="0">
              <a:buNone/>
              <a:defRPr sz="3600"/>
            </a:lvl9pPr>
          </a:lstStyle>
          <a:p>
            <a:r>
              <a:rPr lang="en-US" dirty="0" err="1"/>
              <a:t>Obrázek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8281194" y="2589213"/>
            <a:ext cx="7163514" cy="5029200"/>
          </a:xfrm>
          <a:prstGeom prst="rect">
            <a:avLst/>
          </a:prstGeom>
        </p:spPr>
        <p:txBody>
          <a:bodyPr lIns="162544" tIns="81272" rIns="162544" bIns="81272"/>
          <a:lstStyle>
            <a:lvl1pPr marL="0" indent="0">
              <a:buNone/>
              <a:defRPr sz="5700"/>
            </a:lvl1pPr>
            <a:lvl2pPr marL="812719" indent="0">
              <a:buNone/>
              <a:defRPr sz="5000"/>
            </a:lvl2pPr>
            <a:lvl3pPr marL="1625437" indent="0">
              <a:buNone/>
              <a:defRPr sz="4300"/>
            </a:lvl3pPr>
            <a:lvl4pPr marL="2438156" indent="0">
              <a:buNone/>
              <a:defRPr sz="3600"/>
            </a:lvl4pPr>
            <a:lvl5pPr marL="3250875" indent="0">
              <a:buNone/>
              <a:defRPr sz="3600"/>
            </a:lvl5pPr>
            <a:lvl6pPr marL="4063594" indent="0">
              <a:buNone/>
              <a:defRPr sz="3600"/>
            </a:lvl6pPr>
            <a:lvl7pPr marL="4876312" indent="0">
              <a:buNone/>
              <a:defRPr sz="3600"/>
            </a:lvl7pPr>
            <a:lvl8pPr marL="5689031" indent="0">
              <a:buNone/>
              <a:defRPr sz="3600"/>
            </a:lvl8pPr>
            <a:lvl9pPr marL="6501750" indent="0">
              <a:buNone/>
              <a:defRPr sz="3600"/>
            </a:lvl9pPr>
          </a:lstStyle>
          <a:p>
            <a:r>
              <a:rPr lang="en-US" dirty="0" err="1"/>
              <a:t>Obrázek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12879" y="11199812"/>
            <a:ext cx="3734515" cy="1588"/>
          </a:xfrm>
          <a:prstGeom prst="line">
            <a:avLst/>
          </a:prstGeom>
          <a:ln w="50800">
            <a:solidFill>
              <a:srgbClr val="40B4E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80" y="11297236"/>
            <a:ext cx="6553914" cy="648942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="1">
                <a:solidFill>
                  <a:srgbClr val="004D7E"/>
                </a:solidFill>
              </a:defRPr>
            </a:lvl1pPr>
          </a:lstStyle>
          <a:p>
            <a:r>
              <a:rPr lang="cs-CZ"/>
              <a:t>informace o činnosti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0" y="0"/>
            <a:ext cx="16257588" cy="9980612"/>
          </a:xfrm>
          <a:prstGeom prst="rect">
            <a:avLst/>
          </a:prstGeom>
        </p:spPr>
        <p:txBody>
          <a:bodyPr lIns="162544" tIns="81272" rIns="162544" bIns="81272"/>
          <a:lstStyle>
            <a:lvl1pPr marL="0" indent="0">
              <a:buNone/>
              <a:defRPr sz="5700"/>
            </a:lvl1pPr>
            <a:lvl2pPr marL="812719" indent="0">
              <a:buNone/>
              <a:defRPr sz="5000"/>
            </a:lvl2pPr>
            <a:lvl3pPr marL="1625437" indent="0">
              <a:buNone/>
              <a:defRPr sz="4300"/>
            </a:lvl3pPr>
            <a:lvl4pPr marL="2438156" indent="0">
              <a:buNone/>
              <a:defRPr sz="3600"/>
            </a:lvl4pPr>
            <a:lvl5pPr marL="3250875" indent="0">
              <a:buNone/>
              <a:defRPr sz="3600"/>
            </a:lvl5pPr>
            <a:lvl6pPr marL="4063594" indent="0">
              <a:buNone/>
              <a:defRPr sz="3600"/>
            </a:lvl6pPr>
            <a:lvl7pPr marL="4876312" indent="0">
              <a:buNone/>
              <a:defRPr sz="3600"/>
            </a:lvl7pPr>
            <a:lvl8pPr marL="5689031" indent="0">
              <a:buNone/>
              <a:defRPr sz="3600"/>
            </a:lvl8pPr>
            <a:lvl9pPr marL="6501750" indent="0">
              <a:buNone/>
              <a:defRPr sz="3600"/>
            </a:lvl9pPr>
          </a:lstStyle>
          <a:p>
            <a:r>
              <a:rPr lang="en-US" dirty="0" err="1"/>
              <a:t>Obrázek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80" y="11297238"/>
            <a:ext cx="6553915" cy="648942"/>
          </a:xfrm>
          <a:prstGeom prst="rect">
            <a:avLst/>
          </a:prstGeom>
        </p:spPr>
        <p:txBody>
          <a:bodyPr lIns="0" tIns="0" rIns="0" bIns="0"/>
          <a:lstStyle>
            <a:lvl1pPr>
              <a:defRPr sz="3021" b="1">
                <a:solidFill>
                  <a:srgbClr val="004D7E"/>
                </a:solidFill>
              </a:defRPr>
            </a:lvl1pPr>
          </a:lstStyle>
          <a:p>
            <a:pPr defTabSz="812500"/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2881" y="912811"/>
            <a:ext cx="14631829" cy="1447801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4266" b="1" i="0" cap="none">
                <a:solidFill>
                  <a:srgbClr val="004D7E"/>
                </a:solidFill>
              </a:defRPr>
            </a:lvl1pPr>
            <a:lvl2pPr marL="812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7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2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5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7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0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K</a:t>
            </a:r>
            <a:r>
              <a:rPr lang="cs-CZ" dirty="0"/>
              <a:t>likněte a změňte nadpis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812880" y="2360615"/>
            <a:ext cx="14631829" cy="8527508"/>
          </a:xfrm>
          <a:prstGeom prst="rect">
            <a:avLst/>
          </a:prstGeom>
        </p:spPr>
        <p:txBody>
          <a:bodyPr lIns="0" tIns="0" rIns="0" bIns="0"/>
          <a:lstStyle>
            <a:lvl1pPr marL="360266" indent="-360266">
              <a:buClr>
                <a:srgbClr val="40B4E5"/>
              </a:buClr>
              <a:buFont typeface="Wingdings" charset="2"/>
              <a:buChar char="§"/>
              <a:defRPr sz="2488" b="1" i="0"/>
            </a:lvl1pPr>
            <a:lvl2pPr>
              <a:defRPr sz="4266"/>
            </a:lvl2pPr>
            <a:lvl3pPr>
              <a:defRPr sz="3555"/>
            </a:lvl3pPr>
            <a:lvl4pPr>
              <a:defRPr sz="3199"/>
            </a:lvl4pPr>
            <a:lvl5pPr>
              <a:defRPr sz="3199"/>
            </a:lvl5pPr>
            <a:lvl6pPr>
              <a:defRPr sz="3199"/>
            </a:lvl6pPr>
            <a:lvl7pPr>
              <a:defRPr sz="3199"/>
            </a:lvl7pPr>
            <a:lvl8pPr>
              <a:defRPr sz="3199"/>
            </a:lvl8pPr>
            <a:lvl9pPr>
              <a:defRPr sz="3199"/>
            </a:lvl9pPr>
          </a:lstStyle>
          <a:p>
            <a:pPr lvl="0"/>
            <a:r>
              <a:rPr lang="cs-CZ" dirty="0"/>
              <a:t>Klikněte a změnte text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12880" y="11199814"/>
            <a:ext cx="3734514" cy="1587"/>
          </a:xfrm>
          <a:prstGeom prst="line">
            <a:avLst/>
          </a:prstGeom>
          <a:ln w="50800">
            <a:solidFill>
              <a:srgbClr val="40B4E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597324"/>
      </p:ext>
    </p:extLst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 prezentace-01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1714"/>
            <a:ext cx="16257588" cy="121853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7" r:id="rId5"/>
    <p:sldLayoutId id="2147483658" r:id="rId6"/>
  </p:sldLayoutIdLst>
  <p:hf hdr="0" ftr="0" dt="0"/>
  <p:txStyles>
    <p:titleStyle>
      <a:lvl1pPr algn="ctr" defTabSz="812719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9539" indent="-609539" algn="l" defTabSz="812719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0668" indent="-507949" algn="l" defTabSz="812719" rtl="0" eaLnBrk="1" latinLnBrk="0" hangingPunct="1">
        <a:spcBef>
          <a:spcPct val="20000"/>
        </a:spcBef>
        <a:buFont typeface="Arial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797" indent="-406359" algn="l" defTabSz="812719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44516" indent="-406359" algn="l" defTabSz="812719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34" indent="-406359" algn="l" defTabSz="812719" rtl="0" eaLnBrk="1" latinLnBrk="0" hangingPunct="1">
        <a:spcBef>
          <a:spcPct val="20000"/>
        </a:spcBef>
        <a:buFont typeface="Arial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69953" indent="-406359" algn="l" defTabSz="81271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672" indent="-406359" algn="l" defTabSz="81271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390" indent="-406359" algn="l" defTabSz="81271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109" indent="-406359" algn="l" defTabSz="81271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19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37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156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0875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594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312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031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1750" algn="l" defTabSz="8127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EC20211D-95FB-4FFC-B96F-D2CB3A2D1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81" y="2782044"/>
            <a:ext cx="14631829" cy="2232248"/>
          </a:xfrm>
        </p:spPr>
        <p:txBody>
          <a:bodyPr/>
          <a:lstStyle/>
          <a:p>
            <a:pPr algn="ctr"/>
            <a:r>
              <a:rPr lang="cs-CZ" sz="4000" dirty="0">
                <a:solidFill>
                  <a:srgbClr val="00B0F0"/>
                </a:solidFill>
              </a:rPr>
              <a:t>XXVII. CELOSTÁTNÍ FINANČNÍ KONFERENCE</a:t>
            </a:r>
          </a:p>
          <a:p>
            <a:pPr algn="ctr"/>
            <a:r>
              <a:rPr lang="cs-CZ" sz="4000" dirty="0">
                <a:solidFill>
                  <a:srgbClr val="00B0F0"/>
                </a:solidFill>
              </a:rPr>
              <a:t>28.-29.11.2024</a:t>
            </a:r>
          </a:p>
          <a:p>
            <a:pPr algn="ctr"/>
            <a:r>
              <a:rPr lang="cs-CZ" sz="4000" dirty="0">
                <a:solidFill>
                  <a:srgbClr val="00B0F0"/>
                </a:solidFill>
              </a:rPr>
              <a:t>KONGRESOVÉ CENTRUM PRAHA</a:t>
            </a:r>
          </a:p>
          <a:p>
            <a:pPr algn="ctr"/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3BE8FD-231C-4320-BBA3-CBD29CCB18F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2881" y="5014292"/>
            <a:ext cx="14631829" cy="5544616"/>
          </a:xfrm>
        </p:spPr>
        <p:txBody>
          <a:bodyPr/>
          <a:lstStyle/>
          <a:p>
            <a:pPr marL="0" indent="0" algn="just">
              <a:buNone/>
            </a:pPr>
            <a:endParaRPr lang="cs-CZ" sz="3200" b="0" dirty="0"/>
          </a:p>
          <a:p>
            <a:pPr marL="0" indent="0" algn="just">
              <a:buNone/>
            </a:pPr>
            <a:endParaRPr lang="cs-CZ" sz="3200" b="0" dirty="0"/>
          </a:p>
          <a:p>
            <a:pPr marL="0" indent="0" algn="just">
              <a:buNone/>
            </a:pPr>
            <a:endParaRPr lang="cs-CZ" sz="3200" b="0" dirty="0"/>
          </a:p>
          <a:p>
            <a:pPr marL="0" indent="0" algn="ctr">
              <a:buNone/>
            </a:pPr>
            <a:r>
              <a:rPr lang="cs-CZ" sz="4000" dirty="0">
                <a:solidFill>
                  <a:srgbClr val="00B0F0"/>
                </a:solidFill>
              </a:rPr>
              <a:t>DESIGN &amp; BUILD </a:t>
            </a:r>
          </a:p>
          <a:p>
            <a:pPr marL="0" indent="0" algn="ctr">
              <a:buNone/>
            </a:pPr>
            <a:r>
              <a:rPr lang="cs-CZ" sz="4000" dirty="0">
                <a:solidFill>
                  <a:srgbClr val="00B0F0"/>
                </a:solidFill>
              </a:rPr>
              <a:t>optikou ÚOHS</a:t>
            </a:r>
          </a:p>
          <a:p>
            <a:pPr marL="0" indent="0" algn="ctr">
              <a:buNone/>
            </a:pPr>
            <a:endParaRPr lang="cs-CZ" sz="4000" dirty="0">
              <a:solidFill>
                <a:srgbClr val="00B0F0"/>
              </a:solidFill>
            </a:endParaRPr>
          </a:p>
          <a:p>
            <a:pPr marL="0" marR="0" lvl="0" indent="0" algn="ctr" defTabSz="812719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0B4E5"/>
              </a:buClr>
              <a:buSzTx/>
              <a:buFont typeface="Wingdings" charset="2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Mgr. Markéta Dlouhá</a:t>
            </a:r>
          </a:p>
          <a:p>
            <a:pPr marL="0" marR="0" lvl="0" indent="0" algn="ctr" defTabSz="812719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40B4E5"/>
              </a:buClr>
              <a:buSzTx/>
              <a:buFont typeface="Wingdings" charset="2"/>
              <a:buNone/>
              <a:tabLst/>
              <a:defRPr/>
            </a:pPr>
            <a:r>
              <a:rPr lang="cs-CZ" sz="2800" b="0" dirty="0">
                <a:solidFill>
                  <a:prstClr val="black"/>
                </a:solidFill>
                <a:latin typeface="Arial"/>
              </a:rPr>
              <a:t>místopředsedkyně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Úřadu pro ochranu hospodářské soutěže</a:t>
            </a:r>
          </a:p>
          <a:p>
            <a:pPr marL="0" indent="0" algn="ctr">
              <a:buNone/>
            </a:pPr>
            <a:endParaRPr lang="cs-CZ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79322"/>
      </p:ext>
    </p:extLst>
  </p:cSld>
  <p:clrMapOvr>
    <a:masterClrMapping/>
  </p:clrMapOvr>
  <p:transition spd="slow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12880" y="405780"/>
            <a:ext cx="14876754" cy="1584176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40B4E5"/>
                </a:solidFill>
              </a:rPr>
              <a:t>DESIGN &amp; BUILD VE VEŘEJNÝCH ZAKÁZKÁCH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3"/>
          </p:nvPr>
        </p:nvSpPr>
        <p:spPr>
          <a:xfrm>
            <a:off x="794626" y="1845940"/>
            <a:ext cx="14631830" cy="9289032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3200" b="0" dirty="0">
                <a:solidFill>
                  <a:srgbClr val="004D7E"/>
                </a:solidFill>
              </a:rPr>
              <a:t>Předmět </a:t>
            </a:r>
            <a:r>
              <a:rPr lang="cs-CZ" sz="3200" b="0" dirty="0"/>
              <a:t>plnění veřejné zakázky je dán </a:t>
            </a:r>
            <a:r>
              <a:rPr lang="cs-CZ" sz="3200" dirty="0">
                <a:solidFill>
                  <a:srgbClr val="004D7E"/>
                </a:solidFill>
              </a:rPr>
              <a:t>důvodnou potřebou</a:t>
            </a:r>
            <a:r>
              <a:rPr lang="cs-CZ" sz="3200" b="0" dirty="0"/>
              <a:t> zadavatele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Clr>
                <a:srgbClr val="40B4E5"/>
              </a:buClr>
              <a:buFont typeface="Courier New" panose="02070309020205020404" pitchFamily="49" charset="0"/>
              <a:buChar char="o"/>
            </a:pPr>
            <a:r>
              <a:rPr lang="cs-CZ" sz="3200" b="0" dirty="0"/>
              <a:t>hranice </a:t>
            </a:r>
          </a:p>
          <a:p>
            <a:pPr lvl="2" algn="just">
              <a:spcBef>
                <a:spcPts val="1200"/>
              </a:spcBef>
              <a:spcAft>
                <a:spcPts val="1200"/>
              </a:spcAft>
              <a:buClr>
                <a:srgbClr val="40B4E5"/>
              </a:buClr>
              <a:buFont typeface="Arial" panose="020B0604020202020204" pitchFamily="34" charset="0"/>
              <a:buChar char="•"/>
            </a:pPr>
            <a:r>
              <a:rPr lang="cs-CZ" sz="3200" b="0" dirty="0">
                <a:solidFill>
                  <a:srgbClr val="004D7E"/>
                </a:solidFill>
              </a:rPr>
              <a:t>	</a:t>
            </a:r>
            <a:r>
              <a:rPr lang="cs-CZ" sz="3200" b="1" dirty="0">
                <a:solidFill>
                  <a:srgbClr val="004D7E"/>
                </a:solidFill>
              </a:rPr>
              <a:t>bezdůvodné</a:t>
            </a:r>
            <a:r>
              <a:rPr lang="cs-CZ" sz="3200" b="0" dirty="0"/>
              <a:t> omezení soutěže</a:t>
            </a:r>
          </a:p>
          <a:p>
            <a:pPr lvl="2" algn="just">
              <a:spcBef>
                <a:spcPts val="1200"/>
              </a:spcBef>
              <a:spcAft>
                <a:spcPts val="1200"/>
              </a:spcAft>
              <a:buClr>
                <a:srgbClr val="40B4E5"/>
              </a:buClr>
              <a:buFont typeface="Arial" panose="020B0604020202020204" pitchFamily="34" charset="0"/>
              <a:buChar char="•"/>
            </a:pPr>
            <a:r>
              <a:rPr lang="cs-CZ" sz="3200" b="0" dirty="0"/>
              <a:t>	nutnost </a:t>
            </a:r>
            <a:r>
              <a:rPr lang="cs-CZ" sz="3200" b="1" dirty="0">
                <a:solidFill>
                  <a:srgbClr val="004D7E"/>
                </a:solidFill>
              </a:rPr>
              <a:t>zohlednění</a:t>
            </a:r>
            <a:r>
              <a:rPr lang="cs-CZ" sz="3200" b="0" dirty="0"/>
              <a:t> </a:t>
            </a:r>
            <a:r>
              <a:rPr lang="cs-CZ" sz="3200" b="1" dirty="0">
                <a:solidFill>
                  <a:srgbClr val="004D7E"/>
                </a:solidFill>
              </a:rPr>
              <a:t>trhu poskytujícího plnění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3200" b="0" dirty="0">
                <a:solidFill>
                  <a:srgbClr val="004D7E"/>
                </a:solidFill>
              </a:rPr>
              <a:t>Kritéria technické kvalifikace</a:t>
            </a:r>
            <a:r>
              <a:rPr lang="pl-PL" sz="3200" b="0" dirty="0"/>
              <a:t> 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Clr>
                <a:srgbClr val="40B4E5"/>
              </a:buClr>
              <a:buFont typeface="Courier New" panose="02070309020205020404" pitchFamily="49" charset="0"/>
              <a:buChar char="o"/>
            </a:pPr>
            <a:r>
              <a:rPr lang="pl-PL" sz="3200" b="0" dirty="0"/>
              <a:t>musí být stanovena </a:t>
            </a:r>
            <a:r>
              <a:rPr lang="pl-PL" sz="3200" b="1" dirty="0">
                <a:solidFill>
                  <a:srgbClr val="004D7E"/>
                </a:solidFill>
              </a:rPr>
              <a:t>přiměřeně předmětu </a:t>
            </a:r>
            <a:r>
              <a:rPr lang="pl-PL" sz="3200" b="0" dirty="0"/>
              <a:t>plnění veřejné zakázky, avšak současně s ohledem na </a:t>
            </a:r>
            <a:r>
              <a:rPr lang="pl-PL" sz="3200" b="1" dirty="0">
                <a:solidFill>
                  <a:srgbClr val="004D7E"/>
                </a:solidFill>
              </a:rPr>
              <a:t>specifika trhu</a:t>
            </a:r>
          </a:p>
          <a:p>
            <a:pPr lvl="2" algn="just">
              <a:spcBef>
                <a:spcPts val="1200"/>
              </a:spcBef>
              <a:spcAft>
                <a:spcPts val="1200"/>
              </a:spcAft>
              <a:buClr>
                <a:srgbClr val="40B4E5"/>
              </a:buClr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rgbClr val="00002C"/>
                </a:solidFill>
              </a:rPr>
              <a:t>podmínka promítající se do kritérií technické kvalifikace, která je </a:t>
            </a:r>
            <a:r>
              <a:rPr lang="pl-PL" sz="3200" b="1" dirty="0">
                <a:solidFill>
                  <a:srgbClr val="004D7E"/>
                </a:solidFill>
              </a:rPr>
              <a:t>na</a:t>
            </a:r>
            <a:r>
              <a:rPr lang="cs-CZ" dirty="0"/>
              <a:t> </a:t>
            </a:r>
            <a:r>
              <a:rPr lang="pl-PL" sz="3200" b="1" dirty="0">
                <a:solidFill>
                  <a:srgbClr val="004D7E"/>
                </a:solidFill>
              </a:rPr>
              <a:t>jednom trhu odůvodněná, přiměřená a v souladu se zákonem</a:t>
            </a:r>
            <a:r>
              <a:rPr lang="pl-PL" sz="3200" dirty="0">
                <a:solidFill>
                  <a:srgbClr val="00002C"/>
                </a:solidFill>
              </a:rPr>
              <a:t>, může </a:t>
            </a:r>
            <a:r>
              <a:rPr lang="pl-PL" sz="3200" b="1" dirty="0">
                <a:solidFill>
                  <a:srgbClr val="004D7E"/>
                </a:solidFill>
              </a:rPr>
              <a:t>na jiném trhu</a:t>
            </a:r>
            <a:r>
              <a:rPr lang="pl-PL" sz="3200" b="1" dirty="0">
                <a:solidFill>
                  <a:srgbClr val="00002C"/>
                </a:solidFill>
              </a:rPr>
              <a:t> </a:t>
            </a:r>
            <a:r>
              <a:rPr lang="pl-PL" sz="3200" dirty="0">
                <a:solidFill>
                  <a:srgbClr val="00002C"/>
                </a:solidFill>
              </a:rPr>
              <a:t>(např. mladé odvětví, omezený počet aktivních dodavatelů či dodavatelů, kterým byli v minulosti zadány obdobné zakázky, atd.) vykazovat </a:t>
            </a:r>
            <a:r>
              <a:rPr lang="pl-PL" sz="3200" b="1" dirty="0">
                <a:solidFill>
                  <a:srgbClr val="004D7E"/>
                </a:solidFill>
              </a:rPr>
              <a:t>výrazně diskriminační charakter.</a:t>
            </a:r>
          </a:p>
          <a:p>
            <a:pPr marL="1624013" lvl="2" indent="-1533525" algn="just">
              <a:spcBef>
                <a:spcPts val="1200"/>
              </a:spcBef>
              <a:spcAft>
                <a:spcPts val="1200"/>
              </a:spcAft>
              <a:buClr>
                <a:srgbClr val="40B4E5"/>
              </a:buClr>
              <a:buNone/>
            </a:pPr>
            <a:r>
              <a:rPr lang="pl-PL" sz="3000" b="1" dirty="0">
                <a:solidFill>
                  <a:srgbClr val="004D7E"/>
                </a:solidFill>
              </a:rPr>
              <a:t>Požadavky na design </a:t>
            </a:r>
            <a:r>
              <a:rPr lang="cs-CZ" sz="3000" b="1" dirty="0">
                <a:solidFill>
                  <a:srgbClr val="004D7E"/>
                </a:solidFill>
              </a:rPr>
              <a:t>&amp; build se typicky projevují u těchto podmínek účasti.</a:t>
            </a:r>
          </a:p>
          <a:p>
            <a:pPr marL="1624013" lvl="2" indent="-1533525" algn="just">
              <a:spcBef>
                <a:spcPts val="1200"/>
              </a:spcBef>
              <a:spcAft>
                <a:spcPts val="1200"/>
              </a:spcAft>
              <a:buClr>
                <a:srgbClr val="40B4E5"/>
              </a:buClr>
              <a:buNone/>
            </a:pPr>
            <a:r>
              <a:rPr lang="cs-CZ" sz="3000" b="1" dirty="0">
                <a:solidFill>
                  <a:srgbClr val="004D7E"/>
                </a:solidFill>
              </a:rPr>
              <a:t>Jak se k nim staví ÚOHS?</a:t>
            </a:r>
            <a:endParaRPr lang="pl-PL" sz="3000" b="1" dirty="0">
              <a:solidFill>
                <a:srgbClr val="004D7E"/>
              </a:solidFill>
            </a:endParaRPr>
          </a:p>
          <a:p>
            <a:pPr marL="1625438" lvl="2" indent="0" algn="just">
              <a:spcBef>
                <a:spcPts val="1200"/>
              </a:spcBef>
              <a:spcAft>
                <a:spcPts val="1200"/>
              </a:spcAft>
              <a:buClr>
                <a:srgbClr val="40B4E5"/>
              </a:buClr>
              <a:buNone/>
            </a:pPr>
            <a:endParaRPr lang="cs-CZ" sz="3200" b="1" dirty="0">
              <a:solidFill>
                <a:srgbClr val="004D7E"/>
              </a:solidFill>
            </a:endParaRPr>
          </a:p>
          <a:p>
            <a:pPr marL="0" indent="0" algn="just">
              <a:spcAft>
                <a:spcPts val="768"/>
              </a:spcAft>
              <a:buNone/>
            </a:pPr>
            <a:endParaRPr lang="cs-CZ" sz="3200" b="0" dirty="0"/>
          </a:p>
          <a:p>
            <a:pPr marL="0" indent="0" algn="just">
              <a:buNone/>
            </a:pPr>
            <a:r>
              <a:rPr lang="cs-CZ" sz="3200" b="0" dirty="0"/>
              <a:t> </a:t>
            </a:r>
          </a:p>
          <a:p>
            <a:pPr marL="812719" lvl="1" indent="0">
              <a:buNone/>
            </a:pPr>
            <a:endParaRPr lang="cs-CZ" sz="3200" dirty="0"/>
          </a:p>
          <a:p>
            <a:pPr marL="812719" lvl="1" indent="0" algn="just">
              <a:buNone/>
            </a:pPr>
            <a:endParaRPr lang="cs-CZ" sz="3200" dirty="0"/>
          </a:p>
          <a:p>
            <a:pPr marL="812719" lvl="1" indent="0" algn="just">
              <a:buNone/>
            </a:pPr>
            <a:endParaRPr lang="cs-CZ" sz="3200" dirty="0"/>
          </a:p>
          <a:p>
            <a:pPr marL="812719" lvl="1" indent="0" algn="just">
              <a:buNone/>
            </a:pPr>
            <a:r>
              <a:rPr lang="cs-CZ" sz="2800" dirty="0"/>
              <a:t> 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30160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12880" y="405780"/>
            <a:ext cx="14876754" cy="1584176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40B4E5"/>
                </a:solidFill>
              </a:rPr>
              <a:t>DESIGN &amp; BUILD VE VEŘEJNÝCH ZAKÁZKÁCH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3"/>
          </p:nvPr>
        </p:nvSpPr>
        <p:spPr>
          <a:xfrm>
            <a:off x="794626" y="1845940"/>
            <a:ext cx="14631830" cy="9289032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3000" dirty="0">
                <a:solidFill>
                  <a:srgbClr val="004D7E"/>
                </a:solidFill>
              </a:rPr>
              <a:t> Předmět plnění veřejné zakázky a stanovení požadavků na kvalifikaci</a:t>
            </a:r>
          </a:p>
          <a:p>
            <a:pPr marL="812719" lvl="1" indent="0" algn="just">
              <a:buNone/>
            </a:pPr>
            <a:r>
              <a:rPr lang="cs-CZ" sz="3200" b="0" i="0" dirty="0">
                <a:solidFill>
                  <a:srgbClr val="414042"/>
                </a:solidFill>
                <a:effectLst/>
                <a:latin typeface="Frutiger CE"/>
              </a:rPr>
              <a:t>Zadavatel je povinen dodržovat při formulaci svých požadavků dodržet kromě jiného zásadu nediskriminace a přiměřenosti; současně platí, že nesmí bezdůvodně zvýhodnit či znevýhodnit některé z dodavatelů. Uvedené však neznamená, že je zadavatelům upírána možnost stanovit požadavky podle svých potřeb. Požadavky ovšem musí vycházet z objektivně zdůvodnitelných potřeb zadavatele. Podle ustanovení § 36 odst. 1 zákona platí, že zadávací podmínky nesmí být zadavatelem stanoveny tak, aby určitým dodavatelům bezdůvodně přímo či nepřímo zaručovaly konkurenční výhodu nebo vytvářely bezdůvodné překážky hospodářské soutěže. </a:t>
            </a:r>
          </a:p>
          <a:p>
            <a:pPr marL="812719" lvl="1" indent="0" algn="just">
              <a:buNone/>
            </a:pPr>
            <a:endParaRPr lang="cs-CZ" sz="3200" dirty="0">
              <a:solidFill>
                <a:srgbClr val="414042"/>
              </a:solidFill>
              <a:latin typeface="Frutiger CE"/>
            </a:endParaRPr>
          </a:p>
          <a:p>
            <a:pPr marL="812719" lvl="1" indent="0" algn="just">
              <a:buNone/>
            </a:pPr>
            <a:r>
              <a:rPr lang="cs-CZ" sz="3200" dirty="0">
                <a:solidFill>
                  <a:srgbClr val="414042"/>
                </a:solidFill>
                <a:latin typeface="Frutiger CE"/>
              </a:rPr>
              <a:t>Zlaté zadavatelské pravidlo „Vím, co chci a proč to chci!“.</a:t>
            </a:r>
            <a:endParaRPr lang="cs-CZ" sz="3200" dirty="0"/>
          </a:p>
          <a:p>
            <a:pPr marL="812719" lvl="1" indent="0" algn="just">
              <a:buNone/>
            </a:pPr>
            <a:endParaRPr lang="cs-CZ" sz="3200" dirty="0"/>
          </a:p>
          <a:p>
            <a:pPr marL="812719" lvl="1" indent="0" algn="just">
              <a:buNone/>
            </a:pPr>
            <a:endParaRPr lang="cs-CZ" sz="3200" dirty="0"/>
          </a:p>
          <a:p>
            <a:pPr marL="812719" lvl="1" indent="0" algn="just">
              <a:buNone/>
            </a:pPr>
            <a:r>
              <a:rPr lang="cs-CZ" sz="2800" dirty="0"/>
              <a:t> 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92853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12880" y="405780"/>
            <a:ext cx="14876754" cy="1584176"/>
          </a:xfrm>
        </p:spPr>
        <p:txBody>
          <a:bodyPr/>
          <a:lstStyle/>
          <a:p>
            <a:r>
              <a:rPr lang="cs-CZ" dirty="0">
                <a:solidFill>
                  <a:srgbClr val="40B4E5"/>
                </a:solidFill>
              </a:rPr>
              <a:t>TECHNICKÁ KVALIFIKACE – ZKUŠENOSTI OSOB REALIZAČNÍHO TÝMU S METODOU DESIGN &amp; BUILD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3"/>
          </p:nvPr>
        </p:nvSpPr>
        <p:spPr>
          <a:xfrm>
            <a:off x="812879" y="2566020"/>
            <a:ext cx="14631830" cy="8826157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2800" dirty="0"/>
              <a:t>Příklad z činnosti ÚOHS: </a:t>
            </a:r>
            <a:r>
              <a:rPr lang="cs-CZ" sz="2800" u="sng" dirty="0"/>
              <a:t>R0056/2024/VZ, ruší S0780/2023/VZ, následně potvrzuje R0118/2024/VZ</a:t>
            </a:r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800" b="0" i="1" dirty="0"/>
              <a:t>(Z: </a:t>
            </a:r>
            <a:r>
              <a:rPr lang="pt-BR" sz="2800" b="0" i="1" dirty="0"/>
              <a:t>městys Ledenice</a:t>
            </a:r>
            <a:r>
              <a:rPr lang="cs-CZ" sz="2800" b="0" i="1" dirty="0"/>
              <a:t>, VZ: Novostavba ZŠ Ledenice)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800" b="0" dirty="0"/>
              <a:t>Zadavatel v ZD stanovil, že VZ bude realizována </a:t>
            </a:r>
            <a:r>
              <a:rPr lang="cs-CZ" sz="2800" dirty="0"/>
              <a:t>metodou Design &amp; Build</a:t>
            </a:r>
            <a:r>
              <a:rPr lang="cs-CZ" sz="2800" b="0" dirty="0"/>
              <a:t>; součástí plnění VZ je </a:t>
            </a:r>
            <a:r>
              <a:rPr lang="cs-CZ" sz="2800" dirty="0"/>
              <a:t>provedení projekčních činností</a:t>
            </a:r>
            <a:r>
              <a:rPr lang="cs-CZ" sz="2800" b="0" dirty="0"/>
              <a:t> spočívajících ve vypracování projektové dokumentace provedení stavby a poskytnutí souvisejících činností, včetně vypracování soupisu prací, inženýrských činností, potřebných zaměření, získání dokladů pro řádnou kolaudaci díla, zpracování dokumentace změny stavby před dokončením, resp. dokumentace skutečného stavu.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800" b="0" dirty="0"/>
              <a:t>Zadavatel požadoval mj. v rámci požadavků na splnění technické kvalifikace, aby osoba </a:t>
            </a:r>
            <a:r>
              <a:rPr lang="cs-CZ" sz="2800" dirty="0"/>
              <a:t>stavbyvedoucího a jeho zástupci</a:t>
            </a:r>
            <a:r>
              <a:rPr lang="cs-CZ" sz="2800" b="0" dirty="0"/>
              <a:t> disponovali </a:t>
            </a:r>
            <a:r>
              <a:rPr lang="cs-CZ" sz="2800" dirty="0"/>
              <a:t>zkušeností s realizací min. 2 zakázek </a:t>
            </a:r>
            <a:r>
              <a:rPr lang="cs-CZ" sz="2800" b="0" dirty="0"/>
              <a:t>v požadované funkci – výstavba nebo změna dokončené pozemní pasivní stavby, kdy </a:t>
            </a:r>
            <a:r>
              <a:rPr lang="cs-CZ" sz="2800" dirty="0"/>
              <a:t>alespoň jedna</a:t>
            </a:r>
            <a:r>
              <a:rPr lang="cs-CZ" sz="2800" b="0" dirty="0"/>
              <a:t> z těchto zakázek musela být </a:t>
            </a:r>
            <a:r>
              <a:rPr lang="cs-CZ" sz="2800" dirty="0"/>
              <a:t>realizována metodou D&amp;B a alespoň jedna z těchto zakázek se týkala objektu školství/vzdělávání. </a:t>
            </a:r>
            <a:r>
              <a:rPr lang="cs-CZ" sz="2800" b="0" i="0" dirty="0">
                <a:effectLst/>
              </a:rPr>
              <a:t>Dále zadavatel požadoval, aby osoba </a:t>
            </a:r>
            <a:r>
              <a:rPr lang="cs-CZ" sz="2800" i="0" dirty="0">
                <a:effectLst/>
              </a:rPr>
              <a:t>hlavního projektanta </a:t>
            </a:r>
            <a:r>
              <a:rPr lang="cs-CZ" sz="2800" b="0" i="0" dirty="0">
                <a:effectLst/>
              </a:rPr>
              <a:t>měla zkušenost s realizací </a:t>
            </a:r>
            <a:r>
              <a:rPr lang="cs-CZ" sz="2800" i="0" dirty="0">
                <a:effectLst/>
              </a:rPr>
              <a:t>alespoň jedné zakázky </a:t>
            </a:r>
            <a:r>
              <a:rPr lang="cs-CZ" sz="2800" b="0" i="0" dirty="0">
                <a:effectLst/>
              </a:rPr>
              <a:t>v požadované funkci – projekt výstavby nebo dokončené pozemní stavby </a:t>
            </a:r>
            <a:r>
              <a:rPr lang="cs-CZ" sz="2800" i="0" dirty="0">
                <a:effectLst/>
              </a:rPr>
              <a:t>realizované metodou </a:t>
            </a:r>
            <a:r>
              <a:rPr lang="cs-CZ" sz="2800" dirty="0"/>
              <a:t>D&amp;B</a:t>
            </a:r>
            <a:r>
              <a:rPr lang="cs-CZ" sz="2800" i="0" dirty="0">
                <a:effectLst/>
              </a:rPr>
              <a:t>.</a:t>
            </a:r>
            <a:endParaRPr lang="cs-CZ" sz="2800" dirty="0"/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cs-CZ" sz="3200" b="0" dirty="0">
              <a:solidFill>
                <a:srgbClr val="004D7E"/>
              </a:solidFill>
            </a:endParaRPr>
          </a:p>
          <a:p>
            <a:pPr marL="0" indent="0" algn="just">
              <a:spcAft>
                <a:spcPts val="768"/>
              </a:spcAft>
              <a:buNone/>
            </a:pPr>
            <a:endParaRPr lang="cs-CZ" sz="3200" b="0" dirty="0"/>
          </a:p>
          <a:p>
            <a:pPr marL="0" indent="0" algn="just">
              <a:buNone/>
            </a:pPr>
            <a:r>
              <a:rPr lang="cs-CZ" sz="3200" b="0" dirty="0"/>
              <a:t> </a:t>
            </a:r>
          </a:p>
          <a:p>
            <a:pPr marL="812719" lvl="1" indent="0">
              <a:buNone/>
            </a:pPr>
            <a:endParaRPr lang="cs-CZ" sz="3200" dirty="0"/>
          </a:p>
          <a:p>
            <a:pPr marL="812719" lvl="1" indent="0" algn="just">
              <a:buNone/>
            </a:pPr>
            <a:endParaRPr lang="cs-CZ" sz="3200" dirty="0"/>
          </a:p>
          <a:p>
            <a:pPr marL="812719" lvl="1" indent="0" algn="just">
              <a:buNone/>
            </a:pPr>
            <a:endParaRPr lang="cs-CZ" sz="3200" dirty="0"/>
          </a:p>
          <a:p>
            <a:pPr marL="812719" lvl="1" indent="0" algn="just">
              <a:buNone/>
            </a:pPr>
            <a:r>
              <a:rPr lang="cs-CZ" sz="2800" dirty="0"/>
              <a:t> 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70795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39963" y="405780"/>
            <a:ext cx="14804746" cy="1447800"/>
          </a:xfrm>
        </p:spPr>
        <p:txBody>
          <a:bodyPr/>
          <a:lstStyle/>
          <a:p>
            <a:r>
              <a:rPr lang="cs-CZ" dirty="0">
                <a:solidFill>
                  <a:srgbClr val="40B4E5"/>
                </a:solidFill>
              </a:rPr>
              <a:t>TECHNICKÁ KVALIFIKACE – ZKUŠENOSTI OSOB REALIZAČNÍHO TÝMU S METODOU DESIGN &amp; BUILD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3"/>
          </p:nvPr>
        </p:nvSpPr>
        <p:spPr>
          <a:xfrm>
            <a:off x="812878" y="2782044"/>
            <a:ext cx="14631830" cy="7962061"/>
          </a:xfrm>
        </p:spPr>
        <p:txBody>
          <a:bodyPr/>
          <a:lstStyle/>
          <a:p>
            <a:pPr marL="0" indent="0" algn="just" fontAlgn="base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cs-CZ" sz="2800" dirty="0"/>
              <a:t>Závěry z rozhodnutí</a:t>
            </a:r>
          </a:p>
          <a:p>
            <a:pPr marL="0" indent="0" algn="just" fontAlgn="base">
              <a:lnSpc>
                <a:spcPct val="80000"/>
              </a:lnSpc>
              <a:spcAft>
                <a:spcPts val="600"/>
              </a:spcAft>
              <a:buNone/>
              <a:defRPr/>
            </a:pPr>
            <a:endParaRPr lang="cs-CZ" sz="800" b="0" dirty="0"/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 kvalifikačnímu požadavku na zkušenosti se </a:t>
            </a:r>
            <a:r>
              <a:rPr lang="cs-CZ" sz="2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stavbou objektu školství/vzdělávání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Všechny rozporované požadavky zadavatele byly poměrně přísné, ale odpovídající předmětu VZ, a co do rozsahu naopak řádově mírnější než předpokládaná hodnota VZ.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HS tedy jimi sice byla omezena, ale nikoli bezdůvodně</a:t>
            </a:r>
            <a:r>
              <a:rPr lang="cs-CZ" sz="28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navíc kromě 3 obdržených vyhovujících nabídek prokazatelně existuje min. 7 referencí na pasivní stavby školských zařízení</a:t>
            </a:r>
            <a:r>
              <a:rPr lang="cs-CZ" sz="2800" b="0" dirty="0">
                <a:ea typeface="Calibri" panose="020F0502020204030204" pitchFamily="34" charset="0"/>
                <a:cs typeface="Times New Roman" panose="02020603050405020304" pitchFamily="18" charset="0"/>
              </a:rPr>
              <a:t>. Stavby pro školství/vzdělávání vykazují celou řadu specifik, která by bylo jinak třeba konkrétně definovat.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Zadavatel navíc připouštěl zkušenosti nejen se školským zařízením, ale i objektem pro vzdělávání, což je pojem významně širší</a:t>
            </a:r>
            <a:r>
              <a:rPr lang="cs-CZ" sz="2800" b="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Min. hodnota reference byla řádově nižší než odhadovaná hodnota VZ</a:t>
            </a:r>
            <a:r>
              <a:rPr lang="cs-CZ" sz="2800" b="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8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Zohledn</a:t>
            </a:r>
            <a:r>
              <a:rPr lang="cs-CZ" sz="2800" b="0" dirty="0">
                <a:ea typeface="Calibri" panose="020F0502020204030204" pitchFamily="34" charset="0"/>
                <a:cs typeface="Times New Roman" panose="02020603050405020304" pitchFamily="18" charset="0"/>
              </a:rPr>
              <a:t>ěn i</a:t>
            </a:r>
            <a:r>
              <a:rPr lang="cs-CZ" sz="28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charakter zadavatele a povaha VZ </a:t>
            </a:r>
            <a:r>
              <a:rPr lang="cs-CZ" sz="28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zadavatelem je menší SÚC, pro něhož stavba velkého školského zařízení není rutinní záležitostí, přičemž jde o stavbu, která má na fungování tohoto celku významný vliv.	</a:t>
            </a:r>
            <a:r>
              <a:rPr lang="cs-CZ" sz="24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</a:p>
          <a:p>
            <a:pPr algn="just" fontAlgn="base">
              <a:lnSpc>
                <a:spcPct val="80000"/>
              </a:lnSpc>
              <a:defRPr/>
            </a:pPr>
            <a:endParaRPr lang="cs-CZ" sz="2400" b="0" dirty="0"/>
          </a:p>
        </p:txBody>
      </p:sp>
    </p:spTree>
    <p:extLst>
      <p:ext uri="{BB962C8B-B14F-4D97-AF65-F5344CB8AC3E}">
        <p14:creationId xmlns:p14="http://schemas.microsoft.com/office/powerpoint/2010/main" val="284157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12879" y="549797"/>
            <a:ext cx="14876755" cy="1447800"/>
          </a:xfrm>
        </p:spPr>
        <p:txBody>
          <a:bodyPr/>
          <a:lstStyle/>
          <a:p>
            <a:r>
              <a:rPr lang="cs-CZ" dirty="0">
                <a:solidFill>
                  <a:srgbClr val="40B4E5"/>
                </a:solidFill>
              </a:rPr>
              <a:t>TECHNICKÁ KVALIFIKACE – ZKUŠENOSTI OSOB REALIZAČNÍHO TÝMU S METODOU DESIGN &amp; BUILD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3"/>
          </p:nvPr>
        </p:nvSpPr>
        <p:spPr>
          <a:xfrm>
            <a:off x="812879" y="2097748"/>
            <a:ext cx="14516715" cy="8826157"/>
          </a:xfrm>
        </p:spPr>
        <p:txBody>
          <a:bodyPr/>
          <a:lstStyle/>
          <a:p>
            <a:pPr marL="0" indent="0" algn="just" fontAlgn="base">
              <a:spcAft>
                <a:spcPts val="600"/>
              </a:spcAft>
              <a:buNone/>
              <a:defRPr/>
            </a:pPr>
            <a:r>
              <a:rPr lang="cs-CZ" sz="2400" dirty="0"/>
              <a:t>Závěry z rozhodnutí </a:t>
            </a:r>
            <a:endParaRPr lang="cs-CZ" sz="2400" b="0" dirty="0"/>
          </a:p>
          <a:p>
            <a:pPr marL="0" indent="0" algn="just" fontAlgn="base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cs-CZ" sz="2400" dirty="0"/>
              <a:t>Ke kvalifikačnímu požadavku na </a:t>
            </a:r>
            <a:r>
              <a:rPr lang="cs-CZ" sz="2400" u="sng" dirty="0"/>
              <a:t>zkušenosti členů realizačního týmu s projekty Design &amp; Build</a:t>
            </a:r>
          </a:p>
          <a:p>
            <a:pPr algn="just" fontAlgn="base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b="0" dirty="0"/>
              <a:t>Požadavek na </a:t>
            </a:r>
            <a:r>
              <a:rPr lang="cs-CZ" sz="2400" dirty="0"/>
              <a:t>zkušenost s pasivní stavbou, se stavbou realizovanou metodou D&amp;B a se stavbou školy, má</a:t>
            </a:r>
            <a:r>
              <a:rPr lang="cs-CZ" sz="2400" b="0" dirty="0"/>
              <a:t> svůj zcela jednoznačný </a:t>
            </a:r>
            <a:r>
              <a:rPr lang="cs-CZ" sz="2400" dirty="0"/>
              <a:t>odraz v předmětu VZ</a:t>
            </a:r>
            <a:r>
              <a:rPr lang="cs-CZ" sz="2400" b="0" dirty="0"/>
              <a:t>.</a:t>
            </a:r>
          </a:p>
          <a:p>
            <a:pPr algn="just" fontAlgn="base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b="0" dirty="0"/>
              <a:t>U </a:t>
            </a:r>
            <a:r>
              <a:rPr lang="cs-CZ" sz="2400" dirty="0"/>
              <a:t>metody D&amp;B dochází k prolínaní činnosti projektanta a stavbyvedoucího</a:t>
            </a:r>
            <a:r>
              <a:rPr lang="cs-CZ" sz="2400" b="0" dirty="0"/>
              <a:t>, kteří za VZ </a:t>
            </a:r>
            <a:r>
              <a:rPr lang="cs-CZ" sz="2400" dirty="0"/>
              <a:t>společně odpovídají a pracují „v tandemu“ </a:t>
            </a:r>
            <a:r>
              <a:rPr lang="cs-CZ" sz="3200" dirty="0"/>
              <a:t>→</a:t>
            </a:r>
            <a:r>
              <a:rPr lang="cs-CZ" sz="2400" dirty="0"/>
              <a:t> Metoda D&amp;B vyžaduje zvýšenou potřebu spolupráce jednotlivých členů realizačního týmu</a:t>
            </a:r>
            <a:r>
              <a:rPr lang="cs-CZ" sz="2400" b="0" dirty="0"/>
              <a:t>, tedy jsou logické vyšší nároky na jejich kvalifikaci. </a:t>
            </a:r>
            <a:endParaRPr lang="cs-CZ" sz="2400" dirty="0"/>
          </a:p>
          <a:p>
            <a:pPr algn="just" fontAlgn="base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b="0" dirty="0"/>
              <a:t>Dle vyjádření odborníků z VUT existují </a:t>
            </a:r>
            <a:r>
              <a:rPr lang="cs-CZ" sz="2400" dirty="0"/>
              <a:t>mezi zakázkou realizovanou metodou D&amp;B a tou realizovanou klasicky významné odlišnosti</a:t>
            </a:r>
            <a:r>
              <a:rPr lang="cs-CZ" sz="2400" b="0" dirty="0"/>
              <a:t>.</a:t>
            </a:r>
          </a:p>
          <a:p>
            <a:pPr algn="just" fontAlgn="base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b="0" dirty="0"/>
              <a:t>Obsah požadovaných referencí má racionální a zadavatelem přesvědčivě odůvodněný odraz v předmětu VZ, a dále také skutečnost, že jak dodavatel, tak </a:t>
            </a:r>
            <a:r>
              <a:rPr lang="cs-CZ" sz="2400" dirty="0"/>
              <a:t>členové jeho realizačního týmu měli na získání požadovaných referencí zcela přiměřenou dobu</a:t>
            </a:r>
            <a:r>
              <a:rPr lang="cs-CZ" sz="2400" b="0" dirty="0"/>
              <a:t>, která u členů realizačního týmu dodavatele dosahuje </a:t>
            </a:r>
            <a:r>
              <a:rPr lang="cs-CZ" sz="2400" dirty="0"/>
              <a:t>až 10 let</a:t>
            </a:r>
            <a:r>
              <a:rPr lang="cs-CZ" sz="2400" b="0" dirty="0"/>
              <a:t>, tedy </a:t>
            </a:r>
            <a:r>
              <a:rPr lang="cs-CZ" sz="2400" dirty="0"/>
              <a:t>dvojnásobek zákonem základně stanovené doby pro získávání referencí</a:t>
            </a:r>
            <a:r>
              <a:rPr lang="cs-CZ" sz="2400" b="0" dirty="0"/>
              <a:t> k prokázání kritérií technické kvalifikace dodavatele. Dodavatelé měli </a:t>
            </a:r>
            <a:r>
              <a:rPr lang="cs-CZ" sz="2400" dirty="0"/>
              <a:t>možnost</a:t>
            </a:r>
            <a:r>
              <a:rPr lang="cs-CZ" sz="2400" b="0" dirty="0"/>
              <a:t> (nikoliv povinnost) </a:t>
            </a:r>
            <a:r>
              <a:rPr lang="cs-CZ" sz="2400" dirty="0"/>
              <a:t>prokázat více požadavků na technickou kvalifikaci totožnou referenční zakázkou.</a:t>
            </a:r>
          </a:p>
          <a:p>
            <a:pPr algn="just" fontAlgn="base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b="0" dirty="0"/>
              <a:t>Požadovat </a:t>
            </a:r>
            <a:r>
              <a:rPr lang="cs-CZ" sz="2400" dirty="0"/>
              <a:t>zkušenost s metodou D&amp;B </a:t>
            </a:r>
            <a:r>
              <a:rPr lang="cs-CZ" sz="2400" b="0" dirty="0"/>
              <a:t>bylo v daném případě </a:t>
            </a:r>
            <a:r>
              <a:rPr lang="cs-CZ" sz="2400" dirty="0"/>
              <a:t>přiměřené </a:t>
            </a:r>
            <a:r>
              <a:rPr lang="cs-CZ" sz="2400" b="0" dirty="0"/>
              <a:t>– týkalo se osob klíčových pro řádné plnění VZ, které se bezprostředně podílejí na plnění, navíc šlo o vedoucí pracovníky, u nichž lze předpokládat, že povedou tým lidí. </a:t>
            </a:r>
            <a:r>
              <a:rPr lang="cs-CZ" sz="2400" dirty="0"/>
              <a:t>Využívání metody D&amp;B je stále častější, nejde o ojedinělý výskyt takových VZ, proto obecně požadavek na zkušenost se stavbou metodou D&amp;B nelze považovat za diskriminační a nezákonně omezující HS.</a:t>
            </a:r>
          </a:p>
          <a:p>
            <a:pPr algn="just" fontAlgn="base">
              <a:spcBef>
                <a:spcPts val="1200"/>
              </a:spcBef>
              <a:spcAft>
                <a:spcPts val="1200"/>
              </a:spcAft>
              <a:defRPr/>
            </a:pPr>
            <a:endParaRPr lang="cs-CZ" sz="2400" b="0" dirty="0"/>
          </a:p>
          <a:p>
            <a:pPr algn="just" fontAlgn="base">
              <a:lnSpc>
                <a:spcPct val="80000"/>
              </a:lnSpc>
              <a:defRPr/>
            </a:pPr>
            <a:endParaRPr lang="cs-CZ" sz="2400" b="0" dirty="0"/>
          </a:p>
          <a:p>
            <a:pPr algn="just" fontAlgn="base">
              <a:lnSpc>
                <a:spcPct val="80000"/>
              </a:lnSpc>
              <a:defRPr/>
            </a:pPr>
            <a:endParaRPr lang="cs-CZ" sz="2400" b="0" dirty="0"/>
          </a:p>
        </p:txBody>
      </p:sp>
    </p:spTree>
    <p:extLst>
      <p:ext uri="{BB962C8B-B14F-4D97-AF65-F5344CB8AC3E}">
        <p14:creationId xmlns:p14="http://schemas.microsoft.com/office/powerpoint/2010/main" val="1269144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12880" y="439336"/>
            <a:ext cx="14804746" cy="1447800"/>
          </a:xfrm>
        </p:spPr>
        <p:txBody>
          <a:bodyPr/>
          <a:lstStyle/>
          <a:p>
            <a:r>
              <a:rPr lang="cs-CZ" dirty="0">
                <a:solidFill>
                  <a:srgbClr val="40B4E5"/>
                </a:solidFill>
              </a:rPr>
              <a:t>TECHNICKÁ KVALIFIKACE – ZKUŠENOSTI OSOB REALIZAČNÍHO TÝMU S METODOU DESIGN &amp; BUILD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3"/>
          </p:nvPr>
        </p:nvSpPr>
        <p:spPr>
          <a:xfrm>
            <a:off x="812879" y="2755712"/>
            <a:ext cx="14631830" cy="9114189"/>
          </a:xfrm>
        </p:spPr>
        <p:txBody>
          <a:bodyPr/>
          <a:lstStyle/>
          <a:p>
            <a:pPr marL="0" indent="0" algn="just" fontAlgn="base">
              <a:spcAft>
                <a:spcPts val="600"/>
              </a:spcAft>
              <a:buNone/>
              <a:defRPr/>
            </a:pPr>
            <a:r>
              <a:rPr lang="cs-CZ" sz="2800" dirty="0"/>
              <a:t>Závěry z rozhodnutí</a:t>
            </a:r>
            <a:endParaRPr lang="cs-CZ" sz="2800" b="0" dirty="0"/>
          </a:p>
          <a:p>
            <a:pPr algn="just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800" b="0" dirty="0"/>
              <a:t>Jakkoli může existovat řešení, které bude HS omezovat méně, </a:t>
            </a:r>
            <a:r>
              <a:rPr lang="cs-CZ" sz="2800" dirty="0"/>
              <a:t>pokud zadavatel dostatečně odůvodní i restriktivnější nastavení ZP</a:t>
            </a:r>
            <a:r>
              <a:rPr lang="cs-CZ" sz="2800" b="0" dirty="0"/>
              <a:t>, které </a:t>
            </a:r>
            <a:r>
              <a:rPr lang="cs-CZ" sz="2800" dirty="0"/>
              <a:t>obstojí v testu § 36 odst. 1 ZZVZ</a:t>
            </a:r>
            <a:r>
              <a:rPr lang="cs-CZ" sz="2800" b="0" dirty="0"/>
              <a:t>, </a:t>
            </a:r>
            <a:r>
              <a:rPr lang="cs-CZ" sz="2800" dirty="0"/>
              <a:t>není důvodu označit takové omezení za nezákonné</a:t>
            </a:r>
            <a:r>
              <a:rPr lang="cs-CZ" sz="2800" b="0" dirty="0"/>
              <a:t>. Fakt, že jsou zde i dodavatelé, kteří nejsou schopni kvalifikaci splnit, je imanentní každému ZŘ. 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Právě u metody D&amp;B je pojmovým znakem přenesení odpovědnosti za provedení celé VZ od projektu po realizaci stavby na samotného dodavatele</a:t>
            </a:r>
            <a:r>
              <a:rPr lang="cs-CZ" sz="2800" b="0" dirty="0"/>
              <a:t>; zadavateli tak odpadají obtíže s řešením možných problémů při implementaci hotového projektu na následně prováděnou stavbu, když je toto ošetřeno spoluprací projektanta a stavbyvedoucího. Toto </a:t>
            </a:r>
            <a:r>
              <a:rPr lang="cs-CZ" sz="2800" dirty="0"/>
              <a:t>může být obzvláště výhodné pro „malého“ zadavatele</a:t>
            </a:r>
            <a:r>
              <a:rPr lang="cs-CZ" sz="2800" b="0" dirty="0"/>
              <a:t>, který personálními ani odbornými kapacitami pro pokrytí řešení problémů u realizace stavby klasickou cestou nemusí ani disponovat.</a:t>
            </a:r>
          </a:p>
          <a:p>
            <a:pPr marL="0" indent="0" algn="just" fontAlgn="base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800" dirty="0">
                <a:solidFill>
                  <a:srgbClr val="40B4E5"/>
                </a:solidFill>
              </a:rPr>
              <a:t>→ </a:t>
            </a:r>
            <a:r>
              <a:rPr lang="cs-CZ" sz="2800" b="0" dirty="0">
                <a:solidFill>
                  <a:srgbClr val="40B4E5"/>
                </a:solidFill>
              </a:rPr>
              <a:t>návrh zamítnut</a:t>
            </a:r>
          </a:p>
          <a:p>
            <a:pPr marL="0" indent="0" algn="just" fontAlgn="base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2800" dirty="0">
                <a:solidFill>
                  <a:srgbClr val="40B4E5"/>
                </a:solidFill>
              </a:rPr>
              <a:t>→ </a:t>
            </a:r>
            <a:r>
              <a:rPr lang="cs-CZ" sz="2800" b="0" dirty="0">
                <a:solidFill>
                  <a:srgbClr val="40B4E5"/>
                </a:solidFill>
              </a:rPr>
              <a:t>! Rozhodnutí napadeno žalobou u Krajského soudu v Brně!</a:t>
            </a:r>
          </a:p>
          <a:p>
            <a:pPr marL="0" indent="0" algn="just" fontAlgn="base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800" b="0" dirty="0">
              <a:solidFill>
                <a:srgbClr val="40B4E5"/>
              </a:solidFill>
            </a:endParaRPr>
          </a:p>
          <a:p>
            <a:pPr marL="0" indent="0" algn="just" fontAlgn="base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800" b="0" dirty="0">
              <a:solidFill>
                <a:srgbClr val="40B4E5"/>
              </a:solidFill>
            </a:endParaRPr>
          </a:p>
          <a:p>
            <a:pPr marL="0" indent="0" algn="just" fontAlgn="base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400" b="0" dirty="0"/>
          </a:p>
          <a:p>
            <a:pPr marL="0" indent="0" algn="just" fontAlgn="base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400" b="0" dirty="0">
              <a:solidFill>
                <a:srgbClr val="40B4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561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19172" y="2630388"/>
            <a:ext cx="14631829" cy="1663824"/>
          </a:xfrm>
        </p:spPr>
        <p:txBody>
          <a:bodyPr/>
          <a:lstStyle/>
          <a:p>
            <a:pPr algn="ctr"/>
            <a:r>
              <a:rPr lang="cs-CZ" sz="7200" dirty="0"/>
              <a:t>Děkuji Vám za pozornost</a:t>
            </a:r>
            <a:endParaRPr lang="cs-CZ" sz="7200" b="0" dirty="0"/>
          </a:p>
          <a:p>
            <a:pPr algn="ctr"/>
            <a:endParaRPr lang="cs-CZ" sz="3200" b="0" dirty="0"/>
          </a:p>
          <a:p>
            <a:pPr algn="ctr"/>
            <a:endParaRPr lang="cs-CZ" sz="3200" b="0" dirty="0"/>
          </a:p>
          <a:p>
            <a:pPr algn="ctr"/>
            <a:endParaRPr lang="cs-CZ" sz="3200" b="0" dirty="0"/>
          </a:p>
        </p:txBody>
      </p:sp>
    </p:spTree>
    <p:extLst>
      <p:ext uri="{BB962C8B-B14F-4D97-AF65-F5344CB8AC3E}">
        <p14:creationId xmlns:p14="http://schemas.microsoft.com/office/powerpoint/2010/main" val="1293569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10806</TotalTime>
  <Words>1097</Words>
  <Application>Microsoft Office PowerPoint</Application>
  <PresentationFormat>Vlastní</PresentationFormat>
  <Paragraphs>76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Frutiger CE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Dlouhá Markéta</dc:creator>
  <cp:lastModifiedBy>Dlouhá Markéta</cp:lastModifiedBy>
  <cp:revision>751</cp:revision>
  <cp:lastPrinted>2024-10-09T08:11:35Z</cp:lastPrinted>
  <dcterms:created xsi:type="dcterms:W3CDTF">2017-06-29T14:32:04Z</dcterms:created>
  <dcterms:modified xsi:type="dcterms:W3CDTF">2024-11-20T14:16:07Z</dcterms:modified>
</cp:coreProperties>
</file>