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6" r:id="rId3"/>
    <p:sldId id="371" r:id="rId4"/>
    <p:sldId id="310" r:id="rId5"/>
    <p:sldId id="346" r:id="rId6"/>
    <p:sldId id="327" r:id="rId7"/>
    <p:sldId id="318" r:id="rId8"/>
    <p:sldId id="333" r:id="rId9"/>
    <p:sldId id="334" r:id="rId10"/>
    <p:sldId id="364" r:id="rId11"/>
    <p:sldId id="336" r:id="rId12"/>
    <p:sldId id="365" r:id="rId13"/>
    <p:sldId id="370" r:id="rId14"/>
    <p:sldId id="366" r:id="rId15"/>
    <p:sldId id="325" r:id="rId16"/>
    <p:sldId id="367" r:id="rId17"/>
    <p:sldId id="372" r:id="rId18"/>
    <p:sldId id="314" r:id="rId19"/>
    <p:sldId id="368" r:id="rId20"/>
    <p:sldId id="276" r:id="rId21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SCHWANDTNER Konrad" initials="GK" lastIdx="0" clrIdx="0">
    <p:extLst>
      <p:ext uri="{19B8F6BF-5375-455C-9EA6-DF929625EA0E}">
        <p15:presenceInfo xmlns:p15="http://schemas.microsoft.com/office/powerpoint/2012/main" userId="S-1-5-21-1109145293-3758985872-3424132499-1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53" y="8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9B1AD-3B68-1344-9B70-8C305B9C6D7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AB5DF-9EBC-7E4E-A350-4299695E6B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704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6167E-657F-CA4A-8C88-2991ADF60932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Úprava formátu hlavního textu</a:t>
            </a:r>
          </a:p>
          <a:p>
            <a:pPr lvl="1"/>
            <a:r>
              <a:rPr lang="de-AT"/>
              <a:t>Druhá úroveň</a:t>
            </a:r>
          </a:p>
          <a:p>
            <a:pPr lvl="2"/>
            <a:r>
              <a:rPr lang="de-AT"/>
              <a:t>Třetí úroveň</a:t>
            </a:r>
          </a:p>
          <a:p>
            <a:pPr lvl="3"/>
            <a:r>
              <a:rPr lang="de-AT"/>
              <a:t>Čtvrtá úroveň</a:t>
            </a:r>
          </a:p>
          <a:p>
            <a:pPr lvl="4"/>
            <a:r>
              <a:rPr lang="de-AT"/>
              <a:t>Pátá úroveň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976EF-369E-DA47-B867-37D3F48E6E2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805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03319" y="2951685"/>
            <a:ext cx="7145876" cy="730388"/>
          </a:xfr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de-AT" dirty="0"/>
              <a:t>MASTERTITELFORMAT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03320" y="3773403"/>
            <a:ext cx="7145875" cy="102379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Helvetica"/>
                <a:cs typeface="Helvetica"/>
              </a:defRPr>
            </a:lvl1pPr>
          </a:lstStyle>
          <a:p>
            <a:fld id="{6F10A766-2663-B84C-829A-17059490FED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94" y="4837906"/>
            <a:ext cx="242726" cy="2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08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19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2925" y="342900"/>
            <a:ext cx="7226506" cy="857250"/>
          </a:xfr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52925" y="1200151"/>
            <a:ext cx="7226507" cy="339447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099A6261-B3C1-2C40-BC4E-9CFCAD24F56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12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25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91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45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33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30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86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40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3999" cy="514289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81584" y="342900"/>
            <a:ext cx="736761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Úprava formátu hlavního názvu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81584" y="1200151"/>
            <a:ext cx="7367611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Úprava formátu hlavního textu</a:t>
            </a:r>
          </a:p>
          <a:p>
            <a:pPr lvl="1"/>
            <a:r>
              <a:rPr lang="de-AT" dirty="0"/>
              <a:t>Druhá úroveň</a:t>
            </a:r>
          </a:p>
          <a:p>
            <a:pPr lvl="2"/>
            <a:r>
              <a:rPr lang="de-AT" dirty="0"/>
              <a:t>Třetí úroveň</a:t>
            </a:r>
          </a:p>
          <a:p>
            <a:pPr lvl="3"/>
            <a:r>
              <a:rPr lang="de-AT" dirty="0"/>
              <a:t>Čtvrtá úroveň</a:t>
            </a:r>
          </a:p>
          <a:p>
            <a:pPr lvl="4"/>
            <a:r>
              <a:rPr lang="de-AT" dirty="0"/>
              <a:t>Pátá úroveň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50103" y="478994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  <a:latin typeface="Helvetica"/>
                <a:cs typeface="Helvetica"/>
              </a:defRPr>
            </a:lvl1pPr>
          </a:lstStyle>
          <a:p>
            <a:fld id="{A591586C-A924-2844-B95A-B6BD51A3253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8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95959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1777" y="607102"/>
            <a:ext cx="7944787" cy="861838"/>
          </a:xfrm>
        </p:spPr>
        <p:txBody>
          <a:bodyPr>
            <a:noAutofit/>
          </a:bodyPr>
          <a:lstStyle/>
          <a:p>
            <a:pPr algn="ctr"/>
            <a:r>
              <a:rPr lang="de-DE" sz="2400" b="1" dirty="0"/>
              <a:t>Národní finanční konference SMO</a:t>
            </a:r>
            <a:br>
              <a:rPr lang="de-DE" sz="2400" b="1" dirty="0"/>
            </a:br>
            <a:r>
              <a:rPr lang="de-DE" sz="2400" dirty="0"/>
              <a:t>Praha, 28.-29. listopadu 2024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637" y="2359372"/>
            <a:ext cx="7145875" cy="1191569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/>
              <a:t>Financování</a:t>
            </a:r>
          </a:p>
          <a:p>
            <a:pPr algn="ctr"/>
            <a:r>
              <a:rPr lang="de-DE" sz="3600" b="1" dirty="0" err="1"/>
              <a:t>rakousk</a:t>
            </a:r>
            <a:r>
              <a:rPr lang="cs-CZ" sz="3600" b="1" dirty="0" err="1"/>
              <a:t>ých</a:t>
            </a:r>
            <a:r>
              <a:rPr lang="de-DE" sz="3600" b="1" dirty="0"/>
              <a:t> </a:t>
            </a:r>
            <a:r>
              <a:rPr lang="cs-CZ" sz="3600" b="1"/>
              <a:t>samospráv</a:t>
            </a:r>
            <a:endParaRPr lang="de-DE" sz="3600" b="1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CB8ADDB1-9A25-4BD2-B74C-D1BE7C253982}"/>
              </a:ext>
            </a:extLst>
          </p:cNvPr>
          <p:cNvSpPr txBox="1">
            <a:spLocks/>
          </p:cNvSpPr>
          <p:nvPr/>
        </p:nvSpPr>
        <p:spPr>
          <a:xfrm>
            <a:off x="1486637" y="4197856"/>
            <a:ext cx="6834682" cy="487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Dr. Walter </a:t>
            </a:r>
            <a:r>
              <a:rPr lang="de-DE" sz="1600" b="1" dirty="0" err="1"/>
              <a:t>Leiss</a:t>
            </a:r>
            <a:endParaRPr lang="de-DE" sz="1600" b="1" dirty="0"/>
          </a:p>
          <a:p>
            <a:r>
              <a:rPr lang="de-DE" sz="1600" dirty="0"/>
              <a:t>Generální tajemník, Rakouský svaz obcí</a:t>
            </a:r>
          </a:p>
        </p:txBody>
      </p:sp>
    </p:spTree>
    <p:extLst>
      <p:ext uri="{BB962C8B-B14F-4D97-AF65-F5344CB8AC3E}">
        <p14:creationId xmlns:p14="http://schemas.microsoft.com/office/powerpoint/2010/main" val="2298650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185CC-6A42-4621-9CCE-F366EC8B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75" y="342900"/>
            <a:ext cx="7920727" cy="857250"/>
          </a:xfrm>
        </p:spPr>
        <p:txBody>
          <a:bodyPr>
            <a:normAutofit/>
          </a:bodyPr>
          <a:lstStyle/>
          <a:p>
            <a:r>
              <a:rPr lang="de-AT" sz="2800" b="1" dirty="0"/>
              <a:t>Rozdělení obcí </a:t>
            </a:r>
            <a:r>
              <a:rPr lang="de-AT" sz="2000" dirty="0">
                <a:solidFill>
                  <a:schemeClr val="bg1"/>
                </a:solidFill>
                <a:highlight>
                  <a:srgbClr val="808080"/>
                </a:highlight>
              </a:rPr>
              <a:t>Stanovení podílů na příjmech (4/7)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7729A-6D36-47E1-87EF-9A7D2E2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10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B15186-454B-4B1B-B73D-2092EE853831}"/>
              </a:ext>
            </a:extLst>
          </p:cNvPr>
          <p:cNvSpPr txBox="1"/>
          <p:nvPr/>
        </p:nvSpPr>
        <p:spPr>
          <a:xfrm>
            <a:off x="1589302" y="1200150"/>
            <a:ext cx="706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1200" b="1" dirty="0" err="1">
                <a:latin typeface="+mj-lt"/>
              </a:rPr>
              <a:t>Fáze</a:t>
            </a:r>
            <a:r>
              <a:rPr lang="de-AT" sz="1200" b="1" dirty="0">
                <a:latin typeface="+mj-lt"/>
              </a:rPr>
              <a:t> 1: </a:t>
            </a:r>
            <a:r>
              <a:rPr lang="de-AT" sz="1200" b="1" dirty="0" err="1">
                <a:latin typeface="+mj-lt"/>
              </a:rPr>
              <a:t>Vytvoření</a:t>
            </a:r>
            <a:r>
              <a:rPr lang="de-AT" sz="1200" b="1" dirty="0">
                <a:latin typeface="+mj-lt"/>
              </a:rPr>
              <a:t> </a:t>
            </a:r>
            <a:r>
              <a:rPr lang="cs-CZ" sz="1200" b="1" dirty="0" smtClean="0">
                <a:latin typeface="+mj-lt"/>
              </a:rPr>
              <a:t>rozpočtu pro jednotlivé spolkové země  </a:t>
            </a:r>
            <a:r>
              <a:rPr lang="de-AT" sz="1200" b="1" dirty="0" err="1" smtClean="0">
                <a:latin typeface="+mj-lt"/>
              </a:rPr>
              <a:t>Fáze</a:t>
            </a:r>
            <a:r>
              <a:rPr lang="de-AT" sz="1200" b="1" dirty="0" smtClean="0">
                <a:latin typeface="+mj-lt"/>
              </a:rPr>
              <a:t> </a:t>
            </a:r>
            <a:r>
              <a:rPr lang="de-AT" sz="1200" b="1" dirty="0">
                <a:latin typeface="+mj-lt"/>
              </a:rPr>
              <a:t>2: Distribuce do jednotlivých obcí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8EB7541-851E-41E3-AA3B-A3E3611FD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110" y="1460793"/>
            <a:ext cx="3294831" cy="26429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AD32A95-7475-4871-91CB-6AB911BE3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1426844"/>
            <a:ext cx="3511200" cy="30150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4C2F37A-B597-40FF-8F11-539D3EE9E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75" y="4196843"/>
            <a:ext cx="2895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185CC-6A42-4621-9CCE-F366EC8B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76" y="144780"/>
            <a:ext cx="7836244" cy="819191"/>
          </a:xfrm>
        </p:spPr>
        <p:txBody>
          <a:bodyPr>
            <a:normAutofit fontScale="90000"/>
          </a:bodyPr>
          <a:lstStyle/>
          <a:p>
            <a:r>
              <a:rPr lang="de-AT" sz="2800" b="1" dirty="0"/>
              <a:t>Odstupňovaný počet obyvatel </a:t>
            </a:r>
            <a:r>
              <a:rPr lang="de-AT" sz="2000" dirty="0">
                <a:solidFill>
                  <a:schemeClr val="bg1"/>
                </a:solidFill>
                <a:highlight>
                  <a:srgbClr val="808080"/>
                </a:highlight>
              </a:rPr>
              <a:t>Výpočet podílů na příjmech (5/7)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7729A-6D36-47E1-87EF-9A7D2E2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11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59B1F5-9BBF-4BA6-9661-6BCD2426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898360"/>
            <a:ext cx="8114009" cy="42451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ACB03E-598C-482A-B105-EE4CD2B8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486" y="4750065"/>
            <a:ext cx="1024217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2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185CC-6A42-4621-9CCE-F366EC8B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75" y="342900"/>
            <a:ext cx="7920727" cy="857250"/>
          </a:xfrm>
        </p:spPr>
        <p:txBody>
          <a:bodyPr>
            <a:normAutofit/>
          </a:bodyPr>
          <a:lstStyle/>
          <a:p>
            <a:r>
              <a:rPr lang="de-AT" sz="2800" b="1" dirty="0"/>
              <a:t>Výsledky rozdělení </a:t>
            </a:r>
            <a:r>
              <a:rPr lang="de-AT" sz="2000" dirty="0">
                <a:solidFill>
                  <a:schemeClr val="bg1"/>
                </a:solidFill>
                <a:highlight>
                  <a:srgbClr val="808080"/>
                </a:highlight>
              </a:rPr>
              <a:t>Stanovení podílů na příjmech (6/7)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7729A-6D36-47E1-87EF-9A7D2E2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12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7B1DFC-8520-49A8-8559-827DB2D6A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6" y="1411155"/>
            <a:ext cx="7000877" cy="365263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5850338-F854-4215-98A1-27EF2D0CD367}"/>
              </a:ext>
            </a:extLst>
          </p:cNvPr>
          <p:cNvSpPr txBox="1"/>
          <p:nvPr/>
        </p:nvSpPr>
        <p:spPr>
          <a:xfrm>
            <a:off x="1223424" y="1017857"/>
            <a:ext cx="648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Přidělovací</a:t>
            </a:r>
            <a:r>
              <a:rPr lang="de-DE" dirty="0" smtClean="0"/>
              <a:t> </a:t>
            </a:r>
            <a:r>
              <a:rPr lang="de-DE" dirty="0"/>
              <a:t>klíč a podíly obcí na příjmech 2022 na obyvatele (v EUR)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984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185CC-6A42-4621-9CCE-F366EC8B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75" y="342900"/>
            <a:ext cx="7920727" cy="857250"/>
          </a:xfrm>
        </p:spPr>
        <p:txBody>
          <a:bodyPr>
            <a:normAutofit/>
          </a:bodyPr>
          <a:lstStyle/>
          <a:p>
            <a:r>
              <a:rPr lang="de-AT" sz="2800" b="1" dirty="0"/>
              <a:t>Výsledky rozdělení </a:t>
            </a:r>
            <a:r>
              <a:rPr lang="de-AT" sz="2000" dirty="0">
                <a:solidFill>
                  <a:schemeClr val="bg1"/>
                </a:solidFill>
                <a:highlight>
                  <a:srgbClr val="808080"/>
                </a:highlight>
              </a:rPr>
              <a:t>Stanovení podílů na příjmech (7/7)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7729A-6D36-47E1-87EF-9A7D2E2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13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5850338-F854-4215-98A1-27EF2D0CD367}"/>
              </a:ext>
            </a:extLst>
          </p:cNvPr>
          <p:cNvSpPr txBox="1"/>
          <p:nvPr/>
        </p:nvSpPr>
        <p:spPr>
          <a:xfrm>
            <a:off x="1223424" y="1017857"/>
            <a:ext cx="582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Podíly příjmů obcí na obyvatele 2022 (v EUR) 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A18405-1CEE-43C7-97A1-6DA2845C7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98" y="1457325"/>
            <a:ext cx="7196103" cy="35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1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0" y="79713"/>
            <a:ext cx="7591365" cy="976431"/>
          </a:xfrm>
        </p:spPr>
        <p:txBody>
          <a:bodyPr>
            <a:normAutofit/>
          </a:bodyPr>
          <a:lstStyle/>
          <a:p>
            <a:r>
              <a:rPr lang="de-DE" sz="2800" b="1" dirty="0"/>
              <a:t>Obecní daň - Obecné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750" y="835818"/>
            <a:ext cx="7143749" cy="430768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de-A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Výhradn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ě odvod obci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(zákon o obecní dani z roku 1993)</a:t>
            </a:r>
            <a:endParaRPr lang="de-A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Příjmová suverenita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Příslušná obec, ve které se nachází provozovna společnosti.</a:t>
            </a:r>
            <a:endParaRPr lang="de-AT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 pro výpočet: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Hrubé mzdy 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vyplácené DN tuzemské stálé provozovny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(zvýšení mezd v posledních letech vedlo k výraznému nárůstu).</a:t>
            </a:r>
            <a:endParaRPr lang="de-AT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Daňová sazba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3 % ze základu daně</a:t>
            </a:r>
            <a:endParaRPr lang="de-A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Veřejnoprávní korporace jsou podnikatelsky nebo profesně činné pouze v rámci své obchodní činnosti a zemědělské a lesnické činnosti.</a:t>
            </a:r>
            <a:endParaRPr lang="de-A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obecní daně jsou osvobozeny:</a:t>
            </a:r>
            <a:endParaRPr lang="de-A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Rakouské spolkové dráhy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soukromé železnice s 66 % vyměřovacího základu.</a:t>
            </a:r>
            <a:endParaRPr lang="de-A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korporace, sdružení osob nebo majetkové fondy, pokud slouží charitativním účelům a/</a:t>
            </a:r>
            <a:r>
              <a:rPr lang="de-A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veřejně prospěšným</a:t>
            </a:r>
            <a:r>
              <a:rPr lang="de-A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účelům v oblasti zdravotní péče, péče o děti, mládež, rodinu, nemocné, zdravotně postižené, nevidomé a seniory.</a:t>
            </a:r>
            <a:endParaRPr lang="de-A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705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185CC-6A42-4621-9CCE-F366EC8B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07" y="342900"/>
            <a:ext cx="8112793" cy="857250"/>
          </a:xfrm>
        </p:spPr>
        <p:txBody>
          <a:bodyPr>
            <a:normAutofit fontScale="90000"/>
          </a:bodyPr>
          <a:lstStyle/>
          <a:p>
            <a:r>
              <a:rPr lang="de-AT" sz="2800" b="1" dirty="0"/>
              <a:t>Obecní daň - </a:t>
            </a:r>
            <a:br>
              <a:rPr lang="de-AT" sz="2800" b="1" dirty="0"/>
            </a:br>
            <a:r>
              <a:rPr lang="de-AT" sz="2800" b="1" dirty="0"/>
              <a:t>Příjmy se v jednotlivých obcích značně liší.</a:t>
            </a:r>
            <a:endParaRPr lang="de-AT" sz="20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7729A-6D36-47E1-87EF-9A7D2E2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15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515F2C-2702-40CD-9CFB-9B41F4276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07" y="1282786"/>
            <a:ext cx="4561496" cy="27646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6ED293E-DF42-4B17-ACD0-61C143548999}"/>
              </a:ext>
            </a:extLst>
          </p:cNvPr>
          <p:cNvSpPr txBox="1"/>
          <p:nvPr/>
        </p:nvSpPr>
        <p:spPr>
          <a:xfrm>
            <a:off x="926598" y="4030146"/>
            <a:ext cx="3421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Obecní daň je nejdůležitější vlastní</a:t>
            </a:r>
          </a:p>
          <a:p>
            <a:r>
              <a:rPr lang="de-DE" dirty="0"/>
              <a:t>poplatek obcí a </a:t>
            </a:r>
            <a:r>
              <a:rPr lang="cs-CZ" dirty="0" smtClean="0"/>
              <a:t>připadne</a:t>
            </a:r>
            <a:r>
              <a:rPr lang="de-DE" dirty="0" smtClean="0"/>
              <a:t> </a:t>
            </a:r>
            <a:r>
              <a:rPr lang="de-DE" dirty="0"/>
              <a:t>ze 100 %</a:t>
            </a:r>
          </a:p>
          <a:p>
            <a:r>
              <a:rPr lang="de-DE" dirty="0" err="1" smtClean="0"/>
              <a:t>obc</a:t>
            </a:r>
            <a:r>
              <a:rPr lang="cs-CZ" dirty="0" smtClean="0"/>
              <a:t>i, kde firma/</a:t>
            </a:r>
            <a:r>
              <a:rPr lang="cs-CZ" dirty="0" err="1" smtClean="0"/>
              <a:t>provozovana</a:t>
            </a:r>
            <a:r>
              <a:rPr lang="cs-CZ" dirty="0" smtClean="0"/>
              <a:t> sídlí</a:t>
            </a:r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5B14F1-93C6-4C2C-889D-85EC66E73F8D}"/>
              </a:ext>
            </a:extLst>
          </p:cNvPr>
          <p:cNvSpPr txBox="1"/>
          <p:nvPr/>
        </p:nvSpPr>
        <p:spPr>
          <a:xfrm>
            <a:off x="5645007" y="1200150"/>
            <a:ext cx="3388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Výhodné lokality - díky přístupu k dálnici/železnici, cestovnímu ruchu</a:t>
            </a:r>
          </a:p>
          <a:p>
            <a:endParaRPr lang="de-DE" dirty="0"/>
          </a:p>
          <a:p>
            <a:r>
              <a:rPr lang="de-DE" dirty="0" err="1"/>
              <a:t>Nevýhodné lokality</a:t>
            </a:r>
            <a:endParaRPr lang="de-DE" dirty="0"/>
          </a:p>
          <a:p>
            <a:r>
              <a:rPr lang="de-DE" dirty="0"/>
              <a:t>Vyrovnání není možné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082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0" y="232402"/>
            <a:ext cx="7591365" cy="981233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Obecní</a:t>
            </a:r>
            <a:r>
              <a:rPr lang="de-DE" sz="2800" b="1" dirty="0" smtClean="0"/>
              <a:t> </a:t>
            </a:r>
            <a:r>
              <a:rPr lang="de-DE" sz="2800" b="1" dirty="0"/>
              <a:t>daň - příjmy 2022</a:t>
            </a:r>
            <a:br>
              <a:rPr lang="de-DE" sz="2800" b="1" dirty="0"/>
            </a:b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750" y="835818"/>
            <a:ext cx="7715250" cy="1150145"/>
          </a:xfrm>
        </p:spPr>
        <p:txBody>
          <a:bodyPr>
            <a:normAutofit/>
          </a:bodyPr>
          <a:lstStyle/>
          <a:p>
            <a:pPr lvl="0"/>
            <a:r>
              <a:rPr lang="de-A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Příjmy 2022</a:t>
            </a: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Obce</a:t>
            </a: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(bez Vídně) </a:t>
            </a:r>
            <a:r>
              <a:rPr lang="de-A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2,9 </a:t>
            </a: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miliardy EUR (Vídeň cca 1,0 miliardy EUR)</a:t>
            </a:r>
          </a:p>
          <a:p>
            <a:pPr lvl="0"/>
            <a:r>
              <a:rPr lang="de-A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Příjmy v roce 2024</a:t>
            </a: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očekávají se ve výši přibližně 3,4 miliardy EUR (Vídeň přibližně 1,2 miliardy EUR) v </a:t>
            </a:r>
            <a:r>
              <a:rPr lang="de-A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důsledku</a:t>
            </a: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navýšení </a:t>
            </a:r>
            <a:r>
              <a:rPr lang="de-AT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mezd</a:t>
            </a:r>
            <a:r>
              <a:rPr lang="de-A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letech 2023/2024.</a:t>
            </a:r>
          </a:p>
          <a:p>
            <a:pPr lvl="0"/>
            <a:endParaRPr lang="de-A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16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AC76A8-6A1F-4CB4-BF3E-EF1BAF69A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76" y="2059978"/>
            <a:ext cx="7214487" cy="245229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465AE14-F2AD-4F1D-8217-65E85A2B6722}"/>
              </a:ext>
            </a:extLst>
          </p:cNvPr>
          <p:cNvSpPr txBox="1"/>
          <p:nvPr/>
        </p:nvSpPr>
        <p:spPr>
          <a:xfrm>
            <a:off x="1428750" y="4519415"/>
            <a:ext cx="2924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Zdroj dat: Přehledy rozpočtu 2022, Statistický úřad Rakouska.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32276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0" y="232402"/>
            <a:ext cx="7591365" cy="981233"/>
          </a:xfrm>
        </p:spPr>
        <p:txBody>
          <a:bodyPr>
            <a:normAutofit/>
          </a:bodyPr>
          <a:lstStyle/>
          <a:p>
            <a:r>
              <a:rPr lang="de-DE" sz="2800" b="1" dirty="0"/>
              <a:t>Místní daň - </a:t>
            </a:r>
            <a:r>
              <a:rPr lang="de-DE" sz="2800" b="1" dirty="0" err="1" smtClean="0"/>
              <a:t>roz</a:t>
            </a:r>
            <a:r>
              <a:rPr lang="cs-CZ" sz="2800" b="1" dirty="0" smtClean="0"/>
              <a:t>dělení</a:t>
            </a:r>
            <a:r>
              <a:rPr lang="de-DE" sz="2800" b="1" dirty="0"/>
              <a:t/>
            </a:r>
            <a:br>
              <a:rPr lang="de-DE" sz="2800" b="1" dirty="0"/>
            </a:b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750" y="835818"/>
            <a:ext cx="7715250" cy="3243022"/>
          </a:xfrm>
        </p:spPr>
        <p:txBody>
          <a:bodyPr>
            <a:normAutofit/>
          </a:bodyPr>
          <a:lstStyle/>
          <a:p>
            <a:pPr lvl="0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polečné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 území, kde provozovna/firma sídlí </a:t>
            </a:r>
            <a:r>
              <a:rPr lang="de-DE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prostřednictvím spolupráce (dobrovolné)</a:t>
            </a:r>
          </a:p>
          <a:p>
            <a:pPr lvl="0"/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Provozovna</a:t>
            </a:r>
            <a:r>
              <a:rPr lang="de-DE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jiné obci po dobu delší než 6 měsíců</a:t>
            </a:r>
          </a:p>
          <a:p>
            <a:pPr lvl="0"/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Úvahy </a:t>
            </a:r>
          </a:p>
          <a:p>
            <a:pPr lvl="1"/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úprava</a:t>
            </a:r>
            <a:r>
              <a:rPr lang="de-DE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office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Obecná změna rozdělení, např. 50 %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obec, kde firma/provozovna sídlí </a:t>
            </a:r>
            <a:r>
              <a:rPr lang="de-DE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50 %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všeobecný fond </a:t>
            </a:r>
            <a:r>
              <a:rPr lang="de-DE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již</a:t>
            </a:r>
            <a:r>
              <a:rPr lang="de-DE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není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cs-CZ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saditelná</a:t>
            </a:r>
            <a:r>
              <a:rPr lang="de-DE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A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17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465AE14-F2AD-4F1D-8217-65E85A2B6722}"/>
              </a:ext>
            </a:extLst>
          </p:cNvPr>
          <p:cNvSpPr txBox="1"/>
          <p:nvPr/>
        </p:nvSpPr>
        <p:spPr>
          <a:xfrm>
            <a:off x="1428750" y="4519415"/>
            <a:ext cx="2924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Zdroj dat: Přehledy rozpočtu 2022, Statistický úřad Rakouska.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3250568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185CC-6A42-4621-9CCE-F366EC8B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60" y="79713"/>
            <a:ext cx="7789772" cy="888027"/>
          </a:xfrm>
        </p:spPr>
        <p:txBody>
          <a:bodyPr>
            <a:normAutofit/>
          </a:bodyPr>
          <a:lstStyle/>
          <a:p>
            <a:r>
              <a:rPr lang="de-AT" sz="2800" b="1" dirty="0"/>
              <a:t>Exkurs: Konzultační mechanismus</a:t>
            </a:r>
            <a:endParaRPr lang="de-AT" sz="20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B145E4-71B9-4E43-B571-D44EC2CEB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24" y="705800"/>
            <a:ext cx="7994043" cy="4210347"/>
          </a:xfrm>
        </p:spPr>
        <p:txBody>
          <a:bodyPr>
            <a:noAutofit/>
          </a:bodyPr>
          <a:lstStyle/>
          <a:p>
            <a:r>
              <a:rPr lang="cs-CZ" sz="1800" dirty="0" smtClean="0"/>
              <a:t>Ujednání</a:t>
            </a:r>
            <a:r>
              <a:rPr lang="de-DE" sz="1800" dirty="0" smtClean="0"/>
              <a:t> </a:t>
            </a:r>
            <a:r>
              <a:rPr lang="de-DE" sz="1800" dirty="0"/>
              <a:t>mezi spolkovou vládou, spolkovými zeměmi a Svazem měst a obcí.</a:t>
            </a:r>
          </a:p>
          <a:p>
            <a:pPr lvl="1"/>
            <a:r>
              <a:rPr lang="de-DE" sz="1600" dirty="0"/>
              <a:t>Vytvořeno na základě Rakouského paktu stability</a:t>
            </a:r>
          </a:p>
          <a:p>
            <a:r>
              <a:rPr lang="cs-CZ" sz="1800" dirty="0" smtClean="0"/>
              <a:t>Neuplatňuje se</a:t>
            </a:r>
            <a:r>
              <a:rPr lang="de-DE" sz="1800" dirty="0" smtClean="0"/>
              <a:t>...</a:t>
            </a:r>
            <a:endParaRPr lang="de-DE" sz="1800" dirty="0"/>
          </a:p>
          <a:p>
            <a:pPr lvl="1"/>
            <a:r>
              <a:rPr lang="de-DE" sz="1600" dirty="0"/>
              <a:t>při provádění práva EU, v </a:t>
            </a:r>
            <a:r>
              <a:rPr lang="cs-CZ" sz="1600" dirty="0" smtClean="0"/>
              <a:t>odvodovém</a:t>
            </a:r>
            <a:r>
              <a:rPr lang="de-DE" sz="1600" dirty="0" smtClean="0"/>
              <a:t> </a:t>
            </a:r>
            <a:r>
              <a:rPr lang="de-DE" sz="1600" dirty="0"/>
              <a:t>systému (§ 8 FAG 2024) a v případech, kdy jsou </a:t>
            </a:r>
            <a:r>
              <a:rPr lang="de-DE" sz="1600" dirty="0" err="1"/>
              <a:t>dotčeny</a:t>
            </a:r>
            <a:r>
              <a:rPr lang="de-DE" sz="1600" dirty="0"/>
              <a:t> </a:t>
            </a:r>
            <a:r>
              <a:rPr lang="cs-CZ" sz="1600" dirty="0" smtClean="0"/>
              <a:t>místní a </a:t>
            </a:r>
            <a:r>
              <a:rPr lang="de-DE" sz="1600" dirty="0" err="1" smtClean="0"/>
              <a:t>regionální</a:t>
            </a:r>
            <a:r>
              <a:rPr lang="de-DE" sz="1600" dirty="0" smtClean="0"/>
              <a:t> </a:t>
            </a:r>
            <a:r>
              <a:rPr lang="de-DE" sz="1600" dirty="0"/>
              <a:t>orgány jako nositelé soukromých práv. </a:t>
            </a:r>
          </a:p>
          <a:p>
            <a:r>
              <a:rPr lang="de-DE" sz="1800" dirty="0"/>
              <a:t>nástroj proti nadměrným přesunům nákladů v </a:t>
            </a:r>
            <a:r>
              <a:rPr lang="de-DE" sz="1800" dirty="0" err="1"/>
              <a:t>rámci</a:t>
            </a:r>
            <a:r>
              <a:rPr lang="de-DE" sz="1800" dirty="0"/>
              <a:t> </a:t>
            </a:r>
            <a:r>
              <a:rPr lang="cs-CZ" sz="1800" dirty="0" smtClean="0"/>
              <a:t>spolkových</a:t>
            </a:r>
            <a:r>
              <a:rPr lang="de-DE" sz="1800" dirty="0" smtClean="0"/>
              <a:t> </a:t>
            </a:r>
            <a:r>
              <a:rPr lang="de-DE" sz="1800" dirty="0"/>
              <a:t>a </a:t>
            </a:r>
            <a:r>
              <a:rPr lang="cs-CZ" sz="1800" dirty="0" smtClean="0"/>
              <a:t>zemských</a:t>
            </a:r>
            <a:r>
              <a:rPr lang="de-DE" sz="1800" dirty="0" smtClean="0"/>
              <a:t> </a:t>
            </a:r>
            <a:r>
              <a:rPr lang="de-DE" sz="1800" dirty="0"/>
              <a:t>legislativních projektů:</a:t>
            </a:r>
          </a:p>
          <a:p>
            <a:pPr lvl="1"/>
            <a:r>
              <a:rPr lang="de-DE" sz="1600" dirty="0"/>
              <a:t>Informační povinnosti (postup hodnocení)</a:t>
            </a:r>
          </a:p>
          <a:p>
            <a:pPr lvl="1"/>
            <a:r>
              <a:rPr lang="de-DE" sz="1600" dirty="0"/>
              <a:t>Povinnost vyjednávat (konzultační orgán)</a:t>
            </a:r>
          </a:p>
          <a:p>
            <a:pPr lvl="1"/>
            <a:r>
              <a:rPr lang="de-DE" sz="1600" dirty="0"/>
              <a:t>Povinnost nést náklady (limity částek)</a:t>
            </a:r>
          </a:p>
          <a:p>
            <a:r>
              <a:rPr lang="de-DE" sz="1800" dirty="0" smtClean="0"/>
              <a:t>K</a:t>
            </a:r>
            <a:r>
              <a:rPr lang="cs-CZ" sz="1800" dirty="0" err="1" smtClean="0"/>
              <a:t>onzultační</a:t>
            </a:r>
            <a:r>
              <a:rPr lang="cs-CZ" sz="1800" dirty="0" smtClean="0"/>
              <a:t> mechanismus</a:t>
            </a:r>
            <a:r>
              <a:rPr lang="de-DE" sz="1800" dirty="0" smtClean="0"/>
              <a:t> </a:t>
            </a:r>
            <a:r>
              <a:rPr lang="de-DE" sz="1800" dirty="0"/>
              <a:t>je především prostředkem politického nátlaku, který </a:t>
            </a:r>
            <a:r>
              <a:rPr lang="de-DE" sz="1800" dirty="0" err="1"/>
              <a:t>umožňuje</a:t>
            </a:r>
            <a:r>
              <a:rPr lang="de-DE" sz="1800" dirty="0"/>
              <a:t> </a:t>
            </a:r>
            <a:r>
              <a:rPr lang="de-DE" sz="1800" dirty="0" err="1" smtClean="0"/>
              <a:t>vyjedn</a:t>
            </a:r>
            <a:r>
              <a:rPr lang="cs-CZ" sz="1800" dirty="0" err="1" smtClean="0"/>
              <a:t>ávat</a:t>
            </a:r>
            <a:r>
              <a:rPr lang="cs-CZ" sz="1800" dirty="0" smtClean="0"/>
              <a:t> o</a:t>
            </a:r>
            <a:r>
              <a:rPr lang="de-DE" sz="1800" dirty="0" smtClean="0"/>
              <a:t> </a:t>
            </a:r>
            <a:r>
              <a:rPr lang="de-DE" sz="1800" dirty="0" err="1" smtClean="0"/>
              <a:t>nákladov</a:t>
            </a:r>
            <a:r>
              <a:rPr lang="cs-CZ" sz="1800" dirty="0" err="1" smtClean="0"/>
              <a:t>ých</a:t>
            </a:r>
            <a:r>
              <a:rPr lang="de-DE" sz="1800" dirty="0" smtClean="0"/>
              <a:t> </a:t>
            </a:r>
            <a:r>
              <a:rPr lang="de-DE" sz="1800" dirty="0" err="1" smtClean="0"/>
              <a:t>důsled</a:t>
            </a:r>
            <a:r>
              <a:rPr lang="cs-CZ" sz="1800" dirty="0" smtClean="0"/>
              <a:t>cích</a:t>
            </a:r>
            <a:r>
              <a:rPr lang="de-DE" sz="1800" dirty="0" smtClean="0"/>
              <a:t> </a:t>
            </a:r>
            <a:r>
              <a:rPr lang="de-DE" sz="1800" dirty="0"/>
              <a:t>před přijetím legislativních opatření.</a:t>
            </a:r>
          </a:p>
          <a:p>
            <a:r>
              <a:rPr lang="de-DE" sz="1800" dirty="0"/>
              <a:t>Poslední </a:t>
            </a:r>
            <a:r>
              <a:rPr lang="de-DE" sz="1800" dirty="0" err="1"/>
              <a:t>možnost: </a:t>
            </a:r>
            <a:r>
              <a:rPr lang="de-DE" sz="1800" dirty="0"/>
              <a:t>odvolání k Ústavnímu soudu </a:t>
            </a:r>
          </a:p>
          <a:p>
            <a:pPr lvl="1"/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7729A-6D36-47E1-87EF-9A7D2E2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22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185CC-6A42-4621-9CCE-F366EC8B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76" y="175260"/>
            <a:ext cx="7716455" cy="502920"/>
          </a:xfrm>
        </p:spPr>
        <p:txBody>
          <a:bodyPr>
            <a:normAutofit fontScale="90000"/>
          </a:bodyPr>
          <a:lstStyle/>
          <a:p>
            <a:r>
              <a:rPr lang="de-AT" sz="2800" b="1" dirty="0"/>
              <a:t>Fiskální výzvy</a:t>
            </a:r>
            <a:endParaRPr lang="de-AT" sz="20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B145E4-71B9-4E43-B571-D44EC2CEB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976" y="586978"/>
            <a:ext cx="7920727" cy="4294167"/>
          </a:xfrm>
        </p:spPr>
        <p:txBody>
          <a:bodyPr>
            <a:noAutofit/>
          </a:bodyPr>
          <a:lstStyle/>
          <a:p>
            <a:r>
              <a:rPr lang="de-DE" sz="1800" dirty="0"/>
              <a:t>Vysoká dynamika výdajů v sociálních službách, péči a zdravotnictví v posledních letech</a:t>
            </a:r>
          </a:p>
          <a:p>
            <a:pPr lvl="1"/>
            <a:r>
              <a:rPr lang="de-DE" sz="1400" dirty="0"/>
              <a:t>V současné </a:t>
            </a:r>
            <a:r>
              <a:rPr lang="de-DE" sz="1400" dirty="0" err="1"/>
              <a:t>době</a:t>
            </a:r>
            <a:r>
              <a:rPr lang="de-DE" sz="1400" dirty="0"/>
              <a:t> </a:t>
            </a:r>
            <a:r>
              <a:rPr lang="cs-CZ" sz="1400" dirty="0" smtClean="0"/>
              <a:t>další růst v důsledku vývoje </a:t>
            </a:r>
            <a:r>
              <a:rPr lang="de-DE" sz="1400" dirty="0" err="1" smtClean="0"/>
              <a:t>nákladů</a:t>
            </a:r>
            <a:r>
              <a:rPr lang="de-DE" sz="1400" dirty="0" smtClean="0"/>
              <a:t> </a:t>
            </a:r>
            <a:r>
              <a:rPr lang="cs-CZ" sz="1400" dirty="0" smtClean="0"/>
              <a:t>na pracovníky </a:t>
            </a:r>
            <a:r>
              <a:rPr lang="de-DE" sz="1400" dirty="0" smtClean="0"/>
              <a:t>(</a:t>
            </a:r>
            <a:r>
              <a:rPr lang="de-DE" sz="1400" dirty="0" err="1" smtClean="0"/>
              <a:t>mzdové</a:t>
            </a:r>
            <a:r>
              <a:rPr lang="de-DE" sz="1400" dirty="0" smtClean="0"/>
              <a:t> </a:t>
            </a:r>
            <a:r>
              <a:rPr lang="cs-CZ" sz="1400" dirty="0" smtClean="0"/>
              <a:t>náklady</a:t>
            </a:r>
            <a:r>
              <a:rPr lang="de-DE" sz="1400" dirty="0" smtClean="0"/>
              <a:t>, </a:t>
            </a:r>
            <a:r>
              <a:rPr lang="de-DE" sz="1400" dirty="0"/>
              <a:t>nedostatek zaměstnanců).</a:t>
            </a:r>
          </a:p>
          <a:p>
            <a:r>
              <a:rPr lang="de-DE" sz="1800" dirty="0"/>
              <a:t>Obrovská dynamika výdajů v oblasti (základního) vzdělávání</a:t>
            </a:r>
          </a:p>
          <a:p>
            <a:pPr lvl="1"/>
            <a:r>
              <a:rPr lang="de-DE" sz="1400" dirty="0"/>
              <a:t>Čisté výdaje obcí (s výjimkou Vídně) v oblasti mateřských škol se za posledních 10 let zdvojnásobily a v roce 2022 </a:t>
            </a:r>
            <a:r>
              <a:rPr lang="de-DE" sz="1400" dirty="0" err="1" smtClean="0"/>
              <a:t>dosáh</a:t>
            </a:r>
            <a:r>
              <a:rPr lang="cs-CZ" sz="1400" dirty="0" err="1" smtClean="0"/>
              <a:t>ly</a:t>
            </a:r>
            <a:r>
              <a:rPr lang="de-DE" sz="1400" dirty="0" smtClean="0"/>
              <a:t> </a:t>
            </a:r>
            <a:r>
              <a:rPr lang="de-DE" sz="1400" dirty="0"/>
              <a:t>více než 1 miliardy eur.</a:t>
            </a:r>
          </a:p>
          <a:p>
            <a:pPr lvl="1"/>
            <a:r>
              <a:rPr lang="de-DE" sz="1400" dirty="0"/>
              <a:t>V posledních letech přechází stále více úkolů na obce jako zřizovatele škol (např. pedagogové volného času, digitalizace, inkluze atd.).</a:t>
            </a:r>
          </a:p>
          <a:p>
            <a:r>
              <a:rPr lang="de-DE" sz="1800" dirty="0" err="1"/>
              <a:t>Obce</a:t>
            </a:r>
            <a:r>
              <a:rPr lang="de-DE" sz="1800" dirty="0"/>
              <a:t> </a:t>
            </a:r>
            <a:r>
              <a:rPr lang="cs-CZ" sz="1800" dirty="0" smtClean="0"/>
              <a:t>ručí za náhradu chybějící služby </a:t>
            </a:r>
            <a:r>
              <a:rPr lang="de-DE" sz="1400" dirty="0" err="1" smtClean="0"/>
              <a:t>Obce</a:t>
            </a:r>
            <a:r>
              <a:rPr lang="de-DE" sz="1400" dirty="0" smtClean="0"/>
              <a:t> </a:t>
            </a:r>
            <a:r>
              <a:rPr lang="de-DE" sz="1400" dirty="0"/>
              <a:t>by měly zajišťovat ordinace lékařů, </a:t>
            </a:r>
            <a:r>
              <a:rPr lang="de-DE" sz="1400" dirty="0" err="1"/>
              <a:t>provozovat</a:t>
            </a:r>
            <a:r>
              <a:rPr lang="de-DE" sz="1400" dirty="0"/>
              <a:t> </a:t>
            </a:r>
            <a:r>
              <a:rPr lang="cs-CZ" sz="1400" dirty="0" smtClean="0"/>
              <a:t>solární zařízení</a:t>
            </a:r>
            <a:r>
              <a:rPr lang="de-DE" sz="1400" dirty="0" smtClean="0"/>
              <a:t>, </a:t>
            </a:r>
            <a:r>
              <a:rPr lang="de-DE" sz="1400" dirty="0"/>
              <a:t>přepravu žáků ...</a:t>
            </a:r>
          </a:p>
          <a:p>
            <a:r>
              <a:rPr lang="de-DE" sz="1800" dirty="0"/>
              <a:t>Šedé finanční vyrovnání, demografie a </a:t>
            </a:r>
            <a:r>
              <a:rPr lang="de-DE" sz="1800" dirty="0" err="1"/>
              <a:t>pocit</a:t>
            </a:r>
            <a:r>
              <a:rPr lang="de-DE" sz="1800" dirty="0"/>
              <a:t> </a:t>
            </a:r>
            <a:r>
              <a:rPr lang="de-DE" sz="1800" dirty="0" err="1" smtClean="0"/>
              <a:t>nárok</a:t>
            </a:r>
            <a:r>
              <a:rPr lang="cs-CZ" sz="1800" dirty="0" err="1" smtClean="0"/>
              <a:t>ovosti</a:t>
            </a:r>
            <a:r>
              <a:rPr lang="cs-CZ" sz="1800" dirty="0" smtClean="0"/>
              <a:t> ze strany</a:t>
            </a:r>
            <a:r>
              <a:rPr lang="de-DE" sz="1800" dirty="0" smtClean="0"/>
              <a:t> </a:t>
            </a:r>
            <a:r>
              <a:rPr lang="de-DE" sz="1800" dirty="0"/>
              <a:t>občanů</a:t>
            </a:r>
          </a:p>
          <a:p>
            <a:r>
              <a:rPr lang="de-DE" sz="1800" dirty="0"/>
              <a:t>Opomenuté reformy (daň z nemovitostí B, </a:t>
            </a:r>
            <a:r>
              <a:rPr lang="de-DE" sz="1800" dirty="0" err="1"/>
              <a:t>osvobození</a:t>
            </a:r>
            <a:r>
              <a:rPr lang="de-DE" sz="1800" dirty="0"/>
              <a:t> </a:t>
            </a:r>
            <a:r>
              <a:rPr lang="cs-CZ" sz="1800" dirty="0" smtClean="0"/>
              <a:t>od DPH při kooperacích</a:t>
            </a:r>
            <a:r>
              <a:rPr lang="de-DE" sz="1800" dirty="0" smtClean="0"/>
              <a:t>)</a:t>
            </a:r>
            <a:endParaRPr lang="de-DE" sz="1800" dirty="0"/>
          </a:p>
          <a:p>
            <a:r>
              <a:rPr lang="de-DE" sz="1800" dirty="0"/>
              <a:t>Ochrana klimatu a energetická účinnost, digitalizace </a:t>
            </a:r>
          </a:p>
          <a:p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7729A-6D36-47E1-87EF-9A7D2E2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325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8099" y="253275"/>
            <a:ext cx="7665720" cy="739706"/>
          </a:xfrm>
        </p:spPr>
        <p:txBody>
          <a:bodyPr>
            <a:normAutofit/>
          </a:bodyPr>
          <a:lstStyle/>
          <a:p>
            <a:r>
              <a:rPr lang="de-DE" sz="2800" b="1" dirty="0"/>
              <a:t>Přehled - Struktura obcí v Rakousku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80871FE-DEB6-4D98-8B73-24C9DBFC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502" y="870282"/>
            <a:ext cx="7496913" cy="1840654"/>
          </a:xfrm>
        </p:spPr>
        <p:txBody>
          <a:bodyPr>
            <a:normAutofit fontScale="47500" lnSpcReduction="20000"/>
          </a:bodyPr>
          <a:lstStyle/>
          <a:p>
            <a:r>
              <a:rPr lang="de-DE" b="1" dirty="0"/>
              <a:t>2 092 obcí </a:t>
            </a:r>
            <a:r>
              <a:rPr lang="de-DE" dirty="0"/>
              <a:t>(bez Vídně) má rozpočet ve </a:t>
            </a:r>
            <a:r>
              <a:rPr lang="de-DE" b="1" dirty="0"/>
              <a:t>výši </a:t>
            </a:r>
            <a:r>
              <a:rPr lang="de-DE" dirty="0"/>
              <a:t>přibližně </a:t>
            </a:r>
            <a:r>
              <a:rPr lang="de-DE" b="1" dirty="0"/>
              <a:t>24 miliard EUR</a:t>
            </a:r>
            <a:r>
              <a:rPr lang="de-DE" dirty="0"/>
              <a:t>, zaměstnává přibližně </a:t>
            </a:r>
            <a:r>
              <a:rPr lang="de-DE" b="1" dirty="0"/>
              <a:t>85 000 </a:t>
            </a:r>
            <a:r>
              <a:rPr lang="cs-CZ" dirty="0" smtClean="0"/>
              <a:t>pracovníků </a:t>
            </a:r>
            <a:r>
              <a:rPr lang="de-DE" dirty="0" smtClean="0"/>
              <a:t>a </a:t>
            </a:r>
            <a:r>
              <a:rPr lang="de-DE" dirty="0"/>
              <a:t>udržuje přibližně </a:t>
            </a:r>
            <a:r>
              <a:rPr lang="de-DE" b="1" dirty="0"/>
              <a:t>55 000 budov </a:t>
            </a:r>
            <a:r>
              <a:rPr lang="de-DE" dirty="0"/>
              <a:t>a zařízení.</a:t>
            </a:r>
          </a:p>
          <a:p>
            <a:r>
              <a:rPr lang="de-DE" dirty="0"/>
              <a:t>Obce (s výjimkou Vídně) </a:t>
            </a:r>
            <a:r>
              <a:rPr lang="de-DE" b="1" dirty="0"/>
              <a:t>investují ročně přibližně 3,5 miliardy eur.</a:t>
            </a:r>
          </a:p>
          <a:p>
            <a:r>
              <a:rPr lang="de-DE" dirty="0"/>
              <a:t>Průměrná </a:t>
            </a:r>
            <a:r>
              <a:rPr lang="de-DE" b="1" dirty="0"/>
              <a:t>velikost obcí se značně liší</a:t>
            </a:r>
            <a:r>
              <a:rPr lang="de-DE" dirty="0"/>
              <a:t>: od 1 750 obyvatel v Burgenlandu po 4 700 obyvatel v </a:t>
            </a:r>
            <a:r>
              <a:rPr lang="de-DE" dirty="0" err="1"/>
              <a:t>Salcbursku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cs-CZ" dirty="0" smtClean="0"/>
              <a:t>rakouský průměr:</a:t>
            </a:r>
            <a:r>
              <a:rPr lang="de-DE" dirty="0" smtClean="0"/>
              <a:t> </a:t>
            </a:r>
            <a:r>
              <a:rPr lang="de-DE" dirty="0"/>
              <a:t>cca 4 300 obyvatel).</a:t>
            </a:r>
          </a:p>
          <a:p>
            <a:r>
              <a:rPr lang="de-DE" b="1" dirty="0"/>
              <a:t>Počet zaměstnanců obcí (na 1 000 obyvatel)</a:t>
            </a:r>
            <a:r>
              <a:rPr lang="de-DE" dirty="0"/>
              <a:t>: obce do 2 500 obyvatel mají 9,3 </a:t>
            </a:r>
            <a:r>
              <a:rPr lang="cs-CZ" dirty="0" smtClean="0"/>
              <a:t>plných pracovních úvazků</a:t>
            </a:r>
            <a:r>
              <a:rPr lang="de-DE" dirty="0" smtClean="0"/>
              <a:t>, </a:t>
            </a:r>
            <a:r>
              <a:rPr lang="de-DE" dirty="0"/>
              <a:t>obce nad 50 000 obyvatel mají v </a:t>
            </a:r>
            <a:r>
              <a:rPr lang="de-DE" dirty="0" err="1"/>
              <a:t>průměru</a:t>
            </a:r>
            <a:r>
              <a:rPr lang="de-DE" dirty="0"/>
              <a:t> </a:t>
            </a:r>
            <a:r>
              <a:rPr lang="de-DE" dirty="0" smtClean="0"/>
              <a:t>15,0.</a:t>
            </a:r>
            <a:endParaRPr lang="de-DE" dirty="0"/>
          </a:p>
          <a:p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8D8BAF12-B6BD-47F4-AB29-105D98474426}"/>
              </a:ext>
            </a:extLst>
          </p:cNvPr>
          <p:cNvSpPr txBox="1">
            <a:spLocks/>
          </p:cNvSpPr>
          <p:nvPr/>
        </p:nvSpPr>
        <p:spPr>
          <a:xfrm>
            <a:off x="1412504" y="4791750"/>
            <a:ext cx="4715306" cy="27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900" dirty="0"/>
              <a:t>Zdroj údajů: Statistický úřad Rakouska</a:t>
            </a:r>
            <a:endParaRPr lang="de-AT" sz="9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886AE9-1CF1-43F3-B3C8-AB28CEBC9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103" y="2571750"/>
            <a:ext cx="4099389" cy="22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78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8B4C5E-6361-45AE-8820-6DC198BC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20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BBFA37-DC6B-4D25-ADA1-88BE5237D0CE}"/>
              </a:ext>
            </a:extLst>
          </p:cNvPr>
          <p:cNvSpPr txBox="1"/>
          <p:nvPr/>
        </p:nvSpPr>
        <p:spPr>
          <a:xfrm>
            <a:off x="2918552" y="1899592"/>
            <a:ext cx="42226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Děkuj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de-A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A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vám za pozornost!</a:t>
            </a:r>
          </a:p>
          <a:p>
            <a:pPr algn="ctr"/>
            <a:endParaRPr lang="de-AT" sz="28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AT" sz="28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185CC-6A42-4621-9CCE-F366EC8B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60" y="454250"/>
            <a:ext cx="7748425" cy="914488"/>
          </a:xfrm>
        </p:spPr>
        <p:txBody>
          <a:bodyPr>
            <a:normAutofit/>
          </a:bodyPr>
          <a:lstStyle/>
          <a:p>
            <a:r>
              <a:rPr lang="de-AT" sz="2800" b="1" dirty="0"/>
              <a:t>Struktura rozpočtu obcí (kromě Vídně) 2022</a:t>
            </a:r>
            <a:endParaRPr lang="de-AT" sz="20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7729A-6D36-47E1-87EF-9A7D2E2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3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565243B-AEF5-4EEA-B981-F834B72F16D9}"/>
              </a:ext>
            </a:extLst>
          </p:cNvPr>
          <p:cNvSpPr txBox="1"/>
          <p:nvPr/>
        </p:nvSpPr>
        <p:spPr>
          <a:xfrm>
            <a:off x="1119222" y="1373900"/>
            <a:ext cx="64631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				Struktura příjmů </a:t>
            </a:r>
            <a:r>
              <a:rPr lang="de-DE" dirty="0"/>
              <a:t>cca:</a:t>
            </a:r>
          </a:p>
          <a:p>
            <a:r>
              <a:rPr lang="de-DE" sz="1400" b="1" dirty="0"/>
              <a:t>32 % </a:t>
            </a:r>
            <a:r>
              <a:rPr lang="de-DE" sz="1400" dirty="0"/>
              <a:t>podíl na příjmech (podíl na federálních daních)</a:t>
            </a:r>
          </a:p>
          <a:p>
            <a:r>
              <a:rPr lang="de-DE" sz="1400" b="1" dirty="0"/>
              <a:t>18 % </a:t>
            </a:r>
            <a:r>
              <a:rPr lang="cs-CZ" sz="1400" dirty="0"/>
              <a:t>v</a:t>
            </a:r>
            <a:r>
              <a:rPr lang="de-DE" sz="1400" dirty="0" err="1" smtClean="0"/>
              <a:t>lastní</a:t>
            </a:r>
            <a:r>
              <a:rPr lang="de-DE" sz="1400" dirty="0" smtClean="0"/>
              <a:t> </a:t>
            </a:r>
            <a:r>
              <a:rPr lang="de-DE" sz="1400" dirty="0"/>
              <a:t>daně</a:t>
            </a:r>
          </a:p>
          <a:p>
            <a:r>
              <a:rPr lang="de-DE" sz="1400" dirty="0"/>
              <a:t>          (z toho 70 % tvoří obecní daň, parkovné, poplatek za užívání)</a:t>
            </a:r>
          </a:p>
          <a:p>
            <a:r>
              <a:rPr lang="de-DE" sz="1400" b="1" dirty="0"/>
              <a:t>14 % </a:t>
            </a:r>
            <a:r>
              <a:rPr lang="cs-CZ" sz="1400" dirty="0" smtClean="0"/>
              <a:t>průběžné</a:t>
            </a:r>
            <a:r>
              <a:rPr lang="de-DE" sz="1400" dirty="0" smtClean="0"/>
              <a:t> </a:t>
            </a:r>
            <a:r>
              <a:rPr lang="de-DE" sz="1400" dirty="0"/>
              <a:t>a kapitálové transfery</a:t>
            </a:r>
          </a:p>
          <a:p>
            <a:r>
              <a:rPr lang="de-DE" sz="1400" dirty="0"/>
              <a:t>          (</a:t>
            </a:r>
            <a:r>
              <a:rPr lang="de-DE" sz="1400" dirty="0" err="1"/>
              <a:t>včetně</a:t>
            </a:r>
            <a:r>
              <a:rPr lang="de-DE" sz="1400" dirty="0"/>
              <a:t> </a:t>
            </a:r>
            <a:r>
              <a:rPr lang="cs-CZ" sz="1400" dirty="0" smtClean="0"/>
              <a:t>speciální podpory obcím a stabilizačních příspěvků</a:t>
            </a:r>
            <a:r>
              <a:rPr lang="de-DE" sz="1400" dirty="0" smtClean="0"/>
              <a:t>)</a:t>
            </a:r>
            <a:endParaRPr lang="de-DE" sz="1400" dirty="0"/>
          </a:p>
          <a:p>
            <a:r>
              <a:rPr lang="de-DE" sz="1400" b="1" dirty="0"/>
              <a:t>12 % </a:t>
            </a:r>
            <a:r>
              <a:rPr lang="cs-CZ" sz="1400" dirty="0"/>
              <a:t>s</a:t>
            </a:r>
            <a:r>
              <a:rPr lang="de-DE" sz="1400" dirty="0" err="1" smtClean="0"/>
              <a:t>lužby</a:t>
            </a:r>
            <a:r>
              <a:rPr lang="de-DE" sz="1400" dirty="0" smtClean="0"/>
              <a:t> </a:t>
            </a:r>
            <a:r>
              <a:rPr lang="de-DE" sz="1400" dirty="0"/>
              <a:t>a hospodářská </a:t>
            </a:r>
            <a:r>
              <a:rPr lang="de-DE" sz="1400" dirty="0" err="1"/>
              <a:t>činnost</a:t>
            </a:r>
            <a:r>
              <a:rPr lang="de-DE" sz="1400" dirty="0"/>
              <a:t> </a:t>
            </a:r>
            <a:endParaRPr lang="cs-CZ" sz="1400" dirty="0" smtClean="0"/>
          </a:p>
          <a:p>
            <a:r>
              <a:rPr lang="de-DE" sz="1400" b="1" dirty="0" smtClean="0"/>
              <a:t>10 </a:t>
            </a:r>
            <a:r>
              <a:rPr lang="de-DE" sz="1400" b="1" dirty="0"/>
              <a:t>% </a:t>
            </a:r>
            <a:r>
              <a:rPr lang="de-DE" sz="1400" dirty="0"/>
              <a:t>poplatky za užívání (zejména kanalizace,</a:t>
            </a:r>
          </a:p>
          <a:p>
            <a:r>
              <a:rPr lang="de-DE" sz="1400" dirty="0"/>
              <a:t>          voda, odpad)</a:t>
            </a:r>
          </a:p>
          <a:p>
            <a:r>
              <a:rPr lang="de-DE" sz="1400" b="1" dirty="0"/>
              <a:t>  6 % </a:t>
            </a:r>
            <a:r>
              <a:rPr lang="cs-CZ" sz="1400" dirty="0" smtClean="0"/>
              <a:t>vytváření</a:t>
            </a:r>
            <a:r>
              <a:rPr lang="de-DE" sz="1400" dirty="0" smtClean="0"/>
              <a:t> </a:t>
            </a:r>
            <a:r>
              <a:rPr lang="de-DE" sz="1400" dirty="0"/>
              <a:t>finančního dluhu</a:t>
            </a:r>
          </a:p>
          <a:p>
            <a:r>
              <a:rPr lang="de-DE" sz="1400" b="1" dirty="0"/>
              <a:t>  5 % </a:t>
            </a:r>
            <a:r>
              <a:rPr lang="cs-CZ" sz="1400" dirty="0"/>
              <a:t>t</a:t>
            </a:r>
            <a:r>
              <a:rPr lang="de-DE" sz="1400" dirty="0" err="1" smtClean="0"/>
              <a:t>ransakce</a:t>
            </a:r>
            <a:r>
              <a:rPr lang="de-DE" sz="1400" dirty="0" smtClean="0"/>
              <a:t> </a:t>
            </a:r>
            <a:r>
              <a:rPr lang="de-DE" sz="1400" dirty="0"/>
              <a:t>s aktivy</a:t>
            </a:r>
          </a:p>
          <a:p>
            <a:r>
              <a:rPr lang="de-DE" sz="1400" b="1" dirty="0"/>
              <a:t>  3 % </a:t>
            </a:r>
            <a:r>
              <a:rPr lang="cs-CZ" sz="1400" dirty="0"/>
              <a:t>č</a:t>
            </a:r>
            <a:r>
              <a:rPr lang="de-DE" sz="1400" dirty="0" err="1" smtClean="0"/>
              <a:t>erpání</a:t>
            </a:r>
            <a:r>
              <a:rPr lang="de-DE" sz="1400" dirty="0" smtClean="0"/>
              <a:t> </a:t>
            </a:r>
            <a:r>
              <a:rPr lang="de-DE" sz="1400" dirty="0"/>
              <a:t>z rezerv</a:t>
            </a:r>
          </a:p>
          <a:p>
            <a:r>
              <a:rPr lang="de-DE" sz="1400" b="1" dirty="0"/>
              <a:t>  1 % </a:t>
            </a:r>
            <a:r>
              <a:rPr lang="cs-CZ" sz="1400" dirty="0"/>
              <a:t>o</a:t>
            </a:r>
            <a:r>
              <a:rPr lang="de-DE" sz="1400" dirty="0" err="1" smtClean="0"/>
              <a:t>statní</a:t>
            </a:r>
            <a:r>
              <a:rPr lang="de-DE" sz="1400" dirty="0" smtClean="0"/>
              <a:t> </a:t>
            </a:r>
            <a:r>
              <a:rPr lang="de-DE" sz="1400" dirty="0"/>
              <a:t>příjmy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613767E-7AFD-4125-8019-A9F96DACB31C}"/>
              </a:ext>
            </a:extLst>
          </p:cNvPr>
          <p:cNvSpPr txBox="1"/>
          <p:nvPr/>
        </p:nvSpPr>
        <p:spPr>
          <a:xfrm>
            <a:off x="1194260" y="4534182"/>
            <a:ext cx="7399671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+mj-lt"/>
              </a:rPr>
              <a:t>Obce s výjimkou Vídně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; celkové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peněžní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+mj-lt"/>
              </a:rPr>
              <a:t>příjmy</a:t>
            </a:r>
            <a:r>
              <a:rPr lang="de-DE" sz="12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cs-CZ" sz="1200" dirty="0" smtClean="0">
                <a:solidFill>
                  <a:schemeClr val="tx1"/>
                </a:solidFill>
                <a:latin typeface="+mj-lt"/>
              </a:rPr>
              <a:t>výdaje</a:t>
            </a:r>
            <a:r>
              <a:rPr lang="de-DE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ve finančním rozpočtu na </a:t>
            </a:r>
            <a:r>
              <a:rPr lang="de-DE" sz="1200" b="1" dirty="0">
                <a:solidFill>
                  <a:schemeClr val="tx1"/>
                </a:solidFill>
                <a:latin typeface="+mj-lt"/>
              </a:rPr>
              <a:t>rok 2022 přibližně 24 miliard EUR.</a:t>
            </a:r>
          </a:p>
          <a:p>
            <a:r>
              <a:rPr lang="de-DE" sz="969" dirty="0">
                <a:latin typeface="+mj-lt"/>
              </a:rPr>
              <a:t>Zdroj údajů: Statistický úřad Rakouska</a:t>
            </a:r>
            <a:endParaRPr lang="de-AT" sz="969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295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185CC-6A42-4621-9CCE-F366EC8B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260" y="454250"/>
            <a:ext cx="7748425" cy="914488"/>
          </a:xfrm>
        </p:spPr>
        <p:txBody>
          <a:bodyPr>
            <a:normAutofit/>
          </a:bodyPr>
          <a:lstStyle/>
          <a:p>
            <a:r>
              <a:rPr lang="de-AT" sz="2800" b="1" dirty="0"/>
              <a:t>Struktura rozpočtu obcí (kromě Vídně) 2022</a:t>
            </a:r>
            <a:endParaRPr lang="de-AT" sz="20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7729A-6D36-47E1-87EF-9A7D2E2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4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613767E-7AFD-4125-8019-A9F96DACB31C}"/>
              </a:ext>
            </a:extLst>
          </p:cNvPr>
          <p:cNvSpPr txBox="1"/>
          <p:nvPr/>
        </p:nvSpPr>
        <p:spPr>
          <a:xfrm>
            <a:off x="1194260" y="4534182"/>
            <a:ext cx="7399671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1"/>
                </a:solidFill>
                <a:latin typeface="+mj-lt"/>
              </a:rPr>
              <a:t>Obce s výjimkou Vídně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; celkové </a:t>
            </a:r>
            <a:r>
              <a:rPr lang="de-DE" sz="1200" dirty="0" err="1">
                <a:solidFill>
                  <a:schemeClr val="tx1"/>
                </a:solidFill>
                <a:latin typeface="+mj-lt"/>
              </a:rPr>
              <a:t>peněžní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+mj-lt"/>
              </a:rPr>
              <a:t>příjmy</a:t>
            </a:r>
            <a:r>
              <a:rPr lang="de-DE" sz="12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cs-CZ" sz="1200" dirty="0" smtClean="0">
                <a:solidFill>
                  <a:schemeClr val="tx1"/>
                </a:solidFill>
                <a:latin typeface="+mj-lt"/>
              </a:rPr>
              <a:t>výdaje</a:t>
            </a:r>
            <a:r>
              <a:rPr lang="de-DE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+mj-lt"/>
              </a:rPr>
              <a:t>ve finančním rozpočtu na </a:t>
            </a:r>
            <a:r>
              <a:rPr lang="de-DE" sz="1200" b="1" dirty="0">
                <a:solidFill>
                  <a:schemeClr val="tx1"/>
                </a:solidFill>
                <a:latin typeface="+mj-lt"/>
              </a:rPr>
              <a:t>rok 2022 přibližně 24 miliard EUR.</a:t>
            </a:r>
          </a:p>
          <a:p>
            <a:r>
              <a:rPr lang="de-DE" sz="969" dirty="0">
                <a:latin typeface="+mj-lt"/>
              </a:rPr>
              <a:t>Zdroj údajů: Statistický úřad Rakouska</a:t>
            </a:r>
            <a:endParaRPr lang="de-AT" sz="969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C10BA7-5B0D-4F3E-BBF1-3384D3C24D5F}"/>
              </a:ext>
            </a:extLst>
          </p:cNvPr>
          <p:cNvSpPr txBox="1"/>
          <p:nvPr/>
        </p:nvSpPr>
        <p:spPr>
          <a:xfrm>
            <a:off x="1546261" y="1584598"/>
            <a:ext cx="753744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Výdaje </a:t>
            </a:r>
            <a:r>
              <a:rPr lang="de-DE" dirty="0"/>
              <a:t>podle rozpočtových skupin cca:</a:t>
            </a:r>
          </a:p>
          <a:p>
            <a:r>
              <a:rPr lang="de-DE" sz="1400" b="1" dirty="0"/>
              <a:t>27 % </a:t>
            </a:r>
            <a:r>
              <a:rPr lang="cs-CZ" sz="1400" dirty="0"/>
              <a:t>s</a:t>
            </a:r>
            <a:r>
              <a:rPr lang="de-DE" sz="1400" dirty="0" err="1" smtClean="0"/>
              <a:t>lužby</a:t>
            </a:r>
            <a:r>
              <a:rPr lang="de-DE" sz="1400" dirty="0" smtClean="0"/>
              <a:t> </a:t>
            </a:r>
            <a:r>
              <a:rPr lang="de-DE" sz="1400" dirty="0"/>
              <a:t>a </a:t>
            </a:r>
            <a:r>
              <a:rPr lang="cs-CZ" sz="1400" dirty="0" smtClean="0"/>
              <a:t>příspěvkové organizace</a:t>
            </a:r>
            <a:r>
              <a:rPr lang="de-DE" sz="1400" dirty="0" smtClean="0"/>
              <a:t>: </a:t>
            </a:r>
            <a:r>
              <a:rPr lang="cs-CZ" sz="1400" dirty="0"/>
              <a:t>k</a:t>
            </a:r>
            <a:r>
              <a:rPr lang="de-DE" sz="1400" dirty="0" err="1" smtClean="0"/>
              <a:t>analizace</a:t>
            </a:r>
            <a:r>
              <a:rPr lang="de-DE" sz="1400" dirty="0" smtClean="0"/>
              <a:t>/</a:t>
            </a:r>
            <a:r>
              <a:rPr lang="de-DE" sz="1400" dirty="0" err="1" smtClean="0"/>
              <a:t>voda</a:t>
            </a:r>
            <a:r>
              <a:rPr lang="de-DE" sz="1400" dirty="0" smtClean="0"/>
              <a:t>/</a:t>
            </a:r>
            <a:r>
              <a:rPr lang="de-DE" sz="1400" dirty="0" err="1" smtClean="0"/>
              <a:t>odpad</a:t>
            </a:r>
            <a:r>
              <a:rPr lang="de-DE" sz="1400" dirty="0"/>
              <a:t>, </a:t>
            </a:r>
          </a:p>
          <a:p>
            <a:r>
              <a:rPr lang="de-DE" sz="1400" dirty="0"/>
              <a:t>          </a:t>
            </a:r>
            <a:r>
              <a:rPr lang="cs-CZ" sz="1400" dirty="0" smtClean="0"/>
              <a:t>s</a:t>
            </a:r>
            <a:r>
              <a:rPr lang="de-DE" sz="1400" dirty="0" err="1" smtClean="0"/>
              <a:t>tavební</a:t>
            </a:r>
            <a:r>
              <a:rPr lang="de-DE" sz="1400" dirty="0" smtClean="0"/>
              <a:t> </a:t>
            </a:r>
            <a:r>
              <a:rPr lang="de-DE" sz="1400" dirty="0"/>
              <a:t>dvory, komunální služby, dálkové vytápění, bazény atd. </a:t>
            </a:r>
            <a:r>
              <a:rPr lang="de-DE" sz="1400" b="1" dirty="0"/>
              <a:t>(6,3 mld.</a:t>
            </a:r>
            <a:r>
              <a:rPr lang="de-DE" sz="1400" dirty="0"/>
              <a:t>)</a:t>
            </a:r>
          </a:p>
          <a:p>
            <a:r>
              <a:rPr lang="de-DE" sz="1400" b="1" dirty="0"/>
              <a:t>19 % </a:t>
            </a:r>
            <a:r>
              <a:rPr lang="cs-CZ" sz="1400" dirty="0" smtClean="0"/>
              <a:t>v</a:t>
            </a:r>
            <a:r>
              <a:rPr lang="de-DE" sz="1400" dirty="0" err="1" smtClean="0"/>
              <a:t>zdělávání</a:t>
            </a:r>
            <a:r>
              <a:rPr lang="de-DE" sz="1400" dirty="0"/>
              <a:t>, odborná příprava, sport, věda </a:t>
            </a:r>
            <a:r>
              <a:rPr lang="de-DE" sz="1400" b="1" dirty="0"/>
              <a:t>(4,5 mld.</a:t>
            </a:r>
            <a:r>
              <a:rPr lang="de-DE" sz="1400" dirty="0"/>
              <a:t>)</a:t>
            </a:r>
          </a:p>
          <a:p>
            <a:r>
              <a:rPr lang="de-DE" sz="1400" b="1" dirty="0"/>
              <a:t>13 % </a:t>
            </a:r>
            <a:r>
              <a:rPr lang="cs-CZ" sz="1400" dirty="0"/>
              <a:t>z</a:t>
            </a:r>
            <a:r>
              <a:rPr lang="de-DE" sz="1400" dirty="0" err="1" smtClean="0"/>
              <a:t>astupitelské</a:t>
            </a:r>
            <a:r>
              <a:rPr lang="de-DE" sz="1400" dirty="0" smtClean="0"/>
              <a:t> </a:t>
            </a:r>
            <a:r>
              <a:rPr lang="de-DE" sz="1400" dirty="0"/>
              <a:t>orgány a všeobecná správa (</a:t>
            </a:r>
            <a:r>
              <a:rPr lang="de-DE" sz="1400" b="1" dirty="0"/>
              <a:t>3,1 mld.</a:t>
            </a:r>
            <a:r>
              <a:rPr lang="de-DE" sz="1400" dirty="0"/>
              <a:t>)</a:t>
            </a:r>
          </a:p>
          <a:p>
            <a:r>
              <a:rPr lang="de-DE" sz="1400" b="1" dirty="0"/>
              <a:t>12 % </a:t>
            </a:r>
            <a:r>
              <a:rPr lang="cs-CZ" sz="1400" dirty="0"/>
              <a:t>s</a:t>
            </a:r>
            <a:r>
              <a:rPr lang="de-DE" sz="1400" dirty="0" err="1" smtClean="0"/>
              <a:t>ociální</a:t>
            </a:r>
            <a:r>
              <a:rPr lang="de-DE" sz="1400" dirty="0" smtClean="0"/>
              <a:t> </a:t>
            </a:r>
            <a:r>
              <a:rPr lang="cs-CZ" sz="1400" dirty="0" smtClean="0"/>
              <a:t>výdaje</a:t>
            </a:r>
            <a:r>
              <a:rPr lang="de-DE" sz="1400" dirty="0" smtClean="0"/>
              <a:t>: </a:t>
            </a:r>
            <a:r>
              <a:rPr lang="de-DE" sz="1400" dirty="0"/>
              <a:t>sociální pomoc, péče atd. (</a:t>
            </a:r>
            <a:r>
              <a:rPr lang="de-DE" sz="1400" b="1" dirty="0"/>
              <a:t>2,9 mld.</a:t>
            </a:r>
            <a:r>
              <a:rPr lang="de-DE" sz="1400" dirty="0"/>
              <a:t>)</a:t>
            </a:r>
          </a:p>
          <a:p>
            <a:r>
              <a:rPr lang="de-DE" sz="1400" b="1" dirty="0"/>
              <a:t>  8 % </a:t>
            </a:r>
            <a:r>
              <a:rPr lang="cs-CZ" sz="1400" dirty="0"/>
              <a:t>s</a:t>
            </a:r>
            <a:r>
              <a:rPr lang="de-DE" sz="1400" dirty="0" err="1" smtClean="0"/>
              <a:t>ilniční</a:t>
            </a:r>
            <a:r>
              <a:rPr lang="de-DE" sz="1400" dirty="0" smtClean="0"/>
              <a:t> </a:t>
            </a:r>
            <a:r>
              <a:rPr lang="de-DE" sz="1400" dirty="0"/>
              <a:t>stavby, vodní stavby, doprava atd. (</a:t>
            </a:r>
            <a:r>
              <a:rPr lang="de-DE" sz="1400" b="1" dirty="0"/>
              <a:t>1,9 mld.</a:t>
            </a:r>
            <a:r>
              <a:rPr lang="de-DE" sz="1400" dirty="0"/>
              <a:t>)</a:t>
            </a:r>
          </a:p>
          <a:p>
            <a:r>
              <a:rPr lang="de-DE" sz="1400" b="1" dirty="0"/>
              <a:t>  8 % </a:t>
            </a:r>
            <a:r>
              <a:rPr lang="cs-CZ" sz="1400" dirty="0"/>
              <a:t>z</a:t>
            </a:r>
            <a:r>
              <a:rPr lang="de-DE" sz="1400" dirty="0" err="1" smtClean="0"/>
              <a:t>dravotnictví</a:t>
            </a:r>
            <a:r>
              <a:rPr lang="de-DE" sz="1400" dirty="0"/>
              <a:t>: </a:t>
            </a:r>
            <a:r>
              <a:rPr lang="de-DE" sz="1400" dirty="0" err="1"/>
              <a:t>příspěvky</a:t>
            </a:r>
            <a:r>
              <a:rPr lang="de-DE" sz="1400" dirty="0"/>
              <a:t> </a:t>
            </a:r>
            <a:r>
              <a:rPr lang="cs-CZ" sz="1400" dirty="0" smtClean="0"/>
              <a:t>zdravotnickým zařízením</a:t>
            </a:r>
            <a:r>
              <a:rPr lang="de-DE" sz="1400" dirty="0" smtClean="0"/>
              <a:t>, </a:t>
            </a:r>
            <a:r>
              <a:rPr lang="de-DE" sz="1400" dirty="0"/>
              <a:t>městské nemocnice,</a:t>
            </a:r>
          </a:p>
          <a:p>
            <a:r>
              <a:rPr lang="de-DE" sz="1400" dirty="0"/>
              <a:t>          </a:t>
            </a:r>
            <a:r>
              <a:rPr lang="cs-CZ" sz="1400" dirty="0" smtClean="0"/>
              <a:t>z</a:t>
            </a:r>
            <a:r>
              <a:rPr lang="de-DE" sz="1400" dirty="0" err="1" smtClean="0"/>
              <a:t>áchranné</a:t>
            </a:r>
            <a:r>
              <a:rPr lang="de-DE" sz="1400" dirty="0" smtClean="0"/>
              <a:t> </a:t>
            </a:r>
            <a:r>
              <a:rPr lang="de-DE" sz="1400" dirty="0"/>
              <a:t>a zdravotnické služby atd. (</a:t>
            </a:r>
            <a:r>
              <a:rPr lang="de-DE" sz="1400" b="1" dirty="0"/>
              <a:t>1,8 miliardy</a:t>
            </a:r>
            <a:r>
              <a:rPr lang="de-DE" sz="1400" dirty="0"/>
              <a:t>)</a:t>
            </a:r>
          </a:p>
          <a:p>
            <a:r>
              <a:rPr lang="de-DE" sz="1400" b="1" dirty="0"/>
              <a:t>  6 % </a:t>
            </a:r>
            <a:r>
              <a:rPr lang="de-DE" sz="1400" dirty="0"/>
              <a:t>splátky půjček, </a:t>
            </a:r>
            <a:r>
              <a:rPr lang="cs-CZ" sz="1400" dirty="0" smtClean="0"/>
              <a:t>zemské</a:t>
            </a:r>
            <a:r>
              <a:rPr lang="de-DE" sz="1400" dirty="0" smtClean="0"/>
              <a:t> </a:t>
            </a:r>
            <a:r>
              <a:rPr lang="de-DE" sz="1400" dirty="0"/>
              <a:t>poplatky atd. (</a:t>
            </a:r>
            <a:r>
              <a:rPr lang="de-DE" sz="1400" b="1" dirty="0"/>
              <a:t>1,3 mld.</a:t>
            </a:r>
            <a:r>
              <a:rPr lang="de-DE" sz="1400" dirty="0"/>
              <a:t>)</a:t>
            </a:r>
          </a:p>
          <a:p>
            <a:r>
              <a:rPr lang="de-DE" sz="1400" b="1" dirty="0"/>
              <a:t>  3 % </a:t>
            </a:r>
            <a:r>
              <a:rPr lang="cs-CZ" sz="1400" dirty="0"/>
              <a:t>u</a:t>
            </a:r>
            <a:r>
              <a:rPr lang="de-DE" sz="1400" dirty="0" err="1" smtClean="0"/>
              <a:t>mění</a:t>
            </a:r>
            <a:r>
              <a:rPr lang="de-DE" sz="1400" dirty="0"/>
              <a:t>, kultura a vzdělávání (</a:t>
            </a:r>
            <a:r>
              <a:rPr lang="de-DE" sz="1400" b="1" dirty="0"/>
              <a:t>0,8 mld.</a:t>
            </a:r>
            <a:r>
              <a:rPr lang="de-DE" sz="1400" dirty="0"/>
              <a:t>)</a:t>
            </a:r>
          </a:p>
          <a:p>
            <a:r>
              <a:rPr lang="de-DE" sz="1400" b="1" dirty="0"/>
              <a:t>  2 % </a:t>
            </a:r>
            <a:r>
              <a:rPr lang="cs-CZ" sz="1400" dirty="0"/>
              <a:t>v</a:t>
            </a:r>
            <a:r>
              <a:rPr lang="de-DE" sz="1400" dirty="0" err="1" smtClean="0"/>
              <a:t>eřejný</a:t>
            </a:r>
            <a:r>
              <a:rPr lang="de-DE" sz="1400" dirty="0" smtClean="0"/>
              <a:t> </a:t>
            </a:r>
            <a:r>
              <a:rPr lang="de-DE" sz="1400" dirty="0"/>
              <a:t>pořádek a bezpečnost (</a:t>
            </a:r>
            <a:r>
              <a:rPr lang="de-DE" sz="1400" b="1" dirty="0"/>
              <a:t>0,6 mld.</a:t>
            </a:r>
            <a:r>
              <a:rPr lang="de-DE" sz="1400" dirty="0"/>
              <a:t>)</a:t>
            </a:r>
          </a:p>
          <a:p>
            <a:r>
              <a:rPr lang="de-DE" sz="1400" b="1" dirty="0"/>
              <a:t>  1 % </a:t>
            </a:r>
            <a:r>
              <a:rPr lang="cs-CZ" sz="1400" dirty="0" smtClean="0"/>
              <a:t>podpora h</a:t>
            </a:r>
            <a:r>
              <a:rPr lang="de-DE" sz="1400" dirty="0" err="1" smtClean="0"/>
              <a:t>ospodářsk</a:t>
            </a:r>
            <a:r>
              <a:rPr lang="cs-CZ" sz="1400" dirty="0" err="1" smtClean="0"/>
              <a:t>ého</a:t>
            </a:r>
            <a:r>
              <a:rPr lang="cs-CZ" sz="1400" dirty="0" smtClean="0"/>
              <a:t> rozvoje</a:t>
            </a:r>
            <a:r>
              <a:rPr lang="de-DE" sz="1400" dirty="0" smtClean="0"/>
              <a:t> </a:t>
            </a:r>
            <a:r>
              <a:rPr lang="de-DE" sz="1400" dirty="0"/>
              <a:t>(</a:t>
            </a:r>
            <a:r>
              <a:rPr lang="de-DE" sz="1400" b="1" dirty="0"/>
              <a:t>0,3 miliardy EUR</a:t>
            </a:r>
            <a:r>
              <a:rPr lang="de-DE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168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0" y="79713"/>
            <a:ext cx="7591365" cy="976431"/>
          </a:xfrm>
        </p:spPr>
        <p:txBody>
          <a:bodyPr>
            <a:normAutofit/>
          </a:bodyPr>
          <a:lstStyle/>
          <a:p>
            <a:r>
              <a:rPr lang="de-DE" sz="2800" b="1" dirty="0"/>
              <a:t>Obecní finance - právní základ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750" y="835819"/>
            <a:ext cx="7654953" cy="4227968"/>
          </a:xfrm>
        </p:spPr>
        <p:txBody>
          <a:bodyPr>
            <a:normAutofit fontScale="77500" lnSpcReduction="20000"/>
          </a:bodyPr>
          <a:lstStyle/>
          <a:p>
            <a:r>
              <a:rPr lang="cs-CZ" sz="2000" dirty="0" smtClean="0"/>
              <a:t>Spolkový ústavní zákon</a:t>
            </a:r>
            <a:r>
              <a:rPr lang="de-DE" sz="2000" dirty="0" smtClean="0"/>
              <a:t> </a:t>
            </a:r>
            <a:r>
              <a:rPr lang="de-DE" sz="2000" dirty="0"/>
              <a:t>+ </a:t>
            </a:r>
            <a:r>
              <a:rPr lang="cs-CZ" sz="2000" dirty="0" smtClean="0"/>
              <a:t>zemské</a:t>
            </a:r>
            <a:r>
              <a:rPr lang="de-DE" sz="2000" dirty="0" smtClean="0"/>
              <a:t> </a:t>
            </a:r>
            <a:r>
              <a:rPr lang="de-DE" sz="2000" dirty="0"/>
              <a:t>zákony + </a:t>
            </a:r>
            <a:r>
              <a:rPr lang="cs-CZ" sz="2000" dirty="0" smtClean="0"/>
              <a:t>rozpočtová nařízení</a:t>
            </a:r>
            <a:r>
              <a:rPr lang="de-DE" sz="2000" dirty="0" smtClean="0"/>
              <a:t> </a:t>
            </a:r>
            <a:r>
              <a:rPr lang="de-DE" sz="2000" dirty="0"/>
              <a:t>...</a:t>
            </a:r>
          </a:p>
          <a:p>
            <a:pPr lvl="1"/>
            <a:r>
              <a:rPr lang="cs-CZ" sz="1600" dirty="0" smtClean="0"/>
              <a:t>jednotná </a:t>
            </a:r>
            <a:r>
              <a:rPr lang="de-DE" sz="1600" dirty="0" err="1" smtClean="0"/>
              <a:t>obec</a:t>
            </a:r>
            <a:endParaRPr lang="de-DE" sz="1600" dirty="0"/>
          </a:p>
          <a:p>
            <a:pPr lvl="1"/>
            <a:r>
              <a:rPr lang="cs-CZ" sz="1600" dirty="0"/>
              <a:t>o</a:t>
            </a:r>
            <a:r>
              <a:rPr lang="de-DE" sz="1600" dirty="0" err="1" smtClean="0"/>
              <a:t>bec</a:t>
            </a:r>
            <a:r>
              <a:rPr lang="de-DE" sz="1600" dirty="0" smtClean="0"/>
              <a:t> </a:t>
            </a:r>
            <a:r>
              <a:rPr lang="de-DE" sz="1600" dirty="0"/>
              <a:t>je samostatným hospodářským subjektem. Má právo v mezích </a:t>
            </a:r>
            <a:r>
              <a:rPr lang="de-DE" sz="1600" dirty="0" err="1"/>
              <a:t>obecných</a:t>
            </a:r>
            <a:r>
              <a:rPr lang="de-DE" sz="1600" dirty="0"/>
              <a:t> </a:t>
            </a:r>
            <a:r>
              <a:rPr lang="cs-CZ" sz="1600" dirty="0" smtClean="0"/>
              <a:t>spolkových a zemských</a:t>
            </a:r>
            <a:r>
              <a:rPr lang="de-DE" sz="1600" dirty="0" smtClean="0"/>
              <a:t> </a:t>
            </a:r>
            <a:r>
              <a:rPr lang="de-DE" sz="1600" dirty="0"/>
              <a:t>zákonů vlastnit a nabývat majetek všeho druhu, </a:t>
            </a:r>
            <a:r>
              <a:rPr lang="cs-CZ" sz="1600" dirty="0" smtClean="0"/>
              <a:t>vyvíjet </a:t>
            </a:r>
            <a:r>
              <a:rPr lang="de-DE" sz="1600" dirty="0" err="1" smtClean="0"/>
              <a:t>hospodářsk</a:t>
            </a:r>
            <a:r>
              <a:rPr lang="cs-CZ" sz="1600" dirty="0" smtClean="0"/>
              <a:t>ou</a:t>
            </a:r>
            <a:r>
              <a:rPr lang="de-DE" sz="1600" dirty="0" smtClean="0"/>
              <a:t> </a:t>
            </a:r>
            <a:r>
              <a:rPr lang="cs-CZ" sz="1600" dirty="0" smtClean="0"/>
              <a:t>aktivitu</a:t>
            </a:r>
            <a:r>
              <a:rPr lang="de-DE" sz="1600" dirty="0" smtClean="0"/>
              <a:t> </a:t>
            </a:r>
            <a:r>
              <a:rPr lang="de-DE" sz="1600" dirty="0"/>
              <a:t>...</a:t>
            </a:r>
          </a:p>
          <a:p>
            <a:pPr lvl="1"/>
            <a:r>
              <a:rPr lang="de-DE" sz="1600" dirty="0"/>
              <a:t>Účelnost, efektivita a hospodárnost</a:t>
            </a:r>
          </a:p>
          <a:p>
            <a:r>
              <a:rPr lang="de-DE" sz="2000" dirty="0"/>
              <a:t>Finanční ústava</a:t>
            </a:r>
          </a:p>
          <a:p>
            <a:pPr lvl="1"/>
            <a:r>
              <a:rPr lang="de-DE" sz="1600" dirty="0" err="1"/>
              <a:t>Zásada</a:t>
            </a:r>
            <a:r>
              <a:rPr lang="de-DE" sz="1600" dirty="0"/>
              <a:t> </a:t>
            </a:r>
            <a:r>
              <a:rPr lang="cs-CZ" sz="1600" dirty="0" smtClean="0"/>
              <a:t>krytí</a:t>
            </a:r>
            <a:r>
              <a:rPr lang="de-DE" sz="1600" dirty="0" smtClean="0"/>
              <a:t> </a:t>
            </a:r>
            <a:r>
              <a:rPr lang="de-DE" sz="1600" dirty="0"/>
              <a:t>vlastních nákladů</a:t>
            </a:r>
          </a:p>
          <a:p>
            <a:pPr lvl="1"/>
            <a:r>
              <a:rPr lang="de-DE" sz="1600" dirty="0"/>
              <a:t>Nesmí být překročeny </a:t>
            </a:r>
            <a:r>
              <a:rPr lang="de-DE" sz="1600" dirty="0" err="1"/>
              <a:t>limity</a:t>
            </a:r>
            <a:r>
              <a:rPr lang="de-DE" sz="1600" dirty="0"/>
              <a:t> </a:t>
            </a:r>
            <a:r>
              <a:rPr lang="cs-CZ" sz="1600" dirty="0" smtClean="0"/>
              <a:t>územních </a:t>
            </a:r>
            <a:r>
              <a:rPr lang="de-DE" sz="1600" dirty="0" err="1" smtClean="0"/>
              <a:t>org</a:t>
            </a:r>
            <a:r>
              <a:rPr lang="cs-CZ" sz="1600" dirty="0" err="1" smtClean="0"/>
              <a:t>ánů</a:t>
            </a:r>
            <a:r>
              <a:rPr lang="cs-CZ" sz="1600" dirty="0" smtClean="0"/>
              <a:t> </a:t>
            </a:r>
            <a:r>
              <a:rPr lang="de-DE" sz="1600" dirty="0" err="1" smtClean="0"/>
              <a:t>zapojených</a:t>
            </a:r>
            <a:r>
              <a:rPr lang="de-DE" sz="1600" dirty="0" smtClean="0"/>
              <a:t> </a:t>
            </a:r>
            <a:r>
              <a:rPr lang="de-DE" sz="1600" dirty="0"/>
              <a:t>do finančního vyrovnávání.</a:t>
            </a:r>
          </a:p>
          <a:p>
            <a:r>
              <a:rPr lang="de-DE" sz="2000" dirty="0"/>
              <a:t>Zákon o finančním </a:t>
            </a:r>
            <a:r>
              <a:rPr lang="de-DE" sz="2000" dirty="0" err="1"/>
              <a:t>vyrovnání</a:t>
            </a:r>
            <a:r>
              <a:rPr lang="de-DE" sz="2000" dirty="0"/>
              <a:t> </a:t>
            </a:r>
            <a:r>
              <a:rPr lang="cs-CZ" sz="2000" dirty="0" smtClean="0"/>
              <a:t>– </a:t>
            </a:r>
            <a:r>
              <a:rPr lang="de-DE" sz="2000" dirty="0" smtClean="0"/>
              <a:t>(</a:t>
            </a:r>
            <a:r>
              <a:rPr lang="cs-CZ" sz="2000" dirty="0" smtClean="0"/>
              <a:t>legislativa, na níž se shodla spolková a zemská úroveň </a:t>
            </a:r>
            <a:r>
              <a:rPr lang="de-DE" sz="2000" dirty="0" smtClean="0"/>
              <a:t>)</a:t>
            </a:r>
            <a:endParaRPr lang="de-DE" sz="2000" dirty="0"/>
          </a:p>
          <a:p>
            <a:pPr lvl="1"/>
            <a:r>
              <a:rPr lang="de-DE" sz="1600" dirty="0"/>
              <a:t>Daňová práva, daňové příjmy, </a:t>
            </a:r>
            <a:r>
              <a:rPr lang="de-DE" sz="1600" dirty="0" err="1"/>
              <a:t>finanční</a:t>
            </a:r>
            <a:r>
              <a:rPr lang="de-DE" sz="1600" dirty="0"/>
              <a:t> </a:t>
            </a:r>
            <a:r>
              <a:rPr lang="de-DE" sz="1600" dirty="0" err="1" smtClean="0"/>
              <a:t>př</a:t>
            </a:r>
            <a:r>
              <a:rPr lang="cs-CZ" sz="1600" dirty="0" err="1" smtClean="0"/>
              <a:t>evody</a:t>
            </a:r>
            <a:r>
              <a:rPr lang="de-DE" sz="1600" dirty="0" smtClean="0"/>
              <a:t>, </a:t>
            </a:r>
            <a:r>
              <a:rPr lang="de-DE" sz="1600" dirty="0"/>
              <a:t>účelové dotace, povinnost jednat v souladu s § 8 </a:t>
            </a:r>
            <a:r>
              <a:rPr lang="cs-CZ" sz="1600" dirty="0" smtClean="0"/>
              <a:t>Zákona o finančním vyrovnání</a:t>
            </a:r>
            <a:r>
              <a:rPr lang="de-DE" sz="1600" dirty="0" smtClean="0"/>
              <a:t> </a:t>
            </a:r>
            <a:r>
              <a:rPr lang="de-DE" sz="1600" dirty="0"/>
              <a:t>(před zahájením opatření daňové politiky).</a:t>
            </a:r>
          </a:p>
          <a:p>
            <a:pPr lvl="1"/>
            <a:r>
              <a:rPr lang="de-DE" sz="1600" b="1" dirty="0"/>
              <a:t>Možnost finančního </a:t>
            </a:r>
            <a:r>
              <a:rPr lang="de-DE" sz="1600" b="1" dirty="0" err="1"/>
              <a:t>vyrovnání</a:t>
            </a:r>
            <a:r>
              <a:rPr lang="de-DE" sz="1600" b="1" dirty="0"/>
              <a:t> </a:t>
            </a:r>
            <a:r>
              <a:rPr lang="de-DE" sz="1600" b="1" dirty="0" err="1" smtClean="0"/>
              <a:t>příjm</a:t>
            </a:r>
            <a:r>
              <a:rPr lang="cs-CZ" sz="1600" b="1" dirty="0" smtClean="0"/>
              <a:t>ů</a:t>
            </a:r>
            <a:r>
              <a:rPr lang="de-DE" sz="1600" b="1" dirty="0" smtClean="0"/>
              <a:t> </a:t>
            </a:r>
            <a:r>
              <a:rPr lang="de-DE" sz="1600" b="1" dirty="0"/>
              <a:t>z </a:t>
            </a:r>
            <a:r>
              <a:rPr lang="de-DE" sz="1600" b="1" dirty="0" err="1"/>
              <a:t>obecních</a:t>
            </a:r>
            <a:r>
              <a:rPr lang="de-DE" sz="1600" b="1" dirty="0"/>
              <a:t> </a:t>
            </a:r>
            <a:r>
              <a:rPr lang="de-DE" sz="1600" b="1" dirty="0" err="1"/>
              <a:t>daní</a:t>
            </a:r>
            <a:r>
              <a:rPr lang="de-DE" sz="1600" b="1" dirty="0"/>
              <a:t> </a:t>
            </a:r>
            <a:r>
              <a:rPr lang="de-DE" sz="1600" b="1" dirty="0" err="1"/>
              <a:t>mezi</a:t>
            </a:r>
            <a:r>
              <a:rPr lang="de-DE" sz="1600" b="1" dirty="0"/>
              <a:t> </a:t>
            </a:r>
            <a:r>
              <a:rPr lang="de-DE" sz="1600" b="1" dirty="0" err="1"/>
              <a:t>obcemi</a:t>
            </a:r>
            <a:r>
              <a:rPr lang="de-DE" sz="1600" b="1" dirty="0"/>
              <a:t> </a:t>
            </a:r>
            <a:r>
              <a:rPr lang="de-DE" sz="1600" b="1" dirty="0" smtClean="0"/>
              <a:t>(§ 19</a:t>
            </a:r>
            <a:r>
              <a:rPr lang="cs-CZ" sz="1600" b="1" dirty="0" smtClean="0"/>
              <a:t> zákona o finančním vyrovnání </a:t>
            </a:r>
            <a:r>
              <a:rPr lang="de-DE" sz="1600" b="1" dirty="0" smtClean="0"/>
              <a:t>2024 </a:t>
            </a:r>
            <a:r>
              <a:rPr lang="de-DE" sz="1600" b="1" dirty="0" err="1"/>
              <a:t>ve</a:t>
            </a:r>
            <a:r>
              <a:rPr lang="de-DE" sz="1600" b="1" dirty="0"/>
              <a:t> </a:t>
            </a:r>
            <a:r>
              <a:rPr lang="de-DE" sz="1600" b="1" dirty="0" err="1"/>
              <a:t>spojení</a:t>
            </a:r>
            <a:r>
              <a:rPr lang="de-DE" sz="1600" b="1" dirty="0"/>
              <a:t> s § 7 </a:t>
            </a:r>
            <a:r>
              <a:rPr lang="cs-CZ" sz="1600" b="1" dirty="0" smtClean="0"/>
              <a:t>zákona o obecní dani</a:t>
            </a:r>
            <a:r>
              <a:rPr lang="de-DE" sz="1600" b="1" dirty="0" smtClean="0"/>
              <a:t> </a:t>
            </a:r>
            <a:r>
              <a:rPr lang="de-DE" sz="1600" b="1" dirty="0"/>
              <a:t>1993).</a:t>
            </a:r>
          </a:p>
          <a:p>
            <a:pPr lvl="1"/>
            <a:r>
              <a:rPr lang="de-DE" sz="1600" dirty="0"/>
              <a:t>Další záležitosti </a:t>
            </a:r>
            <a:r>
              <a:rPr lang="de-DE" sz="1600" dirty="0" err="1"/>
              <a:t>týkající</a:t>
            </a:r>
            <a:r>
              <a:rPr lang="de-DE" sz="1600" dirty="0"/>
              <a:t> </a:t>
            </a:r>
            <a:r>
              <a:rPr lang="cs-CZ" sz="1600" dirty="0" smtClean="0"/>
              <a:t>zákona o finančním vyrovnání</a:t>
            </a:r>
            <a:r>
              <a:rPr lang="de-DE" sz="1600" dirty="0" smtClean="0"/>
              <a:t>, </a:t>
            </a:r>
            <a:r>
              <a:rPr lang="de-DE" sz="1600" dirty="0"/>
              <a:t>např: Zákon o fondu péče, zákon o podpoře životního prostředí, zákon o investicích do vzdělávání, dohody 15a, dohoda o konzultacích.</a:t>
            </a:r>
          </a:p>
          <a:p>
            <a:r>
              <a:rPr lang="de-DE" sz="2000" dirty="0"/>
              <a:t>Zákon o obecním rozpočtu</a:t>
            </a:r>
          </a:p>
          <a:p>
            <a:pPr lvl="1"/>
            <a:r>
              <a:rPr lang="cs-CZ" sz="1600" dirty="0" smtClean="0"/>
              <a:t>rozpočtová nařízení</a:t>
            </a:r>
            <a:r>
              <a:rPr lang="de-DE" sz="1600" dirty="0" smtClean="0"/>
              <a:t> </a:t>
            </a:r>
            <a:r>
              <a:rPr lang="de-DE" sz="1600" dirty="0"/>
              <a:t>2015; rozpočtová pravidla obcí, předpisy obcí s ustanoveními o požadavcích na schválení (např. úvěrů), rizikové finanční řízení atd.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22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A283D1-E3F4-4E4C-BF34-3AB07661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6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8A2AE1-A5C3-40CD-830F-84DE8F950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85" y="0"/>
            <a:ext cx="6099048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E71D2D8-1456-422E-802B-3A8FE4B777EA}"/>
              </a:ext>
            </a:extLst>
          </p:cNvPr>
          <p:cNvSpPr txBox="1"/>
          <p:nvPr/>
        </p:nvSpPr>
        <p:spPr>
          <a:xfrm>
            <a:off x="7178039" y="4355901"/>
            <a:ext cx="124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1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Zdroj:</a:t>
            </a:r>
          </a:p>
          <a:p>
            <a:pPr algn="l"/>
            <a:r>
              <a:rPr lang="de-A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Bauer et al. ed.</a:t>
            </a:r>
          </a:p>
          <a:p>
            <a:pPr algn="l"/>
            <a:r>
              <a:rPr lang="de-A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Finanční vyrovnání</a:t>
            </a:r>
          </a:p>
          <a:p>
            <a:pPr algn="l"/>
            <a:r>
              <a:rPr lang="de-AT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2017: Příručka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20AA549-18CC-4E4F-B60C-813EE4A8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240" y="342900"/>
            <a:ext cx="1744980" cy="857250"/>
          </a:xfrm>
        </p:spPr>
        <p:txBody>
          <a:bodyPr>
            <a:noAutofit/>
          </a:bodyPr>
          <a:lstStyle/>
          <a:p>
            <a:r>
              <a:rPr lang="cs-CZ" sz="2200" b="1" dirty="0" smtClean="0"/>
              <a:t>Jak funguje </a:t>
            </a:r>
            <a:r>
              <a:rPr lang="de-AT" sz="2200" b="1" dirty="0" smtClean="0"/>
              <a:t> </a:t>
            </a:r>
            <a:r>
              <a:rPr lang="de-AT" sz="2200" b="1" dirty="0" err="1" smtClean="0"/>
              <a:t>finanční</a:t>
            </a:r>
            <a:r>
              <a:rPr lang="de-AT" sz="2200" b="1" dirty="0" smtClean="0"/>
              <a:t> </a:t>
            </a:r>
            <a:r>
              <a:rPr lang="de-AT" sz="2200" b="1" dirty="0"/>
              <a:t>vyrovnání</a:t>
            </a:r>
            <a:endParaRPr lang="de-AT" sz="2200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216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185CC-6A42-4621-9CCE-F366EC8B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76" y="342900"/>
            <a:ext cx="7836244" cy="857250"/>
          </a:xfrm>
        </p:spPr>
        <p:txBody>
          <a:bodyPr>
            <a:normAutofit/>
          </a:bodyPr>
          <a:lstStyle/>
          <a:p>
            <a:r>
              <a:rPr lang="de-AT" sz="2800" b="1" dirty="0"/>
              <a:t>Výběr daní </a:t>
            </a:r>
            <a:r>
              <a:rPr lang="de-AT" sz="2000" dirty="0">
                <a:solidFill>
                  <a:schemeClr val="bg1"/>
                </a:solidFill>
                <a:highlight>
                  <a:srgbClr val="808080"/>
                </a:highlight>
              </a:rPr>
              <a:t>Stanovení podílů na příjmech (1/7)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7729A-6D36-47E1-87EF-9A7D2E2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7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46A4C3-29EF-42E1-9471-46F00DE515CD}"/>
              </a:ext>
            </a:extLst>
          </p:cNvPr>
          <p:cNvSpPr txBox="1"/>
          <p:nvPr/>
        </p:nvSpPr>
        <p:spPr>
          <a:xfrm>
            <a:off x="1525712" y="1306089"/>
            <a:ext cx="70192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1400" dirty="0">
                <a:latin typeface="+mj-lt"/>
              </a:rPr>
              <a:t>V </a:t>
            </a:r>
            <a:r>
              <a:rPr lang="de-AT" sz="1400" dirty="0" err="1">
                <a:latin typeface="+mj-lt"/>
              </a:rPr>
              <a:t>případě</a:t>
            </a:r>
            <a:r>
              <a:rPr lang="de-AT" sz="1400" dirty="0">
                <a:latin typeface="+mj-lt"/>
              </a:rPr>
              <a:t> </a:t>
            </a:r>
            <a:r>
              <a:rPr lang="cs-CZ" sz="1400" dirty="0" smtClean="0">
                <a:latin typeface="+mj-lt"/>
              </a:rPr>
              <a:t>federálních</a:t>
            </a:r>
            <a:r>
              <a:rPr lang="de-AT" sz="1400" dirty="0" smtClean="0">
                <a:latin typeface="+mj-lt"/>
              </a:rPr>
              <a:t> </a:t>
            </a:r>
            <a:r>
              <a:rPr lang="de-AT" sz="1400" dirty="0">
                <a:latin typeface="+mj-lt"/>
              </a:rPr>
              <a:t>daní se jedná o částku přibližně 8 mld.</a:t>
            </a:r>
          </a:p>
          <a:p>
            <a:pPr algn="l"/>
            <a:r>
              <a:rPr lang="de-AT" sz="1400" b="1" dirty="0" err="1" smtClean="0">
                <a:latin typeface="+mj-lt"/>
              </a:rPr>
              <a:t>výlučn</a:t>
            </a:r>
            <a:r>
              <a:rPr lang="cs-CZ" sz="1400" b="1" dirty="0" smtClean="0">
                <a:latin typeface="+mj-lt"/>
              </a:rPr>
              <a:t>ě</a:t>
            </a:r>
            <a:r>
              <a:rPr lang="de-AT" sz="1400" b="1" dirty="0" smtClean="0">
                <a:latin typeface="+mj-lt"/>
              </a:rPr>
              <a:t> </a:t>
            </a:r>
            <a:r>
              <a:rPr lang="cs-CZ" sz="1400" dirty="0" smtClean="0">
                <a:latin typeface="+mj-lt"/>
              </a:rPr>
              <a:t>spolkových</a:t>
            </a:r>
            <a:r>
              <a:rPr lang="de-AT" sz="1400" dirty="0" smtClean="0">
                <a:latin typeface="+mj-lt"/>
              </a:rPr>
              <a:t> </a:t>
            </a:r>
            <a:r>
              <a:rPr lang="de-AT" sz="1400" dirty="0">
                <a:latin typeface="+mj-lt"/>
              </a:rPr>
              <a:t>daní</a:t>
            </a:r>
          </a:p>
          <a:p>
            <a:r>
              <a:rPr lang="de-AT" sz="1400" dirty="0" smtClean="0">
                <a:latin typeface="+mj-lt"/>
              </a:rPr>
              <a:t>(</a:t>
            </a:r>
            <a:r>
              <a:rPr lang="cs-CZ" sz="1400" dirty="0" smtClean="0"/>
              <a:t>Příspěvky </a:t>
            </a:r>
            <a:r>
              <a:rPr lang="cs-CZ" sz="1400" dirty="0"/>
              <a:t>zaměstnavatele do </a:t>
            </a:r>
            <a:r>
              <a:rPr lang="cs-CZ" sz="1400" dirty="0" smtClean="0"/>
              <a:t>Fondu pro vyrovnání příjmových rozdílů v rodině</a:t>
            </a:r>
            <a:r>
              <a:rPr lang="de-AT" sz="1400" dirty="0" smtClean="0">
                <a:latin typeface="+mj-lt"/>
              </a:rPr>
              <a:t>, </a:t>
            </a:r>
            <a:r>
              <a:rPr lang="de-AT" sz="1400" dirty="0">
                <a:latin typeface="+mj-lt"/>
              </a:rPr>
              <a:t>poplatky atd.)</a:t>
            </a:r>
          </a:p>
          <a:p>
            <a:pPr algn="l"/>
            <a:endParaRPr lang="de-DE" sz="1400" dirty="0">
              <a:latin typeface="+mj-lt"/>
            </a:endParaRPr>
          </a:p>
          <a:p>
            <a:pPr algn="l"/>
            <a:r>
              <a:rPr lang="de-DE" sz="1400" dirty="0">
                <a:latin typeface="+mj-lt"/>
              </a:rPr>
              <a:t>Ostatní federální odvody jsou </a:t>
            </a:r>
            <a:r>
              <a:rPr lang="de-DE" sz="1400" b="1" dirty="0">
                <a:latin typeface="+mj-lt"/>
              </a:rPr>
              <a:t>společné</a:t>
            </a:r>
          </a:p>
          <a:p>
            <a:pPr algn="l"/>
            <a:r>
              <a:rPr lang="cs-CZ" sz="1400" b="1" dirty="0" smtClean="0">
                <a:latin typeface="+mj-lt"/>
              </a:rPr>
              <a:t>spolkové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>
                <a:latin typeface="+mj-lt"/>
              </a:rPr>
              <a:t>daně, </a:t>
            </a:r>
            <a:r>
              <a:rPr lang="de-DE" sz="1400" dirty="0">
                <a:latin typeface="+mj-lt"/>
              </a:rPr>
              <a:t>z nichž většina se </a:t>
            </a:r>
            <a:r>
              <a:rPr lang="cs-CZ" sz="1400" dirty="0" smtClean="0">
                <a:latin typeface="+mj-lt"/>
              </a:rPr>
              <a:t>rozděluje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podle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jednotného</a:t>
            </a:r>
            <a:r>
              <a:rPr lang="cs-CZ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klíč</a:t>
            </a:r>
            <a:r>
              <a:rPr lang="cs-CZ" sz="1400" dirty="0" smtClean="0">
                <a:latin typeface="+mj-lt"/>
              </a:rPr>
              <a:t>e</a:t>
            </a:r>
            <a:r>
              <a:rPr lang="de-DE" sz="1400" dirty="0" smtClean="0">
                <a:latin typeface="+mj-lt"/>
              </a:rPr>
              <a:t> (</a:t>
            </a:r>
            <a:r>
              <a:rPr lang="cs-CZ" sz="1400" dirty="0" smtClean="0">
                <a:latin typeface="+mj-lt"/>
              </a:rPr>
              <a:t>spolková </a:t>
            </a:r>
            <a:r>
              <a:rPr lang="de-DE" sz="1400" dirty="0" err="1" smtClean="0">
                <a:latin typeface="+mj-lt"/>
              </a:rPr>
              <a:t>vláda</a:t>
            </a:r>
            <a:r>
              <a:rPr lang="de-DE" sz="1400" dirty="0" smtClean="0">
                <a:latin typeface="+mj-lt"/>
              </a:rPr>
              <a:t>/</a:t>
            </a:r>
            <a:r>
              <a:rPr lang="cs-CZ" sz="1400" dirty="0" smtClean="0">
                <a:latin typeface="+mj-lt"/>
              </a:rPr>
              <a:t>spolkové země</a:t>
            </a:r>
            <a:r>
              <a:rPr lang="de-DE" sz="1400" dirty="0" smtClean="0">
                <a:latin typeface="+mj-lt"/>
              </a:rPr>
              <a:t>/</a:t>
            </a:r>
            <a:r>
              <a:rPr lang="de-DE" sz="1400" dirty="0" err="1" smtClean="0">
                <a:latin typeface="+mj-lt"/>
              </a:rPr>
              <a:t>obce</a:t>
            </a:r>
            <a:r>
              <a:rPr lang="de-DE" sz="1400" dirty="0">
                <a:latin typeface="+mj-lt"/>
              </a:rPr>
              <a:t>: </a:t>
            </a:r>
          </a:p>
          <a:p>
            <a:pPr algn="l"/>
            <a:r>
              <a:rPr lang="de-DE" sz="1400" dirty="0">
                <a:latin typeface="+mj-lt"/>
              </a:rPr>
              <a:t>67,934 %/20,217 %/11,849 %).</a:t>
            </a:r>
          </a:p>
          <a:p>
            <a:pPr algn="l"/>
            <a:endParaRPr lang="de-AT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711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185CC-6A42-4621-9CCE-F366EC8B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76" y="342900"/>
            <a:ext cx="7836244" cy="857250"/>
          </a:xfrm>
        </p:spPr>
        <p:txBody>
          <a:bodyPr>
            <a:normAutofit/>
          </a:bodyPr>
          <a:lstStyle/>
          <a:p>
            <a:r>
              <a:rPr lang="de-AT" sz="2800" b="1" dirty="0"/>
              <a:t>Výběr daní </a:t>
            </a:r>
            <a:r>
              <a:rPr lang="de-AT" sz="2000" dirty="0">
                <a:solidFill>
                  <a:schemeClr val="bg1"/>
                </a:solidFill>
                <a:highlight>
                  <a:srgbClr val="808080"/>
                </a:highlight>
              </a:rPr>
              <a:t>Stanovení podílů na příjmech (2/7)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7729A-6D36-47E1-87EF-9A7D2E2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8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FAE6041-CAE4-45FB-9027-5B25F314D363}"/>
              </a:ext>
            </a:extLst>
          </p:cNvPr>
          <p:cNvSpPr txBox="1"/>
          <p:nvPr/>
        </p:nvSpPr>
        <p:spPr>
          <a:xfrm>
            <a:off x="1162976" y="1015484"/>
            <a:ext cx="4906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Příjmy z hlavních </a:t>
            </a:r>
            <a:r>
              <a:rPr lang="de-DE" dirty="0" err="1"/>
              <a:t>společných</a:t>
            </a:r>
            <a:r>
              <a:rPr lang="de-DE" dirty="0"/>
              <a:t> </a:t>
            </a:r>
            <a:r>
              <a:rPr lang="cs-CZ" dirty="0" smtClean="0"/>
              <a:t>spolkových</a:t>
            </a:r>
            <a:r>
              <a:rPr lang="de-DE" dirty="0" smtClean="0"/>
              <a:t> </a:t>
            </a:r>
            <a:r>
              <a:rPr lang="de-DE" dirty="0"/>
              <a:t>daní 2023</a:t>
            </a:r>
          </a:p>
          <a:p>
            <a:r>
              <a:rPr lang="de-DE" dirty="0"/>
              <a:t>(v milionech EUR)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05E807-E84D-4177-BFC1-5571899A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42" y="2044410"/>
            <a:ext cx="4088740" cy="30193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512A3C-6311-42DD-AE23-FE083D250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63" y="2257494"/>
            <a:ext cx="4088740" cy="25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8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BA1864-D51D-4A33-97B4-52003158D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1200150"/>
            <a:ext cx="8036719" cy="38331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1185CC-6A42-4621-9CCE-F366EC8B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76" y="342900"/>
            <a:ext cx="7836244" cy="857250"/>
          </a:xfrm>
        </p:spPr>
        <p:txBody>
          <a:bodyPr>
            <a:normAutofit fontScale="90000"/>
          </a:bodyPr>
          <a:lstStyle/>
          <a:p>
            <a:r>
              <a:rPr lang="de-AT" sz="2800" b="1" dirty="0" err="1"/>
              <a:t>Rozdělení</a:t>
            </a:r>
            <a:r>
              <a:rPr lang="de-AT" sz="2800" b="1" dirty="0"/>
              <a:t> </a:t>
            </a:r>
            <a:r>
              <a:rPr lang="cs-CZ" sz="2800" b="1" dirty="0" smtClean="0"/>
              <a:t>mezi spolkovou vládu</a:t>
            </a:r>
            <a:r>
              <a:rPr lang="de-AT" sz="2800" b="1" dirty="0" smtClean="0"/>
              <a:t>/</a:t>
            </a:r>
            <a:r>
              <a:rPr lang="cs-CZ" sz="2800" b="1" dirty="0" smtClean="0"/>
              <a:t>spolkové země</a:t>
            </a:r>
            <a:r>
              <a:rPr lang="de-AT" sz="2800" b="1" dirty="0" smtClean="0"/>
              <a:t>/</a:t>
            </a:r>
            <a:r>
              <a:rPr lang="cs-CZ" sz="2800" b="1" dirty="0" smtClean="0"/>
              <a:t>obce </a:t>
            </a:r>
            <a:r>
              <a:rPr lang="de-AT" sz="2800" b="1" dirty="0" smtClean="0"/>
              <a:t> </a:t>
            </a:r>
            <a:r>
              <a:rPr lang="de-AT" sz="2000" dirty="0">
                <a:solidFill>
                  <a:schemeClr val="bg1"/>
                </a:solidFill>
                <a:highlight>
                  <a:srgbClr val="808080"/>
                </a:highlight>
              </a:rPr>
              <a:t>Stanovení podílů na příjmech (3/7)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07729A-6D36-47E1-87EF-9A7D2E2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6261-B3C1-2C40-BC4E-9CFCAD24F564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14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1495</Words>
  <Application>Microsoft Office PowerPoint</Application>
  <PresentationFormat>Předvádění na obrazovce (16:9)</PresentationFormat>
  <Paragraphs>150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</vt:lpstr>
      <vt:lpstr>Office-Design</vt:lpstr>
      <vt:lpstr>Národní finanční konference SMO Praha, 28.-29. listopadu 2024</vt:lpstr>
      <vt:lpstr>Přehled - Struktura obcí v Rakousku</vt:lpstr>
      <vt:lpstr>Struktura rozpočtu obcí (kromě Vídně) 2022</vt:lpstr>
      <vt:lpstr>Struktura rozpočtu obcí (kromě Vídně) 2022</vt:lpstr>
      <vt:lpstr>Obecní finance - právní základ </vt:lpstr>
      <vt:lpstr>Jak funguje  finanční vyrovnání</vt:lpstr>
      <vt:lpstr>Výběr daní Stanovení podílů na příjmech (1/7)</vt:lpstr>
      <vt:lpstr>Výběr daní Stanovení podílů na příjmech (2/7)</vt:lpstr>
      <vt:lpstr>Rozdělení mezi spolkovou vládu/spolkové země/obce  Stanovení podílů na příjmech (3/7)</vt:lpstr>
      <vt:lpstr>Rozdělení obcí Stanovení podílů na příjmech (4/7)</vt:lpstr>
      <vt:lpstr>Odstupňovaný počet obyvatel Výpočet podílů na příjmech (5/7)</vt:lpstr>
      <vt:lpstr>Výsledky rozdělení Stanovení podílů na příjmech (6/7)</vt:lpstr>
      <vt:lpstr>Výsledky rozdělení Stanovení podílů na příjmech (7/7)</vt:lpstr>
      <vt:lpstr>Obecní daň - Obecné</vt:lpstr>
      <vt:lpstr>Obecní daň -  Příjmy se v jednotlivých obcích značně liší.</vt:lpstr>
      <vt:lpstr>Obecní daň - příjmy 2022 </vt:lpstr>
      <vt:lpstr>Místní daň - rozdělení </vt:lpstr>
      <vt:lpstr>Exkurs: Konzultační mechanismus</vt:lpstr>
      <vt:lpstr>Fiskální výzvy</vt:lpstr>
      <vt:lpstr>Prezentace aplikace PowerPoint</vt:lpstr>
    </vt:vector>
  </TitlesOfParts>
  <Company>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 k</dc:creator>
  <cp:keywords>, docId:AE853417CF710F4C30C3288CACD363CD</cp:keywords>
  <cp:lastModifiedBy>Admin</cp:lastModifiedBy>
  <cp:revision>697</cp:revision>
  <cp:lastPrinted>2023-03-02T14:52:07Z</cp:lastPrinted>
  <dcterms:created xsi:type="dcterms:W3CDTF">2018-07-12T08:39:11Z</dcterms:created>
  <dcterms:modified xsi:type="dcterms:W3CDTF">2024-11-27T08:21:47Z</dcterms:modified>
</cp:coreProperties>
</file>