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316" r:id="rId3"/>
    <p:sldId id="274" r:id="rId4"/>
    <p:sldId id="298" r:id="rId5"/>
    <p:sldId id="297" r:id="rId6"/>
    <p:sldId id="317" r:id="rId7"/>
    <p:sldId id="318" r:id="rId8"/>
    <p:sldId id="286" r:id="rId9"/>
    <p:sldId id="287" r:id="rId10"/>
    <p:sldId id="288" r:id="rId11"/>
    <p:sldId id="319" r:id="rId12"/>
    <p:sldId id="291" r:id="rId13"/>
    <p:sldId id="292" r:id="rId14"/>
    <p:sldId id="324" r:id="rId15"/>
    <p:sldId id="325" r:id="rId16"/>
    <p:sldId id="293" r:id="rId17"/>
    <p:sldId id="296" r:id="rId18"/>
  </p:sldIdLst>
  <p:sldSz cx="9144000" cy="5143500" type="screen16x9"/>
  <p:notesSz cx="6735763" cy="9866313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234">
          <p15:clr>
            <a:srgbClr val="A4A3A4"/>
          </p15:clr>
        </p15:guide>
        <p15:guide id="3" pos="7514">
          <p15:clr>
            <a:srgbClr val="A4A3A4"/>
          </p15:clr>
        </p15:guide>
        <p15:guide id="4" orient="horz" pos="3185">
          <p15:clr>
            <a:srgbClr val="A4A3A4"/>
          </p15:clr>
        </p15:guide>
        <p15:guide id="5" pos="176">
          <p15:clr>
            <a:srgbClr val="A4A3A4"/>
          </p15:clr>
        </p15:guide>
        <p15:guide id="6" pos="56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57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57" autoAdjust="0"/>
  </p:normalViewPr>
  <p:slideViewPr>
    <p:cSldViewPr snapToGrid="0">
      <p:cViewPr varScale="1">
        <p:scale>
          <a:sx n="136" d="100"/>
          <a:sy n="136" d="100"/>
        </p:scale>
        <p:origin x="816" y="120"/>
      </p:cViewPr>
      <p:guideLst>
        <p:guide orient="horz" pos="4247"/>
        <p:guide pos="234"/>
        <p:guide pos="7514"/>
        <p:guide orient="horz" pos="3185"/>
        <p:guide pos="176"/>
        <p:guide pos="56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3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371288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3" y="9371288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1330325"/>
            <a:ext cx="6386513" cy="3592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61571" y="5123236"/>
            <a:ext cx="5292563" cy="419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747368" y="10111553"/>
            <a:ext cx="2866806" cy="53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1330325"/>
            <a:ext cx="6386513" cy="3592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11:notes"/>
          <p:cNvSpPr txBox="1">
            <a:spLocks noGrp="1"/>
          </p:cNvSpPr>
          <p:nvPr>
            <p:ph type="body" idx="1"/>
          </p:nvPr>
        </p:nvSpPr>
        <p:spPr>
          <a:xfrm>
            <a:off x="661571" y="5123236"/>
            <a:ext cx="5292563" cy="419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1:notes"/>
          <p:cNvSpPr txBox="1">
            <a:spLocks noGrp="1"/>
          </p:cNvSpPr>
          <p:nvPr>
            <p:ph type="sldNum" idx="12"/>
          </p:nvPr>
        </p:nvSpPr>
        <p:spPr>
          <a:xfrm>
            <a:off x="3747368" y="10111553"/>
            <a:ext cx="2866806" cy="53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7723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1330325"/>
            <a:ext cx="6386513" cy="3592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p17:notes"/>
          <p:cNvSpPr txBox="1">
            <a:spLocks noGrp="1"/>
          </p:cNvSpPr>
          <p:nvPr>
            <p:ph type="body" idx="1"/>
          </p:nvPr>
        </p:nvSpPr>
        <p:spPr>
          <a:xfrm>
            <a:off x="661571" y="5123236"/>
            <a:ext cx="5292563" cy="419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17:notes"/>
          <p:cNvSpPr txBox="1">
            <a:spLocks noGrp="1"/>
          </p:cNvSpPr>
          <p:nvPr>
            <p:ph type="sldNum" idx="12"/>
          </p:nvPr>
        </p:nvSpPr>
        <p:spPr>
          <a:xfrm>
            <a:off x="3747368" y="10111553"/>
            <a:ext cx="2866806" cy="53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4761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1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1:notes"/>
          <p:cNvSpPr txBox="1">
            <a:spLocks noGrp="1"/>
          </p:cNvSpPr>
          <p:nvPr>
            <p:ph type="sldNum" idx="12"/>
          </p:nvPr>
        </p:nvSpPr>
        <p:spPr>
          <a:xfrm>
            <a:off x="3815373" y="9371288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0296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1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1:notes"/>
          <p:cNvSpPr txBox="1">
            <a:spLocks noGrp="1"/>
          </p:cNvSpPr>
          <p:nvPr>
            <p:ph type="sldNum" idx="12"/>
          </p:nvPr>
        </p:nvSpPr>
        <p:spPr>
          <a:xfrm>
            <a:off x="3815373" y="9371288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5571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1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1:notes"/>
          <p:cNvSpPr txBox="1">
            <a:spLocks noGrp="1"/>
          </p:cNvSpPr>
          <p:nvPr>
            <p:ph type="sldNum" idx="12"/>
          </p:nvPr>
        </p:nvSpPr>
        <p:spPr>
          <a:xfrm>
            <a:off x="3815373" y="9371288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201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1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1:notes"/>
          <p:cNvSpPr txBox="1">
            <a:spLocks noGrp="1"/>
          </p:cNvSpPr>
          <p:nvPr>
            <p:ph type="sldNum" idx="12"/>
          </p:nvPr>
        </p:nvSpPr>
        <p:spPr>
          <a:xfrm>
            <a:off x="3815373" y="9371288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836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1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1:notes"/>
          <p:cNvSpPr txBox="1">
            <a:spLocks noGrp="1"/>
          </p:cNvSpPr>
          <p:nvPr>
            <p:ph type="sldNum" idx="12"/>
          </p:nvPr>
        </p:nvSpPr>
        <p:spPr>
          <a:xfrm>
            <a:off x="3815373" y="9371288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7451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15373" y="9371288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456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:notes"/>
          <p:cNvSpPr txBox="1">
            <a:spLocks noGrp="1"/>
          </p:cNvSpPr>
          <p:nvPr>
            <p:ph type="sldNum" idx="12"/>
          </p:nvPr>
        </p:nvSpPr>
        <p:spPr>
          <a:xfrm>
            <a:off x="3815373" y="9371288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7644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p19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5" name="Google Shape;555;p19:notes"/>
          <p:cNvSpPr txBox="1">
            <a:spLocks noGrp="1"/>
          </p:cNvSpPr>
          <p:nvPr>
            <p:ph type="sldNum" idx="12"/>
          </p:nvPr>
        </p:nvSpPr>
        <p:spPr>
          <a:xfrm>
            <a:off x="3815373" y="9371288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:notes"/>
          <p:cNvSpPr txBox="1">
            <a:spLocks noGrp="1"/>
          </p:cNvSpPr>
          <p:nvPr>
            <p:ph type="sldNum" idx="12"/>
          </p:nvPr>
        </p:nvSpPr>
        <p:spPr>
          <a:xfrm>
            <a:off x="3815373" y="9371288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6226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:notes"/>
          <p:cNvSpPr txBox="1">
            <a:spLocks noGrp="1"/>
          </p:cNvSpPr>
          <p:nvPr>
            <p:ph type="sldNum" idx="12"/>
          </p:nvPr>
        </p:nvSpPr>
        <p:spPr>
          <a:xfrm>
            <a:off x="3815373" y="9371288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1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9" name="Google Shape;379;p11:notes"/>
          <p:cNvSpPr txBox="1">
            <a:spLocks noGrp="1"/>
          </p:cNvSpPr>
          <p:nvPr>
            <p:ph type="sldNum" idx="12"/>
          </p:nvPr>
        </p:nvSpPr>
        <p:spPr>
          <a:xfrm>
            <a:off x="3815373" y="9371288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3002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1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1:notes"/>
          <p:cNvSpPr txBox="1">
            <a:spLocks noGrp="1"/>
          </p:cNvSpPr>
          <p:nvPr>
            <p:ph type="sldNum" idx="12"/>
          </p:nvPr>
        </p:nvSpPr>
        <p:spPr>
          <a:xfrm>
            <a:off x="3815373" y="9371288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1032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1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1:notes"/>
          <p:cNvSpPr txBox="1">
            <a:spLocks noGrp="1"/>
          </p:cNvSpPr>
          <p:nvPr>
            <p:ph type="sldNum" idx="12"/>
          </p:nvPr>
        </p:nvSpPr>
        <p:spPr>
          <a:xfrm>
            <a:off x="3815373" y="9371288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0237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1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1:notes"/>
          <p:cNvSpPr txBox="1">
            <a:spLocks noGrp="1"/>
          </p:cNvSpPr>
          <p:nvPr>
            <p:ph type="sldNum" idx="12"/>
          </p:nvPr>
        </p:nvSpPr>
        <p:spPr>
          <a:xfrm>
            <a:off x="3815373" y="9371288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07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entury Gothic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0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1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entury Gothic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6852028" y="4780125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PPT模板下载：www.1ppt.com/moban/     行业PPT模板：www.1ppt.com/hangye/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节日PPT模板：www.1ppt.com/jieri/           PPT素材下载：www.1ppt.com/sucai/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PPT背景图片：www.1ppt.com/beijing/      PPT图表下载：www.1ppt.com/tubiao/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优秀PPT下载：www.1ppt.com/xiazai/        PPT教程： www.1ppt.com/powerpoint/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Word教程： www.1ppt.com/word/              Excel教程：www.1ppt.com/excel/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资料下载：www.1ppt.com/ziliao/                PPT课件下载：www.1ppt.com/kejian/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范文下载：www.1ppt.com/fanwen/             试卷下载：www.1ppt.com/shiti/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教案下载：www.1ppt.com/jiaoan/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字体下载：www.1ppt.com/ziti/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8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9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5C38565-2758-4AA4-AAD5-A8FF558FF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282" y="34331"/>
            <a:ext cx="4097111" cy="2522376"/>
          </a:xfrm>
          <a:prstGeom prst="rect">
            <a:avLst/>
          </a:prstGeom>
        </p:spPr>
      </p:pic>
      <p:sp>
        <p:nvSpPr>
          <p:cNvPr id="94" name="Google Shape;94;p14"/>
          <p:cNvSpPr txBox="1"/>
          <p:nvPr/>
        </p:nvSpPr>
        <p:spPr>
          <a:xfrm>
            <a:off x="1993448" y="841793"/>
            <a:ext cx="1681994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400" b="0" i="0" u="none" strike="noStrike" cap="none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2022</a:t>
            </a:r>
          </a:p>
        </p:txBody>
      </p:sp>
      <p:sp>
        <p:nvSpPr>
          <p:cNvPr id="95" name="Google Shape;95;p14"/>
          <p:cNvSpPr/>
          <p:nvPr/>
        </p:nvSpPr>
        <p:spPr>
          <a:xfrm rot="10800000" flipH="1">
            <a:off x="1535727" y="2571751"/>
            <a:ext cx="311624" cy="3116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4"/>
          <p:cNvSpPr/>
          <p:nvPr/>
        </p:nvSpPr>
        <p:spPr>
          <a:xfrm rot="10800000" flipH="1">
            <a:off x="7944520" y="4415168"/>
            <a:ext cx="641417" cy="6414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4"/>
          <p:cNvSpPr/>
          <p:nvPr/>
        </p:nvSpPr>
        <p:spPr>
          <a:xfrm rot="10800000" flipH="1">
            <a:off x="777309" y="-452250"/>
            <a:ext cx="1070042" cy="10700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4"/>
          <p:cNvSpPr/>
          <p:nvPr/>
        </p:nvSpPr>
        <p:spPr>
          <a:xfrm rot="10800000" flipH="1">
            <a:off x="5731480" y="3052352"/>
            <a:ext cx="227088" cy="22708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1" name="Google Shape;101;p14"/>
          <p:cNvGrpSpPr/>
          <p:nvPr/>
        </p:nvGrpSpPr>
        <p:grpSpPr>
          <a:xfrm>
            <a:off x="-949778" y="3057525"/>
            <a:ext cx="3124200" cy="3124200"/>
            <a:chOff x="-1266371" y="4076700"/>
            <a:chExt cx="4165600" cy="4165600"/>
          </a:xfrm>
        </p:grpSpPr>
        <p:sp>
          <p:nvSpPr>
            <p:cNvPr id="102" name="Google Shape;102;p14"/>
            <p:cNvSpPr/>
            <p:nvPr/>
          </p:nvSpPr>
          <p:spPr>
            <a:xfrm>
              <a:off x="-1025071" y="4318000"/>
              <a:ext cx="3683000" cy="3683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103" name="Google Shape;103;p14"/>
            <p:cNvGrpSpPr/>
            <p:nvPr/>
          </p:nvGrpSpPr>
          <p:grpSpPr>
            <a:xfrm>
              <a:off x="-1266371" y="4076700"/>
              <a:ext cx="4165600" cy="4165600"/>
              <a:chOff x="-1266371" y="4076700"/>
              <a:chExt cx="4165600" cy="4165600"/>
            </a:xfrm>
          </p:grpSpPr>
          <p:sp>
            <p:nvSpPr>
              <p:cNvPr id="104" name="Google Shape;104;p14"/>
              <p:cNvSpPr/>
              <p:nvPr/>
            </p:nvSpPr>
            <p:spPr>
              <a:xfrm>
                <a:off x="2697616" y="5348316"/>
                <a:ext cx="161925" cy="16192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5" name="Google Shape;105;p14"/>
              <p:cNvSpPr/>
              <p:nvPr/>
            </p:nvSpPr>
            <p:spPr>
              <a:xfrm>
                <a:off x="-1266371" y="4076700"/>
                <a:ext cx="4165600" cy="4165600"/>
              </a:xfrm>
              <a:prstGeom prst="ellipse">
                <a:avLst/>
              </a:prstGeom>
              <a:noFill/>
              <a:ln w="12700" cap="flat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6" name="Google Shape;106;p14"/>
              <p:cNvSpPr/>
              <p:nvPr/>
            </p:nvSpPr>
            <p:spPr>
              <a:xfrm>
                <a:off x="-920228" y="7346082"/>
                <a:ext cx="161925" cy="16192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107" name="Google Shape;107;p14"/>
          <p:cNvGrpSpPr/>
          <p:nvPr/>
        </p:nvGrpSpPr>
        <p:grpSpPr>
          <a:xfrm>
            <a:off x="6843032" y="-1530568"/>
            <a:ext cx="4097111" cy="4162338"/>
            <a:chOff x="9124043" y="-2040757"/>
            <a:chExt cx="5462814" cy="5549784"/>
          </a:xfrm>
        </p:grpSpPr>
        <p:sp>
          <p:nvSpPr>
            <p:cNvPr id="108" name="Google Shape;108;p14"/>
            <p:cNvSpPr/>
            <p:nvPr/>
          </p:nvSpPr>
          <p:spPr>
            <a:xfrm>
              <a:off x="9471164" y="-1684282"/>
              <a:ext cx="4768572" cy="476857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109" name="Google Shape;109;p14"/>
            <p:cNvGrpSpPr/>
            <p:nvPr/>
          </p:nvGrpSpPr>
          <p:grpSpPr>
            <a:xfrm>
              <a:off x="9124043" y="-2040757"/>
              <a:ext cx="5462814" cy="5549784"/>
              <a:chOff x="9124043" y="-2040757"/>
              <a:chExt cx="5462814" cy="5549784"/>
            </a:xfrm>
          </p:grpSpPr>
          <p:sp>
            <p:nvSpPr>
              <p:cNvPr id="110" name="Google Shape;110;p14"/>
              <p:cNvSpPr/>
              <p:nvPr/>
            </p:nvSpPr>
            <p:spPr>
              <a:xfrm>
                <a:off x="11447915" y="3347102"/>
                <a:ext cx="161925" cy="16192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1" name="Google Shape;111;p14"/>
              <p:cNvSpPr/>
              <p:nvPr/>
            </p:nvSpPr>
            <p:spPr>
              <a:xfrm>
                <a:off x="9124043" y="-2040757"/>
                <a:ext cx="5462814" cy="5462814"/>
              </a:xfrm>
              <a:prstGeom prst="ellipse">
                <a:avLst/>
              </a:prstGeom>
              <a:noFill/>
              <a:ln w="12700" cap="flat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2" name="Google Shape;112;p14"/>
              <p:cNvSpPr/>
              <p:nvPr/>
            </p:nvSpPr>
            <p:spPr>
              <a:xfrm>
                <a:off x="12552815" y="-2009573"/>
                <a:ext cx="161925" cy="16192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113" name="Google Shape;113;p14"/>
          <p:cNvGrpSpPr/>
          <p:nvPr/>
        </p:nvGrpSpPr>
        <p:grpSpPr>
          <a:xfrm>
            <a:off x="2092004" y="1740684"/>
            <a:ext cx="4896365" cy="34289"/>
            <a:chOff x="5029200" y="2769580"/>
            <a:chExt cx="6528487" cy="45719"/>
          </a:xfrm>
        </p:grpSpPr>
        <p:sp>
          <p:nvSpPr>
            <p:cNvPr id="114" name="Google Shape;114;p14"/>
            <p:cNvSpPr/>
            <p:nvPr/>
          </p:nvSpPr>
          <p:spPr>
            <a:xfrm>
              <a:off x="5029200" y="2769580"/>
              <a:ext cx="723900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115" name="Google Shape;115;p14"/>
            <p:cNvCxnSpPr/>
            <p:nvPr/>
          </p:nvCxnSpPr>
          <p:spPr>
            <a:xfrm>
              <a:off x="5711825" y="2792439"/>
              <a:ext cx="5845862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16" name="Google Shape;116;p14"/>
          <p:cNvSpPr/>
          <p:nvPr/>
        </p:nvSpPr>
        <p:spPr>
          <a:xfrm rot="10800000" flipH="1">
            <a:off x="4215294" y="1525316"/>
            <a:ext cx="122126" cy="12212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14"/>
          <p:cNvSpPr txBox="1"/>
          <p:nvPr/>
        </p:nvSpPr>
        <p:spPr>
          <a:xfrm>
            <a:off x="1993447" y="1930030"/>
            <a:ext cx="5328204" cy="135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pl-PL" sz="2400" dirty="0">
                <a:solidFill>
                  <a:srgbClr val="3F3F3F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Hledání cest pro moderní technologie v labyrintu odpadů</a:t>
            </a:r>
          </a:p>
          <a:p>
            <a:pPr lvl="0"/>
            <a:endParaRPr lang="pl-PL" sz="2400" dirty="0">
              <a:solidFill>
                <a:srgbClr val="3F3F3F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2460445" y="4354167"/>
            <a:ext cx="4902653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dirty="0">
                <a:solidFill>
                  <a:srgbClr val="3F3F3F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www.</a:t>
            </a:r>
            <a:r>
              <a:rPr lang="cs-CZ" sz="1200" dirty="0" err="1">
                <a:solidFill>
                  <a:srgbClr val="3F3F3F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wasten</a:t>
            </a:r>
            <a:r>
              <a:rPr lang="tr-TR" sz="1200" dirty="0">
                <a:solidFill>
                  <a:srgbClr val="3F3F3F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</a:t>
            </a:r>
            <a:r>
              <a:rPr lang="cs-CZ" sz="1200" dirty="0" err="1">
                <a:solidFill>
                  <a:srgbClr val="3F3F3F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cz</a:t>
            </a:r>
            <a:endParaRPr sz="1200" dirty="0">
              <a:solidFill>
                <a:srgbClr val="3F3F3F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26" name="Picture 2" descr="Loga Ministerstva průmyslu a obchodu | MPO">
            <a:extLst>
              <a:ext uri="{FF2B5EF4-FFF2-40B4-BE49-F238E27FC236}">
                <a16:creationId xmlns:a16="http://schemas.microsoft.com/office/drawing/2014/main" id="{09C1FFA0-D327-41A9-91A8-B0C3D05B5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062" y="4011237"/>
            <a:ext cx="1562333" cy="8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vropská vlajka | Evropská unie">
            <a:extLst>
              <a:ext uri="{FF2B5EF4-FFF2-40B4-BE49-F238E27FC236}">
                <a16:creationId xmlns:a16="http://schemas.microsoft.com/office/drawing/2014/main" id="{6AA6D81B-B743-45D5-AD40-88E43C01A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55" y="4128322"/>
            <a:ext cx="1077068" cy="71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ovéPole 30">
            <a:extLst>
              <a:ext uri="{FF2B5EF4-FFF2-40B4-BE49-F238E27FC236}">
                <a16:creationId xmlns:a16="http://schemas.microsoft.com/office/drawing/2014/main" id="{8FE3C380-6D39-69A5-39C6-C7B178DF0E82}"/>
              </a:ext>
            </a:extLst>
          </p:cNvPr>
          <p:cNvSpPr txBox="1"/>
          <p:nvPr/>
        </p:nvSpPr>
        <p:spPr>
          <a:xfrm>
            <a:off x="1993447" y="2874265"/>
            <a:ext cx="595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3F3F3F"/>
                </a:solidFill>
                <a:latin typeface="Century Gothic" panose="020B0502020202020204" pitchFamily="34" charset="0"/>
              </a:rPr>
              <a:t>RNDr. Radek </a:t>
            </a:r>
            <a:r>
              <a:rPr lang="cs-CZ" sz="1200" b="1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Hořeňovský</a:t>
            </a:r>
            <a:endParaRPr lang="cs-CZ" sz="1200" b="1" dirty="0">
              <a:solidFill>
                <a:srgbClr val="3F3F3F"/>
              </a:solidFill>
              <a:latin typeface="Century Gothic" panose="020B0502020202020204" pitchFamily="34" charset="0"/>
            </a:endParaRPr>
          </a:p>
          <a:p>
            <a:r>
              <a:rPr lang="cs-CZ" sz="1200" b="1" dirty="0">
                <a:solidFill>
                  <a:srgbClr val="3F3F3F"/>
                </a:solidFill>
                <a:latin typeface="Century Gothic" panose="020B0502020202020204" pitchFamily="34" charset="0"/>
              </a:rPr>
              <a:t>KONTAKTNÍ DEN STAROSTŮ NA ŽOFÍNE</a:t>
            </a:r>
          </a:p>
          <a:p>
            <a:r>
              <a:rPr lang="cs-CZ" sz="1200" b="1" dirty="0">
                <a:solidFill>
                  <a:srgbClr val="3F3F3F"/>
                </a:solidFill>
                <a:latin typeface="Century Gothic" panose="020B0502020202020204" pitchFamily="34" charset="0"/>
              </a:rPr>
              <a:t>16. 6. 2022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4"/>
          <p:cNvSpPr/>
          <p:nvPr/>
        </p:nvSpPr>
        <p:spPr>
          <a:xfrm rot="10800000" flipH="1">
            <a:off x="466726" y="228401"/>
            <a:ext cx="496860" cy="4968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24"/>
          <p:cNvSpPr/>
          <p:nvPr/>
        </p:nvSpPr>
        <p:spPr>
          <a:xfrm rot="10800000" flipH="1">
            <a:off x="-248430" y="-268460"/>
            <a:ext cx="1058055" cy="1058055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24"/>
          <p:cNvSpPr txBox="1"/>
          <p:nvPr/>
        </p:nvSpPr>
        <p:spPr>
          <a:xfrm>
            <a:off x="517512" y="303706"/>
            <a:ext cx="395287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94" name="Google Shape;394;p24"/>
          <p:cNvGrpSpPr/>
          <p:nvPr/>
        </p:nvGrpSpPr>
        <p:grpSpPr>
          <a:xfrm>
            <a:off x="1110238" y="942299"/>
            <a:ext cx="6688114" cy="3408018"/>
            <a:chOff x="1587695" y="4243599"/>
            <a:chExt cx="3908233" cy="3954833"/>
          </a:xfrm>
        </p:grpSpPr>
        <p:sp>
          <p:nvSpPr>
            <p:cNvPr id="395" name="Google Shape;395;p24"/>
            <p:cNvSpPr txBox="1"/>
            <p:nvPr/>
          </p:nvSpPr>
          <p:spPr>
            <a:xfrm>
              <a:off x="1587695" y="4243599"/>
              <a:ext cx="3794030" cy="410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 b="1" dirty="0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Vybavení laboratoře</a:t>
              </a:r>
              <a:r>
                <a:rPr lang="tr-TR" sz="1400" b="1" dirty="0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centra Cir Econ:</a:t>
              </a:r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1636106" y="4816740"/>
              <a:ext cx="3859822" cy="33816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9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cs-CZ" sz="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397" name="Google Shape;397;p24"/>
            <p:cNvGrpSpPr/>
            <p:nvPr/>
          </p:nvGrpSpPr>
          <p:grpSpPr>
            <a:xfrm>
              <a:off x="1643704" y="4551111"/>
              <a:ext cx="3656467" cy="45719"/>
              <a:chOff x="4957361" y="2642186"/>
              <a:chExt cx="3656467" cy="45719"/>
            </a:xfrm>
          </p:grpSpPr>
          <p:sp>
            <p:nvSpPr>
              <p:cNvPr id="398" name="Google Shape;398;p24"/>
              <p:cNvSpPr/>
              <p:nvPr/>
            </p:nvSpPr>
            <p:spPr>
              <a:xfrm>
                <a:off x="4957361" y="2642186"/>
                <a:ext cx="7239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cxnSp>
            <p:nvCxnSpPr>
              <p:cNvPr id="399" name="Google Shape;399;p24"/>
              <p:cNvCxnSpPr/>
              <p:nvPr/>
            </p:nvCxnSpPr>
            <p:spPr>
              <a:xfrm>
                <a:off x="5639986" y="2665048"/>
                <a:ext cx="297384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406" name="Google Shape;406;p24"/>
          <p:cNvSpPr txBox="1"/>
          <p:nvPr/>
        </p:nvSpPr>
        <p:spPr>
          <a:xfrm>
            <a:off x="1014372" y="228401"/>
            <a:ext cx="4450428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Výzkumné a inovační centrum </a:t>
            </a:r>
            <a:br>
              <a:rPr lang="tr-TR" sz="18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tr-TR" sz="18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 rozvoj cirkulární ekonomiky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DA76B9D-00B9-4AD4-8A85-8CF0CD7AD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55" y="1386958"/>
            <a:ext cx="2322857" cy="130579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371CD56-1085-4D03-A928-C19B03F89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205" y="1386958"/>
            <a:ext cx="2243356" cy="132642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4" name="Picture 2" descr="DELTA PROFESSIONAL - ruční analyzátor kovů a slitin, třídění kovů, třídění  šrotu - analyzátor chemického složení - jakosti, PMI - DELTA PROFESSIONAL -  BAS Rudice spol. s r.o.">
            <a:extLst>
              <a:ext uri="{FF2B5EF4-FFF2-40B4-BE49-F238E27FC236}">
                <a16:creationId xmlns:a16="http://schemas.microsoft.com/office/drawing/2014/main" id="{58812861-BE57-47FC-854E-56F3C8A3B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55" y="3075887"/>
            <a:ext cx="1508290" cy="141469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FLIR Adds Key Features to Griffin G510 Portable Chemical Detector -  American Security Today">
            <a:extLst>
              <a:ext uri="{FF2B5EF4-FFF2-40B4-BE49-F238E27FC236}">
                <a16:creationId xmlns:a16="http://schemas.microsoft.com/office/drawing/2014/main" id="{71DB3F38-F1C7-46E8-9EE9-50E4E184C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05" y="3086322"/>
            <a:ext cx="1849988" cy="141469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561;p32">
            <a:extLst>
              <a:ext uri="{FF2B5EF4-FFF2-40B4-BE49-F238E27FC236}">
                <a16:creationId xmlns:a16="http://schemas.microsoft.com/office/drawing/2014/main" id="{A0FAA148-415F-445C-9B8B-B99D787A32AF}"/>
              </a:ext>
            </a:extLst>
          </p:cNvPr>
          <p:cNvSpPr/>
          <p:nvPr/>
        </p:nvSpPr>
        <p:spPr>
          <a:xfrm>
            <a:off x="610223" y="2664360"/>
            <a:ext cx="2430528" cy="37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100" dirty="0">
                <a:solidFill>
                  <a:srgbClr val="595959"/>
                </a:solidFill>
                <a:latin typeface="Century Gothic" panose="020B0502020202020204" pitchFamily="34" charset="0"/>
                <a:sym typeface="Arial"/>
              </a:rPr>
              <a:t>Pyrolýzní jednotka pro GC-MS</a:t>
            </a:r>
            <a:endParaRPr sz="1100" dirty="0">
              <a:solidFill>
                <a:srgbClr val="595959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17" name="Google Shape;561;p32">
            <a:extLst>
              <a:ext uri="{FF2B5EF4-FFF2-40B4-BE49-F238E27FC236}">
                <a16:creationId xmlns:a16="http://schemas.microsoft.com/office/drawing/2014/main" id="{A03DE20D-AEC2-4147-8033-693876754E30}"/>
              </a:ext>
            </a:extLst>
          </p:cNvPr>
          <p:cNvSpPr/>
          <p:nvPr/>
        </p:nvSpPr>
        <p:spPr>
          <a:xfrm>
            <a:off x="607484" y="4463980"/>
            <a:ext cx="2949316" cy="37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100" dirty="0">
                <a:solidFill>
                  <a:srgbClr val="595959"/>
                </a:solidFill>
                <a:latin typeface="Century Gothic" panose="020B0502020202020204" pitchFamily="34" charset="0"/>
                <a:sym typeface="Arial"/>
              </a:rPr>
              <a:t>Spektrometr DELTA PROFESSIONAL</a:t>
            </a:r>
            <a:endParaRPr sz="1100" dirty="0">
              <a:solidFill>
                <a:srgbClr val="595959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18" name="Google Shape;561;p32">
            <a:extLst>
              <a:ext uri="{FF2B5EF4-FFF2-40B4-BE49-F238E27FC236}">
                <a16:creationId xmlns:a16="http://schemas.microsoft.com/office/drawing/2014/main" id="{EFA9B5B0-4A21-4BF0-9E21-86A23D464E61}"/>
              </a:ext>
            </a:extLst>
          </p:cNvPr>
          <p:cNvSpPr/>
          <p:nvPr/>
        </p:nvSpPr>
        <p:spPr>
          <a:xfrm>
            <a:off x="4849036" y="2664360"/>
            <a:ext cx="2949316" cy="37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100" dirty="0">
                <a:solidFill>
                  <a:srgbClr val="595959"/>
                </a:solidFill>
                <a:latin typeface="Century Gothic" panose="020B0502020202020204" pitchFamily="34" charset="0"/>
                <a:sym typeface="Arial"/>
              </a:rPr>
              <a:t>Dron H-5P</a:t>
            </a:r>
            <a:endParaRPr sz="1100" dirty="0">
              <a:solidFill>
                <a:srgbClr val="595959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19" name="Google Shape;561;p32">
            <a:extLst>
              <a:ext uri="{FF2B5EF4-FFF2-40B4-BE49-F238E27FC236}">
                <a16:creationId xmlns:a16="http://schemas.microsoft.com/office/drawing/2014/main" id="{40B872C0-E869-4841-ABD6-CF9096BB8397}"/>
              </a:ext>
            </a:extLst>
          </p:cNvPr>
          <p:cNvSpPr/>
          <p:nvPr/>
        </p:nvSpPr>
        <p:spPr>
          <a:xfrm>
            <a:off x="4825205" y="4495825"/>
            <a:ext cx="2949316" cy="37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100" dirty="0">
                <a:solidFill>
                  <a:srgbClr val="595959"/>
                </a:solidFill>
                <a:latin typeface="Century Gothic" panose="020B0502020202020204" pitchFamily="34" charset="0"/>
                <a:sym typeface="Arial"/>
              </a:rPr>
              <a:t>Mobilní GC-MS Griffin G510</a:t>
            </a:r>
            <a:endParaRPr sz="1100" dirty="0">
              <a:solidFill>
                <a:srgbClr val="595959"/>
              </a:solidFill>
              <a:latin typeface="Century Gothic" panose="020B0502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669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0"/>
          <p:cNvSpPr/>
          <p:nvPr/>
        </p:nvSpPr>
        <p:spPr>
          <a:xfrm rot="10800000" flipH="1">
            <a:off x="466726" y="228401"/>
            <a:ext cx="496860" cy="4968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30"/>
          <p:cNvSpPr/>
          <p:nvPr/>
        </p:nvSpPr>
        <p:spPr>
          <a:xfrm rot="10800000" flipH="1">
            <a:off x="-248430" y="-268460"/>
            <a:ext cx="1058055" cy="1058055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0" name="Google Shape;520;p30"/>
          <p:cNvSpPr txBox="1"/>
          <p:nvPr/>
        </p:nvSpPr>
        <p:spPr>
          <a:xfrm>
            <a:off x="517512" y="303706"/>
            <a:ext cx="395287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21" name="Google Shape;521;p30"/>
          <p:cNvGrpSpPr/>
          <p:nvPr/>
        </p:nvGrpSpPr>
        <p:grpSpPr>
          <a:xfrm>
            <a:off x="5596610" y="1175775"/>
            <a:ext cx="3354169" cy="3221522"/>
            <a:chOff x="8401050" y="1981200"/>
            <a:chExt cx="2990076" cy="2990076"/>
          </a:xfrm>
        </p:grpSpPr>
        <p:sp>
          <p:nvSpPr>
            <p:cNvPr id="522" name="Google Shape;522;p30"/>
            <p:cNvSpPr/>
            <p:nvPr/>
          </p:nvSpPr>
          <p:spPr>
            <a:xfrm>
              <a:off x="8401050" y="1981200"/>
              <a:ext cx="2990076" cy="2990076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523" name="Google Shape;523;p30"/>
            <p:cNvPicPr preferRelativeResize="0"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8719372" y="2557362"/>
              <a:ext cx="2353431" cy="1837750"/>
            </a:xfrm>
            <a:custGeom>
              <a:avLst/>
              <a:gdLst/>
              <a:ahLst/>
              <a:cxnLst/>
              <a:rect l="l" t="t" r="r" b="b"/>
              <a:pathLst>
                <a:path w="6877050" h="6858000" extrusionOk="0">
                  <a:moveTo>
                    <a:pt x="3438525" y="0"/>
                  </a:moveTo>
                  <a:cubicBezTo>
                    <a:pt x="5337570" y="0"/>
                    <a:pt x="6877050" y="1539480"/>
                    <a:pt x="6877050" y="3438525"/>
                  </a:cubicBezTo>
                  <a:cubicBezTo>
                    <a:pt x="6877050" y="5159535"/>
                    <a:pt x="5612692" y="6585238"/>
                    <a:pt x="3962179" y="6837431"/>
                  </a:cubicBezTo>
                  <a:lnTo>
                    <a:pt x="3800303" y="6858000"/>
                  </a:lnTo>
                  <a:lnTo>
                    <a:pt x="3076747" y="6858000"/>
                  </a:lnTo>
                  <a:lnTo>
                    <a:pt x="2914872" y="6837431"/>
                  </a:lnTo>
                  <a:cubicBezTo>
                    <a:pt x="1264359" y="6585238"/>
                    <a:pt x="0" y="5159535"/>
                    <a:pt x="0" y="3438525"/>
                  </a:cubicBezTo>
                  <a:cubicBezTo>
                    <a:pt x="0" y="1539480"/>
                    <a:pt x="1539480" y="0"/>
                    <a:pt x="3438525" y="0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530" name="Google Shape;530;p30"/>
          <p:cNvSpPr/>
          <p:nvPr/>
        </p:nvSpPr>
        <p:spPr>
          <a:xfrm rot="10800000" flipH="1">
            <a:off x="6726006" y="-171794"/>
            <a:ext cx="1255944" cy="12559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1" name="Google Shape;531;p30"/>
          <p:cNvSpPr/>
          <p:nvPr/>
        </p:nvSpPr>
        <p:spPr>
          <a:xfrm rot="10800000" flipH="1">
            <a:off x="5102451" y="3225392"/>
            <a:ext cx="305943" cy="30594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2" name="Google Shape;532;p30"/>
          <p:cNvSpPr/>
          <p:nvPr/>
        </p:nvSpPr>
        <p:spPr>
          <a:xfrm rot="10800000" flipH="1">
            <a:off x="2615859" y="4506933"/>
            <a:ext cx="1046142" cy="10461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3" name="Google Shape;533;p30"/>
          <p:cNvSpPr/>
          <p:nvPr/>
        </p:nvSpPr>
        <p:spPr>
          <a:xfrm rot="10800000" flipH="1">
            <a:off x="7008012" y="4579637"/>
            <a:ext cx="123888" cy="12388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" name="Google Shape;191;p17">
            <a:extLst>
              <a:ext uri="{FF2B5EF4-FFF2-40B4-BE49-F238E27FC236}">
                <a16:creationId xmlns:a16="http://schemas.microsoft.com/office/drawing/2014/main" id="{06EC7274-7B93-4123-BD07-1A41D6E8C0D6}"/>
              </a:ext>
            </a:extLst>
          </p:cNvPr>
          <p:cNvSpPr txBox="1"/>
          <p:nvPr/>
        </p:nvSpPr>
        <p:spPr>
          <a:xfrm>
            <a:off x="979404" y="892270"/>
            <a:ext cx="4838419" cy="30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Země V4 – spolupráce s klíčovými klastry zemí V4</a:t>
            </a:r>
          </a:p>
        </p:txBody>
      </p:sp>
      <p:sp>
        <p:nvSpPr>
          <p:cNvPr id="31" name="Google Shape;192;p17">
            <a:extLst>
              <a:ext uri="{FF2B5EF4-FFF2-40B4-BE49-F238E27FC236}">
                <a16:creationId xmlns:a16="http://schemas.microsoft.com/office/drawing/2014/main" id="{394556A2-3DC3-4DCE-8096-0EAD75897067}"/>
              </a:ext>
            </a:extLst>
          </p:cNvPr>
          <p:cNvSpPr/>
          <p:nvPr/>
        </p:nvSpPr>
        <p:spPr>
          <a:xfrm>
            <a:off x="1122349" y="1368442"/>
            <a:ext cx="4476741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tr-TR" sz="11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Partneři: </a:t>
            </a:r>
            <a:endParaRPr lang="cs-CZ" sz="1100" b="1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0" indent="-171450" algn="just">
              <a:lnSpc>
                <a:spcPct val="150000"/>
              </a:lnSpc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1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Klaster gospodarki odpadowej i recyklingu (POL)</a:t>
            </a:r>
          </a:p>
          <a:p>
            <a:pPr marL="171450" lvl="0" indent="-171450" algn="just">
              <a:lnSpc>
                <a:spcPct val="150000"/>
              </a:lnSpc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1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KEXPORT Environmental Nonprofit Ltd. (HUN)</a:t>
            </a:r>
          </a:p>
          <a:p>
            <a:pPr marL="171450" lvl="0" indent="-171450" algn="just">
              <a:lnSpc>
                <a:spcPct val="150000"/>
              </a:lnSpc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1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Asociácia podnikateľov v odpadovom hospodárstve (SK</a:t>
            </a:r>
            <a:r>
              <a:rPr lang="cs-CZ" sz="11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lang="tr-TR" sz="1100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just">
              <a:lnSpc>
                <a:spcPct val="150000"/>
              </a:lnSpc>
            </a:pPr>
            <a:endParaRPr lang="tr-TR" sz="1100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2" name="Google Shape;193;p17">
            <a:extLst>
              <a:ext uri="{FF2B5EF4-FFF2-40B4-BE49-F238E27FC236}">
                <a16:creationId xmlns:a16="http://schemas.microsoft.com/office/drawing/2014/main" id="{52F279A2-C2E0-4813-88BE-5AEA68E09AA9}"/>
              </a:ext>
            </a:extLst>
          </p:cNvPr>
          <p:cNvGrpSpPr/>
          <p:nvPr/>
        </p:nvGrpSpPr>
        <p:grpSpPr>
          <a:xfrm>
            <a:off x="1091291" y="1284685"/>
            <a:ext cx="3340245" cy="34289"/>
            <a:chOff x="5029200" y="2769580"/>
            <a:chExt cx="4453660" cy="45719"/>
          </a:xfrm>
        </p:grpSpPr>
        <p:sp>
          <p:nvSpPr>
            <p:cNvPr id="33" name="Google Shape;194;p17">
              <a:extLst>
                <a:ext uri="{FF2B5EF4-FFF2-40B4-BE49-F238E27FC236}">
                  <a16:creationId xmlns:a16="http://schemas.microsoft.com/office/drawing/2014/main" id="{95F5D3C4-9A55-4768-9F40-18B67D704E00}"/>
                </a:ext>
              </a:extLst>
            </p:cNvPr>
            <p:cNvSpPr/>
            <p:nvPr/>
          </p:nvSpPr>
          <p:spPr>
            <a:xfrm>
              <a:off x="5029200" y="2769580"/>
              <a:ext cx="723900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34" name="Google Shape;195;p17">
              <a:extLst>
                <a:ext uri="{FF2B5EF4-FFF2-40B4-BE49-F238E27FC236}">
                  <a16:creationId xmlns:a16="http://schemas.microsoft.com/office/drawing/2014/main" id="{0E102B46-8008-4E16-830C-DA51A6D8A837}"/>
                </a:ext>
              </a:extLst>
            </p:cNvPr>
            <p:cNvCxnSpPr/>
            <p:nvPr/>
          </p:nvCxnSpPr>
          <p:spPr>
            <a:xfrm>
              <a:off x="5711825" y="2792439"/>
              <a:ext cx="3771035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5" name="Google Shape;193;p17">
            <a:extLst>
              <a:ext uri="{FF2B5EF4-FFF2-40B4-BE49-F238E27FC236}">
                <a16:creationId xmlns:a16="http://schemas.microsoft.com/office/drawing/2014/main" id="{C5D42B78-652E-4565-A7A8-75B77526F152}"/>
              </a:ext>
            </a:extLst>
          </p:cNvPr>
          <p:cNvGrpSpPr/>
          <p:nvPr/>
        </p:nvGrpSpPr>
        <p:grpSpPr>
          <a:xfrm>
            <a:off x="1126258" y="3072255"/>
            <a:ext cx="3340245" cy="34289"/>
            <a:chOff x="5029200" y="2769580"/>
            <a:chExt cx="4453660" cy="45719"/>
          </a:xfrm>
        </p:grpSpPr>
        <p:sp>
          <p:nvSpPr>
            <p:cNvPr id="36" name="Google Shape;194;p17">
              <a:extLst>
                <a:ext uri="{FF2B5EF4-FFF2-40B4-BE49-F238E27FC236}">
                  <a16:creationId xmlns:a16="http://schemas.microsoft.com/office/drawing/2014/main" id="{9C34484C-E1D6-4F05-A038-EA3816B3C3E3}"/>
                </a:ext>
              </a:extLst>
            </p:cNvPr>
            <p:cNvSpPr/>
            <p:nvPr/>
          </p:nvSpPr>
          <p:spPr>
            <a:xfrm>
              <a:off x="5029200" y="2769580"/>
              <a:ext cx="723900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37" name="Google Shape;195;p17">
              <a:extLst>
                <a:ext uri="{FF2B5EF4-FFF2-40B4-BE49-F238E27FC236}">
                  <a16:creationId xmlns:a16="http://schemas.microsoft.com/office/drawing/2014/main" id="{FA24B55C-CF6E-4B5A-B489-E8F80C1B3D80}"/>
                </a:ext>
              </a:extLst>
            </p:cNvPr>
            <p:cNvCxnSpPr/>
            <p:nvPr/>
          </p:nvCxnSpPr>
          <p:spPr>
            <a:xfrm>
              <a:off x="5711825" y="2792439"/>
              <a:ext cx="3771035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8" name="Google Shape;191;p17">
            <a:extLst>
              <a:ext uri="{FF2B5EF4-FFF2-40B4-BE49-F238E27FC236}">
                <a16:creationId xmlns:a16="http://schemas.microsoft.com/office/drawing/2014/main" id="{EACA0920-A217-41F0-9F88-99683830C149}"/>
              </a:ext>
            </a:extLst>
          </p:cNvPr>
          <p:cNvSpPr txBox="1"/>
          <p:nvPr/>
        </p:nvSpPr>
        <p:spPr>
          <a:xfrm>
            <a:off x="1014371" y="2556363"/>
            <a:ext cx="3452133" cy="30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Podepsání mezinárodního memoranda o spolupráci klastrů:</a:t>
            </a:r>
          </a:p>
        </p:txBody>
      </p:sp>
      <p:sp>
        <p:nvSpPr>
          <p:cNvPr id="39" name="Google Shape;192;p17">
            <a:extLst>
              <a:ext uri="{FF2B5EF4-FFF2-40B4-BE49-F238E27FC236}">
                <a16:creationId xmlns:a16="http://schemas.microsoft.com/office/drawing/2014/main" id="{2EAD8F86-AFB8-4D10-B7A4-836894D296DC}"/>
              </a:ext>
            </a:extLst>
          </p:cNvPr>
          <p:cNvSpPr/>
          <p:nvPr/>
        </p:nvSpPr>
        <p:spPr>
          <a:xfrm>
            <a:off x="1122349" y="3123688"/>
            <a:ext cx="4215332" cy="1348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1450" lvl="0" indent="-171450">
              <a:lnSpc>
                <a:spcPct val="150000"/>
              </a:lnSpc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1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WASTen, z.s.</a:t>
            </a: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1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Klaster gospodarki odpadowej i recyklingu</a:t>
            </a: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1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KEXPORT Environmental Nonprofit Ltd.</a:t>
            </a: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1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Asociácia podnikateľov v odpadovom</a:t>
            </a:r>
            <a:r>
              <a:rPr lang="cs-CZ" sz="11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tr-TR" sz="11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hospodárstve</a:t>
            </a:r>
            <a:endParaRPr lang="cs-CZ" sz="1100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tr-TR" sz="11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Součástí MSV Brno, ENVITECH (říjen 2019)</a:t>
            </a: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endParaRPr lang="tr-TR" sz="1100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just">
              <a:lnSpc>
                <a:spcPct val="150000"/>
              </a:lnSpc>
            </a:pPr>
            <a:endParaRPr lang="tr-TR" sz="1100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just">
              <a:lnSpc>
                <a:spcPct val="150000"/>
              </a:lnSpc>
            </a:pPr>
            <a:endParaRPr lang="tr-TR" sz="1100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187;p17">
            <a:extLst>
              <a:ext uri="{FF2B5EF4-FFF2-40B4-BE49-F238E27FC236}">
                <a16:creationId xmlns:a16="http://schemas.microsoft.com/office/drawing/2014/main" id="{B8E8673B-D958-4CAB-BB33-8C8742467668}"/>
              </a:ext>
            </a:extLst>
          </p:cNvPr>
          <p:cNvSpPr txBox="1"/>
          <p:nvPr/>
        </p:nvSpPr>
        <p:spPr>
          <a:xfrm>
            <a:off x="1014371" y="228402"/>
            <a:ext cx="3593409" cy="421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Přenos zahraničních zkušeností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32BC8BD8-BF12-4818-A076-195CE8ABAD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40" y="3464475"/>
            <a:ext cx="77428" cy="8984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926EC3BC-1AAE-48C6-A3EC-8A2DB6DADE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1" y="3711768"/>
            <a:ext cx="82250" cy="95442"/>
          </a:xfrm>
          <a:prstGeom prst="rect">
            <a:avLst/>
          </a:prstGeom>
          <a:effectLst>
            <a:softEdge rad="0"/>
          </a:effectLst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570E034D-5891-433E-9205-D4FB101A9B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27" y="3212976"/>
            <a:ext cx="78341" cy="90906"/>
          </a:xfrm>
          <a:prstGeom prst="rect">
            <a:avLst/>
          </a:prstGeom>
          <a:effectLst>
            <a:softEdge rad="0"/>
          </a:effectLst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3F194E30-22F6-4D80-B7E4-91B6C371CF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31" y="3964759"/>
            <a:ext cx="79537" cy="92294"/>
          </a:xfrm>
          <a:prstGeom prst="rect">
            <a:avLst/>
          </a:prstGeom>
          <a:effectLst>
            <a:softEdge rad="0"/>
          </a:effectLst>
        </p:spPr>
      </p:pic>
      <p:pic>
        <p:nvPicPr>
          <p:cNvPr id="27" name="Picture 2" descr="Loga Ministerstva průmyslu a obchodu | MPO">
            <a:extLst>
              <a:ext uri="{FF2B5EF4-FFF2-40B4-BE49-F238E27FC236}">
                <a16:creationId xmlns:a16="http://schemas.microsoft.com/office/drawing/2014/main" id="{A93A7B83-DCD4-459A-90D4-085E673E9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80" y="4331996"/>
            <a:ext cx="1224937" cy="6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Evropská vlajka | Evropská unie">
            <a:extLst>
              <a:ext uri="{FF2B5EF4-FFF2-40B4-BE49-F238E27FC236}">
                <a16:creationId xmlns:a16="http://schemas.microsoft.com/office/drawing/2014/main" id="{08A3F74F-13E2-0799-2E1F-C42BD5F8F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17" y="4446765"/>
            <a:ext cx="771603" cy="51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336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4"/>
          <p:cNvSpPr/>
          <p:nvPr/>
        </p:nvSpPr>
        <p:spPr>
          <a:xfrm rot="10800000" flipH="1">
            <a:off x="466726" y="228401"/>
            <a:ext cx="496860" cy="4968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24"/>
          <p:cNvSpPr/>
          <p:nvPr/>
        </p:nvSpPr>
        <p:spPr>
          <a:xfrm rot="10800000" flipH="1">
            <a:off x="-248430" y="-268460"/>
            <a:ext cx="1058055" cy="1058055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24"/>
          <p:cNvSpPr txBox="1"/>
          <p:nvPr/>
        </p:nvSpPr>
        <p:spPr>
          <a:xfrm>
            <a:off x="517512" y="303706"/>
            <a:ext cx="395287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94" name="Google Shape;394;p24"/>
          <p:cNvGrpSpPr/>
          <p:nvPr/>
        </p:nvGrpSpPr>
        <p:grpSpPr>
          <a:xfrm>
            <a:off x="661611" y="1039914"/>
            <a:ext cx="2851989" cy="1749216"/>
            <a:chOff x="1577979" y="4178145"/>
            <a:chExt cx="3859822" cy="2029877"/>
          </a:xfrm>
        </p:grpSpPr>
        <p:sp>
          <p:nvSpPr>
            <p:cNvPr id="395" name="Google Shape;395;p24"/>
            <p:cNvSpPr txBox="1"/>
            <p:nvPr/>
          </p:nvSpPr>
          <p:spPr>
            <a:xfrm>
              <a:off x="1577979" y="4178145"/>
              <a:ext cx="3794030" cy="410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 b="1" dirty="0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Spolupráce - Německo</a:t>
              </a:r>
              <a:endParaRPr lang="tr-TR" sz="14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1577979" y="4633645"/>
              <a:ext cx="3859822" cy="1574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indent="-1714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tr-TR" sz="1100" dirty="0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  <a:t>Německo – spolupráce s klastrem Energy Saxony, Cirkular Saxony</a:t>
              </a:r>
            </a:p>
            <a:p>
              <a:pPr marL="171450" indent="-1714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tr-TR" sz="1100" dirty="0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  <a:t>Energy Saxony – Energetický klastr pro Sasko </a:t>
              </a:r>
            </a:p>
            <a:p>
              <a:pPr marL="171450" indent="-1714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tr-TR" sz="1100" dirty="0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  <a:t>Cirkular Saxony – Inovativní klastr oběhového hospodářství</a:t>
              </a:r>
              <a:r>
                <a:rPr lang="tr-TR" sz="600" dirty="0">
                  <a:solidFill>
                    <a:srgbClr val="D8D8D8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</a:p>
          </p:txBody>
        </p:sp>
        <p:grpSp>
          <p:nvGrpSpPr>
            <p:cNvPr id="397" name="Google Shape;397;p24"/>
            <p:cNvGrpSpPr/>
            <p:nvPr/>
          </p:nvGrpSpPr>
          <p:grpSpPr>
            <a:xfrm>
              <a:off x="1715542" y="4565654"/>
              <a:ext cx="3656467" cy="45719"/>
              <a:chOff x="5029199" y="2656729"/>
              <a:chExt cx="3656467" cy="45719"/>
            </a:xfrm>
          </p:grpSpPr>
          <p:sp>
            <p:nvSpPr>
              <p:cNvPr id="398" name="Google Shape;398;p24"/>
              <p:cNvSpPr/>
              <p:nvPr/>
            </p:nvSpPr>
            <p:spPr>
              <a:xfrm>
                <a:off x="5029199" y="2656729"/>
                <a:ext cx="7239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cxnSp>
            <p:nvCxnSpPr>
              <p:cNvPr id="399" name="Google Shape;399;p24"/>
              <p:cNvCxnSpPr/>
              <p:nvPr/>
            </p:nvCxnSpPr>
            <p:spPr>
              <a:xfrm>
                <a:off x="5711824" y="2679589"/>
                <a:ext cx="297384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406" name="Google Shape;406;p24"/>
          <p:cNvSpPr txBox="1"/>
          <p:nvPr/>
        </p:nvSpPr>
        <p:spPr>
          <a:xfrm>
            <a:off x="1014372" y="228401"/>
            <a:ext cx="4450428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Přenos zahraničních zkušeností</a:t>
            </a:r>
          </a:p>
        </p:txBody>
      </p:sp>
      <p:sp>
        <p:nvSpPr>
          <p:cNvPr id="18" name="Google Shape;395;p24">
            <a:extLst>
              <a:ext uri="{FF2B5EF4-FFF2-40B4-BE49-F238E27FC236}">
                <a16:creationId xmlns:a16="http://schemas.microsoft.com/office/drawing/2014/main" id="{82172F56-B122-4073-85B5-42C9FA38F3EA}"/>
              </a:ext>
            </a:extLst>
          </p:cNvPr>
          <p:cNvSpPr txBox="1"/>
          <p:nvPr/>
        </p:nvSpPr>
        <p:spPr>
          <a:xfrm>
            <a:off x="3615244" y="1039914"/>
            <a:ext cx="4678116" cy="35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Výsledek spolupráce v Německu:</a:t>
            </a:r>
            <a:endParaRPr lang="tr-TR" sz="1400" b="1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398;p24">
            <a:extLst>
              <a:ext uri="{FF2B5EF4-FFF2-40B4-BE49-F238E27FC236}">
                <a16:creationId xmlns:a16="http://schemas.microsoft.com/office/drawing/2014/main" id="{269D199A-4CA7-42E0-AE58-A3D077D9D7A0}"/>
              </a:ext>
            </a:extLst>
          </p:cNvPr>
          <p:cNvSpPr/>
          <p:nvPr/>
        </p:nvSpPr>
        <p:spPr>
          <a:xfrm>
            <a:off x="3850654" y="1373844"/>
            <a:ext cx="892584" cy="393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0" name="Google Shape;399;p24">
            <a:extLst>
              <a:ext uri="{FF2B5EF4-FFF2-40B4-BE49-F238E27FC236}">
                <a16:creationId xmlns:a16="http://schemas.microsoft.com/office/drawing/2014/main" id="{4E1EEAAD-0B06-49FD-96EF-EECEC6F3F5DE}"/>
              </a:ext>
            </a:extLst>
          </p:cNvPr>
          <p:cNvCxnSpPr>
            <a:cxnSpLocks/>
          </p:cNvCxnSpPr>
          <p:nvPr/>
        </p:nvCxnSpPr>
        <p:spPr>
          <a:xfrm>
            <a:off x="4572000" y="1393543"/>
            <a:ext cx="3666808" cy="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Google Shape;396;p24">
            <a:extLst>
              <a:ext uri="{FF2B5EF4-FFF2-40B4-BE49-F238E27FC236}">
                <a16:creationId xmlns:a16="http://schemas.microsoft.com/office/drawing/2014/main" id="{9CB9B8BA-534F-44D3-93A0-C36417174568}"/>
              </a:ext>
            </a:extLst>
          </p:cNvPr>
          <p:cNvSpPr/>
          <p:nvPr/>
        </p:nvSpPr>
        <p:spPr>
          <a:xfrm>
            <a:off x="3615244" y="1502534"/>
            <a:ext cx="4759239" cy="92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100" dirty="0">
                <a:solidFill>
                  <a:srgbClr val="595959"/>
                </a:solidFill>
                <a:latin typeface="Century Gothic" panose="020B0502020202020204" pitchFamily="34" charset="0"/>
                <a:sym typeface="Century Gothic"/>
              </a:rPr>
              <a:t>Mezinárodní VaV projekty (MiscanValue – CORNET, IraSME)</a:t>
            </a: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rgbClr val="595959"/>
                </a:solidFill>
                <a:latin typeface="Century Gothic" panose="020B0502020202020204" pitchFamily="34" charset="0"/>
                <a:sym typeface="Century Gothic"/>
              </a:rPr>
              <a:t>V</a:t>
            </a:r>
            <a:r>
              <a:rPr lang="tr-TR" sz="1100" dirty="0">
                <a:solidFill>
                  <a:srgbClr val="595959"/>
                </a:solidFill>
                <a:latin typeface="Century Gothic" panose="020B0502020202020204" pitchFamily="34" charset="0"/>
                <a:sym typeface="Century Gothic"/>
              </a:rPr>
              <a:t>ýměna zkušeností a know-how na matchmakingových akcích</a:t>
            </a: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100" dirty="0">
                <a:solidFill>
                  <a:srgbClr val="595959"/>
                </a:solidFill>
                <a:latin typeface="Century Gothic" panose="020B0502020202020204" pitchFamily="34" charset="0"/>
                <a:sym typeface="Century Gothic"/>
              </a:rPr>
              <a:t>Transfer technologií</a:t>
            </a:r>
          </a:p>
        </p:txBody>
      </p:sp>
      <p:grpSp>
        <p:nvGrpSpPr>
          <p:cNvPr id="39" name="Google Shape;394;p24">
            <a:extLst>
              <a:ext uri="{FF2B5EF4-FFF2-40B4-BE49-F238E27FC236}">
                <a16:creationId xmlns:a16="http://schemas.microsoft.com/office/drawing/2014/main" id="{827B4A1B-036E-4D14-BE85-D63521398843}"/>
              </a:ext>
            </a:extLst>
          </p:cNvPr>
          <p:cNvGrpSpPr/>
          <p:nvPr/>
        </p:nvGrpSpPr>
        <p:grpSpPr>
          <a:xfrm>
            <a:off x="661611" y="3215873"/>
            <a:ext cx="6307989" cy="1775425"/>
            <a:chOff x="1577979" y="4178145"/>
            <a:chExt cx="3859822" cy="2060292"/>
          </a:xfrm>
        </p:grpSpPr>
        <p:sp>
          <p:nvSpPr>
            <p:cNvPr id="40" name="Google Shape;395;p24">
              <a:extLst>
                <a:ext uri="{FF2B5EF4-FFF2-40B4-BE49-F238E27FC236}">
                  <a16:creationId xmlns:a16="http://schemas.microsoft.com/office/drawing/2014/main" id="{8EF9875E-FB7F-485F-BAE1-A7AE9A68C3EB}"/>
                </a:ext>
              </a:extLst>
            </p:cNvPr>
            <p:cNvSpPr txBox="1"/>
            <p:nvPr/>
          </p:nvSpPr>
          <p:spPr>
            <a:xfrm>
              <a:off x="1577979" y="4178145"/>
              <a:ext cx="3794030" cy="410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 b="1" dirty="0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Rozšiřování spolupráce na další trhy do budoucna:</a:t>
              </a:r>
            </a:p>
          </p:txBody>
        </p:sp>
        <p:sp>
          <p:nvSpPr>
            <p:cNvPr id="41" name="Google Shape;396;p24">
              <a:extLst>
                <a:ext uri="{FF2B5EF4-FFF2-40B4-BE49-F238E27FC236}">
                  <a16:creationId xmlns:a16="http://schemas.microsoft.com/office/drawing/2014/main" id="{86F96770-5025-46C0-AA8F-C7B1AB85CD74}"/>
                </a:ext>
              </a:extLst>
            </p:cNvPr>
            <p:cNvSpPr/>
            <p:nvPr/>
          </p:nvSpPr>
          <p:spPr>
            <a:xfrm>
              <a:off x="1577979" y="4633646"/>
              <a:ext cx="3859822" cy="1604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indent="-1714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tr-TR" sz="1100" dirty="0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  <a:t>Západní Evropa – Analýza tržních příležitostí klastru WASTen, z.s. v zemích EU – Itálie, Francie, Benelux, Velká Británie</a:t>
              </a:r>
            </a:p>
            <a:p>
              <a:pPr marL="171450" indent="-1714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tr-TR" sz="1100" dirty="0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  <a:t>Čína, Filipíny, Brazílie - Analýza tržních příležitostí klastru WASTen, z.s. na odlehlých trzích</a:t>
              </a:r>
              <a:endParaRPr lang="cs-CZ" sz="1100" dirty="0">
                <a:solidFill>
                  <a:srgbClr val="595959"/>
                </a:solidFill>
                <a:latin typeface="Century Gothic" panose="020B0502020202020204" pitchFamily="34" charset="0"/>
                <a:sym typeface="Century Gothic"/>
              </a:endParaRPr>
            </a:p>
            <a:p>
              <a:pPr marL="171450" indent="-1714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endParaRPr lang="cs-CZ" sz="1100" dirty="0">
                <a:solidFill>
                  <a:srgbClr val="595959"/>
                </a:solidFill>
                <a:latin typeface="Century Gothic" panose="020B0502020202020204" pitchFamily="34" charset="0"/>
                <a:sym typeface="Century Gothic"/>
              </a:endParaRPr>
            </a:p>
            <a:p>
              <a:pPr marL="171450" indent="-1714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tr-TR" sz="1100" b="1" dirty="0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  <a:t>Vyhledávání partnerů pro české firmy</a:t>
              </a:r>
            </a:p>
          </p:txBody>
        </p:sp>
        <p:grpSp>
          <p:nvGrpSpPr>
            <p:cNvPr id="42" name="Google Shape;397;p24">
              <a:extLst>
                <a:ext uri="{FF2B5EF4-FFF2-40B4-BE49-F238E27FC236}">
                  <a16:creationId xmlns:a16="http://schemas.microsoft.com/office/drawing/2014/main" id="{7F15BBB9-F692-4785-91F2-C34E8F6C2369}"/>
                </a:ext>
              </a:extLst>
            </p:cNvPr>
            <p:cNvGrpSpPr/>
            <p:nvPr/>
          </p:nvGrpSpPr>
          <p:grpSpPr>
            <a:xfrm>
              <a:off x="1715542" y="4565654"/>
              <a:ext cx="3656467" cy="45719"/>
              <a:chOff x="5029199" y="2656729"/>
              <a:chExt cx="3656467" cy="45719"/>
            </a:xfrm>
          </p:grpSpPr>
          <p:sp>
            <p:nvSpPr>
              <p:cNvPr id="43" name="Google Shape;398;p24">
                <a:extLst>
                  <a:ext uri="{FF2B5EF4-FFF2-40B4-BE49-F238E27FC236}">
                    <a16:creationId xmlns:a16="http://schemas.microsoft.com/office/drawing/2014/main" id="{4ECD2E98-7E32-4C5C-9CD3-1511776C11EF}"/>
                  </a:ext>
                </a:extLst>
              </p:cNvPr>
              <p:cNvSpPr/>
              <p:nvPr/>
            </p:nvSpPr>
            <p:spPr>
              <a:xfrm>
                <a:off x="5029199" y="2656729"/>
                <a:ext cx="7239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cxnSp>
            <p:nvCxnSpPr>
              <p:cNvPr id="44" name="Google Shape;399;p24">
                <a:extLst>
                  <a:ext uri="{FF2B5EF4-FFF2-40B4-BE49-F238E27FC236}">
                    <a16:creationId xmlns:a16="http://schemas.microsoft.com/office/drawing/2014/main" id="{A446560E-AB6D-4A40-B4F5-FE043924D249}"/>
                  </a:ext>
                </a:extLst>
              </p:cNvPr>
              <p:cNvCxnSpPr/>
              <p:nvPr/>
            </p:nvCxnSpPr>
            <p:spPr>
              <a:xfrm>
                <a:off x="5711824" y="2679589"/>
                <a:ext cx="297384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45" name="Grafický objekt 44" descr="Internet se souvislou výplní">
            <a:extLst>
              <a:ext uri="{FF2B5EF4-FFF2-40B4-BE49-F238E27FC236}">
                <a16:creationId xmlns:a16="http://schemas.microsoft.com/office/drawing/2014/main" id="{50372E6A-FA9E-4C2A-8AC6-5521FD214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7906" y="2765530"/>
            <a:ext cx="238916" cy="238916"/>
          </a:xfrm>
          <a:prstGeom prst="rect">
            <a:avLst/>
          </a:prstGeom>
        </p:spPr>
      </p:pic>
      <p:pic>
        <p:nvPicPr>
          <p:cNvPr id="23" name="Picture 2" descr="Loga Ministerstva průmyslu a obchodu | MPO">
            <a:extLst>
              <a:ext uri="{FF2B5EF4-FFF2-40B4-BE49-F238E27FC236}">
                <a16:creationId xmlns:a16="http://schemas.microsoft.com/office/drawing/2014/main" id="{A77E5E3D-9A73-294F-1DC0-CCF0B610F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348" y="215978"/>
            <a:ext cx="1224937" cy="6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Evropská vlajka | Evropská unie">
            <a:extLst>
              <a:ext uri="{FF2B5EF4-FFF2-40B4-BE49-F238E27FC236}">
                <a16:creationId xmlns:a16="http://schemas.microsoft.com/office/drawing/2014/main" id="{D5C28795-E1F9-81C8-AFEB-D685ADFE7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85" y="330747"/>
            <a:ext cx="771603" cy="51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05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4"/>
          <p:cNvSpPr/>
          <p:nvPr/>
        </p:nvSpPr>
        <p:spPr>
          <a:xfrm rot="10800000" flipH="1">
            <a:off x="466726" y="228401"/>
            <a:ext cx="496860" cy="4968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24"/>
          <p:cNvSpPr/>
          <p:nvPr/>
        </p:nvSpPr>
        <p:spPr>
          <a:xfrm rot="10800000" flipH="1">
            <a:off x="-248430" y="-268460"/>
            <a:ext cx="1058055" cy="1058055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24"/>
          <p:cNvSpPr txBox="1"/>
          <p:nvPr/>
        </p:nvSpPr>
        <p:spPr>
          <a:xfrm>
            <a:off x="517512" y="303706"/>
            <a:ext cx="395287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94" name="Google Shape;394;p24"/>
          <p:cNvGrpSpPr/>
          <p:nvPr/>
        </p:nvGrpSpPr>
        <p:grpSpPr>
          <a:xfrm>
            <a:off x="466725" y="1039914"/>
            <a:ext cx="3586832" cy="4376149"/>
            <a:chOff x="1577979" y="4178145"/>
            <a:chExt cx="3859822" cy="5078300"/>
          </a:xfrm>
        </p:grpSpPr>
        <p:sp>
          <p:nvSpPr>
            <p:cNvPr id="395" name="Google Shape;395;p24"/>
            <p:cNvSpPr txBox="1"/>
            <p:nvPr/>
          </p:nvSpPr>
          <p:spPr>
            <a:xfrm>
              <a:off x="1577979" y="4178145"/>
              <a:ext cx="3794030" cy="410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b="1" dirty="0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Experti klastru </a:t>
              </a:r>
              <a:r>
                <a:rPr lang="cs-CZ" b="1" dirty="0" err="1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WASTen</a:t>
              </a:r>
              <a:endParaRPr lang="tr-TR" sz="14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1577979" y="4633645"/>
              <a:ext cx="3859822" cy="462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indent="-1714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tr-TR" sz="700" dirty="0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  <a:t>Posuzování životního cyklu</a:t>
              </a:r>
              <a:r>
                <a:rPr lang="cs-CZ" sz="700" dirty="0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  <a:t>, </a:t>
              </a:r>
              <a:r>
                <a:rPr lang="tr-TR" sz="700" dirty="0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  <a:t>Ekodesign</a:t>
              </a:r>
              <a:br>
                <a:rPr lang="cs-CZ" sz="700" dirty="0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</a:br>
              <a:r>
                <a:rPr lang="tr-TR" sz="700" dirty="0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  <a:t>Doc. Ing. Vladimír Kočí, Ph.D., MBA (VŠCHT Praha)</a:t>
              </a:r>
            </a:p>
            <a:p>
              <a:pPr marL="171450" indent="-1714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endParaRPr lang="tr-TR" sz="700" dirty="0">
                <a:solidFill>
                  <a:srgbClr val="595959"/>
                </a:solidFill>
                <a:latin typeface="Century Gothic" panose="020B0502020202020204" pitchFamily="34" charset="0"/>
                <a:sym typeface="Century Gothic"/>
              </a:endParaRPr>
            </a:p>
            <a:p>
              <a:pPr marL="171450" indent="-1714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tr-TR" sz="700" dirty="0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  <a:t>Energetika a energetické využití odpadů</a:t>
              </a:r>
              <a:r>
                <a:rPr lang="cs-CZ" sz="700" dirty="0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  <a:t>, </a:t>
              </a:r>
              <a:r>
                <a:rPr lang="tr-TR" sz="700" dirty="0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  <a:t>Čistírenské kaly a způsoby jejich zpracování</a:t>
              </a:r>
              <a:br>
                <a:rPr lang="cs-CZ" sz="700" dirty="0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</a:br>
              <a:r>
                <a:rPr lang="tr-TR" sz="700" dirty="0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  <a:t>Doc. Ing. Michael Pohořelý, Ph.D. (VŠCHT Praha)</a:t>
              </a:r>
            </a:p>
            <a:p>
              <a:pPr marL="171450" indent="-1714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endParaRPr lang="tr-TR" sz="700" dirty="0">
                <a:solidFill>
                  <a:srgbClr val="595959"/>
                </a:solidFill>
                <a:latin typeface="Century Gothic" panose="020B0502020202020204" pitchFamily="34" charset="0"/>
                <a:sym typeface="Century Gothic"/>
              </a:endParaRPr>
            </a:p>
            <a:p>
              <a:pPr marL="171450" indent="-1714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tr-TR" sz="700" dirty="0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  <a:t>Termický rozklad a termická depolymerizace materiálů</a:t>
              </a:r>
              <a:br>
                <a:rPr lang="cs-CZ" sz="700" dirty="0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</a:br>
              <a:r>
                <a:rPr lang="tr-TR" sz="700" dirty="0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  <a:t>Doc. RNDr. Miloslav Bačiak Ph.D. (ENRESS s.r.o.)</a:t>
              </a:r>
            </a:p>
            <a:p>
              <a:pPr marL="171450" indent="-1714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endParaRPr lang="tr-TR" sz="700" dirty="0">
                <a:solidFill>
                  <a:srgbClr val="595959"/>
                </a:solidFill>
                <a:latin typeface="Century Gothic" panose="020B0502020202020204" pitchFamily="34" charset="0"/>
                <a:sym typeface="Century Gothic"/>
              </a:endParaRPr>
            </a:p>
            <a:p>
              <a:pPr marL="171450" indent="-1714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tr-TR" sz="700" dirty="0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  <a:t>Financování investic v oblasti odpadového hospodářství</a:t>
              </a:r>
              <a:br>
                <a:rPr lang="cs-CZ" sz="700" dirty="0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</a:br>
              <a:r>
                <a:rPr lang="tr-TR" sz="700" dirty="0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  <a:t>RNDr. Radek Hořeňovský (Euroforum Group, a.s.)</a:t>
              </a:r>
            </a:p>
            <a:p>
              <a:pPr marL="171450" indent="-1714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endParaRPr lang="tr-TR" sz="700" dirty="0">
                <a:solidFill>
                  <a:srgbClr val="595959"/>
                </a:solidFill>
                <a:latin typeface="Century Gothic" panose="020B0502020202020204" pitchFamily="34" charset="0"/>
                <a:sym typeface="Century Gothic"/>
              </a:endParaRPr>
            </a:p>
            <a:p>
              <a:pPr marL="171450" indent="-1714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tr-TR" sz="700" dirty="0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  <a:t>Problematika perzistentních organických látek (POP´s) v životním prostředí</a:t>
              </a:r>
              <a:br>
                <a:rPr lang="cs-CZ" sz="700" dirty="0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</a:br>
              <a:r>
                <a:rPr lang="tr-TR" sz="700" dirty="0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  <a:t>Ing. Tomáš Ocelka, PhD. (E&amp;H services a.s.)</a:t>
              </a:r>
            </a:p>
            <a:p>
              <a:pPr marL="171450" indent="-1714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endParaRPr lang="cs-CZ" sz="700" dirty="0">
                <a:solidFill>
                  <a:srgbClr val="595959"/>
                </a:solidFill>
                <a:latin typeface="Century Gothic" panose="020B0502020202020204" pitchFamily="34" charset="0"/>
                <a:sym typeface="Century Gothic"/>
              </a:endParaRPr>
            </a:p>
            <a:p>
              <a:pPr marL="171450" indent="-1714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tr-TR" sz="700" dirty="0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  <a:t>Právní vztahy v oblastech nakládání s odpady, vodního hospodářství a ekologických zátěží</a:t>
              </a:r>
              <a:br>
                <a:rPr lang="cs-CZ" sz="700" dirty="0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</a:br>
              <a:r>
                <a:rPr lang="tr-TR" sz="700" dirty="0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  <a:t>Ing. Michael Barchánek</a:t>
              </a:r>
              <a:endParaRPr lang="cs-CZ" sz="700" dirty="0">
                <a:solidFill>
                  <a:srgbClr val="595959"/>
                </a:solidFill>
                <a:latin typeface="Century Gothic" panose="020B0502020202020204" pitchFamily="34" charset="0"/>
                <a:sym typeface="Century Gothic"/>
              </a:endParaRPr>
            </a:p>
            <a:p>
              <a:pPr marL="171450" indent="-1714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endParaRPr lang="cs-CZ" sz="700" dirty="0">
                <a:solidFill>
                  <a:srgbClr val="595959"/>
                </a:solidFill>
                <a:latin typeface="Century Gothic" panose="020B0502020202020204" pitchFamily="34" charset="0"/>
                <a:sym typeface="Century Gothic"/>
              </a:endParaRPr>
            </a:p>
            <a:p>
              <a:pPr marL="171450" indent="-1714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cs-CZ" sz="700" dirty="0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  <a:t>Moderní technologie na využití odpadu</a:t>
              </a:r>
              <a:br>
                <a:rPr lang="cs-CZ" sz="700" dirty="0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</a:br>
              <a:r>
                <a:rPr lang="cs-CZ" sz="700" dirty="0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  <a:t>Ing. Milan </a:t>
              </a:r>
              <a:r>
                <a:rPr lang="cs-CZ" sz="700" dirty="0" err="1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  <a:t>Ipolt</a:t>
              </a:r>
              <a:r>
                <a:rPr lang="cs-CZ" sz="700" dirty="0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  <a:t> (IPOLT CZ)</a:t>
              </a:r>
            </a:p>
          </p:txBody>
        </p:sp>
        <p:grpSp>
          <p:nvGrpSpPr>
            <p:cNvPr id="397" name="Google Shape;397;p24"/>
            <p:cNvGrpSpPr/>
            <p:nvPr/>
          </p:nvGrpSpPr>
          <p:grpSpPr>
            <a:xfrm>
              <a:off x="1715542" y="4565654"/>
              <a:ext cx="3656467" cy="45719"/>
              <a:chOff x="5029199" y="2656729"/>
              <a:chExt cx="3656467" cy="45719"/>
            </a:xfrm>
          </p:grpSpPr>
          <p:sp>
            <p:nvSpPr>
              <p:cNvPr id="398" name="Google Shape;398;p24"/>
              <p:cNvSpPr/>
              <p:nvPr/>
            </p:nvSpPr>
            <p:spPr>
              <a:xfrm>
                <a:off x="5029199" y="2656729"/>
                <a:ext cx="7239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cxnSp>
            <p:nvCxnSpPr>
              <p:cNvPr id="399" name="Google Shape;399;p24"/>
              <p:cNvCxnSpPr/>
              <p:nvPr/>
            </p:nvCxnSpPr>
            <p:spPr>
              <a:xfrm>
                <a:off x="5711824" y="2679589"/>
                <a:ext cx="297384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1" name="Google Shape;396;p24">
            <a:extLst>
              <a:ext uri="{FF2B5EF4-FFF2-40B4-BE49-F238E27FC236}">
                <a16:creationId xmlns:a16="http://schemas.microsoft.com/office/drawing/2014/main" id="{9CB9B8BA-534F-44D3-93A0-C36417174568}"/>
              </a:ext>
            </a:extLst>
          </p:cNvPr>
          <p:cNvSpPr/>
          <p:nvPr/>
        </p:nvSpPr>
        <p:spPr>
          <a:xfrm>
            <a:off x="4477297" y="1482630"/>
            <a:ext cx="2367731" cy="1418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900" dirty="0">
                <a:solidFill>
                  <a:srgbClr val="595959"/>
                </a:solidFill>
                <a:latin typeface="Century Gothic" panose="020B0502020202020204" pitchFamily="34" charset="0"/>
                <a:sym typeface="Century Gothic"/>
              </a:rPr>
              <a:t>Konzultační systém určený pro odbornou veřejnost</a:t>
            </a: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900" dirty="0">
                <a:solidFill>
                  <a:srgbClr val="595959"/>
                </a:solidFill>
                <a:latin typeface="Century Gothic" panose="020B0502020202020204" pitchFamily="34" charset="0"/>
                <a:sym typeface="Century Gothic"/>
              </a:rPr>
              <a:t>Podpora sdílení informací a know-how v oblasti odpadového hospodářství</a:t>
            </a: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900" dirty="0">
                <a:solidFill>
                  <a:srgbClr val="595959"/>
                </a:solidFill>
                <a:latin typeface="Century Gothic" panose="020B0502020202020204" pitchFamily="34" charset="0"/>
                <a:sym typeface="Century Gothic"/>
              </a:rPr>
              <a:t>Služby:</a:t>
            </a:r>
            <a:br>
              <a:rPr lang="cs-CZ" sz="900" dirty="0">
                <a:solidFill>
                  <a:srgbClr val="595959"/>
                </a:solidFill>
                <a:latin typeface="Century Gothic" panose="020B0502020202020204" pitchFamily="34" charset="0"/>
                <a:sym typeface="Century Gothic"/>
              </a:rPr>
            </a:br>
            <a:r>
              <a:rPr lang="tr-TR" sz="900" dirty="0">
                <a:solidFill>
                  <a:srgbClr val="595959"/>
                </a:solidFill>
                <a:latin typeface="Century Gothic" panose="020B0502020202020204" pitchFamily="34" charset="0"/>
                <a:sym typeface="Century Gothic"/>
              </a:rPr>
              <a:t>On-line konzultace; Osobní konzultace, Analýzy, studie, měření</a:t>
            </a:r>
          </a:p>
        </p:txBody>
      </p:sp>
      <p:grpSp>
        <p:nvGrpSpPr>
          <p:cNvPr id="39" name="Google Shape;394;p24">
            <a:extLst>
              <a:ext uri="{FF2B5EF4-FFF2-40B4-BE49-F238E27FC236}">
                <a16:creationId xmlns:a16="http://schemas.microsoft.com/office/drawing/2014/main" id="{827B4A1B-036E-4D14-BE85-D63521398843}"/>
              </a:ext>
            </a:extLst>
          </p:cNvPr>
          <p:cNvGrpSpPr/>
          <p:nvPr/>
        </p:nvGrpSpPr>
        <p:grpSpPr>
          <a:xfrm>
            <a:off x="4581390" y="3274297"/>
            <a:ext cx="2251335" cy="746146"/>
            <a:chOff x="1577979" y="4178145"/>
            <a:chExt cx="4023883" cy="865865"/>
          </a:xfrm>
        </p:grpSpPr>
        <p:sp>
          <p:nvSpPr>
            <p:cNvPr id="40" name="Google Shape;395;p24">
              <a:extLst>
                <a:ext uri="{FF2B5EF4-FFF2-40B4-BE49-F238E27FC236}">
                  <a16:creationId xmlns:a16="http://schemas.microsoft.com/office/drawing/2014/main" id="{8EF9875E-FB7F-485F-BAE1-A7AE9A68C3EB}"/>
                </a:ext>
              </a:extLst>
            </p:cNvPr>
            <p:cNvSpPr txBox="1"/>
            <p:nvPr/>
          </p:nvSpPr>
          <p:spPr>
            <a:xfrm>
              <a:off x="1577979" y="4178145"/>
              <a:ext cx="3794030" cy="410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 b="1" dirty="0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Kde nás najdete?</a:t>
              </a:r>
            </a:p>
          </p:txBody>
        </p:sp>
        <p:sp>
          <p:nvSpPr>
            <p:cNvPr id="41" name="Google Shape;396;p24">
              <a:extLst>
                <a:ext uri="{FF2B5EF4-FFF2-40B4-BE49-F238E27FC236}">
                  <a16:creationId xmlns:a16="http://schemas.microsoft.com/office/drawing/2014/main" id="{86F96770-5025-46C0-AA8F-C7B1AB85CD74}"/>
                </a:ext>
              </a:extLst>
            </p:cNvPr>
            <p:cNvSpPr/>
            <p:nvPr/>
          </p:nvSpPr>
          <p:spPr>
            <a:xfrm>
              <a:off x="1577979" y="4633646"/>
              <a:ext cx="3859822" cy="4103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indent="-1714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tr-TR" sz="1100" dirty="0">
                  <a:solidFill>
                    <a:srgbClr val="595959"/>
                  </a:solidFill>
                  <a:latin typeface="Century Gothic" panose="020B0502020202020204" pitchFamily="34" charset="0"/>
                  <a:sym typeface="Century Gothic"/>
                </a:rPr>
                <a:t>http://expert.wasten.cz/</a:t>
              </a:r>
            </a:p>
          </p:txBody>
        </p:sp>
        <p:grpSp>
          <p:nvGrpSpPr>
            <p:cNvPr id="42" name="Google Shape;397;p24">
              <a:extLst>
                <a:ext uri="{FF2B5EF4-FFF2-40B4-BE49-F238E27FC236}">
                  <a16:creationId xmlns:a16="http://schemas.microsoft.com/office/drawing/2014/main" id="{7F15BBB9-F692-4785-91F2-C34E8F6C2369}"/>
                </a:ext>
              </a:extLst>
            </p:cNvPr>
            <p:cNvGrpSpPr/>
            <p:nvPr/>
          </p:nvGrpSpPr>
          <p:grpSpPr>
            <a:xfrm>
              <a:off x="1715542" y="4565654"/>
              <a:ext cx="3886320" cy="45719"/>
              <a:chOff x="5029199" y="2656729"/>
              <a:chExt cx="3886320" cy="45719"/>
            </a:xfrm>
          </p:grpSpPr>
          <p:sp>
            <p:nvSpPr>
              <p:cNvPr id="43" name="Google Shape;398;p24">
                <a:extLst>
                  <a:ext uri="{FF2B5EF4-FFF2-40B4-BE49-F238E27FC236}">
                    <a16:creationId xmlns:a16="http://schemas.microsoft.com/office/drawing/2014/main" id="{4ECD2E98-7E32-4C5C-9CD3-1511776C11EF}"/>
                  </a:ext>
                </a:extLst>
              </p:cNvPr>
              <p:cNvSpPr/>
              <p:nvPr/>
            </p:nvSpPr>
            <p:spPr>
              <a:xfrm>
                <a:off x="5029199" y="2656729"/>
                <a:ext cx="7239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cxnSp>
            <p:nvCxnSpPr>
              <p:cNvPr id="44" name="Google Shape;399;p24">
                <a:extLst>
                  <a:ext uri="{FF2B5EF4-FFF2-40B4-BE49-F238E27FC236}">
                    <a16:creationId xmlns:a16="http://schemas.microsoft.com/office/drawing/2014/main" id="{A446560E-AB6D-4A40-B4F5-FE043924D2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1824" y="2679588"/>
                <a:ext cx="320369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5" name="Google Shape;406;p24">
            <a:extLst>
              <a:ext uri="{FF2B5EF4-FFF2-40B4-BE49-F238E27FC236}">
                <a16:creationId xmlns:a16="http://schemas.microsoft.com/office/drawing/2014/main" id="{BBD7386F-7059-49DD-A5C1-48DE19F2C11F}"/>
              </a:ext>
            </a:extLst>
          </p:cNvPr>
          <p:cNvSpPr txBox="1"/>
          <p:nvPr/>
        </p:nvSpPr>
        <p:spPr>
          <a:xfrm>
            <a:off x="1014372" y="228401"/>
            <a:ext cx="6660828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Probíhající</a:t>
            </a:r>
            <a:r>
              <a:rPr lang="cs-CZ" sz="18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tr-TR" sz="18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projekty: </a:t>
            </a:r>
            <a:r>
              <a:rPr lang="cs-CZ" sz="1800" b="1" dirty="0" err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WASTen</a:t>
            </a:r>
            <a:r>
              <a:rPr lang="cs-CZ" sz="18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Centrum expertů</a:t>
            </a:r>
            <a:endParaRPr lang="tr-TR" sz="1800" b="1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88E8C2FF-B663-4435-809C-685586702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25" y="2900873"/>
            <a:ext cx="1457641" cy="2052333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algn="tl" rotWithShape="0">
              <a:srgbClr val="000000"/>
            </a:outerShdw>
            <a:softEdge rad="0"/>
          </a:effectLst>
        </p:spPr>
      </p:pic>
      <p:sp>
        <p:nvSpPr>
          <p:cNvPr id="28" name="Google Shape;395;p24">
            <a:extLst>
              <a:ext uri="{FF2B5EF4-FFF2-40B4-BE49-F238E27FC236}">
                <a16:creationId xmlns:a16="http://schemas.microsoft.com/office/drawing/2014/main" id="{76AD9400-58E2-4FB1-949A-098905DBD298}"/>
              </a:ext>
            </a:extLst>
          </p:cNvPr>
          <p:cNvSpPr txBox="1"/>
          <p:nvPr/>
        </p:nvSpPr>
        <p:spPr>
          <a:xfrm>
            <a:off x="4572000" y="1020215"/>
            <a:ext cx="3525693" cy="35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Popis Centra expertů</a:t>
            </a:r>
            <a:endParaRPr lang="tr-TR" sz="1400" b="1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" name="Google Shape;398;p24">
            <a:extLst>
              <a:ext uri="{FF2B5EF4-FFF2-40B4-BE49-F238E27FC236}">
                <a16:creationId xmlns:a16="http://schemas.microsoft.com/office/drawing/2014/main" id="{31946B06-D7B8-4101-9CB1-222220DC7E75}"/>
              </a:ext>
            </a:extLst>
          </p:cNvPr>
          <p:cNvSpPr/>
          <p:nvPr/>
        </p:nvSpPr>
        <p:spPr>
          <a:xfrm>
            <a:off x="4699834" y="1354145"/>
            <a:ext cx="672701" cy="393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0" name="Google Shape;399;p24">
            <a:extLst>
              <a:ext uri="{FF2B5EF4-FFF2-40B4-BE49-F238E27FC236}">
                <a16:creationId xmlns:a16="http://schemas.microsoft.com/office/drawing/2014/main" id="{39DA599B-64E7-4035-924C-0518B891B79B}"/>
              </a:ext>
            </a:extLst>
          </p:cNvPr>
          <p:cNvCxnSpPr/>
          <p:nvPr/>
        </p:nvCxnSpPr>
        <p:spPr>
          <a:xfrm>
            <a:off x="5334180" y="1373844"/>
            <a:ext cx="2763513" cy="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" name="Picture 2" descr="Loga Ministerstva průmyslu a obchodu | MPO">
            <a:extLst>
              <a:ext uri="{FF2B5EF4-FFF2-40B4-BE49-F238E27FC236}">
                <a16:creationId xmlns:a16="http://schemas.microsoft.com/office/drawing/2014/main" id="{9F960A99-AD89-F724-BDDB-000A8E8FD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935" y="319518"/>
            <a:ext cx="1224937" cy="6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Evropská vlajka | Evropská unie">
            <a:extLst>
              <a:ext uri="{FF2B5EF4-FFF2-40B4-BE49-F238E27FC236}">
                <a16:creationId xmlns:a16="http://schemas.microsoft.com/office/drawing/2014/main" id="{5F514938-4A3D-3F87-0437-2F17F4C6E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872" y="434287"/>
            <a:ext cx="771603" cy="51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336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4"/>
          <p:cNvSpPr/>
          <p:nvPr/>
        </p:nvSpPr>
        <p:spPr>
          <a:xfrm rot="10800000" flipH="1">
            <a:off x="466726" y="228401"/>
            <a:ext cx="496860" cy="4968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24"/>
          <p:cNvSpPr/>
          <p:nvPr/>
        </p:nvSpPr>
        <p:spPr>
          <a:xfrm rot="10800000" flipH="1">
            <a:off x="-248430" y="-268460"/>
            <a:ext cx="1058055" cy="1058055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24"/>
          <p:cNvSpPr txBox="1"/>
          <p:nvPr/>
        </p:nvSpPr>
        <p:spPr>
          <a:xfrm>
            <a:off x="517512" y="303706"/>
            <a:ext cx="395287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6" name="Google Shape;406;p24"/>
          <p:cNvSpPr txBox="1"/>
          <p:nvPr/>
        </p:nvSpPr>
        <p:spPr>
          <a:xfrm>
            <a:off x="1014372" y="228401"/>
            <a:ext cx="4450428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Městům a obcím mohou poskytnout naši experti následující služby</a:t>
            </a:r>
            <a:endParaRPr lang="tr-TR" sz="1800" b="1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561;p32">
            <a:extLst>
              <a:ext uri="{FF2B5EF4-FFF2-40B4-BE49-F238E27FC236}">
                <a16:creationId xmlns:a16="http://schemas.microsoft.com/office/drawing/2014/main" id="{A0FAA148-415F-445C-9B8B-B99D787A32AF}"/>
              </a:ext>
            </a:extLst>
          </p:cNvPr>
          <p:cNvSpPr/>
          <p:nvPr/>
        </p:nvSpPr>
        <p:spPr>
          <a:xfrm>
            <a:off x="809625" y="1338661"/>
            <a:ext cx="6843200" cy="246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150000"/>
              </a:lnSpc>
              <a:buClr>
                <a:srgbClr val="C00000"/>
              </a:buClr>
              <a:buAutoNum type="arabicParenR"/>
            </a:pPr>
            <a:r>
              <a:rPr lang="cs-CZ" sz="1200" b="1" dirty="0">
                <a:solidFill>
                  <a:srgbClr val="C00000"/>
                </a:solidFill>
                <a:latin typeface="Century Gothic"/>
                <a:sym typeface="Century Gothic"/>
              </a:rPr>
              <a:t>Analýza složení odpadů ve spádové oblasti, jejich charakterizace a množství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AutoNum type="arabicParenR"/>
            </a:pPr>
            <a:r>
              <a:rPr lang="cs-CZ" sz="1200" b="1" dirty="0">
                <a:solidFill>
                  <a:srgbClr val="C00000"/>
                </a:solidFill>
                <a:latin typeface="Century Gothic"/>
                <a:sym typeface="Century Gothic"/>
              </a:rPr>
              <a:t>Optimalizace svozu odpadů v regionu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AutoNum type="arabicParenR"/>
            </a:pPr>
            <a:r>
              <a:rPr lang="cs-CZ" sz="1200" b="1" dirty="0">
                <a:solidFill>
                  <a:srgbClr val="C00000"/>
                </a:solidFill>
                <a:latin typeface="Century Gothic"/>
                <a:sym typeface="Century Gothic"/>
              </a:rPr>
              <a:t>Návrh vhodné technologie na zpracování odpadu z hlediska funkčních vlastností, kapacity a ekonomické rentability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AutoNum type="arabicParenR"/>
            </a:pPr>
            <a:r>
              <a:rPr lang="cs-CZ" sz="1200" b="1" dirty="0">
                <a:solidFill>
                  <a:srgbClr val="C00000"/>
                </a:solidFill>
                <a:latin typeface="Century Gothic"/>
                <a:sym typeface="Century Gothic"/>
              </a:rPr>
              <a:t>Určení minimální svozové oblasti pro vybranou technologii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AutoNum type="arabicParenR"/>
            </a:pPr>
            <a:r>
              <a:rPr lang="cs-CZ" sz="1200" b="1" dirty="0">
                <a:solidFill>
                  <a:srgbClr val="C00000"/>
                </a:solidFill>
                <a:latin typeface="Century Gothic"/>
                <a:sym typeface="Century Gothic"/>
              </a:rPr>
              <a:t>Posouzení ekonomické efektivity investice do vybrané technologie na využití odpadů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AutoNum type="arabicParenR"/>
            </a:pPr>
            <a:r>
              <a:rPr lang="cs-CZ" sz="1200" b="1" dirty="0">
                <a:solidFill>
                  <a:srgbClr val="C00000"/>
                </a:solidFill>
                <a:latin typeface="Century Gothic"/>
                <a:sym typeface="Century Gothic"/>
              </a:rPr>
              <a:t>Vytipování perspektivních lokalit k realizaci technologií 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AutoNum type="arabicParenR"/>
            </a:pPr>
            <a:r>
              <a:rPr lang="cs-CZ" sz="1200" b="1" dirty="0">
                <a:solidFill>
                  <a:srgbClr val="C00000"/>
                </a:solidFill>
                <a:latin typeface="Century Gothic"/>
                <a:sym typeface="Century Gothic"/>
              </a:rPr>
              <a:t>Konzultace v oblasti legislativy odpadového hospodářství</a:t>
            </a:r>
            <a:endParaRPr lang="tr-TR" sz="1200" b="1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" descr="Loga Ministerstva průmyslu a obchodu | MPO">
            <a:extLst>
              <a:ext uri="{FF2B5EF4-FFF2-40B4-BE49-F238E27FC236}">
                <a16:creationId xmlns:a16="http://schemas.microsoft.com/office/drawing/2014/main" id="{E10CBDDD-CF44-717C-4E7E-84B6F0C4B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785" y="210648"/>
            <a:ext cx="1224937" cy="6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Evropská vlajka | Evropská unie">
            <a:extLst>
              <a:ext uri="{FF2B5EF4-FFF2-40B4-BE49-F238E27FC236}">
                <a16:creationId xmlns:a16="http://schemas.microsoft.com/office/drawing/2014/main" id="{46DDD1D3-8F77-3D59-666A-E0D58D7FF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722" y="325417"/>
            <a:ext cx="771603" cy="51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590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4"/>
          <p:cNvSpPr/>
          <p:nvPr/>
        </p:nvSpPr>
        <p:spPr>
          <a:xfrm rot="10800000" flipH="1">
            <a:off x="466726" y="228401"/>
            <a:ext cx="496860" cy="4968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24"/>
          <p:cNvSpPr/>
          <p:nvPr/>
        </p:nvSpPr>
        <p:spPr>
          <a:xfrm rot="10800000" flipH="1">
            <a:off x="-248430" y="-268460"/>
            <a:ext cx="1058055" cy="1058055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24"/>
          <p:cNvSpPr txBox="1"/>
          <p:nvPr/>
        </p:nvSpPr>
        <p:spPr>
          <a:xfrm>
            <a:off x="517512" y="303706"/>
            <a:ext cx="395287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6" name="Google Shape;406;p24"/>
          <p:cNvSpPr txBox="1"/>
          <p:nvPr/>
        </p:nvSpPr>
        <p:spPr>
          <a:xfrm>
            <a:off x="1014372" y="228401"/>
            <a:ext cx="4450428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Katalog moderních technologií na využití odpadu</a:t>
            </a:r>
            <a:endParaRPr lang="tr-TR" sz="1800" b="1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561;p32">
            <a:extLst>
              <a:ext uri="{FF2B5EF4-FFF2-40B4-BE49-F238E27FC236}">
                <a16:creationId xmlns:a16="http://schemas.microsoft.com/office/drawing/2014/main" id="{A0FAA148-415F-445C-9B8B-B99D787A32AF}"/>
              </a:ext>
            </a:extLst>
          </p:cNvPr>
          <p:cNvSpPr/>
          <p:nvPr/>
        </p:nvSpPr>
        <p:spPr>
          <a:xfrm>
            <a:off x="846323" y="954800"/>
            <a:ext cx="6843200" cy="3978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150000"/>
              </a:lnSpc>
              <a:buClr>
                <a:srgbClr val="C00000"/>
              </a:buClr>
              <a:buAutoNum type="arabicParenR"/>
            </a:pPr>
            <a:r>
              <a:rPr lang="cs-CZ" sz="1200" b="1" u="sng" dirty="0">
                <a:solidFill>
                  <a:srgbClr val="C00000"/>
                </a:solidFill>
                <a:latin typeface="Century Gothic"/>
                <a:sym typeface="Century Gothic"/>
              </a:rPr>
              <a:t>Cíl:</a:t>
            </a:r>
            <a:r>
              <a:rPr lang="cs-CZ" sz="1200" b="1" dirty="0">
                <a:solidFill>
                  <a:srgbClr val="C00000"/>
                </a:solidFill>
                <a:latin typeface="Century Gothic"/>
                <a:sym typeface="Century Gothic"/>
              </a:rPr>
              <a:t> Nabídnout starostům a vedení měst přehledné a ověřené informace o moderních technologiích na využití odpadu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AutoNum type="arabicParenR"/>
            </a:pPr>
            <a:endParaRPr lang="cs-CZ" sz="1200" b="1" dirty="0">
              <a:solidFill>
                <a:srgbClr val="C00000"/>
              </a:solidFill>
              <a:latin typeface="Century Gothic"/>
              <a:sym typeface="Century Gothic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AutoNum type="arabicParenR"/>
            </a:pPr>
            <a:r>
              <a:rPr lang="cs-CZ" sz="1200" b="1" u="sng" dirty="0">
                <a:solidFill>
                  <a:srgbClr val="C00000"/>
                </a:solidFill>
                <a:latin typeface="Century Gothic"/>
                <a:sym typeface="Century Gothic"/>
              </a:rPr>
              <a:t>Obsah informací:</a:t>
            </a:r>
          </a:p>
          <a:p>
            <a:pPr marL="171450" lvl="1" indent="-1714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cs-CZ" sz="1000" b="1" dirty="0">
              <a:solidFill>
                <a:srgbClr val="C00000"/>
              </a:solidFill>
              <a:latin typeface="Century Gothic"/>
              <a:sym typeface="Century Gothic"/>
            </a:endParaRPr>
          </a:p>
          <a:p>
            <a:pPr marL="171450" lvl="1" indent="-1714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cs-CZ" sz="1000" b="1" dirty="0">
                <a:solidFill>
                  <a:srgbClr val="C00000"/>
                </a:solidFill>
                <a:latin typeface="Century Gothic"/>
                <a:sym typeface="Century Gothic"/>
              </a:rPr>
              <a:t>Co řeší technologie za problém?</a:t>
            </a:r>
          </a:p>
          <a:p>
            <a:pPr marL="171450" lvl="1" indent="-1714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cs-CZ" sz="1000" b="1" dirty="0">
                <a:solidFill>
                  <a:srgbClr val="C00000"/>
                </a:solidFill>
                <a:latin typeface="Century Gothic"/>
                <a:sym typeface="Century Gothic"/>
              </a:rPr>
              <a:t>Jaká je vstupní surovina/odpad?</a:t>
            </a:r>
          </a:p>
          <a:p>
            <a:pPr marL="171450" lvl="1" indent="-1714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cs-CZ" sz="1000" b="1" dirty="0">
                <a:solidFill>
                  <a:srgbClr val="C00000"/>
                </a:solidFill>
                <a:latin typeface="Century Gothic"/>
                <a:sym typeface="Century Gothic"/>
              </a:rPr>
              <a:t>Jaký je výstupní produkt?</a:t>
            </a:r>
          </a:p>
          <a:p>
            <a:pPr marL="171450" lvl="1" indent="-1714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cs-CZ" sz="1000" b="1" dirty="0">
                <a:solidFill>
                  <a:srgbClr val="C00000"/>
                </a:solidFill>
                <a:latin typeface="Century Gothic"/>
                <a:sym typeface="Century Gothic"/>
              </a:rPr>
              <a:t>Jaká je kapacita zařízení?</a:t>
            </a:r>
          </a:p>
          <a:p>
            <a:pPr marL="171450" lvl="1" indent="-1714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cs-CZ" sz="1000" b="1" dirty="0">
                <a:solidFill>
                  <a:srgbClr val="C00000"/>
                </a:solidFill>
                <a:latin typeface="Century Gothic"/>
                <a:sym typeface="Century Gothic"/>
              </a:rPr>
              <a:t>Technické parametry a požadavky</a:t>
            </a:r>
          </a:p>
          <a:p>
            <a:pPr marL="171450" lvl="1" indent="-1714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cs-CZ" sz="1000" b="1" dirty="0">
                <a:solidFill>
                  <a:srgbClr val="C00000"/>
                </a:solidFill>
                <a:latin typeface="Century Gothic"/>
                <a:sym typeface="Century Gothic"/>
              </a:rPr>
              <a:t>Jaké jsou výhody / přínosy technologie? </a:t>
            </a:r>
          </a:p>
          <a:p>
            <a:pPr marL="171450" lvl="1" indent="-1714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cs-CZ" sz="1000" b="1" dirty="0">
                <a:solidFill>
                  <a:srgbClr val="C00000"/>
                </a:solidFill>
                <a:latin typeface="Century Gothic"/>
                <a:sym typeface="Century Gothic"/>
              </a:rPr>
              <a:t>Jaké jsou slabé stránky technologie, rizika zavedení?</a:t>
            </a:r>
          </a:p>
          <a:p>
            <a:pPr marL="171450" lvl="1" indent="-1714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cs-CZ" sz="1000" b="1" dirty="0">
                <a:solidFill>
                  <a:srgbClr val="C00000"/>
                </a:solidFill>
                <a:latin typeface="Century Gothic"/>
                <a:sym typeface="Century Gothic"/>
              </a:rPr>
              <a:t>Fotografie zařízení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AutoNum type="arabicParenR"/>
            </a:pPr>
            <a:endParaRPr lang="cs-CZ" sz="1200" b="1" u="sng" dirty="0">
              <a:solidFill>
                <a:srgbClr val="C00000"/>
              </a:solidFill>
              <a:latin typeface="Century Gothic"/>
              <a:sym typeface="Century Gothic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AutoNum type="arabicParenR"/>
            </a:pPr>
            <a:r>
              <a:rPr lang="cs-CZ" sz="1200" b="1" u="sng" dirty="0">
                <a:solidFill>
                  <a:srgbClr val="C00000"/>
                </a:solidFill>
                <a:latin typeface="Century Gothic"/>
                <a:sym typeface="Century Gothic"/>
              </a:rPr>
              <a:t>Stav přípravy:</a:t>
            </a:r>
            <a:r>
              <a:rPr lang="cs-CZ" sz="1200" b="1" dirty="0">
                <a:solidFill>
                  <a:srgbClr val="C00000"/>
                </a:solidFill>
                <a:latin typeface="Century Gothic"/>
                <a:sym typeface="Century Gothic"/>
              </a:rPr>
              <a:t> Připravuje se pilotní verze. Katalog bude uveden na podzim roku 2022.</a:t>
            </a:r>
            <a:endParaRPr lang="tr-TR" sz="1200" b="1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" descr="Loga Ministerstva průmyslu a obchodu | MPO">
            <a:extLst>
              <a:ext uri="{FF2B5EF4-FFF2-40B4-BE49-F238E27FC236}">
                <a16:creationId xmlns:a16="http://schemas.microsoft.com/office/drawing/2014/main" id="{E10CBDDD-CF44-717C-4E7E-84B6F0C4B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785" y="210648"/>
            <a:ext cx="1224937" cy="6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Evropská vlajka | Evropská unie">
            <a:extLst>
              <a:ext uri="{FF2B5EF4-FFF2-40B4-BE49-F238E27FC236}">
                <a16:creationId xmlns:a16="http://schemas.microsoft.com/office/drawing/2014/main" id="{46DDD1D3-8F77-3D59-666A-E0D58D7FF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722" y="325417"/>
            <a:ext cx="771603" cy="51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010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4"/>
          <p:cNvSpPr/>
          <p:nvPr/>
        </p:nvSpPr>
        <p:spPr>
          <a:xfrm rot="10800000" flipH="1">
            <a:off x="466726" y="228401"/>
            <a:ext cx="496860" cy="4968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24"/>
          <p:cNvSpPr/>
          <p:nvPr/>
        </p:nvSpPr>
        <p:spPr>
          <a:xfrm rot="10800000" flipH="1">
            <a:off x="-248430" y="-268460"/>
            <a:ext cx="1058055" cy="1058055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24"/>
          <p:cNvSpPr txBox="1"/>
          <p:nvPr/>
        </p:nvSpPr>
        <p:spPr>
          <a:xfrm>
            <a:off x="517512" y="303706"/>
            <a:ext cx="395287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6" name="Google Shape;406;p24"/>
          <p:cNvSpPr txBox="1"/>
          <p:nvPr/>
        </p:nvSpPr>
        <p:spPr>
          <a:xfrm>
            <a:off x="1014372" y="228401"/>
            <a:ext cx="4450428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Technologie členů klastru</a:t>
            </a:r>
          </a:p>
        </p:txBody>
      </p:sp>
      <p:sp>
        <p:nvSpPr>
          <p:cNvPr id="16" name="Google Shape;561;p32">
            <a:extLst>
              <a:ext uri="{FF2B5EF4-FFF2-40B4-BE49-F238E27FC236}">
                <a16:creationId xmlns:a16="http://schemas.microsoft.com/office/drawing/2014/main" id="{A0FAA148-415F-445C-9B8B-B99D787A32AF}"/>
              </a:ext>
            </a:extLst>
          </p:cNvPr>
          <p:cNvSpPr/>
          <p:nvPr/>
        </p:nvSpPr>
        <p:spPr>
          <a:xfrm>
            <a:off x="809625" y="1338661"/>
            <a:ext cx="5206768" cy="246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Technologie termochemické recyklace TDU2000 ®</a:t>
            </a: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cs-CZ" b="1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Multiferm</a:t>
            </a:r>
            <a:r>
              <a:rPr lang="cs-CZ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Zařízení pro zpracování čistírenských kalů, biologicky rozložitelného odpadu a </a:t>
            </a:r>
            <a:r>
              <a:rPr lang="cs-CZ" b="1" dirty="0" err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gastroodpadu</a:t>
            </a:r>
            <a:r>
              <a:rPr lang="cs-CZ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 aplikaci na půdu – popis</a:t>
            </a: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cs-CZ" b="1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POLYBET - Průmyslové zařízení pro výrobu kompozitních výrobků ze směsných odpadních plastů a inertních plniv</a:t>
            </a:r>
            <a:endParaRPr lang="tr-TR" b="1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BB0621AC-44F5-8EFC-D8ED-18100C7225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2970" y="1424735"/>
            <a:ext cx="1148087" cy="247432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114B014D-38E1-2CEE-2F01-DABEECDCD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185" y="2187425"/>
            <a:ext cx="1667743" cy="384325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98BC63F2-689B-043C-131A-F7D43B9F9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85" y="3484625"/>
            <a:ext cx="1667743" cy="384325"/>
          </a:xfrm>
          <a:prstGeom prst="rect">
            <a:avLst/>
          </a:prstGeom>
        </p:spPr>
      </p:pic>
      <p:pic>
        <p:nvPicPr>
          <p:cNvPr id="23" name="Picture 2" descr="Loga Ministerstva průmyslu a obchodu | MPO">
            <a:extLst>
              <a:ext uri="{FF2B5EF4-FFF2-40B4-BE49-F238E27FC236}">
                <a16:creationId xmlns:a16="http://schemas.microsoft.com/office/drawing/2014/main" id="{E10CBDDD-CF44-717C-4E7E-84B6F0C4B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785" y="210648"/>
            <a:ext cx="1224937" cy="6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Evropská vlajka | Evropská unie">
            <a:extLst>
              <a:ext uri="{FF2B5EF4-FFF2-40B4-BE49-F238E27FC236}">
                <a16:creationId xmlns:a16="http://schemas.microsoft.com/office/drawing/2014/main" id="{46DDD1D3-8F77-3D59-666A-E0D58D7FF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722" y="325417"/>
            <a:ext cx="771603" cy="51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227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5C38565-2758-4AA4-AAD5-A8FF558FF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23" y="459480"/>
            <a:ext cx="5034845" cy="3099690"/>
          </a:xfrm>
          <a:prstGeom prst="rect">
            <a:avLst/>
          </a:prstGeom>
        </p:spPr>
      </p:pic>
      <p:sp>
        <p:nvSpPr>
          <p:cNvPr id="94" name="Google Shape;94;p14"/>
          <p:cNvSpPr txBox="1"/>
          <p:nvPr/>
        </p:nvSpPr>
        <p:spPr>
          <a:xfrm>
            <a:off x="2460446" y="415433"/>
            <a:ext cx="1681994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400" b="0" i="0" u="none" strike="noStrike" cap="none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2022</a:t>
            </a:r>
          </a:p>
        </p:txBody>
      </p:sp>
      <p:sp>
        <p:nvSpPr>
          <p:cNvPr id="95" name="Google Shape;95;p14"/>
          <p:cNvSpPr/>
          <p:nvPr/>
        </p:nvSpPr>
        <p:spPr>
          <a:xfrm rot="10800000" flipH="1">
            <a:off x="1535727" y="2571751"/>
            <a:ext cx="311624" cy="3116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4"/>
          <p:cNvSpPr/>
          <p:nvPr/>
        </p:nvSpPr>
        <p:spPr>
          <a:xfrm rot="10800000" flipH="1">
            <a:off x="7944520" y="4415168"/>
            <a:ext cx="641417" cy="6414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4"/>
          <p:cNvSpPr/>
          <p:nvPr/>
        </p:nvSpPr>
        <p:spPr>
          <a:xfrm rot="10800000" flipH="1">
            <a:off x="777309" y="-452250"/>
            <a:ext cx="1070042" cy="10700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4"/>
          <p:cNvSpPr/>
          <p:nvPr/>
        </p:nvSpPr>
        <p:spPr>
          <a:xfrm rot="10800000" flipH="1">
            <a:off x="5912455" y="3449033"/>
            <a:ext cx="227088" cy="22708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1" name="Google Shape;101;p14"/>
          <p:cNvGrpSpPr/>
          <p:nvPr/>
        </p:nvGrpSpPr>
        <p:grpSpPr>
          <a:xfrm>
            <a:off x="-949778" y="3057525"/>
            <a:ext cx="3124200" cy="3124200"/>
            <a:chOff x="-1266371" y="4076700"/>
            <a:chExt cx="4165600" cy="4165600"/>
          </a:xfrm>
        </p:grpSpPr>
        <p:sp>
          <p:nvSpPr>
            <p:cNvPr id="102" name="Google Shape;102;p14"/>
            <p:cNvSpPr/>
            <p:nvPr/>
          </p:nvSpPr>
          <p:spPr>
            <a:xfrm>
              <a:off x="-1025071" y="4318000"/>
              <a:ext cx="3683000" cy="3683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103" name="Google Shape;103;p14"/>
            <p:cNvGrpSpPr/>
            <p:nvPr/>
          </p:nvGrpSpPr>
          <p:grpSpPr>
            <a:xfrm>
              <a:off x="-1266371" y="4076700"/>
              <a:ext cx="4165600" cy="4165600"/>
              <a:chOff x="-1266371" y="4076700"/>
              <a:chExt cx="4165600" cy="4165600"/>
            </a:xfrm>
          </p:grpSpPr>
          <p:sp>
            <p:nvSpPr>
              <p:cNvPr id="104" name="Google Shape;104;p14"/>
              <p:cNvSpPr/>
              <p:nvPr/>
            </p:nvSpPr>
            <p:spPr>
              <a:xfrm>
                <a:off x="2697616" y="5348316"/>
                <a:ext cx="161925" cy="16192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5" name="Google Shape;105;p14"/>
              <p:cNvSpPr/>
              <p:nvPr/>
            </p:nvSpPr>
            <p:spPr>
              <a:xfrm>
                <a:off x="-1266371" y="4076700"/>
                <a:ext cx="4165600" cy="4165600"/>
              </a:xfrm>
              <a:prstGeom prst="ellipse">
                <a:avLst/>
              </a:prstGeom>
              <a:noFill/>
              <a:ln w="12700" cap="flat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6" name="Google Shape;106;p14"/>
              <p:cNvSpPr/>
              <p:nvPr/>
            </p:nvSpPr>
            <p:spPr>
              <a:xfrm>
                <a:off x="-920228" y="7346082"/>
                <a:ext cx="161925" cy="16192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107" name="Google Shape;107;p14"/>
          <p:cNvGrpSpPr/>
          <p:nvPr/>
        </p:nvGrpSpPr>
        <p:grpSpPr>
          <a:xfrm>
            <a:off x="6843032" y="-1530568"/>
            <a:ext cx="4097111" cy="4162338"/>
            <a:chOff x="9124043" y="-2040757"/>
            <a:chExt cx="5462814" cy="5549784"/>
          </a:xfrm>
        </p:grpSpPr>
        <p:sp>
          <p:nvSpPr>
            <p:cNvPr id="108" name="Google Shape;108;p14"/>
            <p:cNvSpPr/>
            <p:nvPr/>
          </p:nvSpPr>
          <p:spPr>
            <a:xfrm>
              <a:off x="9471164" y="-1684282"/>
              <a:ext cx="4768572" cy="476857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109" name="Google Shape;109;p14"/>
            <p:cNvGrpSpPr/>
            <p:nvPr/>
          </p:nvGrpSpPr>
          <p:grpSpPr>
            <a:xfrm>
              <a:off x="9124043" y="-2040757"/>
              <a:ext cx="5462814" cy="5549784"/>
              <a:chOff x="9124043" y="-2040757"/>
              <a:chExt cx="5462814" cy="5549784"/>
            </a:xfrm>
          </p:grpSpPr>
          <p:sp>
            <p:nvSpPr>
              <p:cNvPr id="110" name="Google Shape;110;p14"/>
              <p:cNvSpPr/>
              <p:nvPr/>
            </p:nvSpPr>
            <p:spPr>
              <a:xfrm>
                <a:off x="11447915" y="3347102"/>
                <a:ext cx="161925" cy="16192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1" name="Google Shape;111;p14"/>
              <p:cNvSpPr/>
              <p:nvPr/>
            </p:nvSpPr>
            <p:spPr>
              <a:xfrm>
                <a:off x="9124043" y="-2040757"/>
                <a:ext cx="5462814" cy="5462814"/>
              </a:xfrm>
              <a:prstGeom prst="ellipse">
                <a:avLst/>
              </a:prstGeom>
              <a:noFill/>
              <a:ln w="12700" cap="flat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2" name="Google Shape;112;p14"/>
              <p:cNvSpPr/>
              <p:nvPr/>
            </p:nvSpPr>
            <p:spPr>
              <a:xfrm>
                <a:off x="12552815" y="-2009573"/>
                <a:ext cx="161925" cy="16192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113" name="Google Shape;113;p14"/>
          <p:cNvGrpSpPr/>
          <p:nvPr/>
        </p:nvGrpSpPr>
        <p:grpSpPr>
          <a:xfrm>
            <a:off x="2559002" y="1314324"/>
            <a:ext cx="4896365" cy="34289"/>
            <a:chOff x="5029200" y="2769580"/>
            <a:chExt cx="6528487" cy="45719"/>
          </a:xfrm>
        </p:grpSpPr>
        <p:sp>
          <p:nvSpPr>
            <p:cNvPr id="114" name="Google Shape;114;p14"/>
            <p:cNvSpPr/>
            <p:nvPr/>
          </p:nvSpPr>
          <p:spPr>
            <a:xfrm>
              <a:off x="5029200" y="2769580"/>
              <a:ext cx="723900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115" name="Google Shape;115;p14"/>
            <p:cNvCxnSpPr/>
            <p:nvPr/>
          </p:nvCxnSpPr>
          <p:spPr>
            <a:xfrm>
              <a:off x="5711825" y="2792439"/>
              <a:ext cx="5845862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16" name="Google Shape;116;p14"/>
          <p:cNvSpPr/>
          <p:nvPr/>
        </p:nvSpPr>
        <p:spPr>
          <a:xfrm rot="10800000" flipH="1">
            <a:off x="4682292" y="1098956"/>
            <a:ext cx="122126" cy="12212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14"/>
          <p:cNvSpPr txBox="1"/>
          <p:nvPr/>
        </p:nvSpPr>
        <p:spPr>
          <a:xfrm>
            <a:off x="2486399" y="2464877"/>
            <a:ext cx="4636037" cy="135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pl-PL" sz="3000" dirty="0">
                <a:solidFill>
                  <a:srgbClr val="3F3F3F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Děkuji za pozornost!</a:t>
            </a:r>
          </a:p>
          <a:p>
            <a:endParaRPr lang="cs-CZ" sz="1200" b="1" dirty="0">
              <a:solidFill>
                <a:srgbClr val="3F3F3F"/>
              </a:solidFill>
              <a:latin typeface="Century Gothic" panose="020B0502020202020204" pitchFamily="34" charset="0"/>
            </a:endParaRPr>
          </a:p>
          <a:p>
            <a:r>
              <a:rPr lang="cs-CZ" sz="1200" b="1" dirty="0">
                <a:solidFill>
                  <a:srgbClr val="3F3F3F"/>
                </a:solidFill>
                <a:latin typeface="Century Gothic" panose="020B0502020202020204" pitchFamily="34" charset="0"/>
              </a:rPr>
              <a:t>RNDr. Radek </a:t>
            </a:r>
            <a:r>
              <a:rPr lang="cs-CZ" sz="1200" b="1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Hořeňovský</a:t>
            </a:r>
            <a:endParaRPr lang="cs-CZ" sz="1200" b="1" dirty="0">
              <a:solidFill>
                <a:srgbClr val="3F3F3F"/>
              </a:solidFill>
              <a:latin typeface="Century Gothic" panose="020B0502020202020204" pitchFamily="34" charset="0"/>
            </a:endParaRPr>
          </a:p>
          <a:p>
            <a:r>
              <a:rPr lang="cs-CZ" sz="1200" b="1" dirty="0">
                <a:solidFill>
                  <a:srgbClr val="3F3F3F"/>
                </a:solidFill>
                <a:latin typeface="Century Gothic" panose="020B0502020202020204" pitchFamily="34" charset="0"/>
              </a:rPr>
              <a:t>KONTAKTNÍ DEN STAROSTŮ NA ŽOFÍNE</a:t>
            </a:r>
          </a:p>
          <a:p>
            <a:r>
              <a:rPr lang="cs-CZ" sz="1200" b="1" dirty="0">
                <a:solidFill>
                  <a:srgbClr val="3F3F3F"/>
                </a:solidFill>
                <a:latin typeface="Century Gothic" panose="020B0502020202020204" pitchFamily="34" charset="0"/>
              </a:rPr>
              <a:t>16. 6. 2022</a:t>
            </a:r>
          </a:p>
          <a:p>
            <a:pPr lvl="0"/>
            <a:endParaRPr lang="pl-PL" sz="3000" dirty="0">
              <a:solidFill>
                <a:srgbClr val="3F3F3F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lvl="0"/>
            <a:endParaRPr lang="pl-PL" sz="3000" dirty="0">
              <a:solidFill>
                <a:srgbClr val="3F3F3F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2460445" y="4354167"/>
            <a:ext cx="4902653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dirty="0">
                <a:solidFill>
                  <a:srgbClr val="3F3F3F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www.</a:t>
            </a:r>
            <a:r>
              <a:rPr lang="cs-CZ" sz="1200" dirty="0" err="1">
                <a:solidFill>
                  <a:srgbClr val="3F3F3F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wasten</a:t>
            </a:r>
            <a:r>
              <a:rPr lang="tr-TR" sz="1200" dirty="0">
                <a:solidFill>
                  <a:srgbClr val="3F3F3F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</a:t>
            </a:r>
            <a:r>
              <a:rPr lang="cs-CZ" sz="1200" dirty="0" err="1">
                <a:solidFill>
                  <a:srgbClr val="3F3F3F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cz</a:t>
            </a:r>
            <a:endParaRPr sz="1200" dirty="0">
              <a:solidFill>
                <a:srgbClr val="3F3F3F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26" name="Picture 2" descr="Loga Ministerstva průmyslu a obchodu | MPO">
            <a:extLst>
              <a:ext uri="{FF2B5EF4-FFF2-40B4-BE49-F238E27FC236}">
                <a16:creationId xmlns:a16="http://schemas.microsoft.com/office/drawing/2014/main" id="{09C1FFA0-D327-41A9-91A8-B0C3D05B5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062" y="4011237"/>
            <a:ext cx="1562333" cy="8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vropská vlajka | Evropská unie">
            <a:extLst>
              <a:ext uri="{FF2B5EF4-FFF2-40B4-BE49-F238E27FC236}">
                <a16:creationId xmlns:a16="http://schemas.microsoft.com/office/drawing/2014/main" id="{6AA6D81B-B743-45D5-AD40-88E43C01A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55" y="4128322"/>
            <a:ext cx="1077068" cy="71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61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84;p17">
            <a:extLst>
              <a:ext uri="{FF2B5EF4-FFF2-40B4-BE49-F238E27FC236}">
                <a16:creationId xmlns:a16="http://schemas.microsoft.com/office/drawing/2014/main" id="{909C48BC-63C7-4F4D-AB48-FE67E4FB2E6E}"/>
              </a:ext>
            </a:extLst>
          </p:cNvPr>
          <p:cNvSpPr/>
          <p:nvPr/>
        </p:nvSpPr>
        <p:spPr>
          <a:xfrm rot="10800000" flipH="1">
            <a:off x="466726" y="228401"/>
            <a:ext cx="496860" cy="4968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61" name="Google Shape;161;p16"/>
          <p:cNvGrpSpPr/>
          <p:nvPr/>
        </p:nvGrpSpPr>
        <p:grpSpPr>
          <a:xfrm>
            <a:off x="605308" y="1375885"/>
            <a:ext cx="2033588" cy="2033588"/>
            <a:chOff x="-1266371" y="4076700"/>
            <a:chExt cx="4165600" cy="4165600"/>
          </a:xfrm>
        </p:grpSpPr>
        <p:sp>
          <p:nvSpPr>
            <p:cNvPr id="162" name="Google Shape;162;p16"/>
            <p:cNvSpPr/>
            <p:nvPr/>
          </p:nvSpPr>
          <p:spPr>
            <a:xfrm>
              <a:off x="-1025071" y="4318000"/>
              <a:ext cx="3683000" cy="3683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163" name="Google Shape;163;p16"/>
            <p:cNvGrpSpPr/>
            <p:nvPr/>
          </p:nvGrpSpPr>
          <p:grpSpPr>
            <a:xfrm>
              <a:off x="-1266371" y="4076700"/>
              <a:ext cx="4165600" cy="4165600"/>
              <a:chOff x="-1266371" y="4076700"/>
              <a:chExt cx="4165600" cy="4165600"/>
            </a:xfrm>
          </p:grpSpPr>
          <p:sp>
            <p:nvSpPr>
              <p:cNvPr id="164" name="Google Shape;164;p16"/>
              <p:cNvSpPr/>
              <p:nvPr/>
            </p:nvSpPr>
            <p:spPr>
              <a:xfrm>
                <a:off x="2697616" y="5348316"/>
                <a:ext cx="161925" cy="16192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5" name="Google Shape;165;p16"/>
              <p:cNvSpPr/>
              <p:nvPr/>
            </p:nvSpPr>
            <p:spPr>
              <a:xfrm>
                <a:off x="-1266371" y="4076700"/>
                <a:ext cx="4165600" cy="4165600"/>
              </a:xfrm>
              <a:prstGeom prst="ellipse">
                <a:avLst/>
              </a:prstGeom>
              <a:noFill/>
              <a:ln w="12700" cap="flat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6" name="Google Shape;166;p16"/>
              <p:cNvSpPr/>
              <p:nvPr/>
            </p:nvSpPr>
            <p:spPr>
              <a:xfrm>
                <a:off x="-920228" y="7346082"/>
                <a:ext cx="161925" cy="16192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169" name="Google Shape;169;p16"/>
          <p:cNvSpPr txBox="1"/>
          <p:nvPr/>
        </p:nvSpPr>
        <p:spPr>
          <a:xfrm>
            <a:off x="2907022" y="338331"/>
            <a:ext cx="4417187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algn="just"/>
            <a:r>
              <a:rPr lang="tr-TR" sz="28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Cirkulární ekonomika</a:t>
            </a:r>
            <a:endParaRPr sz="2800" b="1" dirty="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16"/>
          <p:cNvSpPr/>
          <p:nvPr/>
        </p:nvSpPr>
        <p:spPr>
          <a:xfrm>
            <a:off x="2907022" y="961579"/>
            <a:ext cx="4505293" cy="30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1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Základní princip cirkulární ekonomiky: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cs-CZ" sz="11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tr-TR" sz="11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„Změňme odpady v suroviny“</a:t>
            </a:r>
            <a:endParaRPr lang="cs-CZ" sz="1100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cs-CZ" sz="1100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Překážky rozvoje cirkulární ekonomiky u nás:</a:t>
            </a:r>
          </a:p>
          <a:p>
            <a:pPr lvl="4">
              <a:lnSpc>
                <a:spcPct val="150000"/>
              </a:lnSpc>
              <a:buClr>
                <a:srgbClr val="C00000"/>
              </a:buClr>
            </a:pPr>
            <a:r>
              <a:rPr lang="cs-CZ" sz="11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1) legislativa odpadového hospodářství</a:t>
            </a:r>
          </a:p>
          <a:p>
            <a:pPr lvl="4">
              <a:lnSpc>
                <a:spcPct val="150000"/>
              </a:lnSpc>
              <a:buClr>
                <a:srgbClr val="C00000"/>
              </a:buClr>
            </a:pPr>
            <a:r>
              <a:rPr lang="cs-CZ" sz="11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2) nedostatek efektivních technologií </a:t>
            </a:r>
          </a:p>
          <a:p>
            <a:pPr lvl="3">
              <a:lnSpc>
                <a:spcPct val="150000"/>
              </a:lnSpc>
              <a:buClr>
                <a:srgbClr val="C00000"/>
              </a:buClr>
            </a:pPr>
            <a:endParaRPr lang="cs-CZ" sz="11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Legislativní překážky – velká část vyřešena novým zákonem o odpadech a souvisejícími předpisy.</a:t>
            </a: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Aktuálně je největší překážkou nedostatek efektivních technologií na recyklace odpadů.</a:t>
            </a: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Vznik klastru </a:t>
            </a:r>
            <a:r>
              <a:rPr lang="cs-CZ" sz="11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WASTen</a:t>
            </a:r>
            <a:r>
              <a:rPr lang="cs-CZ" sz="11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reaguje na danou situaci.</a:t>
            </a:r>
          </a:p>
        </p:txBody>
      </p:sp>
      <p:sp>
        <p:nvSpPr>
          <p:cNvPr id="171" name="Google Shape;171;p16"/>
          <p:cNvSpPr/>
          <p:nvPr/>
        </p:nvSpPr>
        <p:spPr>
          <a:xfrm rot="10800000" flipH="1">
            <a:off x="7249903" y="-757672"/>
            <a:ext cx="1436897" cy="143689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16"/>
          <p:cNvSpPr/>
          <p:nvPr/>
        </p:nvSpPr>
        <p:spPr>
          <a:xfrm rot="10800000" flipH="1">
            <a:off x="6939105" y="4609823"/>
            <a:ext cx="1442895" cy="144289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16"/>
          <p:cNvSpPr/>
          <p:nvPr/>
        </p:nvSpPr>
        <p:spPr>
          <a:xfrm rot="10800000" flipH="1">
            <a:off x="2414771" y="494447"/>
            <a:ext cx="330450" cy="3304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16"/>
          <p:cNvSpPr/>
          <p:nvPr/>
        </p:nvSpPr>
        <p:spPr>
          <a:xfrm rot="10800000" flipH="1">
            <a:off x="5371599" y="4301300"/>
            <a:ext cx="305943" cy="30594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16"/>
          <p:cNvSpPr/>
          <p:nvPr/>
        </p:nvSpPr>
        <p:spPr>
          <a:xfrm rot="10800000" flipH="1">
            <a:off x="1267560" y="4125686"/>
            <a:ext cx="175614" cy="1756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76" name="Google Shape;176;p16"/>
          <p:cNvGrpSpPr/>
          <p:nvPr/>
        </p:nvGrpSpPr>
        <p:grpSpPr>
          <a:xfrm>
            <a:off x="2985587" y="824897"/>
            <a:ext cx="4260056" cy="34289"/>
            <a:chOff x="5029200" y="2769580"/>
            <a:chExt cx="5680075" cy="45719"/>
          </a:xfrm>
        </p:grpSpPr>
        <p:sp>
          <p:nvSpPr>
            <p:cNvPr id="177" name="Google Shape;177;p16"/>
            <p:cNvSpPr/>
            <p:nvPr/>
          </p:nvSpPr>
          <p:spPr>
            <a:xfrm>
              <a:off x="5029200" y="2769580"/>
              <a:ext cx="723900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178" name="Google Shape;178;p16"/>
            <p:cNvCxnSpPr/>
            <p:nvPr/>
          </p:nvCxnSpPr>
          <p:spPr>
            <a:xfrm>
              <a:off x="5711825" y="2792439"/>
              <a:ext cx="4997450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0" name="Google Shape;558;p32">
            <a:extLst>
              <a:ext uri="{FF2B5EF4-FFF2-40B4-BE49-F238E27FC236}">
                <a16:creationId xmlns:a16="http://schemas.microsoft.com/office/drawing/2014/main" id="{19159A4F-402D-415C-B8B4-BDE9C57A4828}"/>
              </a:ext>
            </a:extLst>
          </p:cNvPr>
          <p:cNvSpPr/>
          <p:nvPr/>
        </p:nvSpPr>
        <p:spPr>
          <a:xfrm rot="10800000" flipH="1">
            <a:off x="-248430" y="-268460"/>
            <a:ext cx="1058055" cy="1058055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186;p17">
            <a:extLst>
              <a:ext uri="{FF2B5EF4-FFF2-40B4-BE49-F238E27FC236}">
                <a16:creationId xmlns:a16="http://schemas.microsoft.com/office/drawing/2014/main" id="{DD001439-B7A2-4519-85AB-68678F8DDE49}"/>
              </a:ext>
            </a:extLst>
          </p:cNvPr>
          <p:cNvSpPr txBox="1"/>
          <p:nvPr/>
        </p:nvSpPr>
        <p:spPr>
          <a:xfrm>
            <a:off x="517512" y="303706"/>
            <a:ext cx="395287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r>
              <a:rPr lang="cs-CZ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" name="Picture 2" descr="Loga Ministerstva průmyslu a obchodu | MPO">
            <a:extLst>
              <a:ext uri="{FF2B5EF4-FFF2-40B4-BE49-F238E27FC236}">
                <a16:creationId xmlns:a16="http://schemas.microsoft.com/office/drawing/2014/main" id="{F1661713-4043-A419-00C9-6D1B67F27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221" y="4186531"/>
            <a:ext cx="1224937" cy="6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Evropská vlajka | Evropská unie">
            <a:extLst>
              <a:ext uri="{FF2B5EF4-FFF2-40B4-BE49-F238E27FC236}">
                <a16:creationId xmlns:a16="http://schemas.microsoft.com/office/drawing/2014/main" id="{3651012D-A5CA-B35C-E930-C070C9958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214" y="4256299"/>
            <a:ext cx="771603" cy="51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472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2"/>
          <p:cNvSpPr/>
          <p:nvPr/>
        </p:nvSpPr>
        <p:spPr>
          <a:xfrm rot="10800000" flipH="1">
            <a:off x="-248430" y="-268460"/>
            <a:ext cx="1058055" cy="1058055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60" name="Google Shape;560;p32"/>
          <p:cNvGrpSpPr/>
          <p:nvPr/>
        </p:nvGrpSpPr>
        <p:grpSpPr>
          <a:xfrm>
            <a:off x="485471" y="1051545"/>
            <a:ext cx="4128222" cy="1578050"/>
            <a:chOff x="1375116" y="2298317"/>
            <a:chExt cx="4516201" cy="2878627"/>
          </a:xfrm>
        </p:grpSpPr>
        <p:sp>
          <p:nvSpPr>
            <p:cNvPr id="561" name="Google Shape;561;p32"/>
            <p:cNvSpPr/>
            <p:nvPr/>
          </p:nvSpPr>
          <p:spPr>
            <a:xfrm>
              <a:off x="1375117" y="3022508"/>
              <a:ext cx="4516200" cy="2154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marR="0" lvl="0" indent="-1714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tr-TR" sz="1100" dirty="0">
                  <a:solidFill>
                    <a:srgbClr val="595959"/>
                  </a:solidFill>
                  <a:latin typeface="Century Gothic" panose="020B0502020202020204" pitchFamily="34" charset="0"/>
                  <a:sym typeface="Arial"/>
                </a:rPr>
                <a:t>Univerzita Jana Evangelisty Purkyně v Ústí nad Labem</a:t>
              </a:r>
            </a:p>
            <a:p>
              <a:pPr marL="171450" marR="0" lvl="0" indent="-1714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tr-TR" sz="1100" dirty="0">
                  <a:solidFill>
                    <a:srgbClr val="595959"/>
                  </a:solidFill>
                  <a:latin typeface="Century Gothic" panose="020B0502020202020204" pitchFamily="34" charset="0"/>
                  <a:sym typeface="Arial"/>
                </a:rPr>
                <a:t>Vysoká škola báňská - Technická univerzita Ostrava</a:t>
              </a:r>
            </a:p>
            <a:p>
              <a:pPr marL="171450" marR="0" lvl="0" indent="-1714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tr-TR" sz="1100" dirty="0">
                  <a:solidFill>
                    <a:srgbClr val="595959"/>
                  </a:solidFill>
                  <a:latin typeface="Century Gothic" panose="020B0502020202020204" pitchFamily="34" charset="0"/>
                  <a:sym typeface="Arial"/>
                </a:rPr>
                <a:t>Vysoká škola chemicko-technologická v Praze</a:t>
              </a:r>
            </a:p>
            <a:p>
              <a:pPr marL="171450" marR="0" lvl="0" indent="-1714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tr-TR" sz="1100" dirty="0">
                  <a:solidFill>
                    <a:srgbClr val="595959"/>
                  </a:solidFill>
                  <a:latin typeface="Century Gothic" panose="020B0502020202020204" pitchFamily="34" charset="0"/>
                  <a:sym typeface="Arial"/>
                </a:rPr>
                <a:t>Česká zemědělská univerzita v Praze</a:t>
              </a: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595959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  <p:sp>
          <p:nvSpPr>
            <p:cNvPr id="562" name="Google Shape;562;p32"/>
            <p:cNvSpPr txBox="1"/>
            <p:nvPr/>
          </p:nvSpPr>
          <p:spPr>
            <a:xfrm>
              <a:off x="1375116" y="2298317"/>
              <a:ext cx="4362990" cy="410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4 významné české univerzity</a:t>
              </a:r>
              <a:endParaRPr sz="1400" b="1" dirty="0">
                <a:solidFill>
                  <a:srgbClr val="7F7F7F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  <p:grpSp>
          <p:nvGrpSpPr>
            <p:cNvPr id="564" name="Google Shape;564;p32"/>
            <p:cNvGrpSpPr/>
            <p:nvPr/>
          </p:nvGrpSpPr>
          <p:grpSpPr>
            <a:xfrm>
              <a:off x="1437657" y="2856189"/>
              <a:ext cx="4453660" cy="45719"/>
              <a:chOff x="5029200" y="2769580"/>
              <a:chExt cx="4453660" cy="45719"/>
            </a:xfrm>
          </p:grpSpPr>
          <p:sp>
            <p:nvSpPr>
              <p:cNvPr id="565" name="Google Shape;565;p32"/>
              <p:cNvSpPr/>
              <p:nvPr/>
            </p:nvSpPr>
            <p:spPr>
              <a:xfrm>
                <a:off x="5029200" y="2769580"/>
                <a:ext cx="7239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endParaRPr>
              </a:p>
            </p:txBody>
          </p:sp>
          <p:cxnSp>
            <p:nvCxnSpPr>
              <p:cNvPr id="566" name="Google Shape;566;p32"/>
              <p:cNvCxnSpPr/>
              <p:nvPr/>
            </p:nvCxnSpPr>
            <p:spPr>
              <a:xfrm>
                <a:off x="5711825" y="2792439"/>
                <a:ext cx="377103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567" name="Google Shape;567;p32"/>
          <p:cNvSpPr/>
          <p:nvPr/>
        </p:nvSpPr>
        <p:spPr>
          <a:xfrm rot="10800000" flipH="1">
            <a:off x="-579416" y="4925229"/>
            <a:ext cx="1046142" cy="10461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32"/>
          <p:cNvSpPr/>
          <p:nvPr/>
        </p:nvSpPr>
        <p:spPr>
          <a:xfrm rot="10800000" flipH="1">
            <a:off x="6895781" y="-739557"/>
            <a:ext cx="1684317" cy="16843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32"/>
          <p:cNvSpPr/>
          <p:nvPr/>
        </p:nvSpPr>
        <p:spPr>
          <a:xfrm rot="10800000" flipH="1">
            <a:off x="8595394" y="2511160"/>
            <a:ext cx="309614" cy="3096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32"/>
          <p:cNvSpPr/>
          <p:nvPr/>
        </p:nvSpPr>
        <p:spPr>
          <a:xfrm rot="10800000" flipH="1">
            <a:off x="4418681" y="4310883"/>
            <a:ext cx="166740" cy="1667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32"/>
          <p:cNvSpPr/>
          <p:nvPr/>
        </p:nvSpPr>
        <p:spPr>
          <a:xfrm rot="10800000" flipH="1">
            <a:off x="5514830" y="1512101"/>
            <a:ext cx="186870" cy="18687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32"/>
          <p:cNvSpPr/>
          <p:nvPr/>
        </p:nvSpPr>
        <p:spPr>
          <a:xfrm>
            <a:off x="4502051" y="158073"/>
            <a:ext cx="4248150" cy="4229100"/>
          </a:xfrm>
          <a:custGeom>
            <a:avLst/>
            <a:gdLst/>
            <a:ahLst/>
            <a:cxnLst/>
            <a:rect l="l" t="t" r="r" b="b"/>
            <a:pathLst>
              <a:path w="5664200" h="5638800" extrusionOk="0">
                <a:moveTo>
                  <a:pt x="0" y="5638800"/>
                </a:moveTo>
                <a:lnTo>
                  <a:pt x="4298950" y="0"/>
                </a:lnTo>
                <a:lnTo>
                  <a:pt x="5664200" y="3429000"/>
                </a:lnTo>
                <a:lnTo>
                  <a:pt x="0" y="5638800"/>
                </a:lnTo>
                <a:close/>
              </a:path>
            </a:pathLst>
          </a:cu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1400" dirty="0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32"/>
          <p:cNvSpPr/>
          <p:nvPr/>
        </p:nvSpPr>
        <p:spPr>
          <a:xfrm rot="10800000" flipH="1">
            <a:off x="9081904" y="4630510"/>
            <a:ext cx="817790" cy="8177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32"/>
          <p:cNvSpPr/>
          <p:nvPr/>
        </p:nvSpPr>
        <p:spPr>
          <a:xfrm rot="10800000" flipH="1">
            <a:off x="7294538" y="1989561"/>
            <a:ext cx="186870" cy="18687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32"/>
          <p:cNvSpPr/>
          <p:nvPr/>
        </p:nvSpPr>
        <p:spPr>
          <a:xfrm rot="10800000" flipH="1">
            <a:off x="5605280" y="5079370"/>
            <a:ext cx="186870" cy="18687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76" name="Google Shape;576;p32"/>
          <p:cNvCxnSpPr/>
          <p:nvPr/>
        </p:nvCxnSpPr>
        <p:spPr>
          <a:xfrm>
            <a:off x="7387973" y="2082997"/>
            <a:ext cx="2102827" cy="2956409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7" name="Google Shape;577;p32"/>
          <p:cNvCxnSpPr>
            <a:stCxn id="575" idx="6"/>
          </p:cNvCxnSpPr>
          <p:nvPr/>
        </p:nvCxnSpPr>
        <p:spPr>
          <a:xfrm rot="10800000" flipH="1">
            <a:off x="5792150" y="2666005"/>
            <a:ext cx="2967900" cy="25068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8" name="Google Shape;578;p32"/>
          <p:cNvCxnSpPr>
            <a:stCxn id="575" idx="0"/>
          </p:cNvCxnSpPr>
          <p:nvPr/>
        </p:nvCxnSpPr>
        <p:spPr>
          <a:xfrm rot="10800000" flipH="1">
            <a:off x="5698715" y="2105440"/>
            <a:ext cx="1689900" cy="31608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9" name="Google Shape;579;p32"/>
          <p:cNvCxnSpPr/>
          <p:nvPr/>
        </p:nvCxnSpPr>
        <p:spPr>
          <a:xfrm>
            <a:off x="4542602" y="4519705"/>
            <a:ext cx="1172214" cy="770086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0" name="Google Shape;580;p32"/>
          <p:cNvSpPr/>
          <p:nvPr/>
        </p:nvSpPr>
        <p:spPr>
          <a:xfrm rot="10800000" flipH="1">
            <a:off x="9500324" y="3533110"/>
            <a:ext cx="305508" cy="3055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81" name="Google Shape;581;p32"/>
          <p:cNvCxnSpPr>
            <a:stCxn id="575" idx="6"/>
          </p:cNvCxnSpPr>
          <p:nvPr/>
        </p:nvCxnSpPr>
        <p:spPr>
          <a:xfrm rot="10800000" flipH="1">
            <a:off x="5792150" y="3671905"/>
            <a:ext cx="3814200" cy="15009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2" name="Google Shape;582;p32"/>
          <p:cNvCxnSpPr>
            <a:stCxn id="571" idx="7"/>
          </p:cNvCxnSpPr>
          <p:nvPr/>
        </p:nvCxnSpPr>
        <p:spPr>
          <a:xfrm>
            <a:off x="5674334" y="1671605"/>
            <a:ext cx="4009500" cy="20697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3" name="Google Shape;583;p32"/>
          <p:cNvCxnSpPr>
            <a:stCxn id="575" idx="0"/>
          </p:cNvCxnSpPr>
          <p:nvPr/>
        </p:nvCxnSpPr>
        <p:spPr>
          <a:xfrm rot="10800000">
            <a:off x="5606915" y="1671340"/>
            <a:ext cx="91800" cy="35949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4" name="Google Shape;584;p32"/>
          <p:cNvCxnSpPr>
            <a:stCxn id="570" idx="1"/>
          </p:cNvCxnSpPr>
          <p:nvPr/>
        </p:nvCxnSpPr>
        <p:spPr>
          <a:xfrm rot="10800000" flipH="1">
            <a:off x="4443099" y="2120105"/>
            <a:ext cx="2925000" cy="23331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5" name="Google Shape;585;p32"/>
          <p:cNvCxnSpPr/>
          <p:nvPr/>
        </p:nvCxnSpPr>
        <p:spPr>
          <a:xfrm rot="10800000" flipH="1">
            <a:off x="5605280" y="423060"/>
            <a:ext cx="2312831" cy="117731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6" name="Google Shape;586;p32"/>
          <p:cNvCxnSpPr/>
          <p:nvPr/>
        </p:nvCxnSpPr>
        <p:spPr>
          <a:xfrm>
            <a:off x="7333613" y="2105347"/>
            <a:ext cx="1426352" cy="538571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7" name="Google Shape;587;p32"/>
          <p:cNvCxnSpPr/>
          <p:nvPr/>
        </p:nvCxnSpPr>
        <p:spPr>
          <a:xfrm>
            <a:off x="7272376" y="807260"/>
            <a:ext cx="160994" cy="1288396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8" name="Google Shape;588;p32"/>
          <p:cNvSpPr/>
          <p:nvPr/>
        </p:nvSpPr>
        <p:spPr>
          <a:xfrm rot="10800000" flipH="1">
            <a:off x="9100465" y="1036128"/>
            <a:ext cx="622007" cy="62200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89" name="Google Shape;589;p32"/>
          <p:cNvCxnSpPr/>
          <p:nvPr/>
        </p:nvCxnSpPr>
        <p:spPr>
          <a:xfrm rot="10800000" flipH="1">
            <a:off x="5574284" y="1372923"/>
            <a:ext cx="3916515" cy="243197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0" name="Google Shape;590;p32"/>
          <p:cNvCxnSpPr/>
          <p:nvPr/>
        </p:nvCxnSpPr>
        <p:spPr>
          <a:xfrm rot="10800000" flipH="1">
            <a:off x="8770912" y="1346241"/>
            <a:ext cx="698057" cy="1337192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1" name="Google Shape;591;p32"/>
          <p:cNvCxnSpPr>
            <a:endCxn id="588" idx="0"/>
          </p:cNvCxnSpPr>
          <p:nvPr/>
        </p:nvCxnSpPr>
        <p:spPr>
          <a:xfrm rot="10800000">
            <a:off x="9411468" y="1658135"/>
            <a:ext cx="203100" cy="20823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2" name="Google Shape;592;p32"/>
          <p:cNvCxnSpPr/>
          <p:nvPr/>
        </p:nvCxnSpPr>
        <p:spPr>
          <a:xfrm rot="10800000">
            <a:off x="8728079" y="2643917"/>
            <a:ext cx="959139" cy="1045359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3" name="Google Shape;593;p32"/>
          <p:cNvSpPr/>
          <p:nvPr/>
        </p:nvSpPr>
        <p:spPr>
          <a:xfrm>
            <a:off x="6528752" y="3498159"/>
            <a:ext cx="149232" cy="1492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4" name="Google Shape;594;p32"/>
          <p:cNvSpPr/>
          <p:nvPr/>
        </p:nvSpPr>
        <p:spPr>
          <a:xfrm>
            <a:off x="5627434" y="3879720"/>
            <a:ext cx="79331" cy="793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32"/>
          <p:cNvSpPr/>
          <p:nvPr/>
        </p:nvSpPr>
        <p:spPr>
          <a:xfrm>
            <a:off x="7888983" y="2806847"/>
            <a:ext cx="79331" cy="793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32"/>
          <p:cNvSpPr txBox="1"/>
          <p:nvPr/>
        </p:nvSpPr>
        <p:spPr>
          <a:xfrm>
            <a:off x="1014372" y="228401"/>
            <a:ext cx="3039228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Členové klastru </a:t>
            </a:r>
            <a:r>
              <a:rPr lang="cs-CZ" sz="1800" b="1" dirty="0" err="1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WASTen</a:t>
            </a:r>
            <a:endParaRPr sz="1800" b="1" dirty="0">
              <a:solidFill>
                <a:srgbClr val="C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184;p17">
            <a:extLst>
              <a:ext uri="{FF2B5EF4-FFF2-40B4-BE49-F238E27FC236}">
                <a16:creationId xmlns:a16="http://schemas.microsoft.com/office/drawing/2014/main" id="{9D3CB0CA-28E1-4FFE-BCC8-13B324AFF147}"/>
              </a:ext>
            </a:extLst>
          </p:cNvPr>
          <p:cNvSpPr/>
          <p:nvPr/>
        </p:nvSpPr>
        <p:spPr>
          <a:xfrm rot="10800000" flipH="1">
            <a:off x="466726" y="228401"/>
            <a:ext cx="496860" cy="4968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186;p17">
            <a:extLst>
              <a:ext uri="{FF2B5EF4-FFF2-40B4-BE49-F238E27FC236}">
                <a16:creationId xmlns:a16="http://schemas.microsoft.com/office/drawing/2014/main" id="{B9DFB331-EB28-4D8F-A842-99A42E5BDAA7}"/>
              </a:ext>
            </a:extLst>
          </p:cNvPr>
          <p:cNvSpPr txBox="1"/>
          <p:nvPr/>
        </p:nvSpPr>
        <p:spPr>
          <a:xfrm>
            <a:off x="517512" y="303706"/>
            <a:ext cx="395287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0</a:t>
            </a:r>
            <a:r>
              <a:rPr lang="cs-CZ" sz="1800" dirty="0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2</a:t>
            </a:r>
            <a:endParaRPr sz="1800" dirty="0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8" name="Google Shape;560;p32">
            <a:extLst>
              <a:ext uri="{FF2B5EF4-FFF2-40B4-BE49-F238E27FC236}">
                <a16:creationId xmlns:a16="http://schemas.microsoft.com/office/drawing/2014/main" id="{DB69B3BA-4546-4933-B8ED-25DFF2142B2D}"/>
              </a:ext>
            </a:extLst>
          </p:cNvPr>
          <p:cNvGrpSpPr/>
          <p:nvPr/>
        </p:nvGrpSpPr>
        <p:grpSpPr>
          <a:xfrm>
            <a:off x="471809" y="2847715"/>
            <a:ext cx="4265055" cy="2080491"/>
            <a:chOff x="1375117" y="2402956"/>
            <a:chExt cx="4650502" cy="2773988"/>
          </a:xfrm>
        </p:grpSpPr>
        <p:sp>
          <p:nvSpPr>
            <p:cNvPr id="49" name="Google Shape;561;p32">
              <a:extLst>
                <a:ext uri="{FF2B5EF4-FFF2-40B4-BE49-F238E27FC236}">
                  <a16:creationId xmlns:a16="http://schemas.microsoft.com/office/drawing/2014/main" id="{F1F7DCDD-A4E0-4F29-814B-40BC88EA688D}"/>
                </a:ext>
              </a:extLst>
            </p:cNvPr>
            <p:cNvSpPr/>
            <p:nvPr/>
          </p:nvSpPr>
          <p:spPr>
            <a:xfrm>
              <a:off x="1375117" y="3022508"/>
              <a:ext cx="4516200" cy="2154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595959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  <p:sp>
          <p:nvSpPr>
            <p:cNvPr id="50" name="Google Shape;562;p32">
              <a:extLst>
                <a:ext uri="{FF2B5EF4-FFF2-40B4-BE49-F238E27FC236}">
                  <a16:creationId xmlns:a16="http://schemas.microsoft.com/office/drawing/2014/main" id="{C130AC27-163B-4C6F-8B3A-BA8A9E7C2408}"/>
                </a:ext>
              </a:extLst>
            </p:cNvPr>
            <p:cNvSpPr txBox="1"/>
            <p:nvPr/>
          </p:nvSpPr>
          <p:spPr>
            <a:xfrm>
              <a:off x="1390014" y="2402956"/>
              <a:ext cx="4635605" cy="410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Podniky, výzkumné organizace, vysoké školy</a:t>
              </a:r>
              <a:endParaRPr lang="cs-CZ" sz="1400" b="1" dirty="0">
                <a:solidFill>
                  <a:srgbClr val="7F7F7F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  <p:grpSp>
          <p:nvGrpSpPr>
            <p:cNvPr id="52" name="Google Shape;564;p32">
              <a:extLst>
                <a:ext uri="{FF2B5EF4-FFF2-40B4-BE49-F238E27FC236}">
                  <a16:creationId xmlns:a16="http://schemas.microsoft.com/office/drawing/2014/main" id="{C56C64FF-C0E4-4CA7-A66B-27B0EC55A048}"/>
                </a:ext>
              </a:extLst>
            </p:cNvPr>
            <p:cNvGrpSpPr/>
            <p:nvPr/>
          </p:nvGrpSpPr>
          <p:grpSpPr>
            <a:xfrm>
              <a:off x="1437657" y="2856189"/>
              <a:ext cx="4453660" cy="45719"/>
              <a:chOff x="5029200" y="2769580"/>
              <a:chExt cx="4453660" cy="45719"/>
            </a:xfrm>
          </p:grpSpPr>
          <p:sp>
            <p:nvSpPr>
              <p:cNvPr id="53" name="Google Shape;565;p32">
                <a:extLst>
                  <a:ext uri="{FF2B5EF4-FFF2-40B4-BE49-F238E27FC236}">
                    <a16:creationId xmlns:a16="http://schemas.microsoft.com/office/drawing/2014/main" id="{910A54AA-D03A-488A-8EB4-79FD0023543E}"/>
                  </a:ext>
                </a:extLst>
              </p:cNvPr>
              <p:cNvSpPr/>
              <p:nvPr/>
            </p:nvSpPr>
            <p:spPr>
              <a:xfrm>
                <a:off x="5029200" y="2769580"/>
                <a:ext cx="7239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endParaRPr>
              </a:p>
            </p:txBody>
          </p:sp>
          <p:cxnSp>
            <p:nvCxnSpPr>
              <p:cNvPr id="54" name="Google Shape;566;p32">
                <a:extLst>
                  <a:ext uri="{FF2B5EF4-FFF2-40B4-BE49-F238E27FC236}">
                    <a16:creationId xmlns:a16="http://schemas.microsoft.com/office/drawing/2014/main" id="{7A3B3AE3-30B4-4E6B-A634-1D0EBA944534}"/>
                  </a:ext>
                </a:extLst>
              </p:cNvPr>
              <p:cNvCxnSpPr/>
              <p:nvPr/>
            </p:nvCxnSpPr>
            <p:spPr>
              <a:xfrm>
                <a:off x="5711825" y="2792439"/>
                <a:ext cx="377103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55" name="Google Shape;561;p32">
            <a:extLst>
              <a:ext uri="{FF2B5EF4-FFF2-40B4-BE49-F238E27FC236}">
                <a16:creationId xmlns:a16="http://schemas.microsoft.com/office/drawing/2014/main" id="{33AD5A38-B390-4563-A051-056BDD86751D}"/>
              </a:ext>
            </a:extLst>
          </p:cNvPr>
          <p:cNvSpPr/>
          <p:nvPr/>
        </p:nvSpPr>
        <p:spPr>
          <a:xfrm>
            <a:off x="544288" y="3323826"/>
            <a:ext cx="3933097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100" dirty="0">
                <a:solidFill>
                  <a:srgbClr val="595959"/>
                </a:solidFill>
                <a:latin typeface="Century Gothic" panose="020B0502020202020204" pitchFamily="34" charset="0"/>
                <a:sym typeface="Arial"/>
              </a:rPr>
              <a:t>2</a:t>
            </a:r>
            <a:r>
              <a:rPr lang="cs-CZ" sz="1100" dirty="0">
                <a:solidFill>
                  <a:srgbClr val="595959"/>
                </a:solidFill>
                <a:latin typeface="Century Gothic" panose="020B0502020202020204" pitchFamily="34" charset="0"/>
                <a:sym typeface="Arial"/>
              </a:rPr>
              <a:t>5</a:t>
            </a:r>
            <a:r>
              <a:rPr lang="tr-TR" sz="1100" dirty="0">
                <a:solidFill>
                  <a:srgbClr val="595959"/>
                </a:solidFill>
                <a:latin typeface="Century Gothic" panose="020B0502020202020204" pitchFamily="34" charset="0"/>
                <a:sym typeface="Arial"/>
              </a:rPr>
              <a:t> členů z řad malých, středních i velkých podniků</a:t>
            </a:r>
            <a:r>
              <a:rPr lang="cs-CZ" sz="1100" dirty="0">
                <a:solidFill>
                  <a:srgbClr val="595959"/>
                </a:solidFill>
                <a:latin typeface="Century Gothic" panose="020B0502020202020204" pitchFamily="34" charset="0"/>
                <a:sym typeface="Arial"/>
              </a:rPr>
              <a:t> + </a:t>
            </a:r>
            <a:r>
              <a:rPr lang="tr-TR" sz="1100" dirty="0">
                <a:solidFill>
                  <a:srgbClr val="595959"/>
                </a:solidFill>
                <a:latin typeface="Century Gothic" panose="020B0502020202020204" pitchFamily="34" charset="0"/>
                <a:sym typeface="Arial"/>
              </a:rPr>
              <a:t>výzkumné organizace a vysoké školy</a:t>
            </a:r>
            <a:r>
              <a:rPr lang="cs-CZ" sz="1100" dirty="0">
                <a:solidFill>
                  <a:srgbClr val="595959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tr-TR" sz="1100" dirty="0">
                <a:solidFill>
                  <a:srgbClr val="595959"/>
                </a:solidFill>
                <a:latin typeface="Century Gothic" panose="020B0502020202020204" pitchFamily="34" charset="0"/>
                <a:sym typeface="Arial"/>
              </a:rPr>
              <a:t>většinou orientované na odpadový průmysl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595959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56" name="Google Shape;561;p32">
            <a:extLst>
              <a:ext uri="{FF2B5EF4-FFF2-40B4-BE49-F238E27FC236}">
                <a16:creationId xmlns:a16="http://schemas.microsoft.com/office/drawing/2014/main" id="{D5A8DAEF-F738-45B1-B196-03C78C7A9F39}"/>
              </a:ext>
            </a:extLst>
          </p:cNvPr>
          <p:cNvSpPr/>
          <p:nvPr/>
        </p:nvSpPr>
        <p:spPr>
          <a:xfrm>
            <a:off x="4693225" y="1621416"/>
            <a:ext cx="1934983" cy="3009093"/>
          </a:xfrm>
          <a:prstGeom prst="rect">
            <a:avLst/>
          </a:prstGeom>
          <a:solidFill>
            <a:schemeClr val="lt1"/>
          </a:solidFill>
          <a:ln>
            <a:solidFill>
              <a:srgbClr val="C000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800" dirty="0">
                <a:solidFill>
                  <a:srgbClr val="595959"/>
                </a:solidFill>
                <a:latin typeface="Century Gothic" panose="020B0502020202020204" pitchFamily="34" charset="0"/>
              </a:rPr>
              <a:t>MikroChem LKT spol. s r.o.</a:t>
            </a: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800" dirty="0">
                <a:solidFill>
                  <a:srgbClr val="595959"/>
                </a:solidFill>
                <a:latin typeface="Century Gothic" panose="020B0502020202020204" pitchFamily="34" charset="0"/>
              </a:rPr>
              <a:t>IPOLT CZ, s.r.o</a:t>
            </a: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800" dirty="0">
                <a:solidFill>
                  <a:srgbClr val="595959"/>
                </a:solidFill>
                <a:latin typeface="Century Gothic" panose="020B0502020202020204" pitchFamily="34" charset="0"/>
              </a:rPr>
              <a:t>ATE CR, a.s.</a:t>
            </a: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800" dirty="0">
                <a:solidFill>
                  <a:srgbClr val="595959"/>
                </a:solidFill>
                <a:latin typeface="Century Gothic" panose="020B0502020202020204" pitchFamily="34" charset="0"/>
              </a:rPr>
              <a:t>AGMECO LT, s.r.o.</a:t>
            </a: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800" dirty="0">
                <a:solidFill>
                  <a:srgbClr val="595959"/>
                </a:solidFill>
                <a:latin typeface="Century Gothic" panose="020B0502020202020204" pitchFamily="34" charset="0"/>
              </a:rPr>
              <a:t>E&amp;H services a.s.</a:t>
            </a: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800" dirty="0">
                <a:solidFill>
                  <a:srgbClr val="595959"/>
                </a:solidFill>
                <a:latin typeface="Century Gothic" panose="020B0502020202020204" pitchFamily="34" charset="0"/>
              </a:rPr>
              <a:t>Euroforum Group, a.s.</a:t>
            </a: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l-PL" sz="800" dirty="0">
                <a:solidFill>
                  <a:srgbClr val="595959"/>
                </a:solidFill>
                <a:latin typeface="Century Gothic" panose="020B0502020202020204" pitchFamily="34" charset="0"/>
              </a:rPr>
              <a:t>Spolek pro podporu malého a středního podnikání, z. s.</a:t>
            </a: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800" dirty="0">
                <a:solidFill>
                  <a:srgbClr val="595959"/>
                </a:solidFill>
                <a:latin typeface="Century Gothic" panose="020B0502020202020204" pitchFamily="34" charset="0"/>
              </a:rPr>
              <a:t>PP ADVISORS, a.s.</a:t>
            </a: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800" dirty="0">
                <a:solidFill>
                  <a:srgbClr val="595959"/>
                </a:solidFill>
                <a:latin typeface="Century Gothic" panose="020B0502020202020204" pitchFamily="34" charset="0"/>
              </a:rPr>
              <a:t>COREZINC s.r.o.</a:t>
            </a: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800" dirty="0">
                <a:solidFill>
                  <a:srgbClr val="595959"/>
                </a:solidFill>
                <a:latin typeface="Century Gothic" panose="020B0502020202020204" pitchFamily="34" charset="0"/>
              </a:rPr>
              <a:t>COREWAST</a:t>
            </a:r>
            <a:r>
              <a:rPr lang="tr-TR" sz="800" dirty="0">
                <a:solidFill>
                  <a:srgbClr val="595959"/>
                </a:solidFill>
                <a:latin typeface="Century Gothic" panose="020B0502020202020204" pitchFamily="34" charset="0"/>
              </a:rPr>
              <a:t> s.r.o.</a:t>
            </a: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800" dirty="0">
                <a:solidFill>
                  <a:srgbClr val="595959"/>
                </a:solidFill>
                <a:latin typeface="Century Gothic" panose="020B0502020202020204" pitchFamily="34" charset="0"/>
              </a:rPr>
              <a:t>BRIKLIS, spol. s r.o</a:t>
            </a: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800" dirty="0">
                <a:solidFill>
                  <a:srgbClr val="595959"/>
                </a:solidFill>
                <a:latin typeface="Century Gothic" panose="020B0502020202020204" pitchFamily="34" charset="0"/>
              </a:rPr>
              <a:t>ELTRAF, a.s.</a:t>
            </a: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800" dirty="0">
                <a:solidFill>
                  <a:srgbClr val="595959"/>
                </a:solidFill>
                <a:latin typeface="Century Gothic" panose="020B0502020202020204" pitchFamily="34" charset="0"/>
              </a:rPr>
              <a:t>ENRESS, s.r.o.</a:t>
            </a: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800" dirty="0">
                <a:solidFill>
                  <a:srgbClr val="595959"/>
                </a:solidFill>
                <a:latin typeface="Century Gothic" panose="020B0502020202020204" pitchFamily="34" charset="0"/>
              </a:rPr>
              <a:t>CELIO, a.s.</a:t>
            </a:r>
            <a:endParaRPr sz="800" dirty="0">
              <a:solidFill>
                <a:srgbClr val="595959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57" name="Google Shape;561;p32">
            <a:extLst>
              <a:ext uri="{FF2B5EF4-FFF2-40B4-BE49-F238E27FC236}">
                <a16:creationId xmlns:a16="http://schemas.microsoft.com/office/drawing/2014/main" id="{48B63171-7A16-4DAB-8650-4CFDAEA6D43B}"/>
              </a:ext>
            </a:extLst>
          </p:cNvPr>
          <p:cNvSpPr/>
          <p:nvPr/>
        </p:nvSpPr>
        <p:spPr>
          <a:xfrm>
            <a:off x="6702650" y="1619097"/>
            <a:ext cx="1934983" cy="3009093"/>
          </a:xfrm>
          <a:prstGeom prst="rect">
            <a:avLst/>
          </a:prstGeom>
          <a:solidFill>
            <a:schemeClr val="lt1"/>
          </a:solidFill>
          <a:ln>
            <a:solidFill>
              <a:srgbClr val="C000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800" dirty="0">
                <a:solidFill>
                  <a:srgbClr val="595959"/>
                </a:solidFill>
                <a:latin typeface="Century Gothic" panose="020B0502020202020204" pitchFamily="34" charset="0"/>
              </a:rPr>
              <a:t>Wekus, s.r.o.</a:t>
            </a: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800" dirty="0">
                <a:solidFill>
                  <a:srgbClr val="595959"/>
                </a:solidFill>
                <a:latin typeface="Century Gothic" panose="020B0502020202020204" pitchFamily="34" charset="0"/>
              </a:rPr>
              <a:t>Biolmpro, s.r.o.</a:t>
            </a: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800" dirty="0">
                <a:solidFill>
                  <a:srgbClr val="595959"/>
                </a:solidFill>
                <a:latin typeface="Century Gothic" panose="020B0502020202020204" pitchFamily="34" charset="0"/>
              </a:rPr>
              <a:t>Výzkumný ústav rostlinné </a:t>
            </a:r>
            <a:br>
              <a:rPr lang="tr-TR" sz="800" dirty="0">
                <a:solidFill>
                  <a:srgbClr val="595959"/>
                </a:solidFill>
                <a:latin typeface="Century Gothic" panose="020B0502020202020204" pitchFamily="34" charset="0"/>
              </a:rPr>
            </a:br>
            <a:r>
              <a:rPr lang="tr-TR" sz="800" dirty="0">
                <a:solidFill>
                  <a:srgbClr val="595959"/>
                </a:solidFill>
                <a:latin typeface="Century Gothic" panose="020B0502020202020204" pitchFamily="34" charset="0"/>
              </a:rPr>
              <a:t>výroby, v.v.i</a:t>
            </a: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800" dirty="0">
                <a:solidFill>
                  <a:srgbClr val="595959"/>
                </a:solidFill>
                <a:latin typeface="Century Gothic" panose="020B0502020202020204" pitchFamily="34" charset="0"/>
              </a:rPr>
              <a:t>Výzkumný ústav stavebních </a:t>
            </a:r>
            <a:br>
              <a:rPr lang="tr-TR" sz="800" dirty="0">
                <a:solidFill>
                  <a:srgbClr val="595959"/>
                </a:solidFill>
                <a:latin typeface="Century Gothic" panose="020B0502020202020204" pitchFamily="34" charset="0"/>
              </a:rPr>
            </a:br>
            <a:r>
              <a:rPr lang="tr-TR" sz="800" dirty="0">
                <a:solidFill>
                  <a:srgbClr val="595959"/>
                </a:solidFill>
                <a:latin typeface="Century Gothic" panose="020B0502020202020204" pitchFamily="34" charset="0"/>
              </a:rPr>
              <a:t>hmot</a:t>
            </a: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800" dirty="0">
                <a:solidFill>
                  <a:srgbClr val="595959"/>
                </a:solidFill>
                <a:latin typeface="Century Gothic" panose="020B0502020202020204" pitchFamily="34" charset="0"/>
              </a:rPr>
              <a:t>VIA ALTA, a.s.</a:t>
            </a: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800" dirty="0">
                <a:solidFill>
                  <a:srgbClr val="595959"/>
                </a:solidFill>
                <a:latin typeface="Century Gothic" panose="020B0502020202020204" pitchFamily="34" charset="0"/>
              </a:rPr>
              <a:t>ORLEN UniCRE a.s.</a:t>
            </a:r>
            <a:endParaRPr lang="cs-CZ" sz="8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800" dirty="0">
                <a:solidFill>
                  <a:srgbClr val="595959"/>
                </a:solidFill>
                <a:latin typeface="Century Gothic" panose="020B0502020202020204" pitchFamily="34" charset="0"/>
              </a:rPr>
              <a:t>Odpady CB s.r.o.</a:t>
            </a: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800" dirty="0">
                <a:solidFill>
                  <a:srgbClr val="595959"/>
                </a:solidFill>
                <a:latin typeface="Century Gothic" panose="020B0502020202020204" pitchFamily="34" charset="0"/>
              </a:rPr>
              <a:t>Puralab s.r.o.</a:t>
            </a: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800" dirty="0">
                <a:solidFill>
                  <a:srgbClr val="595959"/>
                </a:solidFill>
                <a:latin typeface="Century Gothic" panose="020B0502020202020204" pitchFamily="34" charset="0"/>
              </a:rPr>
              <a:t>BIOPLYN ENERGY s.r.o.</a:t>
            </a: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800" dirty="0">
                <a:solidFill>
                  <a:srgbClr val="595959"/>
                </a:solidFill>
                <a:latin typeface="Century Gothic" panose="020B0502020202020204" pitchFamily="34" charset="0"/>
              </a:rPr>
              <a:t>Vysoká škola technická a </a:t>
            </a:r>
            <a:br>
              <a:rPr lang="tr-TR" sz="800" dirty="0">
                <a:solidFill>
                  <a:srgbClr val="595959"/>
                </a:solidFill>
                <a:latin typeface="Century Gothic" panose="020B0502020202020204" pitchFamily="34" charset="0"/>
              </a:rPr>
            </a:br>
            <a:r>
              <a:rPr lang="tr-TR" sz="800" dirty="0">
                <a:solidFill>
                  <a:srgbClr val="595959"/>
                </a:solidFill>
                <a:latin typeface="Century Gothic" panose="020B0502020202020204" pitchFamily="34" charset="0"/>
              </a:rPr>
              <a:t>ekonomická v </a:t>
            </a:r>
            <a:br>
              <a:rPr lang="tr-TR" sz="800" dirty="0">
                <a:solidFill>
                  <a:srgbClr val="595959"/>
                </a:solidFill>
                <a:latin typeface="Century Gothic" panose="020B0502020202020204" pitchFamily="34" charset="0"/>
              </a:rPr>
            </a:br>
            <a:r>
              <a:rPr lang="tr-TR" sz="800" dirty="0">
                <a:solidFill>
                  <a:srgbClr val="595959"/>
                </a:solidFill>
                <a:latin typeface="Century Gothic" panose="020B0502020202020204" pitchFamily="34" charset="0"/>
              </a:rPr>
              <a:t>Českých Budějovicích</a:t>
            </a:r>
          </a:p>
          <a:p>
            <a:pPr marL="171450" lvl="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800" dirty="0">
                <a:solidFill>
                  <a:srgbClr val="595959"/>
                </a:solidFill>
                <a:latin typeface="Century Gothic" panose="020B0502020202020204" pitchFamily="34" charset="0"/>
              </a:rPr>
              <a:t>LCA Studio</a:t>
            </a:r>
          </a:p>
        </p:txBody>
      </p:sp>
      <p:pic>
        <p:nvPicPr>
          <p:cNvPr id="51" name="Picture 2" descr="Loga Ministerstva průmyslu a obchodu | MPO">
            <a:extLst>
              <a:ext uri="{FF2B5EF4-FFF2-40B4-BE49-F238E27FC236}">
                <a16:creationId xmlns:a16="http://schemas.microsoft.com/office/drawing/2014/main" id="{E566015E-8F1B-9B8C-C05F-D8B0F8778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02" y="4285503"/>
            <a:ext cx="1224937" cy="6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Evropská vlajka | Evropská unie">
            <a:extLst>
              <a:ext uri="{FF2B5EF4-FFF2-40B4-BE49-F238E27FC236}">
                <a16:creationId xmlns:a16="http://schemas.microsoft.com/office/drawing/2014/main" id="{4132718E-4AF8-E2ED-0A7A-2BA722C9D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095" y="4355271"/>
            <a:ext cx="771603" cy="51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84;p17">
            <a:extLst>
              <a:ext uri="{FF2B5EF4-FFF2-40B4-BE49-F238E27FC236}">
                <a16:creationId xmlns:a16="http://schemas.microsoft.com/office/drawing/2014/main" id="{909C48BC-63C7-4F4D-AB48-FE67E4FB2E6E}"/>
              </a:ext>
            </a:extLst>
          </p:cNvPr>
          <p:cNvSpPr/>
          <p:nvPr/>
        </p:nvSpPr>
        <p:spPr>
          <a:xfrm rot="10800000" flipH="1">
            <a:off x="466726" y="228401"/>
            <a:ext cx="496860" cy="4968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61" name="Google Shape;161;p16"/>
          <p:cNvGrpSpPr/>
          <p:nvPr/>
        </p:nvGrpSpPr>
        <p:grpSpPr>
          <a:xfrm>
            <a:off x="605308" y="1375885"/>
            <a:ext cx="2033588" cy="2033588"/>
            <a:chOff x="-1266371" y="4076700"/>
            <a:chExt cx="4165600" cy="4165600"/>
          </a:xfrm>
        </p:grpSpPr>
        <p:sp>
          <p:nvSpPr>
            <p:cNvPr id="162" name="Google Shape;162;p16"/>
            <p:cNvSpPr/>
            <p:nvPr/>
          </p:nvSpPr>
          <p:spPr>
            <a:xfrm>
              <a:off x="-1025071" y="4318000"/>
              <a:ext cx="3683000" cy="3683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163" name="Google Shape;163;p16"/>
            <p:cNvGrpSpPr/>
            <p:nvPr/>
          </p:nvGrpSpPr>
          <p:grpSpPr>
            <a:xfrm>
              <a:off x="-1266371" y="4076700"/>
              <a:ext cx="4165600" cy="4165600"/>
              <a:chOff x="-1266371" y="4076700"/>
              <a:chExt cx="4165600" cy="4165600"/>
            </a:xfrm>
          </p:grpSpPr>
          <p:sp>
            <p:nvSpPr>
              <p:cNvPr id="164" name="Google Shape;164;p16"/>
              <p:cNvSpPr/>
              <p:nvPr/>
            </p:nvSpPr>
            <p:spPr>
              <a:xfrm>
                <a:off x="2697616" y="5348316"/>
                <a:ext cx="161925" cy="16192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5" name="Google Shape;165;p16"/>
              <p:cNvSpPr/>
              <p:nvPr/>
            </p:nvSpPr>
            <p:spPr>
              <a:xfrm>
                <a:off x="-1266371" y="4076700"/>
                <a:ext cx="4165600" cy="4165600"/>
              </a:xfrm>
              <a:prstGeom prst="ellipse">
                <a:avLst/>
              </a:prstGeom>
              <a:noFill/>
              <a:ln w="12700" cap="flat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6" name="Google Shape;166;p16"/>
              <p:cNvSpPr/>
              <p:nvPr/>
            </p:nvSpPr>
            <p:spPr>
              <a:xfrm>
                <a:off x="-920228" y="7346082"/>
                <a:ext cx="161925" cy="16192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169" name="Google Shape;169;p16"/>
          <p:cNvSpPr txBox="1"/>
          <p:nvPr/>
        </p:nvSpPr>
        <p:spPr>
          <a:xfrm>
            <a:off x="2894732" y="2076023"/>
            <a:ext cx="4417187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algn="just"/>
            <a:r>
              <a:rPr lang="cs-CZ" sz="16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Možnosti zavedení moderních technologií do odpadového hospodářství</a:t>
            </a:r>
            <a:endParaRPr lang="tr-TR" sz="1600" b="1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16"/>
          <p:cNvSpPr/>
          <p:nvPr/>
        </p:nvSpPr>
        <p:spPr>
          <a:xfrm>
            <a:off x="2894732" y="2763101"/>
            <a:ext cx="5474978" cy="130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28600" indent="-2286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cs-CZ" sz="11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Transfer výsledků </a:t>
            </a:r>
            <a:r>
              <a:rPr lang="cs-CZ" sz="1100" b="1" dirty="0" err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VaV</a:t>
            </a:r>
            <a:r>
              <a:rPr lang="cs-CZ" sz="11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 ČR do praxe</a:t>
            </a:r>
            <a:br>
              <a:rPr lang="cs-CZ" sz="11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cs-CZ" sz="11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a) Vlastní aplikovaný vývoj v podnicích</a:t>
            </a:r>
            <a:br>
              <a:rPr lang="cs-CZ" sz="11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cs-CZ" sz="11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b) Transfer výsledků </a:t>
            </a:r>
            <a:r>
              <a:rPr lang="cs-CZ" sz="1100" b="1" dirty="0" err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VaV</a:t>
            </a:r>
            <a:r>
              <a:rPr lang="cs-CZ" sz="11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z univerzit a výzkumných pracovišť</a:t>
            </a:r>
          </a:p>
          <a:p>
            <a:pPr marL="228600" indent="-2286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cs-CZ" sz="11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Transfer ověřených technologií ze zahraničí</a:t>
            </a:r>
            <a:endParaRPr lang="tr-TR" sz="1100" b="1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16"/>
          <p:cNvSpPr/>
          <p:nvPr/>
        </p:nvSpPr>
        <p:spPr>
          <a:xfrm rot="10800000" flipH="1">
            <a:off x="7249903" y="-757672"/>
            <a:ext cx="1436897" cy="143689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16"/>
          <p:cNvSpPr/>
          <p:nvPr/>
        </p:nvSpPr>
        <p:spPr>
          <a:xfrm rot="10800000" flipH="1">
            <a:off x="6939105" y="4609823"/>
            <a:ext cx="1442895" cy="144289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16"/>
          <p:cNvSpPr/>
          <p:nvPr/>
        </p:nvSpPr>
        <p:spPr>
          <a:xfrm rot="10800000" flipH="1">
            <a:off x="1267560" y="4125686"/>
            <a:ext cx="175614" cy="1756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76" name="Google Shape;176;p16"/>
          <p:cNvGrpSpPr/>
          <p:nvPr/>
        </p:nvGrpSpPr>
        <p:grpSpPr>
          <a:xfrm>
            <a:off x="3006620" y="2664982"/>
            <a:ext cx="4260056" cy="34289"/>
            <a:chOff x="5029200" y="2769580"/>
            <a:chExt cx="5680075" cy="45719"/>
          </a:xfrm>
        </p:grpSpPr>
        <p:sp>
          <p:nvSpPr>
            <p:cNvPr id="177" name="Google Shape;177;p16"/>
            <p:cNvSpPr/>
            <p:nvPr/>
          </p:nvSpPr>
          <p:spPr>
            <a:xfrm>
              <a:off x="5029200" y="2769580"/>
              <a:ext cx="723900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178" name="Google Shape;178;p16"/>
            <p:cNvCxnSpPr/>
            <p:nvPr/>
          </p:nvCxnSpPr>
          <p:spPr>
            <a:xfrm>
              <a:off x="5711825" y="2792439"/>
              <a:ext cx="4997450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0" name="Google Shape;558;p32">
            <a:extLst>
              <a:ext uri="{FF2B5EF4-FFF2-40B4-BE49-F238E27FC236}">
                <a16:creationId xmlns:a16="http://schemas.microsoft.com/office/drawing/2014/main" id="{19159A4F-402D-415C-B8B4-BDE9C57A4828}"/>
              </a:ext>
            </a:extLst>
          </p:cNvPr>
          <p:cNvSpPr/>
          <p:nvPr/>
        </p:nvSpPr>
        <p:spPr>
          <a:xfrm rot="10800000" flipH="1">
            <a:off x="-248430" y="-268460"/>
            <a:ext cx="1058055" cy="1058055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186;p17">
            <a:extLst>
              <a:ext uri="{FF2B5EF4-FFF2-40B4-BE49-F238E27FC236}">
                <a16:creationId xmlns:a16="http://schemas.microsoft.com/office/drawing/2014/main" id="{DD001439-B7A2-4519-85AB-68678F8DDE49}"/>
              </a:ext>
            </a:extLst>
          </p:cNvPr>
          <p:cNvSpPr txBox="1"/>
          <p:nvPr/>
        </p:nvSpPr>
        <p:spPr>
          <a:xfrm>
            <a:off x="517512" y="303706"/>
            <a:ext cx="395287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r>
              <a:rPr lang="cs-CZ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Google Shape;169;p16">
            <a:extLst>
              <a:ext uri="{FF2B5EF4-FFF2-40B4-BE49-F238E27FC236}">
                <a16:creationId xmlns:a16="http://schemas.microsoft.com/office/drawing/2014/main" id="{30A07DC2-7D64-4F75-85E8-A17DB9BF1AE2}"/>
              </a:ext>
            </a:extLst>
          </p:cNvPr>
          <p:cNvSpPr txBox="1"/>
          <p:nvPr/>
        </p:nvSpPr>
        <p:spPr>
          <a:xfrm>
            <a:off x="2894732" y="1064261"/>
            <a:ext cx="4417187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algn="just"/>
            <a:r>
              <a:rPr lang="cs-CZ" sz="16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Vize klastru</a:t>
            </a:r>
            <a:endParaRPr lang="tr-TR" sz="1600" b="1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" name="Google Shape;170;p16">
            <a:extLst>
              <a:ext uri="{FF2B5EF4-FFF2-40B4-BE49-F238E27FC236}">
                <a16:creationId xmlns:a16="http://schemas.microsoft.com/office/drawing/2014/main" id="{6B608B64-9472-4926-B4C8-193FC1E26361}"/>
              </a:ext>
            </a:extLst>
          </p:cNvPr>
          <p:cNvSpPr/>
          <p:nvPr/>
        </p:nvSpPr>
        <p:spPr>
          <a:xfrm>
            <a:off x="2894732" y="1495997"/>
            <a:ext cx="5474978" cy="477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cs-CZ" sz="11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Podpora zavádění moderních technologií na využití odpadu do praxe</a:t>
            </a:r>
            <a:endParaRPr lang="tr-TR" sz="1100" b="1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0" name="Google Shape;176;p16">
            <a:extLst>
              <a:ext uri="{FF2B5EF4-FFF2-40B4-BE49-F238E27FC236}">
                <a16:creationId xmlns:a16="http://schemas.microsoft.com/office/drawing/2014/main" id="{A34CF796-D4DA-401F-AEA0-905915586D03}"/>
              </a:ext>
            </a:extLst>
          </p:cNvPr>
          <p:cNvGrpSpPr/>
          <p:nvPr/>
        </p:nvGrpSpPr>
        <p:grpSpPr>
          <a:xfrm>
            <a:off x="3006620" y="1413998"/>
            <a:ext cx="4260056" cy="34289"/>
            <a:chOff x="5029200" y="2769580"/>
            <a:chExt cx="5680075" cy="45719"/>
          </a:xfrm>
        </p:grpSpPr>
        <p:sp>
          <p:nvSpPr>
            <p:cNvPr id="31" name="Google Shape;177;p16">
              <a:extLst>
                <a:ext uri="{FF2B5EF4-FFF2-40B4-BE49-F238E27FC236}">
                  <a16:creationId xmlns:a16="http://schemas.microsoft.com/office/drawing/2014/main" id="{55FE14FE-8AC0-41F2-9BEF-05AA1FA3C472}"/>
                </a:ext>
              </a:extLst>
            </p:cNvPr>
            <p:cNvSpPr/>
            <p:nvPr/>
          </p:nvSpPr>
          <p:spPr>
            <a:xfrm>
              <a:off x="5029200" y="2769580"/>
              <a:ext cx="723900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32" name="Google Shape;178;p16">
              <a:extLst>
                <a:ext uri="{FF2B5EF4-FFF2-40B4-BE49-F238E27FC236}">
                  <a16:creationId xmlns:a16="http://schemas.microsoft.com/office/drawing/2014/main" id="{1EA1A5F9-1D21-4527-8523-62A336A891DC}"/>
                </a:ext>
              </a:extLst>
            </p:cNvPr>
            <p:cNvCxnSpPr/>
            <p:nvPr/>
          </p:nvCxnSpPr>
          <p:spPr>
            <a:xfrm>
              <a:off x="5711825" y="2792439"/>
              <a:ext cx="4997450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6" name="Picture 2" descr="Loga Ministerstva průmyslu a obchodu | MPO">
            <a:extLst>
              <a:ext uri="{FF2B5EF4-FFF2-40B4-BE49-F238E27FC236}">
                <a16:creationId xmlns:a16="http://schemas.microsoft.com/office/drawing/2014/main" id="{F4E09495-2AAA-6BB1-1C6A-2EB78AACB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221" y="4186531"/>
            <a:ext cx="1224937" cy="6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Evropská vlajka | Evropská unie">
            <a:extLst>
              <a:ext uri="{FF2B5EF4-FFF2-40B4-BE49-F238E27FC236}">
                <a16:creationId xmlns:a16="http://schemas.microsoft.com/office/drawing/2014/main" id="{0A334D55-E2EC-EA00-383C-905053182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158" y="4301300"/>
            <a:ext cx="771603" cy="51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2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84;p17">
            <a:extLst>
              <a:ext uri="{FF2B5EF4-FFF2-40B4-BE49-F238E27FC236}">
                <a16:creationId xmlns:a16="http://schemas.microsoft.com/office/drawing/2014/main" id="{909C48BC-63C7-4F4D-AB48-FE67E4FB2E6E}"/>
              </a:ext>
            </a:extLst>
          </p:cNvPr>
          <p:cNvSpPr/>
          <p:nvPr/>
        </p:nvSpPr>
        <p:spPr>
          <a:xfrm rot="10800000" flipH="1">
            <a:off x="466726" y="228401"/>
            <a:ext cx="496860" cy="4968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61" name="Google Shape;161;p16"/>
          <p:cNvGrpSpPr/>
          <p:nvPr/>
        </p:nvGrpSpPr>
        <p:grpSpPr>
          <a:xfrm>
            <a:off x="605308" y="1375885"/>
            <a:ext cx="2033588" cy="2033588"/>
            <a:chOff x="-1266371" y="4076700"/>
            <a:chExt cx="4165600" cy="4165600"/>
          </a:xfrm>
        </p:grpSpPr>
        <p:sp>
          <p:nvSpPr>
            <p:cNvPr id="162" name="Google Shape;162;p16"/>
            <p:cNvSpPr/>
            <p:nvPr/>
          </p:nvSpPr>
          <p:spPr>
            <a:xfrm>
              <a:off x="-1025071" y="4318000"/>
              <a:ext cx="3683000" cy="3683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163" name="Google Shape;163;p16"/>
            <p:cNvGrpSpPr/>
            <p:nvPr/>
          </p:nvGrpSpPr>
          <p:grpSpPr>
            <a:xfrm>
              <a:off x="-1266371" y="4076700"/>
              <a:ext cx="4165600" cy="4165600"/>
              <a:chOff x="-1266371" y="4076700"/>
              <a:chExt cx="4165600" cy="4165600"/>
            </a:xfrm>
          </p:grpSpPr>
          <p:sp>
            <p:nvSpPr>
              <p:cNvPr id="164" name="Google Shape;164;p16"/>
              <p:cNvSpPr/>
              <p:nvPr/>
            </p:nvSpPr>
            <p:spPr>
              <a:xfrm>
                <a:off x="2697616" y="5348316"/>
                <a:ext cx="161925" cy="16192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5" name="Google Shape;165;p16"/>
              <p:cNvSpPr/>
              <p:nvPr/>
            </p:nvSpPr>
            <p:spPr>
              <a:xfrm>
                <a:off x="-1266371" y="4076700"/>
                <a:ext cx="4165600" cy="4165600"/>
              </a:xfrm>
              <a:prstGeom prst="ellipse">
                <a:avLst/>
              </a:prstGeom>
              <a:noFill/>
              <a:ln w="12700" cap="flat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6" name="Google Shape;166;p16"/>
              <p:cNvSpPr/>
              <p:nvPr/>
            </p:nvSpPr>
            <p:spPr>
              <a:xfrm>
                <a:off x="-920228" y="7346082"/>
                <a:ext cx="161925" cy="16192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169" name="Google Shape;169;p16"/>
          <p:cNvSpPr txBox="1"/>
          <p:nvPr/>
        </p:nvSpPr>
        <p:spPr>
          <a:xfrm>
            <a:off x="2915971" y="1595727"/>
            <a:ext cx="4417187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algn="just"/>
            <a:r>
              <a:rPr lang="tr-TR" sz="28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Cesta klastru WASTen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16"/>
          <p:cNvSpPr/>
          <p:nvPr/>
        </p:nvSpPr>
        <p:spPr>
          <a:xfrm>
            <a:off x="2907022" y="2248323"/>
            <a:ext cx="4505293" cy="130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1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Podpora a realizace VaV v ČR</a:t>
            </a:r>
          </a:p>
          <a:p>
            <a:pPr lvl="3">
              <a:lnSpc>
                <a:spcPct val="150000"/>
              </a:lnSpc>
              <a:buClr>
                <a:srgbClr val="C00000"/>
              </a:buClr>
            </a:pPr>
            <a:r>
              <a:rPr lang="cs-CZ" sz="11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- </a:t>
            </a:r>
            <a:r>
              <a:rPr lang="tr-TR" sz="11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Podpora výzkumných projektů členů klastru</a:t>
            </a:r>
          </a:p>
          <a:p>
            <a:pPr lvl="2">
              <a:lnSpc>
                <a:spcPct val="150000"/>
              </a:lnSpc>
              <a:buClr>
                <a:srgbClr val="C00000"/>
              </a:buClr>
            </a:pPr>
            <a:r>
              <a:rPr lang="cs-CZ" sz="11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- </a:t>
            </a:r>
            <a:r>
              <a:rPr lang="tr-TR" sz="11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Vlastní výzkumné projekty</a:t>
            </a: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1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Vybudování Výzkumného a inovačního centra pro rozvoj </a:t>
            </a:r>
            <a:br>
              <a:rPr lang="tr-TR" sz="11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tr-TR" sz="11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cirkulární ekonomiky – CirEcon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16"/>
          <p:cNvSpPr/>
          <p:nvPr/>
        </p:nvSpPr>
        <p:spPr>
          <a:xfrm rot="10800000" flipH="1">
            <a:off x="7249903" y="-757672"/>
            <a:ext cx="1436897" cy="143689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16"/>
          <p:cNvSpPr/>
          <p:nvPr/>
        </p:nvSpPr>
        <p:spPr>
          <a:xfrm rot="10800000" flipH="1">
            <a:off x="6939105" y="4609823"/>
            <a:ext cx="1442895" cy="144289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16"/>
          <p:cNvSpPr/>
          <p:nvPr/>
        </p:nvSpPr>
        <p:spPr>
          <a:xfrm rot="10800000" flipH="1">
            <a:off x="3494315" y="972712"/>
            <a:ext cx="330450" cy="3304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16"/>
          <p:cNvSpPr/>
          <p:nvPr/>
        </p:nvSpPr>
        <p:spPr>
          <a:xfrm rot="10800000" flipH="1">
            <a:off x="5317016" y="3907550"/>
            <a:ext cx="305943" cy="30594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16"/>
          <p:cNvSpPr/>
          <p:nvPr/>
        </p:nvSpPr>
        <p:spPr>
          <a:xfrm rot="10800000" flipH="1">
            <a:off x="1267560" y="4125686"/>
            <a:ext cx="175614" cy="1756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76" name="Google Shape;176;p16"/>
          <p:cNvGrpSpPr/>
          <p:nvPr/>
        </p:nvGrpSpPr>
        <p:grpSpPr>
          <a:xfrm>
            <a:off x="3018910" y="2150204"/>
            <a:ext cx="4260056" cy="34289"/>
            <a:chOff x="5029200" y="2769580"/>
            <a:chExt cx="5680075" cy="45719"/>
          </a:xfrm>
        </p:grpSpPr>
        <p:sp>
          <p:nvSpPr>
            <p:cNvPr id="177" name="Google Shape;177;p16"/>
            <p:cNvSpPr/>
            <p:nvPr/>
          </p:nvSpPr>
          <p:spPr>
            <a:xfrm>
              <a:off x="5029200" y="2769580"/>
              <a:ext cx="723900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178" name="Google Shape;178;p16"/>
            <p:cNvCxnSpPr/>
            <p:nvPr/>
          </p:nvCxnSpPr>
          <p:spPr>
            <a:xfrm>
              <a:off x="5711825" y="2792439"/>
              <a:ext cx="4997450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0" name="Google Shape;558;p32">
            <a:extLst>
              <a:ext uri="{FF2B5EF4-FFF2-40B4-BE49-F238E27FC236}">
                <a16:creationId xmlns:a16="http://schemas.microsoft.com/office/drawing/2014/main" id="{19159A4F-402D-415C-B8B4-BDE9C57A4828}"/>
              </a:ext>
            </a:extLst>
          </p:cNvPr>
          <p:cNvSpPr/>
          <p:nvPr/>
        </p:nvSpPr>
        <p:spPr>
          <a:xfrm rot="10800000" flipH="1">
            <a:off x="-248430" y="-268460"/>
            <a:ext cx="1058055" cy="1058055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186;p17">
            <a:extLst>
              <a:ext uri="{FF2B5EF4-FFF2-40B4-BE49-F238E27FC236}">
                <a16:creationId xmlns:a16="http://schemas.microsoft.com/office/drawing/2014/main" id="{DD001439-B7A2-4519-85AB-68678F8DDE49}"/>
              </a:ext>
            </a:extLst>
          </p:cNvPr>
          <p:cNvSpPr txBox="1"/>
          <p:nvPr/>
        </p:nvSpPr>
        <p:spPr>
          <a:xfrm>
            <a:off x="517512" y="303706"/>
            <a:ext cx="395287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r>
              <a:rPr lang="cs-CZ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" name="Picture 2" descr="Loga Ministerstva průmyslu a obchodu | MPO">
            <a:extLst>
              <a:ext uri="{FF2B5EF4-FFF2-40B4-BE49-F238E27FC236}">
                <a16:creationId xmlns:a16="http://schemas.microsoft.com/office/drawing/2014/main" id="{509D12AB-2295-988C-6716-C13DEC57D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221" y="4186531"/>
            <a:ext cx="1224937" cy="6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Evropská vlajka | Evropská unie">
            <a:extLst>
              <a:ext uri="{FF2B5EF4-FFF2-40B4-BE49-F238E27FC236}">
                <a16:creationId xmlns:a16="http://schemas.microsoft.com/office/drawing/2014/main" id="{C5CA27BC-0912-1059-B18E-D74E15051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158" y="4301300"/>
            <a:ext cx="771603" cy="51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4"/>
          <p:cNvSpPr/>
          <p:nvPr/>
        </p:nvSpPr>
        <p:spPr>
          <a:xfrm rot="10800000" flipH="1">
            <a:off x="466726" y="228401"/>
            <a:ext cx="496860" cy="4968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24"/>
          <p:cNvSpPr/>
          <p:nvPr/>
        </p:nvSpPr>
        <p:spPr>
          <a:xfrm rot="10800000" flipH="1">
            <a:off x="-248430" y="-268460"/>
            <a:ext cx="1058055" cy="1058055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24"/>
          <p:cNvSpPr txBox="1"/>
          <p:nvPr/>
        </p:nvSpPr>
        <p:spPr>
          <a:xfrm>
            <a:off x="517512" y="303706"/>
            <a:ext cx="395287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06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86" name="Google Shape;386;p24"/>
          <p:cNvGrpSpPr/>
          <p:nvPr/>
        </p:nvGrpSpPr>
        <p:grpSpPr>
          <a:xfrm>
            <a:off x="1728941" y="794253"/>
            <a:ext cx="434495" cy="434495"/>
            <a:chOff x="2132363" y="2176574"/>
            <a:chExt cx="579326" cy="579326"/>
          </a:xfrm>
        </p:grpSpPr>
        <p:sp>
          <p:nvSpPr>
            <p:cNvPr id="387" name="Google Shape;387;p24"/>
            <p:cNvSpPr/>
            <p:nvPr/>
          </p:nvSpPr>
          <p:spPr>
            <a:xfrm>
              <a:off x="2167501" y="2211711"/>
              <a:ext cx="509051" cy="50905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8" name="Google Shape;388;p24"/>
            <p:cNvSpPr/>
            <p:nvPr/>
          </p:nvSpPr>
          <p:spPr>
            <a:xfrm>
              <a:off x="2132363" y="2176574"/>
              <a:ext cx="579326" cy="579326"/>
            </a:xfrm>
            <a:prstGeom prst="ellipse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2246897" y="2365482"/>
              <a:ext cx="350259" cy="206069"/>
            </a:xfrm>
            <a:custGeom>
              <a:avLst/>
              <a:gdLst/>
              <a:ahLst/>
              <a:cxnLst/>
              <a:rect l="l" t="t" r="r" b="b"/>
              <a:pathLst>
                <a:path w="6649" h="3908" extrusionOk="0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94" name="Google Shape;394;p24"/>
          <p:cNvGrpSpPr/>
          <p:nvPr/>
        </p:nvGrpSpPr>
        <p:grpSpPr>
          <a:xfrm>
            <a:off x="523922" y="1332548"/>
            <a:ext cx="2938462" cy="3464422"/>
            <a:chOff x="1577979" y="4178145"/>
            <a:chExt cx="3917949" cy="4020287"/>
          </a:xfrm>
        </p:grpSpPr>
        <p:sp>
          <p:nvSpPr>
            <p:cNvPr id="395" name="Google Shape;395;p24"/>
            <p:cNvSpPr txBox="1"/>
            <p:nvPr/>
          </p:nvSpPr>
          <p:spPr>
            <a:xfrm>
              <a:off x="1577979" y="4178145"/>
              <a:ext cx="3794030" cy="410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1" dirty="0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a) MiscanValue – CORNET</a:t>
              </a:r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1636106" y="4816740"/>
              <a:ext cx="3859822" cy="33816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 b="1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Výdaje: </a:t>
              </a:r>
              <a:r>
                <a:rPr lang="tr-TR" sz="800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13 466 408,00 Kč</a:t>
              </a: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 b="1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Financování: </a:t>
              </a:r>
              <a:r>
                <a:rPr lang="tr-TR" sz="800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 PIK – Spolupráce (klastry)</a:t>
              </a: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 b="1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Partneři projektu: </a:t>
              </a:r>
              <a:r>
                <a:rPr lang="tr-TR" sz="800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TU Dresden, PTS Heidenau</a:t>
              </a: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 b="1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Smluvní partneři projektu: </a:t>
              </a:r>
              <a:r>
                <a:rPr lang="tr-TR" sz="800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UJEP, VŠB-TUO, VŠCHT</a:t>
              </a: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8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 b="1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Popis projektu:</a:t>
              </a: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Hlavním cílem projektu je inovace výroby papíru a celulózy a výrobků z nich s využitím biomasy trvalé traviny Miscanthus x giganteus (ozdobnice obrovská), která bude produkovaná trvale udržitelným </a:t>
              </a:r>
              <a:br>
                <a:rPr lang="tr-TR" sz="800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lang="tr-TR" sz="800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způsobem především na marginálních půdách (brownfieldy, znečištěné půdy apod.) a post-těžebních lokalitách.</a:t>
              </a:r>
              <a:endParaRPr lang="cs-CZ" sz="8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cs-CZ" sz="8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 dirty="0">
                  <a:solidFill>
                    <a:schemeClr val="tx1"/>
                  </a:solidFill>
                  <a:latin typeface="Century Gothic"/>
                  <a:sym typeface="Century Gothic"/>
                </a:rPr>
                <a:t>Stávající popis: </a:t>
              </a:r>
              <a:r>
                <a:rPr lang="cs-CZ" sz="800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 současnosti začíná 4. z celkových 5 etap projektu</a:t>
              </a:r>
              <a:r>
                <a:rPr lang="tr-TR" sz="800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 dirty="0">
                  <a:solidFill>
                    <a:srgbClr val="D8D8D8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</a:p>
          </p:txBody>
        </p:sp>
        <p:grpSp>
          <p:nvGrpSpPr>
            <p:cNvPr id="397" name="Google Shape;397;p24"/>
            <p:cNvGrpSpPr/>
            <p:nvPr/>
          </p:nvGrpSpPr>
          <p:grpSpPr>
            <a:xfrm>
              <a:off x="1715543" y="4678505"/>
              <a:ext cx="3656467" cy="45719"/>
              <a:chOff x="5029200" y="2769580"/>
              <a:chExt cx="3656467" cy="45719"/>
            </a:xfrm>
          </p:grpSpPr>
          <p:sp>
            <p:nvSpPr>
              <p:cNvPr id="398" name="Google Shape;398;p24"/>
              <p:cNvSpPr/>
              <p:nvPr/>
            </p:nvSpPr>
            <p:spPr>
              <a:xfrm>
                <a:off x="5029200" y="2769580"/>
                <a:ext cx="7239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cxnSp>
            <p:nvCxnSpPr>
              <p:cNvPr id="399" name="Google Shape;399;p24"/>
              <p:cNvCxnSpPr/>
              <p:nvPr/>
            </p:nvCxnSpPr>
            <p:spPr>
              <a:xfrm>
                <a:off x="5711825" y="2792439"/>
                <a:ext cx="297384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400" name="Google Shape;400;p24"/>
          <p:cNvGrpSpPr/>
          <p:nvPr/>
        </p:nvGrpSpPr>
        <p:grpSpPr>
          <a:xfrm>
            <a:off x="4137647" y="1338593"/>
            <a:ext cx="4204800" cy="3512613"/>
            <a:chOff x="6802081" y="4194539"/>
            <a:chExt cx="3917946" cy="4683484"/>
          </a:xfrm>
        </p:grpSpPr>
        <p:sp>
          <p:nvSpPr>
            <p:cNvPr id="401" name="Google Shape;401;p24"/>
            <p:cNvSpPr txBox="1"/>
            <p:nvPr/>
          </p:nvSpPr>
          <p:spPr>
            <a:xfrm>
              <a:off x="6802081" y="4194539"/>
              <a:ext cx="3917946" cy="410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1" dirty="0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b) Gastroodpady - výzkum efektivních metod jejich využití</a:t>
              </a:r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6831144" y="5253395"/>
              <a:ext cx="3859822" cy="3624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 b="1" dirty="0">
                  <a:solidFill>
                    <a:schemeClr val="tx1"/>
                  </a:solidFill>
                  <a:latin typeface="Century Gothic"/>
                  <a:sym typeface="Century Gothic"/>
                </a:rPr>
                <a:t>Výdaje: </a:t>
              </a:r>
              <a:r>
                <a:rPr lang="tr-TR" sz="800" dirty="0">
                  <a:solidFill>
                    <a:schemeClr val="tx1"/>
                  </a:solidFill>
                  <a:latin typeface="Century Gothic"/>
                  <a:sym typeface="Century Gothic"/>
                </a:rPr>
                <a:t>7 387 861,00 Kč</a:t>
              </a: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 b="1" dirty="0">
                  <a:solidFill>
                    <a:schemeClr val="tx1"/>
                  </a:solidFill>
                  <a:latin typeface="Century Gothic"/>
                  <a:sym typeface="Century Gothic"/>
                </a:rPr>
                <a:t>Financování: </a:t>
              </a:r>
              <a:r>
                <a:rPr lang="tr-TR" sz="800" dirty="0">
                  <a:solidFill>
                    <a:schemeClr val="tx1"/>
                  </a:solidFill>
                  <a:latin typeface="Century Gothic"/>
                  <a:sym typeface="Century Gothic"/>
                </a:rPr>
                <a:t>OP PIK – Aplikace </a:t>
              </a: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 b="1" dirty="0">
                  <a:solidFill>
                    <a:schemeClr val="tx1"/>
                  </a:solidFill>
                  <a:latin typeface="Century Gothic"/>
                  <a:sym typeface="Century Gothic"/>
                </a:rPr>
                <a:t>Partneři projektu: </a:t>
              </a:r>
              <a:r>
                <a:rPr lang="tr-TR" sz="800" dirty="0">
                  <a:solidFill>
                    <a:schemeClr val="tx1"/>
                  </a:solidFill>
                  <a:latin typeface="Century Gothic"/>
                  <a:sym typeface="Century Gothic"/>
                </a:rPr>
                <a:t>Univerzita Jana Evangelisty Purkyně (UJEP)</a:t>
              </a: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800" dirty="0">
                <a:solidFill>
                  <a:schemeClr val="tx1"/>
                </a:solidFill>
                <a:latin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 b="1" dirty="0">
                  <a:solidFill>
                    <a:schemeClr val="tx1"/>
                  </a:solidFill>
                  <a:latin typeface="Century Gothic"/>
                  <a:sym typeface="Century Gothic"/>
                </a:rPr>
                <a:t>Hlavní cíle projektu:</a:t>
              </a:r>
            </a:p>
            <a:p>
              <a:pPr marL="228600" marR="0" lvl="0" indent="-2286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tr-TR" sz="800" dirty="0">
                  <a:solidFill>
                    <a:schemeClr val="tx1"/>
                  </a:solidFill>
                  <a:latin typeface="Century Gothic"/>
                  <a:sym typeface="Century Gothic"/>
                </a:rPr>
                <a:t>Zmapování současného stavu nakládání s</a:t>
              </a:r>
              <a:r>
                <a:rPr lang="cs-CZ" sz="800" dirty="0">
                  <a:solidFill>
                    <a:schemeClr val="tx1"/>
                  </a:solidFill>
                  <a:latin typeface="Century Gothic"/>
                  <a:sym typeface="Century Gothic"/>
                </a:rPr>
                <a:t> </a:t>
              </a:r>
              <a:r>
                <a:rPr lang="tr-TR" sz="800" dirty="0">
                  <a:solidFill>
                    <a:schemeClr val="tx1"/>
                  </a:solidFill>
                  <a:latin typeface="Century Gothic"/>
                  <a:sym typeface="Century Gothic"/>
                </a:rPr>
                <a:t>gastroodpadem</a:t>
              </a:r>
              <a:r>
                <a:rPr lang="cs-CZ" sz="800" dirty="0">
                  <a:solidFill>
                    <a:schemeClr val="tx1"/>
                  </a:solidFill>
                  <a:latin typeface="Century Gothic"/>
                  <a:sym typeface="Century Gothic"/>
                </a:rPr>
                <a:t> </a:t>
              </a:r>
              <a:r>
                <a:rPr lang="tr-TR" sz="800" dirty="0">
                  <a:solidFill>
                    <a:schemeClr val="tx1"/>
                  </a:solidFill>
                  <a:latin typeface="Century Gothic"/>
                  <a:sym typeface="Century Gothic"/>
                </a:rPr>
                <a:t>(legislativní podmínky, množství odpadu a způsoby jeho využívání)</a:t>
              </a:r>
            </a:p>
            <a:p>
              <a:pPr marL="228600" marR="0" lvl="0" indent="-2286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tr-TR" sz="800" dirty="0">
                  <a:solidFill>
                    <a:schemeClr val="tx1"/>
                  </a:solidFill>
                  <a:latin typeface="Century Gothic"/>
                  <a:sym typeface="Century Gothic"/>
                </a:rPr>
                <a:t>Zjištění dostupných moderních technologií na využití gastroodpadu, jejich parametrů a možností uplatnění</a:t>
              </a:r>
            </a:p>
            <a:p>
              <a:pPr marL="228600" marR="0" lvl="0" indent="-2286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tr-TR" sz="800" dirty="0">
                  <a:solidFill>
                    <a:schemeClr val="tx1"/>
                  </a:solidFill>
                  <a:latin typeface="Century Gothic"/>
                  <a:sym typeface="Century Gothic"/>
                </a:rPr>
                <a:t>Výzkum využití gastroodpadu na výrobu „zelených“ chemikálií</a:t>
              </a:r>
            </a:p>
            <a:p>
              <a:pPr marL="228600" marR="0" lvl="0" indent="-2286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tr-TR" sz="800" dirty="0">
                  <a:solidFill>
                    <a:schemeClr val="tx1"/>
                  </a:solidFill>
                  <a:latin typeface="Century Gothic"/>
                  <a:sym typeface="Century Gothic"/>
                </a:rPr>
                <a:t>Testování efektivních podmínek pro zpracování BRO pomocí larev much Hermetia illucens</a:t>
              </a:r>
              <a:endParaRPr lang="cs-CZ" sz="800" dirty="0">
                <a:solidFill>
                  <a:schemeClr val="tx1"/>
                </a:solidFill>
                <a:latin typeface="Century Gothic"/>
                <a:sym typeface="Century Gothic"/>
              </a:endParaRPr>
            </a:p>
            <a:p>
              <a:pPr marR="0" lvl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endParaRPr lang="cs-CZ" sz="800" dirty="0">
                <a:solidFill>
                  <a:schemeClr val="tx1"/>
                </a:solidFill>
                <a:latin typeface="Century Gothic"/>
                <a:sym typeface="Century Gothic"/>
              </a:endParaRPr>
            </a:p>
            <a:p>
              <a:pPr>
                <a:lnSpc>
                  <a:spcPct val="150000"/>
                </a:lnSpc>
              </a:pPr>
              <a:r>
                <a:rPr lang="cs-CZ" sz="800" b="1" dirty="0">
                  <a:solidFill>
                    <a:schemeClr val="tx1"/>
                  </a:solidFill>
                  <a:latin typeface="Century Gothic"/>
                  <a:sym typeface="Century Gothic"/>
                </a:rPr>
                <a:t>Stávající popis: </a:t>
              </a:r>
              <a:r>
                <a:rPr lang="cs-CZ" sz="800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 současnosti probíhá 3. z celkových 5 etap projektu</a:t>
              </a:r>
              <a:r>
                <a:rPr lang="tr-TR" sz="800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</a:p>
            <a:p>
              <a:pPr marR="0" lvl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800" dirty="0">
                <a:solidFill>
                  <a:schemeClr val="tx1"/>
                </a:solidFill>
                <a:latin typeface="Century Gothic"/>
                <a:sym typeface="Century Gothic"/>
              </a:endParaRPr>
            </a:p>
          </p:txBody>
        </p:sp>
        <p:grpSp>
          <p:nvGrpSpPr>
            <p:cNvPr id="403" name="Google Shape;403;p24"/>
            <p:cNvGrpSpPr/>
            <p:nvPr/>
          </p:nvGrpSpPr>
          <p:grpSpPr>
            <a:xfrm>
              <a:off x="6943320" y="5111263"/>
              <a:ext cx="3656468" cy="45719"/>
              <a:chOff x="5061939" y="3101583"/>
              <a:chExt cx="3656468" cy="45719"/>
            </a:xfrm>
          </p:grpSpPr>
          <p:sp>
            <p:nvSpPr>
              <p:cNvPr id="404" name="Google Shape;404;p24"/>
              <p:cNvSpPr/>
              <p:nvPr/>
            </p:nvSpPr>
            <p:spPr>
              <a:xfrm>
                <a:off x="5061939" y="3101583"/>
                <a:ext cx="7239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cxnSp>
            <p:nvCxnSpPr>
              <p:cNvPr id="405" name="Google Shape;405;p24"/>
              <p:cNvCxnSpPr/>
              <p:nvPr/>
            </p:nvCxnSpPr>
            <p:spPr>
              <a:xfrm>
                <a:off x="5744564" y="3124447"/>
                <a:ext cx="297384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406" name="Google Shape;406;p24"/>
          <p:cNvSpPr txBox="1"/>
          <p:nvPr/>
        </p:nvSpPr>
        <p:spPr>
          <a:xfrm>
            <a:off x="1014372" y="228401"/>
            <a:ext cx="4450428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Probíhající VaV projekty klastru:</a:t>
            </a:r>
          </a:p>
        </p:txBody>
      </p:sp>
      <p:grpSp>
        <p:nvGrpSpPr>
          <p:cNvPr id="28" name="Google Shape;386;p24">
            <a:extLst>
              <a:ext uri="{FF2B5EF4-FFF2-40B4-BE49-F238E27FC236}">
                <a16:creationId xmlns:a16="http://schemas.microsoft.com/office/drawing/2014/main" id="{DA4739F5-8423-4790-A8D0-BEE2C20465E3}"/>
              </a:ext>
            </a:extLst>
          </p:cNvPr>
          <p:cNvGrpSpPr/>
          <p:nvPr/>
        </p:nvGrpSpPr>
        <p:grpSpPr>
          <a:xfrm>
            <a:off x="5805552" y="762714"/>
            <a:ext cx="434495" cy="434495"/>
            <a:chOff x="2132363" y="2176574"/>
            <a:chExt cx="579326" cy="579326"/>
          </a:xfrm>
        </p:grpSpPr>
        <p:sp>
          <p:nvSpPr>
            <p:cNvPr id="29" name="Google Shape;387;p24">
              <a:extLst>
                <a:ext uri="{FF2B5EF4-FFF2-40B4-BE49-F238E27FC236}">
                  <a16:creationId xmlns:a16="http://schemas.microsoft.com/office/drawing/2014/main" id="{65B813BF-393E-452A-A1CF-EEA28DE3DF50}"/>
                </a:ext>
              </a:extLst>
            </p:cNvPr>
            <p:cNvSpPr/>
            <p:nvPr/>
          </p:nvSpPr>
          <p:spPr>
            <a:xfrm>
              <a:off x="2167501" y="2211711"/>
              <a:ext cx="509051" cy="50905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Google Shape;388;p24">
              <a:extLst>
                <a:ext uri="{FF2B5EF4-FFF2-40B4-BE49-F238E27FC236}">
                  <a16:creationId xmlns:a16="http://schemas.microsoft.com/office/drawing/2014/main" id="{3563B0FB-3173-4AAD-9FE2-0B75FEEAB366}"/>
                </a:ext>
              </a:extLst>
            </p:cNvPr>
            <p:cNvSpPr/>
            <p:nvPr/>
          </p:nvSpPr>
          <p:spPr>
            <a:xfrm>
              <a:off x="2132363" y="2176574"/>
              <a:ext cx="579326" cy="579326"/>
            </a:xfrm>
            <a:prstGeom prst="ellipse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" name="Google Shape;389;p24">
              <a:extLst>
                <a:ext uri="{FF2B5EF4-FFF2-40B4-BE49-F238E27FC236}">
                  <a16:creationId xmlns:a16="http://schemas.microsoft.com/office/drawing/2014/main" id="{A1B85625-D7A8-4A72-92F1-8EAA464D5484}"/>
                </a:ext>
              </a:extLst>
            </p:cNvPr>
            <p:cNvSpPr/>
            <p:nvPr/>
          </p:nvSpPr>
          <p:spPr>
            <a:xfrm>
              <a:off x="2246897" y="2365482"/>
              <a:ext cx="350259" cy="206069"/>
            </a:xfrm>
            <a:custGeom>
              <a:avLst/>
              <a:gdLst/>
              <a:ahLst/>
              <a:cxnLst/>
              <a:rect l="l" t="t" r="r" b="b"/>
              <a:pathLst>
                <a:path w="6649" h="3908" extrusionOk="0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6" name="Picture 2" descr="Loga Ministerstva průmyslu a obchodu | MPO">
            <a:extLst>
              <a:ext uri="{FF2B5EF4-FFF2-40B4-BE49-F238E27FC236}">
                <a16:creationId xmlns:a16="http://schemas.microsoft.com/office/drawing/2014/main" id="{935B0B4A-DC5C-79E1-3061-40616DF9D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735" y="222845"/>
            <a:ext cx="1224937" cy="6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Evropská vlajka | Evropská unie">
            <a:extLst>
              <a:ext uri="{FF2B5EF4-FFF2-40B4-BE49-F238E27FC236}">
                <a16:creationId xmlns:a16="http://schemas.microsoft.com/office/drawing/2014/main" id="{A42D880E-06C1-EDD7-2463-A4DA30653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672" y="337614"/>
            <a:ext cx="771603" cy="51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634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4"/>
          <p:cNvSpPr/>
          <p:nvPr/>
        </p:nvSpPr>
        <p:spPr>
          <a:xfrm rot="10800000" flipH="1">
            <a:off x="466726" y="228401"/>
            <a:ext cx="496860" cy="4968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24"/>
          <p:cNvSpPr/>
          <p:nvPr/>
        </p:nvSpPr>
        <p:spPr>
          <a:xfrm rot="10800000" flipH="1">
            <a:off x="-248430" y="-268460"/>
            <a:ext cx="1058055" cy="1058055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24"/>
          <p:cNvSpPr txBox="1"/>
          <p:nvPr/>
        </p:nvSpPr>
        <p:spPr>
          <a:xfrm>
            <a:off x="517512" y="303706"/>
            <a:ext cx="395287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07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86" name="Google Shape;386;p24"/>
          <p:cNvGrpSpPr/>
          <p:nvPr/>
        </p:nvGrpSpPr>
        <p:grpSpPr>
          <a:xfrm>
            <a:off x="2553880" y="664747"/>
            <a:ext cx="434495" cy="434495"/>
            <a:chOff x="2132363" y="2176574"/>
            <a:chExt cx="579326" cy="579326"/>
          </a:xfrm>
        </p:grpSpPr>
        <p:sp>
          <p:nvSpPr>
            <p:cNvPr id="387" name="Google Shape;387;p24"/>
            <p:cNvSpPr/>
            <p:nvPr/>
          </p:nvSpPr>
          <p:spPr>
            <a:xfrm>
              <a:off x="2167501" y="2211711"/>
              <a:ext cx="509051" cy="50905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8" name="Google Shape;388;p24"/>
            <p:cNvSpPr/>
            <p:nvPr/>
          </p:nvSpPr>
          <p:spPr>
            <a:xfrm>
              <a:off x="2132363" y="2176574"/>
              <a:ext cx="579326" cy="579326"/>
            </a:xfrm>
            <a:prstGeom prst="ellipse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2246898" y="2365482"/>
              <a:ext cx="350260" cy="206069"/>
            </a:xfrm>
            <a:custGeom>
              <a:avLst/>
              <a:gdLst/>
              <a:ahLst/>
              <a:cxnLst/>
              <a:rect l="l" t="t" r="r" b="b"/>
              <a:pathLst>
                <a:path w="6649" h="3908" extrusionOk="0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94" name="Google Shape;394;p24"/>
          <p:cNvGrpSpPr/>
          <p:nvPr/>
        </p:nvGrpSpPr>
        <p:grpSpPr>
          <a:xfrm>
            <a:off x="1080681" y="1121709"/>
            <a:ext cx="3491319" cy="3848159"/>
            <a:chOff x="1577979" y="4178145"/>
            <a:chExt cx="3917949" cy="4465595"/>
          </a:xfrm>
        </p:grpSpPr>
        <p:sp>
          <p:nvSpPr>
            <p:cNvPr id="395" name="Google Shape;395;p24"/>
            <p:cNvSpPr txBox="1"/>
            <p:nvPr/>
          </p:nvSpPr>
          <p:spPr>
            <a:xfrm>
              <a:off x="1577979" y="4178145"/>
              <a:ext cx="3794030" cy="410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1" dirty="0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c)  WASTen, z.s. - Kolektivní výzkum: </a:t>
              </a:r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1636106" y="4816740"/>
              <a:ext cx="3859822" cy="382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600" b="1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Výdaje: </a:t>
              </a:r>
              <a:r>
                <a:rPr lang="tr-TR" sz="600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20 072 661,- Kč</a:t>
              </a: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600" b="1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Podprojekt 1: ThermoValue – výzkum hodnotového řetězce produktů termického rozkladu a vývoj metody na jejich certifikaci</a:t>
              </a: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600" b="1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Partneři projektu: </a:t>
              </a:r>
              <a:r>
                <a:rPr lang="tr-TR" sz="600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VŠCHT, UJEP</a:t>
              </a: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6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600" b="1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Cíl projektu: </a:t>
              </a:r>
            </a:p>
            <a:p>
              <a:pPr marL="228600" marR="0" lvl="0" indent="-2286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tr-TR" sz="600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Certifikace produktů termického  rozkladu vybraných odpadů (plasty, pneumatiky, biomasa, kaly z ČOV)  </a:t>
              </a:r>
            </a:p>
            <a:p>
              <a:pPr marL="228600" marR="0" lvl="0" indent="-2286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tr-TR" sz="600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Určení jejich parametrů pro uplatnění výstupních produktů  termického rozkladu na trhu </a:t>
              </a:r>
            </a:p>
            <a:p>
              <a:pPr marL="228600" marR="0" lvl="0" indent="-2286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tr-TR" sz="600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Určení hodnotového řetězce termického rozkladu vybraných skupin odpadů </a:t>
              </a: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6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600" b="1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Podprojekt 2: LCA vyhodnocení technologií na přípravu druhotných surovin</a:t>
              </a: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600" b="1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Partner projektu: VŠCHT</a:t>
              </a: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6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600" b="1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Cíl projektu: </a:t>
              </a:r>
            </a:p>
            <a:p>
              <a:pPr marL="228600" marR="0" lvl="0" indent="-2286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tr-TR" sz="600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Vytvořit metodiku LCA vyhodnocení technologií na přípravu druhotných surovin a ověřit ji v praxi</a:t>
              </a:r>
            </a:p>
            <a:p>
              <a:pPr marL="228600" marR="0" lvl="0" indent="-2286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tr-TR" sz="600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Připravit LCA vyhodnocení vybraných technologií (termický rozklad odpadů, Polybet)</a:t>
              </a:r>
              <a:endParaRPr lang="cs-CZ" sz="6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R="0" lvl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endParaRPr lang="cs-CZ" sz="6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>
                <a:lnSpc>
                  <a:spcPct val="150000"/>
                </a:lnSpc>
              </a:pPr>
              <a:r>
                <a:rPr lang="cs-CZ" sz="600" b="1" dirty="0">
                  <a:solidFill>
                    <a:schemeClr val="tx1"/>
                  </a:solidFill>
                  <a:latin typeface="Century Gothic"/>
                  <a:sym typeface="Century Gothic"/>
                </a:rPr>
                <a:t>Stávající popis: </a:t>
              </a:r>
              <a:r>
                <a:rPr lang="cs-CZ" sz="600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 současnosti probíhá 2. z celkových 5 etap projektu</a:t>
              </a:r>
              <a:r>
                <a:rPr lang="tr-TR" sz="600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</a:p>
            <a:p>
              <a:pPr marR="0" lvl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6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600" dirty="0">
                  <a:solidFill>
                    <a:srgbClr val="D8D8D8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</a:p>
          </p:txBody>
        </p:sp>
        <p:grpSp>
          <p:nvGrpSpPr>
            <p:cNvPr id="397" name="Google Shape;397;p24"/>
            <p:cNvGrpSpPr/>
            <p:nvPr/>
          </p:nvGrpSpPr>
          <p:grpSpPr>
            <a:xfrm>
              <a:off x="1715543" y="4678505"/>
              <a:ext cx="3656467" cy="45719"/>
              <a:chOff x="5029200" y="2769580"/>
              <a:chExt cx="3656467" cy="45719"/>
            </a:xfrm>
          </p:grpSpPr>
          <p:sp>
            <p:nvSpPr>
              <p:cNvPr id="398" name="Google Shape;398;p24"/>
              <p:cNvSpPr/>
              <p:nvPr/>
            </p:nvSpPr>
            <p:spPr>
              <a:xfrm>
                <a:off x="5029200" y="2769580"/>
                <a:ext cx="7239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cxnSp>
            <p:nvCxnSpPr>
              <p:cNvPr id="399" name="Google Shape;399;p24"/>
              <p:cNvCxnSpPr/>
              <p:nvPr/>
            </p:nvCxnSpPr>
            <p:spPr>
              <a:xfrm>
                <a:off x="5711825" y="2792439"/>
                <a:ext cx="297384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406" name="Google Shape;406;p24"/>
          <p:cNvSpPr txBox="1"/>
          <p:nvPr/>
        </p:nvSpPr>
        <p:spPr>
          <a:xfrm>
            <a:off x="1014372" y="228401"/>
            <a:ext cx="4450428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Probíhající VaV projekty klastru:</a:t>
            </a:r>
          </a:p>
        </p:txBody>
      </p:sp>
      <p:grpSp>
        <p:nvGrpSpPr>
          <p:cNvPr id="22" name="Google Shape;400;p24">
            <a:extLst>
              <a:ext uri="{FF2B5EF4-FFF2-40B4-BE49-F238E27FC236}">
                <a16:creationId xmlns:a16="http://schemas.microsoft.com/office/drawing/2014/main" id="{09EE5755-B7DF-4FA2-9B83-A88627065750}"/>
              </a:ext>
            </a:extLst>
          </p:cNvPr>
          <p:cNvGrpSpPr/>
          <p:nvPr/>
        </p:nvGrpSpPr>
        <p:grpSpPr>
          <a:xfrm>
            <a:off x="5310554" y="1208714"/>
            <a:ext cx="2345040" cy="3246377"/>
            <a:chOff x="6802081" y="4194539"/>
            <a:chExt cx="3917946" cy="4328503"/>
          </a:xfrm>
        </p:grpSpPr>
        <p:sp>
          <p:nvSpPr>
            <p:cNvPr id="23" name="Google Shape;401;p24">
              <a:extLst>
                <a:ext uri="{FF2B5EF4-FFF2-40B4-BE49-F238E27FC236}">
                  <a16:creationId xmlns:a16="http://schemas.microsoft.com/office/drawing/2014/main" id="{94BAE99B-3603-420F-873E-50992C92BCBF}"/>
                </a:ext>
              </a:extLst>
            </p:cNvPr>
            <p:cNvSpPr txBox="1"/>
            <p:nvPr/>
          </p:nvSpPr>
          <p:spPr>
            <a:xfrm>
              <a:off x="6802081" y="4194539"/>
              <a:ext cx="3917946" cy="410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b="1" dirty="0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</a:t>
              </a:r>
              <a:r>
                <a:rPr lang="tr-TR" sz="1400" b="1" dirty="0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) HERMIA – Vývoj moderní technologie na zpracování gastroodpadu a BRO využitím larev much Hermetia illucens</a:t>
              </a:r>
            </a:p>
          </p:txBody>
        </p:sp>
        <p:sp>
          <p:nvSpPr>
            <p:cNvPr id="24" name="Google Shape;402;p24">
              <a:extLst>
                <a:ext uri="{FF2B5EF4-FFF2-40B4-BE49-F238E27FC236}">
                  <a16:creationId xmlns:a16="http://schemas.microsoft.com/office/drawing/2014/main" id="{51C742F0-652E-4698-8854-B2E1DD21F95F}"/>
                </a:ext>
              </a:extLst>
            </p:cNvPr>
            <p:cNvSpPr/>
            <p:nvPr/>
          </p:nvSpPr>
          <p:spPr>
            <a:xfrm>
              <a:off x="6831143" y="6293778"/>
              <a:ext cx="3859823" cy="2229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700" b="1" dirty="0">
                  <a:solidFill>
                    <a:schemeClr val="tx1"/>
                  </a:solidFill>
                  <a:latin typeface="Century Gothic"/>
                  <a:sym typeface="Century Gothic"/>
                </a:rPr>
                <a:t>Výdaje: </a:t>
              </a:r>
              <a:r>
                <a:rPr lang="pl-PL" sz="700" dirty="0">
                  <a:solidFill>
                    <a:schemeClr val="tx1"/>
                  </a:solidFill>
                  <a:latin typeface="Century Gothic"/>
                  <a:sym typeface="Century Gothic"/>
                </a:rPr>
                <a:t>9 523 166 ,- Kč</a:t>
              </a:r>
              <a:endParaRPr lang="cs-CZ" sz="700" dirty="0">
                <a:solidFill>
                  <a:schemeClr val="tx1"/>
                </a:solidFill>
                <a:latin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700" b="1" dirty="0">
                  <a:solidFill>
                    <a:schemeClr val="tx1"/>
                  </a:solidFill>
                  <a:latin typeface="Century Gothic"/>
                  <a:sym typeface="Century Gothic"/>
                </a:rPr>
                <a:t>Partneři projektu: </a:t>
              </a:r>
              <a:r>
                <a:rPr lang="tr-TR" sz="700" dirty="0">
                  <a:solidFill>
                    <a:schemeClr val="tx1"/>
                  </a:solidFill>
                  <a:latin typeface="Century Gothic"/>
                  <a:sym typeface="Century Gothic"/>
                </a:rPr>
                <a:t>WASTen, z.s.; VŠCHT</a:t>
              </a:r>
              <a:endParaRPr lang="cs-CZ" sz="700" dirty="0">
                <a:solidFill>
                  <a:schemeClr val="tx1"/>
                </a:solidFill>
                <a:latin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700" dirty="0">
                  <a:solidFill>
                    <a:schemeClr val="tx1"/>
                  </a:solidFill>
                  <a:latin typeface="Century Gothic"/>
                  <a:sym typeface="Century Gothic"/>
                </a:rPr>
                <a:t>Cílem projektu „</a:t>
              </a:r>
              <a:r>
                <a:rPr lang="cs-CZ" sz="700" dirty="0" err="1">
                  <a:solidFill>
                    <a:schemeClr val="tx1"/>
                  </a:solidFill>
                  <a:latin typeface="Century Gothic"/>
                  <a:sym typeface="Century Gothic"/>
                </a:rPr>
                <a:t>Hermia</a:t>
              </a:r>
              <a:r>
                <a:rPr lang="tr-TR" sz="700" dirty="0">
                  <a:solidFill>
                    <a:schemeClr val="tx1"/>
                  </a:solidFill>
                  <a:latin typeface="Century Gothic"/>
                  <a:sym typeface="Century Gothic"/>
                </a:rPr>
                <a:t>“ je výzkum možností využití larev much Hermetia illucens ke zpracování BRO a gastroodpadu a vývoj prototypu nové technologie, umožňující její zavedení do běžného průmyslového standardu.</a:t>
              </a:r>
              <a:endParaRPr lang="cs-CZ" sz="700" dirty="0">
                <a:solidFill>
                  <a:schemeClr val="tx1"/>
                </a:solidFill>
                <a:latin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cs-CZ" sz="700" dirty="0">
                <a:solidFill>
                  <a:schemeClr val="tx1"/>
                </a:solidFill>
                <a:latin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700" b="1" dirty="0">
                  <a:solidFill>
                    <a:schemeClr val="tx1"/>
                  </a:solidFill>
                  <a:latin typeface="Century Gothic"/>
                  <a:sym typeface="Century Gothic"/>
                </a:rPr>
                <a:t>Cíle: </a:t>
              </a:r>
              <a:r>
                <a:rPr lang="cs-CZ" sz="700" b="1" dirty="0">
                  <a:solidFill>
                    <a:schemeClr val="tx1"/>
                  </a:solidFill>
                  <a:latin typeface="Century Gothic"/>
                  <a:sym typeface="Century Gothic"/>
                </a:rPr>
                <a:t> </a:t>
              </a:r>
              <a:r>
                <a:rPr lang="cs-CZ" sz="700" dirty="0">
                  <a:solidFill>
                    <a:schemeClr val="tx1"/>
                  </a:solidFill>
                  <a:latin typeface="Century Gothic"/>
                  <a:sym typeface="Century Gothic"/>
                </a:rPr>
                <a:t>Projekt je z</a:t>
              </a:r>
              <a:r>
                <a:rPr lang="tr-TR" sz="700" dirty="0">
                  <a:solidFill>
                    <a:schemeClr val="tx1"/>
                  </a:solidFill>
                  <a:latin typeface="Century Gothic"/>
                  <a:sym typeface="Century Gothic"/>
                </a:rPr>
                <a:t>aměřen na výzkum a vývoj nové inovativní metody na využití gastroodpadů a dalších </a:t>
              </a:r>
              <a:r>
                <a:rPr lang="cs-CZ" sz="700" dirty="0">
                  <a:solidFill>
                    <a:schemeClr val="tx1"/>
                  </a:solidFill>
                  <a:latin typeface="Century Gothic"/>
                  <a:sym typeface="Century Gothic"/>
                </a:rPr>
                <a:t>biologicky rozložitelných odpadů</a:t>
              </a:r>
              <a:r>
                <a:rPr lang="tr-TR" sz="700" dirty="0">
                  <a:solidFill>
                    <a:schemeClr val="tx1"/>
                  </a:solidFill>
                  <a:latin typeface="Century Gothic"/>
                  <a:sym typeface="Century Gothic"/>
                </a:rPr>
                <a:t> v souladu s principy cirkulární ekonomiky.</a:t>
              </a: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700" dirty="0">
                <a:solidFill>
                  <a:schemeClr val="tx1"/>
                </a:solidFill>
                <a:latin typeface="Century Gothic"/>
                <a:sym typeface="Century Gothic"/>
              </a:endParaRPr>
            </a:p>
          </p:txBody>
        </p:sp>
        <p:grpSp>
          <p:nvGrpSpPr>
            <p:cNvPr id="25" name="Google Shape;403;p24">
              <a:extLst>
                <a:ext uri="{FF2B5EF4-FFF2-40B4-BE49-F238E27FC236}">
                  <a16:creationId xmlns:a16="http://schemas.microsoft.com/office/drawing/2014/main" id="{B4FCF74F-D604-4309-B1E3-7A742D884669}"/>
                </a:ext>
              </a:extLst>
            </p:cNvPr>
            <p:cNvGrpSpPr/>
            <p:nvPr/>
          </p:nvGrpSpPr>
          <p:grpSpPr>
            <a:xfrm>
              <a:off x="6943320" y="6099318"/>
              <a:ext cx="3656468" cy="45719"/>
              <a:chOff x="5061939" y="4089638"/>
              <a:chExt cx="3656468" cy="45719"/>
            </a:xfrm>
          </p:grpSpPr>
          <p:sp>
            <p:nvSpPr>
              <p:cNvPr id="26" name="Google Shape;404;p24">
                <a:extLst>
                  <a:ext uri="{FF2B5EF4-FFF2-40B4-BE49-F238E27FC236}">
                    <a16:creationId xmlns:a16="http://schemas.microsoft.com/office/drawing/2014/main" id="{139CBFA1-975F-4A94-BB13-935C0AEDA009}"/>
                  </a:ext>
                </a:extLst>
              </p:cNvPr>
              <p:cNvSpPr/>
              <p:nvPr/>
            </p:nvSpPr>
            <p:spPr>
              <a:xfrm>
                <a:off x="5061939" y="4089638"/>
                <a:ext cx="723901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cxnSp>
            <p:nvCxnSpPr>
              <p:cNvPr id="27" name="Google Shape;405;p24">
                <a:extLst>
                  <a:ext uri="{FF2B5EF4-FFF2-40B4-BE49-F238E27FC236}">
                    <a16:creationId xmlns:a16="http://schemas.microsoft.com/office/drawing/2014/main" id="{ADAFD4D3-00B3-40F7-BD36-562BCD55AE67}"/>
                  </a:ext>
                </a:extLst>
              </p:cNvPr>
              <p:cNvCxnSpPr/>
              <p:nvPr/>
            </p:nvCxnSpPr>
            <p:spPr>
              <a:xfrm>
                <a:off x="5744564" y="4112515"/>
                <a:ext cx="297384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8" name="Google Shape;386;p24">
            <a:extLst>
              <a:ext uri="{FF2B5EF4-FFF2-40B4-BE49-F238E27FC236}">
                <a16:creationId xmlns:a16="http://schemas.microsoft.com/office/drawing/2014/main" id="{50DD2DE6-9457-4B21-8B1E-B7AA1A3CC94D}"/>
              </a:ext>
            </a:extLst>
          </p:cNvPr>
          <p:cNvGrpSpPr/>
          <p:nvPr/>
        </p:nvGrpSpPr>
        <p:grpSpPr>
          <a:xfrm>
            <a:off x="6259152" y="664747"/>
            <a:ext cx="434495" cy="434495"/>
            <a:chOff x="2132363" y="2176574"/>
            <a:chExt cx="579326" cy="579326"/>
          </a:xfrm>
        </p:grpSpPr>
        <p:sp>
          <p:nvSpPr>
            <p:cNvPr id="29" name="Google Shape;387;p24">
              <a:extLst>
                <a:ext uri="{FF2B5EF4-FFF2-40B4-BE49-F238E27FC236}">
                  <a16:creationId xmlns:a16="http://schemas.microsoft.com/office/drawing/2014/main" id="{C34F7AA5-0401-41D2-B307-BE3CE023F7A0}"/>
                </a:ext>
              </a:extLst>
            </p:cNvPr>
            <p:cNvSpPr/>
            <p:nvPr/>
          </p:nvSpPr>
          <p:spPr>
            <a:xfrm>
              <a:off x="2167501" y="2211711"/>
              <a:ext cx="509051" cy="50905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Google Shape;388;p24">
              <a:extLst>
                <a:ext uri="{FF2B5EF4-FFF2-40B4-BE49-F238E27FC236}">
                  <a16:creationId xmlns:a16="http://schemas.microsoft.com/office/drawing/2014/main" id="{8C9F307E-23A8-4D30-A43A-71305F0056C7}"/>
                </a:ext>
              </a:extLst>
            </p:cNvPr>
            <p:cNvSpPr/>
            <p:nvPr/>
          </p:nvSpPr>
          <p:spPr>
            <a:xfrm>
              <a:off x="2132363" y="2176574"/>
              <a:ext cx="579326" cy="579326"/>
            </a:xfrm>
            <a:prstGeom prst="ellipse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" name="Google Shape;389;p24">
              <a:extLst>
                <a:ext uri="{FF2B5EF4-FFF2-40B4-BE49-F238E27FC236}">
                  <a16:creationId xmlns:a16="http://schemas.microsoft.com/office/drawing/2014/main" id="{250FA419-2726-4531-BD39-518D9794B093}"/>
                </a:ext>
              </a:extLst>
            </p:cNvPr>
            <p:cNvSpPr/>
            <p:nvPr/>
          </p:nvSpPr>
          <p:spPr>
            <a:xfrm>
              <a:off x="2246897" y="2365482"/>
              <a:ext cx="350259" cy="206069"/>
            </a:xfrm>
            <a:custGeom>
              <a:avLst/>
              <a:gdLst/>
              <a:ahLst/>
              <a:cxnLst/>
              <a:rect l="l" t="t" r="r" b="b"/>
              <a:pathLst>
                <a:path w="6649" h="3908" extrusionOk="0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32" name="Picture 2" descr="Loga Ministerstva průmyslu a obchodu | MPO">
            <a:extLst>
              <a:ext uri="{FF2B5EF4-FFF2-40B4-BE49-F238E27FC236}">
                <a16:creationId xmlns:a16="http://schemas.microsoft.com/office/drawing/2014/main" id="{EDAA3168-B925-F008-7974-3047E069D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91" y="218910"/>
            <a:ext cx="1224937" cy="6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Evropská vlajka | Evropská unie">
            <a:extLst>
              <a:ext uri="{FF2B5EF4-FFF2-40B4-BE49-F238E27FC236}">
                <a16:creationId xmlns:a16="http://schemas.microsoft.com/office/drawing/2014/main" id="{33FF5C7B-81C0-7006-1251-0BD45DF86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628" y="333679"/>
            <a:ext cx="771603" cy="51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331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161;p16">
            <a:extLst>
              <a:ext uri="{FF2B5EF4-FFF2-40B4-BE49-F238E27FC236}">
                <a16:creationId xmlns:a16="http://schemas.microsoft.com/office/drawing/2014/main" id="{E2F4394F-4D15-440D-B172-A39C38C9BC70}"/>
              </a:ext>
            </a:extLst>
          </p:cNvPr>
          <p:cNvGrpSpPr/>
          <p:nvPr/>
        </p:nvGrpSpPr>
        <p:grpSpPr>
          <a:xfrm>
            <a:off x="5764764" y="2916806"/>
            <a:ext cx="2033588" cy="2033588"/>
            <a:chOff x="-1266371" y="4076700"/>
            <a:chExt cx="4165600" cy="4165600"/>
          </a:xfrm>
        </p:grpSpPr>
        <p:sp>
          <p:nvSpPr>
            <p:cNvPr id="51" name="Google Shape;162;p16">
              <a:extLst>
                <a:ext uri="{FF2B5EF4-FFF2-40B4-BE49-F238E27FC236}">
                  <a16:creationId xmlns:a16="http://schemas.microsoft.com/office/drawing/2014/main" id="{4D94C182-3CA7-4F80-9BF2-C6237C74EE5C}"/>
                </a:ext>
              </a:extLst>
            </p:cNvPr>
            <p:cNvSpPr/>
            <p:nvPr/>
          </p:nvSpPr>
          <p:spPr>
            <a:xfrm>
              <a:off x="-1025071" y="4318000"/>
              <a:ext cx="3683000" cy="3683000"/>
            </a:xfrm>
            <a:prstGeom prst="ellipse">
              <a:avLst/>
            </a:prstGeom>
            <a:solidFill>
              <a:srgbClr val="FF57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52" name="Google Shape;163;p16">
              <a:extLst>
                <a:ext uri="{FF2B5EF4-FFF2-40B4-BE49-F238E27FC236}">
                  <a16:creationId xmlns:a16="http://schemas.microsoft.com/office/drawing/2014/main" id="{C468EA2F-B9C2-486C-AF6B-3F46EEFE43C6}"/>
                </a:ext>
              </a:extLst>
            </p:cNvPr>
            <p:cNvGrpSpPr/>
            <p:nvPr/>
          </p:nvGrpSpPr>
          <p:grpSpPr>
            <a:xfrm>
              <a:off x="-1266371" y="4076700"/>
              <a:ext cx="4165600" cy="4165600"/>
              <a:chOff x="-1266371" y="4076700"/>
              <a:chExt cx="4165600" cy="4165600"/>
            </a:xfrm>
          </p:grpSpPr>
          <p:sp>
            <p:nvSpPr>
              <p:cNvPr id="53" name="Google Shape;164;p16">
                <a:extLst>
                  <a:ext uri="{FF2B5EF4-FFF2-40B4-BE49-F238E27FC236}">
                    <a16:creationId xmlns:a16="http://schemas.microsoft.com/office/drawing/2014/main" id="{D6E7DEE0-DFDB-461B-B0CD-DD08D80CE9C1}"/>
                  </a:ext>
                </a:extLst>
              </p:cNvPr>
              <p:cNvSpPr/>
              <p:nvPr/>
            </p:nvSpPr>
            <p:spPr>
              <a:xfrm>
                <a:off x="2697616" y="5348316"/>
                <a:ext cx="161925" cy="16192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4" name="Google Shape;165;p16">
                <a:extLst>
                  <a:ext uri="{FF2B5EF4-FFF2-40B4-BE49-F238E27FC236}">
                    <a16:creationId xmlns:a16="http://schemas.microsoft.com/office/drawing/2014/main" id="{406E7D23-B0B2-438B-8736-172861DE25D6}"/>
                  </a:ext>
                </a:extLst>
              </p:cNvPr>
              <p:cNvSpPr/>
              <p:nvPr/>
            </p:nvSpPr>
            <p:spPr>
              <a:xfrm>
                <a:off x="-1266371" y="4076700"/>
                <a:ext cx="4165600" cy="4165600"/>
              </a:xfrm>
              <a:prstGeom prst="ellipse">
                <a:avLst/>
              </a:prstGeom>
              <a:noFill/>
              <a:ln w="12700" cap="flat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5" name="Google Shape;166;p16">
                <a:extLst>
                  <a:ext uri="{FF2B5EF4-FFF2-40B4-BE49-F238E27FC236}">
                    <a16:creationId xmlns:a16="http://schemas.microsoft.com/office/drawing/2014/main" id="{49B5939D-B289-4AC5-9C00-FE87373D3132}"/>
                  </a:ext>
                </a:extLst>
              </p:cNvPr>
              <p:cNvSpPr/>
              <p:nvPr/>
            </p:nvSpPr>
            <p:spPr>
              <a:xfrm>
                <a:off x="-920228" y="7346082"/>
                <a:ext cx="161925" cy="16192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31" name="Google Shape;161;p16">
            <a:extLst>
              <a:ext uri="{FF2B5EF4-FFF2-40B4-BE49-F238E27FC236}">
                <a16:creationId xmlns:a16="http://schemas.microsoft.com/office/drawing/2014/main" id="{3B13721C-EC34-402F-8652-B9E24BB9D19E}"/>
              </a:ext>
            </a:extLst>
          </p:cNvPr>
          <p:cNvGrpSpPr/>
          <p:nvPr/>
        </p:nvGrpSpPr>
        <p:grpSpPr>
          <a:xfrm>
            <a:off x="1345648" y="2893256"/>
            <a:ext cx="2033588" cy="2033588"/>
            <a:chOff x="-1266371" y="4076700"/>
            <a:chExt cx="4165600" cy="4165600"/>
          </a:xfrm>
        </p:grpSpPr>
        <p:sp>
          <p:nvSpPr>
            <p:cNvPr id="32" name="Google Shape;162;p16">
              <a:extLst>
                <a:ext uri="{FF2B5EF4-FFF2-40B4-BE49-F238E27FC236}">
                  <a16:creationId xmlns:a16="http://schemas.microsoft.com/office/drawing/2014/main" id="{F6528F10-91B8-445F-A807-33C11EA16941}"/>
                </a:ext>
              </a:extLst>
            </p:cNvPr>
            <p:cNvSpPr/>
            <p:nvPr/>
          </p:nvSpPr>
          <p:spPr>
            <a:xfrm>
              <a:off x="-1025071" y="4318000"/>
              <a:ext cx="3683000" cy="3683000"/>
            </a:xfrm>
            <a:prstGeom prst="ellipse">
              <a:avLst/>
            </a:prstGeom>
            <a:solidFill>
              <a:srgbClr val="FF57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33" name="Google Shape;163;p16">
              <a:extLst>
                <a:ext uri="{FF2B5EF4-FFF2-40B4-BE49-F238E27FC236}">
                  <a16:creationId xmlns:a16="http://schemas.microsoft.com/office/drawing/2014/main" id="{2CF96067-DDCB-434A-AF74-AADA6A5ADBBE}"/>
                </a:ext>
              </a:extLst>
            </p:cNvPr>
            <p:cNvGrpSpPr/>
            <p:nvPr/>
          </p:nvGrpSpPr>
          <p:grpSpPr>
            <a:xfrm>
              <a:off x="-1266371" y="4076700"/>
              <a:ext cx="4165600" cy="4165600"/>
              <a:chOff x="-1266371" y="4076700"/>
              <a:chExt cx="4165600" cy="4165600"/>
            </a:xfrm>
          </p:grpSpPr>
          <p:sp>
            <p:nvSpPr>
              <p:cNvPr id="34" name="Google Shape;164;p16">
                <a:extLst>
                  <a:ext uri="{FF2B5EF4-FFF2-40B4-BE49-F238E27FC236}">
                    <a16:creationId xmlns:a16="http://schemas.microsoft.com/office/drawing/2014/main" id="{98B541E1-BA71-42AC-8420-F96FC6F6CBEC}"/>
                  </a:ext>
                </a:extLst>
              </p:cNvPr>
              <p:cNvSpPr/>
              <p:nvPr/>
            </p:nvSpPr>
            <p:spPr>
              <a:xfrm>
                <a:off x="2697616" y="5348316"/>
                <a:ext cx="161925" cy="16192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" name="Google Shape;165;p16">
                <a:extLst>
                  <a:ext uri="{FF2B5EF4-FFF2-40B4-BE49-F238E27FC236}">
                    <a16:creationId xmlns:a16="http://schemas.microsoft.com/office/drawing/2014/main" id="{D07BF03F-2B69-4F45-BFF6-9632BA00CF88}"/>
                  </a:ext>
                </a:extLst>
              </p:cNvPr>
              <p:cNvSpPr/>
              <p:nvPr/>
            </p:nvSpPr>
            <p:spPr>
              <a:xfrm>
                <a:off x="-1266371" y="4076700"/>
                <a:ext cx="4165600" cy="4165600"/>
              </a:xfrm>
              <a:prstGeom prst="ellipse">
                <a:avLst/>
              </a:prstGeom>
              <a:noFill/>
              <a:ln w="12700" cap="flat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" name="Google Shape;166;p16">
                <a:extLst>
                  <a:ext uri="{FF2B5EF4-FFF2-40B4-BE49-F238E27FC236}">
                    <a16:creationId xmlns:a16="http://schemas.microsoft.com/office/drawing/2014/main" id="{CF43816C-8A07-4856-B7AD-DE3E0D76676F}"/>
                  </a:ext>
                </a:extLst>
              </p:cNvPr>
              <p:cNvSpPr/>
              <p:nvPr/>
            </p:nvSpPr>
            <p:spPr>
              <a:xfrm>
                <a:off x="-920228" y="7346082"/>
                <a:ext cx="161925" cy="16192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381" name="Google Shape;381;p24"/>
          <p:cNvSpPr/>
          <p:nvPr/>
        </p:nvSpPr>
        <p:spPr>
          <a:xfrm rot="10800000" flipH="1">
            <a:off x="466726" y="228401"/>
            <a:ext cx="496860" cy="4968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24"/>
          <p:cNvSpPr/>
          <p:nvPr/>
        </p:nvSpPr>
        <p:spPr>
          <a:xfrm rot="10800000" flipH="1">
            <a:off x="-248430" y="-268460"/>
            <a:ext cx="1058055" cy="1058055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24"/>
          <p:cNvSpPr txBox="1"/>
          <p:nvPr/>
        </p:nvSpPr>
        <p:spPr>
          <a:xfrm>
            <a:off x="517512" y="303706"/>
            <a:ext cx="395287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08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6" name="Google Shape;406;p24"/>
          <p:cNvSpPr txBox="1"/>
          <p:nvPr/>
        </p:nvSpPr>
        <p:spPr>
          <a:xfrm>
            <a:off x="1014372" y="228401"/>
            <a:ext cx="4919374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Výzkumné a inovační centrum </a:t>
            </a:r>
            <a:br>
              <a:rPr lang="tr-TR" sz="18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tr-TR" sz="18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 rozvoj cirkulární ekonomiky</a:t>
            </a:r>
            <a:r>
              <a:rPr lang="cs-CZ" sz="18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</a:t>
            </a:r>
            <a:r>
              <a:rPr lang="cs-CZ" sz="1800" b="1" dirty="0" err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CirEcon</a:t>
            </a:r>
            <a:endParaRPr lang="tr-TR" sz="1800" b="1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0313DC50-D188-4A64-9AAA-03DAC36000F4}"/>
              </a:ext>
            </a:extLst>
          </p:cNvPr>
          <p:cNvSpPr txBox="1"/>
          <p:nvPr/>
        </p:nvSpPr>
        <p:spPr>
          <a:xfrm>
            <a:off x="1633857" y="3647471"/>
            <a:ext cx="164695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b="1" dirty="0">
                <a:solidFill>
                  <a:schemeClr val="tx1"/>
                </a:solidFill>
                <a:latin typeface="Century Gothic"/>
              </a:rPr>
              <a:t>a) Interní část Výzkumné a inovační centrum klastru v Ústí </a:t>
            </a:r>
            <a:r>
              <a:rPr lang="cs-CZ" sz="900" b="1" dirty="0" err="1">
                <a:solidFill>
                  <a:schemeClr val="tx1"/>
                </a:solidFill>
                <a:latin typeface="Century Gothic"/>
              </a:rPr>
              <a:t>n.L.</a:t>
            </a:r>
            <a:r>
              <a:rPr lang="cs-CZ" sz="900" b="1" dirty="0">
                <a:solidFill>
                  <a:schemeClr val="tx1"/>
                </a:solidFill>
                <a:latin typeface="Century Gothic"/>
              </a:rPr>
              <a:t> 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F188E7B1-FD24-4C1B-80A9-0FEB4EC21091}"/>
              </a:ext>
            </a:extLst>
          </p:cNvPr>
          <p:cNvSpPr txBox="1"/>
          <p:nvPr/>
        </p:nvSpPr>
        <p:spPr>
          <a:xfrm>
            <a:off x="6043286" y="3471934"/>
            <a:ext cx="16469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b="1" dirty="0">
                <a:solidFill>
                  <a:schemeClr val="tx1"/>
                </a:solidFill>
                <a:latin typeface="Century Gothic"/>
              </a:rPr>
              <a:t>b) Externí část Laboratoře členů klastru </a:t>
            </a:r>
            <a:br>
              <a:rPr lang="cs-CZ" sz="900" b="1" dirty="0">
                <a:solidFill>
                  <a:schemeClr val="tx1"/>
                </a:solidFill>
                <a:latin typeface="Century Gothic"/>
              </a:rPr>
            </a:br>
            <a:r>
              <a:rPr lang="cs-CZ" sz="900" b="1" dirty="0" err="1">
                <a:solidFill>
                  <a:schemeClr val="tx1"/>
                </a:solidFill>
                <a:latin typeface="Century Gothic"/>
              </a:rPr>
              <a:t>WASTen</a:t>
            </a:r>
            <a:r>
              <a:rPr lang="cs-CZ" sz="900" b="1" dirty="0">
                <a:solidFill>
                  <a:schemeClr val="tx1"/>
                </a:solidFill>
                <a:latin typeface="Century Gothic"/>
              </a:rPr>
              <a:t> a jeho partnerů: </a:t>
            </a:r>
          </a:p>
          <a:p>
            <a:r>
              <a:rPr lang="cs-CZ" sz="900" b="1" dirty="0">
                <a:solidFill>
                  <a:schemeClr val="tx1"/>
                </a:solidFill>
                <a:latin typeface="Century Gothic"/>
              </a:rPr>
              <a:t>– výzkumných institucí</a:t>
            </a:r>
          </a:p>
          <a:p>
            <a:r>
              <a:rPr lang="cs-CZ" sz="900" b="1" dirty="0">
                <a:solidFill>
                  <a:schemeClr val="tx1"/>
                </a:solidFill>
                <a:latin typeface="Century Gothic"/>
              </a:rPr>
              <a:t>– aplikované laboratoře inovativních členů </a:t>
            </a:r>
          </a:p>
        </p:txBody>
      </p:sp>
      <p:grpSp>
        <p:nvGrpSpPr>
          <p:cNvPr id="56" name="Google Shape;394;p24">
            <a:extLst>
              <a:ext uri="{FF2B5EF4-FFF2-40B4-BE49-F238E27FC236}">
                <a16:creationId xmlns:a16="http://schemas.microsoft.com/office/drawing/2014/main" id="{150458FD-3F1B-44D4-9A7D-8649F5DC2D5F}"/>
              </a:ext>
            </a:extLst>
          </p:cNvPr>
          <p:cNvGrpSpPr/>
          <p:nvPr/>
        </p:nvGrpSpPr>
        <p:grpSpPr>
          <a:xfrm>
            <a:off x="1167296" y="1011979"/>
            <a:ext cx="6688114" cy="3283984"/>
            <a:chOff x="1587695" y="4387534"/>
            <a:chExt cx="3908233" cy="3810898"/>
          </a:xfrm>
        </p:grpSpPr>
        <p:sp>
          <p:nvSpPr>
            <p:cNvPr id="57" name="Google Shape;395;p24">
              <a:extLst>
                <a:ext uri="{FF2B5EF4-FFF2-40B4-BE49-F238E27FC236}">
                  <a16:creationId xmlns:a16="http://schemas.microsoft.com/office/drawing/2014/main" id="{9E985347-8BD7-42AC-BD4F-F8FF9A1B2E87}"/>
                </a:ext>
              </a:extLst>
            </p:cNvPr>
            <p:cNvSpPr txBox="1"/>
            <p:nvPr/>
          </p:nvSpPr>
          <p:spPr>
            <a:xfrm>
              <a:off x="1587695" y="4387534"/>
              <a:ext cx="3794030" cy="410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 b="1" dirty="0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Cíl centra </a:t>
              </a:r>
              <a:r>
                <a:rPr lang="cs-CZ" sz="1400" b="1" dirty="0" err="1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CirEcon</a:t>
              </a:r>
              <a:r>
                <a:rPr lang="cs-CZ" sz="1400" b="1" dirty="0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:</a:t>
              </a:r>
              <a:endParaRPr lang="tr-TR" sz="14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" name="Google Shape;396;p24">
              <a:extLst>
                <a:ext uri="{FF2B5EF4-FFF2-40B4-BE49-F238E27FC236}">
                  <a16:creationId xmlns:a16="http://schemas.microsoft.com/office/drawing/2014/main" id="{248E4EAF-009C-46C4-B5E0-8630897F2D69}"/>
                </a:ext>
              </a:extLst>
            </p:cNvPr>
            <p:cNvSpPr/>
            <p:nvPr/>
          </p:nvSpPr>
          <p:spPr>
            <a:xfrm>
              <a:off x="1636106" y="4816740"/>
              <a:ext cx="3859822" cy="33816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lvl="0" indent="-1714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tr-TR" sz="1100" dirty="0">
                  <a:solidFill>
                    <a:srgbClr val="595959"/>
                  </a:solidFill>
                  <a:latin typeface="Century Gothic"/>
                  <a:sym typeface="Century Gothic"/>
                </a:rPr>
                <a:t>Plně využít potenciál výzkumných kapacit pro podporu rozvoje výzkumu a vývoje v oblasti cirkulární ekonomiky.</a:t>
              </a:r>
            </a:p>
            <a:p>
              <a:pPr marL="171450" lvl="0" indent="-1714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tr-TR" sz="1100" dirty="0">
                  <a:solidFill>
                    <a:srgbClr val="595959"/>
                  </a:solidFill>
                  <a:latin typeface="Century Gothic"/>
                  <a:sym typeface="Century Gothic"/>
                </a:rPr>
                <a:t>Propojení vlastní výzkumné infrastruktury klastru a špičkově vybavených laboratoří členů </a:t>
              </a:r>
              <a:br>
                <a:rPr lang="tr-TR" sz="1100" dirty="0">
                  <a:solidFill>
                    <a:srgbClr val="595959"/>
                  </a:solidFill>
                  <a:latin typeface="Century Gothic"/>
                  <a:sym typeface="Century Gothic"/>
                </a:rPr>
              </a:br>
              <a:r>
                <a:rPr lang="tr-TR" sz="1100" dirty="0">
                  <a:solidFill>
                    <a:srgbClr val="595959"/>
                  </a:solidFill>
                  <a:latin typeface="Century Gothic"/>
                  <a:sym typeface="Century Gothic"/>
                </a:rPr>
                <a:t>klastru WASTen a jeho partnerů pro analýzy, testování a výzkum v oblasti </a:t>
              </a:r>
              <a:br>
                <a:rPr lang="tr-TR" sz="1100" dirty="0">
                  <a:solidFill>
                    <a:srgbClr val="595959"/>
                  </a:solidFill>
                  <a:latin typeface="Century Gothic"/>
                  <a:sym typeface="Century Gothic"/>
                </a:rPr>
              </a:br>
              <a:r>
                <a:rPr lang="tr-TR" sz="1100" dirty="0">
                  <a:solidFill>
                    <a:srgbClr val="595959"/>
                  </a:solidFill>
                  <a:latin typeface="Century Gothic"/>
                  <a:sym typeface="Century Gothic"/>
                </a:rPr>
                <a:t>odpadového hospodářství a cirkulární ekonomiky. </a:t>
              </a:r>
            </a:p>
            <a:p>
              <a:pPr marL="171450" lvl="0" indent="-1714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endParaRPr lang="tr-TR" sz="1100" dirty="0">
                <a:solidFill>
                  <a:srgbClr val="595959"/>
                </a:solidFill>
                <a:latin typeface="Century Gothic"/>
                <a:sym typeface="Century Gothic"/>
              </a:endParaRPr>
            </a:p>
            <a:p>
              <a:pPr marL="171450" lvl="0" indent="-171450" algn="ctr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tr-TR" sz="1100" b="1" dirty="0">
                  <a:solidFill>
                    <a:srgbClr val="595959"/>
                  </a:solidFill>
                  <a:latin typeface="Century Gothic"/>
                  <a:sym typeface="Century Gothic"/>
                </a:rPr>
                <a:t>Systém CirEcon bude mít dvě části:</a:t>
              </a:r>
            </a:p>
          </p:txBody>
        </p:sp>
        <p:grpSp>
          <p:nvGrpSpPr>
            <p:cNvPr id="59" name="Google Shape;397;p24">
              <a:extLst>
                <a:ext uri="{FF2B5EF4-FFF2-40B4-BE49-F238E27FC236}">
                  <a16:creationId xmlns:a16="http://schemas.microsoft.com/office/drawing/2014/main" id="{A77C8E22-3149-489B-B5BB-C76E2B7A2ED2}"/>
                </a:ext>
              </a:extLst>
            </p:cNvPr>
            <p:cNvGrpSpPr/>
            <p:nvPr/>
          </p:nvGrpSpPr>
          <p:grpSpPr>
            <a:xfrm>
              <a:off x="1725258" y="4751637"/>
              <a:ext cx="3656467" cy="45719"/>
              <a:chOff x="5038915" y="2842712"/>
              <a:chExt cx="3656467" cy="45719"/>
            </a:xfrm>
          </p:grpSpPr>
          <p:sp>
            <p:nvSpPr>
              <p:cNvPr id="60" name="Google Shape;398;p24">
                <a:extLst>
                  <a:ext uri="{FF2B5EF4-FFF2-40B4-BE49-F238E27FC236}">
                    <a16:creationId xmlns:a16="http://schemas.microsoft.com/office/drawing/2014/main" id="{0B3D6EFD-822C-4B4D-B62E-79C595036C72}"/>
                  </a:ext>
                </a:extLst>
              </p:cNvPr>
              <p:cNvSpPr/>
              <p:nvPr/>
            </p:nvSpPr>
            <p:spPr>
              <a:xfrm>
                <a:off x="5038915" y="2842712"/>
                <a:ext cx="7239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cxnSp>
            <p:nvCxnSpPr>
              <p:cNvPr id="61" name="Google Shape;399;p24">
                <a:extLst>
                  <a:ext uri="{FF2B5EF4-FFF2-40B4-BE49-F238E27FC236}">
                    <a16:creationId xmlns:a16="http://schemas.microsoft.com/office/drawing/2014/main" id="{D18DDF45-9AB8-4118-9032-DEEB3DFB255F}"/>
                  </a:ext>
                </a:extLst>
              </p:cNvPr>
              <p:cNvCxnSpPr/>
              <p:nvPr/>
            </p:nvCxnSpPr>
            <p:spPr>
              <a:xfrm>
                <a:off x="5721540" y="2865572"/>
                <a:ext cx="297384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26" name="Picture 2" descr="Loga Ministerstva průmyslu a obchodu | MPO">
            <a:extLst>
              <a:ext uri="{FF2B5EF4-FFF2-40B4-BE49-F238E27FC236}">
                <a16:creationId xmlns:a16="http://schemas.microsoft.com/office/drawing/2014/main" id="{5D2BEE3E-9A88-6094-0D91-6E58FEC0C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72" y="227058"/>
            <a:ext cx="1224937" cy="6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Evropská vlajka | Evropská unie">
            <a:extLst>
              <a:ext uri="{FF2B5EF4-FFF2-40B4-BE49-F238E27FC236}">
                <a16:creationId xmlns:a16="http://schemas.microsoft.com/office/drawing/2014/main" id="{781BF629-097C-5286-4647-5CA959274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609" y="341827"/>
            <a:ext cx="771603" cy="51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492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4"/>
          <p:cNvSpPr/>
          <p:nvPr/>
        </p:nvSpPr>
        <p:spPr>
          <a:xfrm rot="10800000" flipH="1">
            <a:off x="466726" y="228401"/>
            <a:ext cx="496860" cy="4968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24"/>
          <p:cNvSpPr/>
          <p:nvPr/>
        </p:nvSpPr>
        <p:spPr>
          <a:xfrm rot="10800000" flipH="1">
            <a:off x="-248430" y="-268460"/>
            <a:ext cx="1058055" cy="1058055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24"/>
          <p:cNvSpPr txBox="1"/>
          <p:nvPr/>
        </p:nvSpPr>
        <p:spPr>
          <a:xfrm>
            <a:off x="517512" y="303706"/>
            <a:ext cx="395287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09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94" name="Google Shape;394;p24"/>
          <p:cNvGrpSpPr/>
          <p:nvPr/>
        </p:nvGrpSpPr>
        <p:grpSpPr>
          <a:xfrm>
            <a:off x="1110238" y="1383133"/>
            <a:ext cx="6688114" cy="3283984"/>
            <a:chOff x="1587695" y="4387534"/>
            <a:chExt cx="3908233" cy="3810898"/>
          </a:xfrm>
        </p:grpSpPr>
        <p:sp>
          <p:nvSpPr>
            <p:cNvPr id="395" name="Google Shape;395;p24"/>
            <p:cNvSpPr txBox="1"/>
            <p:nvPr/>
          </p:nvSpPr>
          <p:spPr>
            <a:xfrm>
              <a:off x="1587695" y="4387534"/>
              <a:ext cx="3794030" cy="410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 b="1" dirty="0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Přínosy</a:t>
              </a:r>
              <a:r>
                <a:rPr lang="tr-TR" sz="1400" b="1" dirty="0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centra CirEcon:</a:t>
              </a:r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1636106" y="4816740"/>
              <a:ext cx="3859822" cy="33816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lvl="0" indent="-1714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tr-TR" sz="1100" dirty="0">
                  <a:solidFill>
                    <a:srgbClr val="595959"/>
                  </a:solidFill>
                  <a:latin typeface="Century Gothic"/>
                  <a:sym typeface="Century Gothic"/>
                </a:rPr>
                <a:t>Koncentrace špičkové výzkumné infrastruktury v oblasti cirkulární ekonomiky </a:t>
              </a:r>
            </a:p>
            <a:p>
              <a:pPr marL="171450" lvl="0" indent="-1714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tr-TR" sz="1100" dirty="0">
                  <a:solidFill>
                    <a:srgbClr val="595959"/>
                  </a:solidFill>
                  <a:latin typeface="Century Gothic"/>
                  <a:sym typeface="Century Gothic"/>
                </a:rPr>
                <a:t>Plné využití potenciálu kvalitního vybavení a vysoké odborné úroveň personálu laboratoří</a:t>
              </a:r>
            </a:p>
            <a:p>
              <a:pPr marL="171450" lvl="0" indent="-1714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tr-TR" sz="1100" dirty="0">
                  <a:solidFill>
                    <a:srgbClr val="595959"/>
                  </a:solidFill>
                  <a:latin typeface="Century Gothic"/>
                  <a:sym typeface="Century Gothic"/>
                </a:rPr>
                <a:t>Urychlení posunu know-how a nových technologií do praxe</a:t>
              </a:r>
            </a:p>
            <a:p>
              <a:pPr marL="171450" lvl="0" indent="-1714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tr-TR" sz="1100" dirty="0">
                  <a:solidFill>
                    <a:srgbClr val="595959"/>
                  </a:solidFill>
                  <a:latin typeface="Century Gothic"/>
                  <a:sym typeface="Century Gothic"/>
                </a:rPr>
                <a:t>Vytvoření pestré nabídky výzkumných kapacit v různých oblastech odpadového hospodářství a cirkulární ekonomiky</a:t>
              </a:r>
            </a:p>
            <a:p>
              <a:pPr marL="171450" lvl="0" indent="-1714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tr-TR" sz="1100" dirty="0">
                  <a:solidFill>
                    <a:srgbClr val="595959"/>
                  </a:solidFill>
                  <a:latin typeface="Century Gothic"/>
                  <a:sym typeface="Century Gothic"/>
                </a:rPr>
                <a:t>Naplnění nevyužité kapacity laboratoří členů klastru WASTen a jeho partnerů</a:t>
              </a:r>
            </a:p>
            <a:p>
              <a:pPr marL="171450" lvl="0" indent="-1714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tr-TR" sz="1100" dirty="0">
                  <a:solidFill>
                    <a:srgbClr val="595959"/>
                  </a:solidFill>
                  <a:latin typeface="Century Gothic"/>
                  <a:sym typeface="Century Gothic"/>
                </a:rPr>
                <a:t>Rychlé zajištění kvalitní laboratoře s odpovídajícím zaměřením a vybavením</a:t>
              </a: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9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cs-CZ" sz="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397" name="Google Shape;397;p24"/>
            <p:cNvGrpSpPr/>
            <p:nvPr/>
          </p:nvGrpSpPr>
          <p:grpSpPr>
            <a:xfrm>
              <a:off x="1725258" y="4751637"/>
              <a:ext cx="3656467" cy="45719"/>
              <a:chOff x="5038915" y="2842712"/>
              <a:chExt cx="3656467" cy="45719"/>
            </a:xfrm>
          </p:grpSpPr>
          <p:sp>
            <p:nvSpPr>
              <p:cNvPr id="398" name="Google Shape;398;p24"/>
              <p:cNvSpPr/>
              <p:nvPr/>
            </p:nvSpPr>
            <p:spPr>
              <a:xfrm>
                <a:off x="5038915" y="2842712"/>
                <a:ext cx="7239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cxnSp>
            <p:nvCxnSpPr>
              <p:cNvPr id="399" name="Google Shape;399;p24"/>
              <p:cNvCxnSpPr/>
              <p:nvPr/>
            </p:nvCxnSpPr>
            <p:spPr>
              <a:xfrm>
                <a:off x="5721540" y="2865572"/>
                <a:ext cx="297384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406" name="Google Shape;406;p24"/>
          <p:cNvSpPr txBox="1"/>
          <p:nvPr/>
        </p:nvSpPr>
        <p:spPr>
          <a:xfrm>
            <a:off x="1014371" y="228401"/>
            <a:ext cx="5140243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Výzkumné a inovační centrum </a:t>
            </a:r>
            <a:br>
              <a:rPr lang="tr-TR" sz="18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tr-TR" sz="18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 rozvoj cirkulární ekonomiky</a:t>
            </a:r>
            <a:r>
              <a:rPr lang="cs-CZ" sz="18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</a:t>
            </a:r>
            <a:r>
              <a:rPr lang="cs-CZ" sz="1800" b="1" dirty="0" err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CirEcon</a:t>
            </a:r>
            <a:r>
              <a:rPr lang="cs-CZ" sz="18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lang="tr-TR" sz="1800" b="1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" name="Picture 2" descr="Loga Ministerstva průmyslu a obchodu | MPO">
            <a:extLst>
              <a:ext uri="{FF2B5EF4-FFF2-40B4-BE49-F238E27FC236}">
                <a16:creationId xmlns:a16="http://schemas.microsoft.com/office/drawing/2014/main" id="{F123E3E2-9F96-B466-04BC-4DA5DA34E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221" y="4186531"/>
            <a:ext cx="1224937" cy="6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vropská vlajka | Evropská unie">
            <a:extLst>
              <a:ext uri="{FF2B5EF4-FFF2-40B4-BE49-F238E27FC236}">
                <a16:creationId xmlns:a16="http://schemas.microsoft.com/office/drawing/2014/main" id="{DF35D056-E6D2-A806-5956-FA7593617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158" y="4301300"/>
            <a:ext cx="771603" cy="51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100564"/>
      </p:ext>
    </p:extLst>
  </p:cSld>
  <p:clrMapOvr>
    <a:masterClrMapping/>
  </p:clrMapOvr>
</p:sld>
</file>

<file path=ppt/theme/theme1.xml><?xml version="1.0" encoding="utf-8"?>
<a:theme xmlns:a="http://schemas.openxmlformats.org/drawingml/2006/main" name="Red White Presentation Template，GoogleSlides.org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1730</Words>
  <Application>Microsoft Office PowerPoint</Application>
  <PresentationFormat>Předvádění na obrazovce (16:9)</PresentationFormat>
  <Paragraphs>252</Paragraphs>
  <Slides>17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Century Gothic</vt:lpstr>
      <vt:lpstr>Arial</vt:lpstr>
      <vt:lpstr>Wingdings</vt:lpstr>
      <vt:lpstr>Calibri</vt:lpstr>
      <vt:lpstr>Red White Presentation Template，GoogleSlides.org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Vojtěch Brož</cp:lastModifiedBy>
  <cp:revision>148</cp:revision>
  <cp:lastPrinted>2022-06-13T12:28:56Z</cp:lastPrinted>
  <dcterms:modified xsi:type="dcterms:W3CDTF">2022-06-13T13:31:27Z</dcterms:modified>
</cp:coreProperties>
</file>