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3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99" r:id="rId18"/>
    <p:sldId id="317" r:id="rId19"/>
    <p:sldId id="319" r:id="rId20"/>
    <p:sldId id="320" r:id="rId21"/>
    <p:sldId id="321" r:id="rId22"/>
    <p:sldId id="322" r:id="rId23"/>
  </p:sldIdLst>
  <p:sldSz cx="18286413" cy="10287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4494"/>
    <a:srgbClr val="33B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88571" autoAdjust="0"/>
  </p:normalViewPr>
  <p:slideViewPr>
    <p:cSldViewPr>
      <p:cViewPr varScale="1">
        <p:scale>
          <a:sx n="55" d="100"/>
          <a:sy n="55" d="100"/>
        </p:scale>
        <p:origin x="437" y="173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12"/>
    </p:cViewPr>
  </p:sorterViewPr>
  <p:notesViewPr>
    <p:cSldViewPr>
      <p:cViewPr>
        <p:scale>
          <a:sx n="100" d="100"/>
          <a:sy n="100" d="100"/>
        </p:scale>
        <p:origin x="-3552" y="-7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ob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6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unt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1321"/>
            <a:ext cx="6858000" cy="63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403DD6-FD73-4B68-9DDA-A447512A50AD}" type="slidenum">
              <a:rPr lang="de-DE" sz="1000">
                <a:solidFill>
                  <a:srgbClr val="004494"/>
                </a:solidFill>
                <a:latin typeface="+mj-lt"/>
              </a:rPr>
              <a:pPr>
                <a:defRPr/>
              </a:pPr>
              <a:t>‹N›</a:t>
            </a:fld>
            <a:endParaRPr lang="de-DE" dirty="0">
              <a:solidFill>
                <a:srgbClr val="004494"/>
              </a:solidFill>
              <a:latin typeface="+mj-lt"/>
            </a:endParaRPr>
          </a:p>
        </p:txBody>
      </p:sp>
      <p:sp>
        <p:nvSpPr>
          <p:cNvPr id="8" name="Textfeld 24"/>
          <p:cNvSpPr txBox="1">
            <a:spLocks noChangeArrowheads="1"/>
          </p:cNvSpPr>
          <p:nvPr/>
        </p:nvSpPr>
        <p:spPr bwMode="auto">
          <a:xfrm>
            <a:off x="348020" y="379634"/>
            <a:ext cx="3354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en-US" altLang="de-DE" sz="14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we </a:t>
            </a:r>
            <a:r>
              <a:rPr lang="en-US" altLang="de-DE" sz="1400" b="1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sense</a:t>
            </a:r>
            <a:r>
              <a:rPr lang="en-US" altLang="de-DE" sz="14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the hazard</a:t>
            </a:r>
          </a:p>
        </p:txBody>
      </p:sp>
    </p:spTree>
    <p:extLst>
      <p:ext uri="{BB962C8B-B14F-4D97-AF65-F5344CB8AC3E}">
        <p14:creationId xmlns:p14="http://schemas.microsoft.com/office/powerpoint/2010/main" val="1245952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04887-0C0F-4AEF-9F91-9C9621191143}" type="datetimeFigureOut">
              <a:rPr lang="de-DE" smtClean="0"/>
              <a:pPr/>
              <a:t>08.06.2022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B1142-88EA-4A70-8D1B-F1AF0D63DBF2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105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1142-88EA-4A70-8D1B-F1AF0D63DBF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64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weltkarte"/>
          <p:cNvPicPr>
            <a:picLocks noChangeAspect="1" noChangeArrowheads="1"/>
          </p:cNvPicPr>
          <p:nvPr userDrawn="1"/>
        </p:nvPicPr>
        <p:blipFill>
          <a:blip r:embed="rId2" cstate="print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190751"/>
            <a:ext cx="12344401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Reimann\Google Drive\AIRSENSE - Langefreunde\airsense_logo_plai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230564"/>
            <a:ext cx="107997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1"/>
          <p:cNvSpPr>
            <a:spLocks noGrp="1" noChangeAspect="1"/>
          </p:cNvSpPr>
          <p:nvPr>
            <p:ph type="title" hasCustomPrompt="1"/>
          </p:nvPr>
        </p:nvSpPr>
        <p:spPr>
          <a:xfrm>
            <a:off x="2483207" y="6444335"/>
            <a:ext cx="13320000" cy="1569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800" b="1" cap="all" baseline="0">
                <a:solidFill>
                  <a:srgbClr val="33B2A7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endParaRPr lang="de-DE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46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Spalte mit header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2"/>
          <p:cNvGrpSpPr>
            <a:grpSpLocks/>
          </p:cNvGrpSpPr>
          <p:nvPr userDrawn="1"/>
        </p:nvGrpSpPr>
        <p:grpSpPr bwMode="auto">
          <a:xfrm>
            <a:off x="2479675" y="5764213"/>
            <a:ext cx="6400799" cy="133350"/>
            <a:chOff x="496888" y="3383851"/>
            <a:chExt cx="4336562" cy="90000"/>
          </a:xfrm>
        </p:grpSpPr>
        <p:cxnSp>
          <p:nvCxnSpPr>
            <p:cNvPr id="7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hteck 7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56978" y="5151120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83060"/>
            <a:ext cx="18286413" cy="2095200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40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Header Bild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9953624" y="3658336"/>
            <a:ext cx="7560000" cy="5220000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40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Bild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347451" y="5913112"/>
            <a:ext cx="5400001" cy="2970000"/>
          </a:xfrm>
          <a:prstGeom prst="rect">
            <a:avLst/>
          </a:prstGeom>
        </p:spPr>
        <p:txBody>
          <a:bodyPr/>
          <a:lstStyle>
            <a:lvl1pPr marL="27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8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9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70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51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8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haup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2"/>
          <p:cNvGrpSpPr>
            <a:grpSpLocks/>
          </p:cNvGrpSpPr>
          <p:nvPr userDrawn="1"/>
        </p:nvGrpSpPr>
        <p:grpSpPr bwMode="auto">
          <a:xfrm>
            <a:off x="2479675" y="5764213"/>
            <a:ext cx="6400799" cy="133350"/>
            <a:chOff x="496888" y="3383851"/>
            <a:chExt cx="4336562" cy="90000"/>
          </a:xfrm>
        </p:grpSpPr>
        <p:cxnSp>
          <p:nvCxnSpPr>
            <p:cNvPr id="8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hteck 8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7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56978" y="5158740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Produktname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9953624" y="3658336"/>
            <a:ext cx="7560000" cy="5220000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40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Produkthauptbild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83060"/>
            <a:ext cx="18286413" cy="2095200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40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Header Bild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360659" y="5913112"/>
            <a:ext cx="5400001" cy="297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Wingdings" panose="05000000000000000000" pitchFamily="2" charset="2"/>
              <a:buNone/>
              <a:defRPr sz="2400" baseline="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80000" indent="-270000"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90000" indent="-270000"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700000" indent="-270000"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510000" indent="-270000"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Kurzbeschreibung (2-3 Zeilen)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92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2"/>
          <p:cNvGrpSpPr>
            <a:grpSpLocks/>
          </p:cNvGrpSpPr>
          <p:nvPr userDrawn="1"/>
        </p:nvGrpSpPr>
        <p:grpSpPr bwMode="auto">
          <a:xfrm>
            <a:off x="2479675" y="5764213"/>
            <a:ext cx="6400799" cy="133350"/>
            <a:chOff x="496888" y="3383851"/>
            <a:chExt cx="4336562" cy="90000"/>
          </a:xfrm>
        </p:grpSpPr>
        <p:cxnSp>
          <p:nvCxnSpPr>
            <p:cNvPr id="8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hteck 8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56978" y="5159215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9683666" y="4479926"/>
            <a:ext cx="3600000" cy="2700000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36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Produktbild</a:t>
            </a:r>
          </a:p>
        </p:txBody>
      </p:sp>
      <p:sp>
        <p:nvSpPr>
          <p:cNvPr id="25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13908537" y="4479926"/>
            <a:ext cx="3600000" cy="2700000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36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Produktbild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83060"/>
            <a:ext cx="18286413" cy="2095200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40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Header Bild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356480" y="5913112"/>
            <a:ext cx="5400001" cy="2970000"/>
          </a:xfrm>
          <a:prstGeom prst="rect">
            <a:avLst/>
          </a:prstGeom>
        </p:spPr>
        <p:txBody>
          <a:bodyPr/>
          <a:lstStyle>
            <a:lvl1pPr marL="27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8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9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70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51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Beschreibung, Features. </a:t>
            </a:r>
            <a:r>
              <a:rPr lang="de-DE" dirty="0" err="1"/>
              <a:t>Etc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2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2"/>
          <p:cNvGrpSpPr>
            <a:grpSpLocks/>
          </p:cNvGrpSpPr>
          <p:nvPr userDrawn="1"/>
        </p:nvGrpSpPr>
        <p:grpSpPr bwMode="auto">
          <a:xfrm>
            <a:off x="2479675" y="5764213"/>
            <a:ext cx="6400799" cy="133350"/>
            <a:chOff x="496888" y="3383851"/>
            <a:chExt cx="4336562" cy="90000"/>
          </a:xfrm>
        </p:grpSpPr>
        <p:cxnSp>
          <p:nvCxnSpPr>
            <p:cNvPr id="7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hteck 7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56978" y="5159215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Filmname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83060"/>
            <a:ext cx="18286413" cy="2095200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40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Header Bild</a:t>
            </a: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10314137" y="3928965"/>
            <a:ext cx="7199999" cy="4957747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48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Film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356480" y="5913112"/>
            <a:ext cx="5400001" cy="297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Wingdings" panose="05000000000000000000" pitchFamily="2" charset="2"/>
              <a:buNone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80000" indent="-270000"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90000" indent="-270000"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700000" indent="-270000"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510000" indent="-270000"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Kurzbeschreibung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58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plic Events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2290764" y="5184775"/>
            <a:ext cx="502126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5" tIns="81638" rIns="163275" bIns="81638" anchor="ctr"/>
          <a:lstStyle>
            <a:lvl1pPr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de-DE" sz="4000" b="1" kern="0" dirty="0">
                <a:solidFill>
                  <a:srgbClr val="003883"/>
                </a:solidFill>
                <a:latin typeface="Calibri" panose="020F0502020204030204" pitchFamily="34" charset="0"/>
              </a:rPr>
              <a:t>Public Event Security </a:t>
            </a: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2376489" y="5908585"/>
            <a:ext cx="46799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1700" eaLnBrk="0" hangingPunct="0">
              <a:spcBef>
                <a:spcPct val="20000"/>
              </a:spcBef>
              <a:buChar char="•"/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spcBef>
                <a:spcPct val="20000"/>
              </a:spcBef>
              <a:buChar char="–"/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2006 	</a:t>
            </a:r>
            <a:r>
              <a:rPr lang="de-DE" altLang="de-DE" sz="2400" dirty="0" err="1">
                <a:solidFill>
                  <a:srgbClr val="003883"/>
                </a:solidFill>
                <a:latin typeface="Calibri" pitchFamily="34" charset="0"/>
              </a:rPr>
              <a:t>Olympic</a:t>
            </a: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 Games  - </a:t>
            </a:r>
            <a:r>
              <a:rPr lang="de-DE" altLang="de-DE" sz="2400" dirty="0" err="1">
                <a:solidFill>
                  <a:srgbClr val="003883"/>
                </a:solidFill>
                <a:latin typeface="Calibri" pitchFamily="34" charset="0"/>
              </a:rPr>
              <a:t>Turino</a:t>
            </a:r>
            <a:endParaRPr lang="de-DE" altLang="de-DE" sz="2400" dirty="0">
              <a:solidFill>
                <a:srgbClr val="003883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2006 	FIFA World Cup - Germany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2008 	G8-Summit  - Heiligendamm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2008  	UEFA Euro Cup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	Swiss / Austria</a:t>
            </a:r>
          </a:p>
        </p:txBody>
      </p:sp>
      <p:pic>
        <p:nvPicPr>
          <p:cNvPr id="9" name="Picture 3" descr="HAM%20Stadium%20suppor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526" y="3979863"/>
            <a:ext cx="4932363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3" descr="33rdG8Leader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5" y="3979863"/>
            <a:ext cx="31607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"/>
          <p:cNvSpPr>
            <a:spLocks noChangeArrowheads="1"/>
          </p:cNvSpPr>
          <p:nvPr userDrawn="1"/>
        </p:nvSpPr>
        <p:spPr bwMode="auto">
          <a:xfrm>
            <a:off x="7129464" y="5908585"/>
            <a:ext cx="4678362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901700" algn="l"/>
              </a:tabLst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901700" algn="l"/>
              </a:tabLs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901700" algn="l"/>
              </a:tabLs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2009  	NATO Conference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	France / Germany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2014 	</a:t>
            </a:r>
            <a:r>
              <a:rPr lang="de-DE" altLang="de-DE" sz="2400" dirty="0" err="1">
                <a:solidFill>
                  <a:srgbClr val="003883"/>
                </a:solidFill>
                <a:latin typeface="Calibri" pitchFamily="34" charset="0"/>
              </a:rPr>
              <a:t>Olympic</a:t>
            </a: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 Games - </a:t>
            </a:r>
            <a:r>
              <a:rPr lang="de-DE" altLang="de-DE" sz="2400" dirty="0" err="1">
                <a:solidFill>
                  <a:srgbClr val="003883"/>
                </a:solidFill>
                <a:latin typeface="Calibri" pitchFamily="34" charset="0"/>
              </a:rPr>
              <a:t>Socchi</a:t>
            </a:r>
            <a:endParaRPr lang="de-DE" altLang="de-DE" sz="2400" dirty="0">
              <a:solidFill>
                <a:srgbClr val="003883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	FIFA World Cup - </a:t>
            </a:r>
            <a:r>
              <a:rPr lang="de-DE" altLang="de-DE" sz="2400" dirty="0" err="1">
                <a:solidFill>
                  <a:srgbClr val="003883"/>
                </a:solidFill>
                <a:latin typeface="Calibri" pitchFamily="34" charset="0"/>
              </a:rPr>
              <a:t>Brazil</a:t>
            </a:r>
            <a:endParaRPr lang="de-DE" altLang="de-DE" sz="2400" dirty="0">
              <a:solidFill>
                <a:srgbClr val="003883"/>
              </a:solidFill>
              <a:latin typeface="Calibri" pitchFamily="34" charset="0"/>
            </a:endParaRPr>
          </a:p>
        </p:txBody>
      </p:sp>
      <p:pic>
        <p:nvPicPr>
          <p:cNvPr id="12" name="Picture 5" descr="C:\Users\Reimann\Google Drive\AIRSENSE Webseite\Design\header\kategorien\publi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182864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2"/>
          <p:cNvGrpSpPr>
            <a:grpSpLocks/>
          </p:cNvGrpSpPr>
          <p:nvPr userDrawn="1"/>
        </p:nvGrpSpPr>
        <p:grpSpPr bwMode="auto">
          <a:xfrm>
            <a:off x="2479675" y="5764213"/>
            <a:ext cx="6400799" cy="133350"/>
            <a:chOff x="496888" y="3383851"/>
            <a:chExt cx="4336562" cy="90000"/>
          </a:xfrm>
        </p:grpSpPr>
        <p:cxnSp>
          <p:nvCxnSpPr>
            <p:cNvPr id="18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hteck 18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596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Events D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2290764" y="5184775"/>
            <a:ext cx="502126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5" tIns="81638" rIns="163275" bIns="81638" anchor="ctr"/>
          <a:lstStyle>
            <a:lvl1pPr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1633538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de-DE" sz="4000" b="1" kern="0" dirty="0" err="1">
                <a:solidFill>
                  <a:srgbClr val="003883"/>
                </a:solidFill>
                <a:latin typeface="Calibri" panose="020F0502020204030204" pitchFamily="34" charset="0"/>
              </a:rPr>
              <a:t>Öffentliche</a:t>
            </a:r>
            <a:r>
              <a:rPr lang="en-US" altLang="de-DE" sz="4000" b="1" kern="0" baseline="0" dirty="0">
                <a:solidFill>
                  <a:srgbClr val="003883"/>
                </a:solidFill>
                <a:latin typeface="Calibri" panose="020F0502020204030204" pitchFamily="34" charset="0"/>
              </a:rPr>
              <a:t> </a:t>
            </a:r>
            <a:r>
              <a:rPr lang="en-US" altLang="de-DE" sz="4000" b="1" kern="0" baseline="0" dirty="0" err="1">
                <a:solidFill>
                  <a:srgbClr val="003883"/>
                </a:solidFill>
                <a:latin typeface="Calibri" panose="020F0502020204030204" pitchFamily="34" charset="0"/>
              </a:rPr>
              <a:t>Sicherheit</a:t>
            </a:r>
            <a:endParaRPr lang="en-US" altLang="de-DE" sz="4000" b="1" kern="0" dirty="0">
              <a:solidFill>
                <a:srgbClr val="00388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2376489" y="5908585"/>
            <a:ext cx="46799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1700" eaLnBrk="0" hangingPunct="0">
              <a:spcBef>
                <a:spcPct val="20000"/>
              </a:spcBef>
              <a:buChar char="•"/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spcBef>
                <a:spcPct val="20000"/>
              </a:spcBef>
              <a:buChar char="–"/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2006 	Olympische</a:t>
            </a:r>
            <a:r>
              <a:rPr lang="de-DE" altLang="de-DE" sz="2400" baseline="0" dirty="0">
                <a:solidFill>
                  <a:srgbClr val="003883"/>
                </a:solidFill>
                <a:latin typeface="Calibri" pitchFamily="34" charset="0"/>
              </a:rPr>
              <a:t> Spiele </a:t>
            </a: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- Turin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2006 	FIFA-WM - Germany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2008 	G8-Gipfel - Heiligendamm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2008  	UEFA Europameisterschaft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	Schweiz / Österreich</a:t>
            </a:r>
          </a:p>
        </p:txBody>
      </p:sp>
      <p:pic>
        <p:nvPicPr>
          <p:cNvPr id="9" name="Picture 3" descr="HAM%20Stadium%20suppor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526" y="3979863"/>
            <a:ext cx="4932363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3" descr="33rdG8Leader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5" y="3979863"/>
            <a:ext cx="31607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"/>
          <p:cNvSpPr>
            <a:spLocks noChangeArrowheads="1"/>
          </p:cNvSpPr>
          <p:nvPr userDrawn="1"/>
        </p:nvSpPr>
        <p:spPr bwMode="auto">
          <a:xfrm>
            <a:off x="7129463" y="5908586"/>
            <a:ext cx="4679999" cy="29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901700" algn="l"/>
              </a:tabLst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901700" algn="l"/>
              </a:tabLs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901700" algn="l"/>
              </a:tabLs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1700" algn="l"/>
              </a:tabLs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2009  	NATO Konferenz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	Frankreich / Deutschland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2014 	Olympische Spiele - Sotchi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	FIFA Weltmeisterschaft</a:t>
            </a:r>
            <a:r>
              <a:rPr lang="de-DE" altLang="de-DE" sz="2400" baseline="0" dirty="0">
                <a:solidFill>
                  <a:srgbClr val="003883"/>
                </a:solidFill>
                <a:latin typeface="Calibri" pitchFamily="34" charset="0"/>
              </a:rPr>
              <a:t> </a:t>
            </a:r>
            <a:r>
              <a:rPr lang="de-DE" altLang="de-DE" sz="2400" dirty="0">
                <a:solidFill>
                  <a:srgbClr val="003883"/>
                </a:solidFill>
                <a:latin typeface="Calibri" pitchFamily="34" charset="0"/>
              </a:rPr>
              <a:t>- 	Brasilien</a:t>
            </a:r>
          </a:p>
        </p:txBody>
      </p:sp>
      <p:pic>
        <p:nvPicPr>
          <p:cNvPr id="12" name="Picture 5" descr="C:\Users\Reimann\Google Drive\AIRSENSE Webseite\Design\header\kategorien\publi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182864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2"/>
          <p:cNvGrpSpPr>
            <a:grpSpLocks/>
          </p:cNvGrpSpPr>
          <p:nvPr userDrawn="1"/>
        </p:nvGrpSpPr>
        <p:grpSpPr bwMode="auto">
          <a:xfrm>
            <a:off x="2479675" y="5764213"/>
            <a:ext cx="6400799" cy="133350"/>
            <a:chOff x="496888" y="3383851"/>
            <a:chExt cx="4336562" cy="90000"/>
          </a:xfrm>
        </p:grpSpPr>
        <p:cxnSp>
          <p:nvCxnSpPr>
            <p:cNvPr id="18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hteck 18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28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n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"/>
          <p:cNvGrpSpPr>
            <a:grpSpLocks/>
          </p:cNvGrpSpPr>
          <p:nvPr userDrawn="1"/>
        </p:nvGrpSpPr>
        <p:grpSpPr bwMode="auto">
          <a:xfrm>
            <a:off x="2482851" y="5764213"/>
            <a:ext cx="6400799" cy="133350"/>
            <a:chOff x="496888" y="3383851"/>
            <a:chExt cx="4336562" cy="90000"/>
          </a:xfrm>
        </p:grpSpPr>
        <p:cxnSp>
          <p:nvCxnSpPr>
            <p:cNvPr id="3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Rechteck 3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2309815" y="5184775"/>
            <a:ext cx="502126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5" tIns="81638" rIns="163275" bIns="81638" anchor="ctr"/>
          <a:lstStyle>
            <a:lvl1pPr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4000" b="1" dirty="0">
                <a:solidFill>
                  <a:srgbClr val="003883"/>
                </a:solidFill>
                <a:latin typeface="Calibri" pitchFamily="34" charset="0"/>
              </a:rPr>
              <a:t>Selected Customers</a:t>
            </a:r>
          </a:p>
        </p:txBody>
      </p:sp>
      <p:pic>
        <p:nvPicPr>
          <p:cNvPr id="6" name="Picture 5" descr="C:\Users\Reimann\Google Drive\AIRSENSE Webseite\Fotos\Kunden\Farbig\lufthans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151" y="4016402"/>
            <a:ext cx="3511549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mann\Google Drive\AIRSENSE Webseite\Fotos\Kunden\Farbig\infraserv-gendorf-logo-4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6" y="6653214"/>
            <a:ext cx="30241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Reimann\Google Drive\AIRSENSE Webseite\Fotos\Kunden\Farbig\claria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5305425"/>
            <a:ext cx="29495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Reimann\Google Drive\AIRSENSE Webseite\Fotos\Kunden\Farbig\bosch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40" y="8131176"/>
            <a:ext cx="3063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Reimann\Google Drive\AIRSENSE Webseite\Fotos\Kunden\Farbig\basf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4" y="4078288"/>
            <a:ext cx="23368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Users\Reimann\Google Drive\AIRSENSE Webseite\Fotos\Kunden\Farbig\AkzoNobel_logo_strapline_RGB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863" y="4792690"/>
            <a:ext cx="22399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:\Users\Reimann\Google Drive\AIRSENSE Webseite\Fotos\Kunden\Farbig\Feuerwehrlogo_weiß-ro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238" y="7799415"/>
            <a:ext cx="10652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:\Users\Reimann\Google Drive\AIRSENSE Webseite\Fotos\Kunden\Farbig\Woellner_5cm_RGB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926" y="6545290"/>
            <a:ext cx="30178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Reimann\Google Drive\AIRSENSE Webseite\Design\header\environmentalplants2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82688"/>
            <a:ext cx="18288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2412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n D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"/>
          <p:cNvGrpSpPr>
            <a:grpSpLocks/>
          </p:cNvGrpSpPr>
          <p:nvPr userDrawn="1"/>
        </p:nvGrpSpPr>
        <p:grpSpPr bwMode="auto">
          <a:xfrm>
            <a:off x="2482851" y="5764213"/>
            <a:ext cx="6400799" cy="133350"/>
            <a:chOff x="496888" y="3383851"/>
            <a:chExt cx="4336562" cy="90000"/>
          </a:xfrm>
        </p:grpSpPr>
        <p:cxnSp>
          <p:nvCxnSpPr>
            <p:cNvPr id="3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Rechteck 3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2309815" y="5184775"/>
            <a:ext cx="502126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5" tIns="81638" rIns="163275" bIns="81638" anchor="ctr"/>
          <a:lstStyle>
            <a:lvl1pPr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4000" b="1" dirty="0" err="1">
                <a:solidFill>
                  <a:srgbClr val="003883"/>
                </a:solidFill>
                <a:latin typeface="Calibri" pitchFamily="34" charset="0"/>
              </a:rPr>
              <a:t>Referenzkunden</a:t>
            </a:r>
            <a:endParaRPr lang="en-US" altLang="de-DE" sz="4000" b="1" dirty="0">
              <a:solidFill>
                <a:srgbClr val="003883"/>
              </a:solidFill>
              <a:latin typeface="Calibri" pitchFamily="34" charset="0"/>
            </a:endParaRPr>
          </a:p>
        </p:txBody>
      </p:sp>
      <p:pic>
        <p:nvPicPr>
          <p:cNvPr id="6" name="Picture 5" descr="C:\Users\Reimann\Google Drive\AIRSENSE Webseite\Fotos\Kunden\Farbig\lufthans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151" y="4016402"/>
            <a:ext cx="3511549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mann\Google Drive\AIRSENSE Webseite\Fotos\Kunden\Farbig\infraserv-gendorf-logo-4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6" y="6653214"/>
            <a:ext cx="30241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Reimann\Google Drive\AIRSENSE Webseite\Fotos\Kunden\Farbig\claria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5305425"/>
            <a:ext cx="29495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Reimann\Google Drive\AIRSENSE Webseite\Fotos\Kunden\Farbig\bosch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40" y="8131176"/>
            <a:ext cx="3063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Reimann\Google Drive\AIRSENSE Webseite\Fotos\Kunden\Farbig\basf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4" y="4078288"/>
            <a:ext cx="23368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Users\Reimann\Google Drive\AIRSENSE Webseite\Fotos\Kunden\Farbig\AkzoNobel_logo_strapline_RGB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863" y="4792690"/>
            <a:ext cx="22399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:\Users\Reimann\Google Drive\AIRSENSE Webseite\Fotos\Kunden\Farbig\Feuerwehrlogo_weiß-ro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238" y="7799415"/>
            <a:ext cx="10652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:\Users\Reimann\Google Drive\AIRSENSE Webseite\Fotos\Kunden\Farbig\Woellner_5cm_RGB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926" y="6545290"/>
            <a:ext cx="30178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Reimann\Google Drive\AIRSENSE Webseite\Design\header\environmentalplants2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82688"/>
            <a:ext cx="18288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056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Foli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463089" y="5184338"/>
            <a:ext cx="3744000" cy="507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grpSp>
        <p:nvGrpSpPr>
          <p:cNvPr id="6" name="Gruppieren 2"/>
          <p:cNvGrpSpPr>
            <a:grpSpLocks/>
          </p:cNvGrpSpPr>
          <p:nvPr userDrawn="1"/>
        </p:nvGrpSpPr>
        <p:grpSpPr bwMode="auto">
          <a:xfrm>
            <a:off x="2479675" y="5764213"/>
            <a:ext cx="6400799" cy="133350"/>
            <a:chOff x="496888" y="3383851"/>
            <a:chExt cx="4336562" cy="90000"/>
          </a:xfrm>
        </p:grpSpPr>
        <p:cxnSp>
          <p:nvCxnSpPr>
            <p:cNvPr id="7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hteck 7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9" name="Picture 4" descr="C:\Users\Reimann\Google Drive\AIRSENSE Webseite\Design\header\imprin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182864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14768625" y="5184338"/>
            <a:ext cx="27462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600" dirty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+49 385 3993      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600" dirty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@airsense.com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600" dirty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www.airsense.com</a:t>
            </a:r>
          </a:p>
        </p:txBody>
      </p:sp>
      <p:sp>
        <p:nvSpPr>
          <p:cNvPr id="11" name="Rechteck 1"/>
          <p:cNvSpPr>
            <a:spLocks noChangeArrowheads="1"/>
          </p:cNvSpPr>
          <p:nvPr userDrawn="1"/>
        </p:nvSpPr>
        <p:spPr bwMode="auto">
          <a:xfrm>
            <a:off x="9463088" y="5984558"/>
            <a:ext cx="37385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600" b="1" dirty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AIR</a:t>
            </a:r>
            <a:r>
              <a:rPr lang="en-US" altLang="de-DE" sz="2600" dirty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SENSE Analytics GmbH</a:t>
            </a:r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2309813" y="4513263"/>
            <a:ext cx="3727451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5" tIns="81638" rIns="163275" bIns="81638" anchor="b"/>
          <a:lstStyle>
            <a:lvl1pPr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4000" b="1" dirty="0">
                <a:solidFill>
                  <a:srgbClr val="003883"/>
                </a:solidFill>
                <a:latin typeface="Calibri" pitchFamily="34" charset="0"/>
              </a:rPr>
              <a:t>Thank you for your attention!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458473" y="5589788"/>
            <a:ext cx="3744000" cy="507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Job/</a:t>
            </a:r>
            <a:r>
              <a:rPr lang="de-DE" dirty="0" err="1"/>
              <a:t>position</a:t>
            </a:r>
            <a:r>
              <a:rPr lang="de-DE" dirty="0"/>
              <a:t> 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3188950" y="5592963"/>
            <a:ext cx="2275200" cy="5076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6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036" y="5192728"/>
            <a:ext cx="902914" cy="5076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6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DW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433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tzte Folie D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2"/>
          <p:cNvGrpSpPr>
            <a:grpSpLocks/>
          </p:cNvGrpSpPr>
          <p:nvPr userDrawn="1"/>
        </p:nvGrpSpPr>
        <p:grpSpPr bwMode="auto">
          <a:xfrm>
            <a:off x="2479675" y="5764213"/>
            <a:ext cx="6400799" cy="133350"/>
            <a:chOff x="496888" y="3383851"/>
            <a:chExt cx="4336562" cy="90000"/>
          </a:xfrm>
        </p:grpSpPr>
        <p:cxnSp>
          <p:nvCxnSpPr>
            <p:cNvPr id="7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hteck 7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9" name="Picture 4" descr="C:\Users\Reimann\Google Drive\AIRSENSE Webseite\Design\header\imprin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182864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2309814" y="4513263"/>
            <a:ext cx="49434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5" tIns="81638" rIns="163275" bIns="81638" anchor="b"/>
          <a:lstStyle>
            <a:lvl1pPr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633538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35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4000" b="1" dirty="0" err="1">
                <a:solidFill>
                  <a:srgbClr val="003883"/>
                </a:solidFill>
                <a:latin typeface="Calibri" pitchFamily="34" charset="0"/>
              </a:rPr>
              <a:t>Vielen</a:t>
            </a:r>
            <a:r>
              <a:rPr lang="en-US" altLang="de-DE" sz="4000" b="1" dirty="0">
                <a:solidFill>
                  <a:srgbClr val="003883"/>
                </a:solidFill>
                <a:latin typeface="Calibri" pitchFamily="34" charset="0"/>
              </a:rPr>
              <a:t> Dank </a:t>
            </a:r>
            <a:r>
              <a:rPr lang="en-US" altLang="de-DE" sz="4000" b="1" dirty="0" err="1">
                <a:solidFill>
                  <a:srgbClr val="003883"/>
                </a:solidFill>
                <a:latin typeface="Calibri" pitchFamily="34" charset="0"/>
              </a:rPr>
              <a:t>für</a:t>
            </a:r>
            <a:r>
              <a:rPr lang="en-US" altLang="de-DE" sz="4000" b="1" dirty="0">
                <a:solidFill>
                  <a:srgbClr val="003883"/>
                </a:solidFill>
                <a:latin typeface="Calibri" pitchFamily="34" charset="0"/>
              </a:rPr>
              <a:t> </a:t>
            </a:r>
            <a:r>
              <a:rPr lang="en-US" altLang="de-DE" sz="4000" b="1" dirty="0" err="1">
                <a:solidFill>
                  <a:srgbClr val="003883"/>
                </a:solidFill>
                <a:latin typeface="Calibri" pitchFamily="34" charset="0"/>
              </a:rPr>
              <a:t>Ihre</a:t>
            </a:r>
            <a:r>
              <a:rPr lang="en-US" altLang="de-DE" sz="4000" b="1" dirty="0">
                <a:solidFill>
                  <a:srgbClr val="003883"/>
                </a:solidFill>
                <a:latin typeface="Calibri" pitchFamily="34" charset="0"/>
              </a:rPr>
              <a:t> </a:t>
            </a:r>
            <a:r>
              <a:rPr lang="en-US" altLang="de-DE" sz="4000" b="1" dirty="0" err="1">
                <a:solidFill>
                  <a:srgbClr val="003883"/>
                </a:solidFill>
                <a:latin typeface="Calibri" pitchFamily="34" charset="0"/>
              </a:rPr>
              <a:t>Aufmerksamkeit</a:t>
            </a:r>
            <a:r>
              <a:rPr lang="en-US" altLang="de-DE" sz="4000" b="1" dirty="0">
                <a:solidFill>
                  <a:srgbClr val="003883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463089" y="5184338"/>
            <a:ext cx="3744000" cy="507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8" name="Rechteck 1"/>
          <p:cNvSpPr>
            <a:spLocks noChangeArrowheads="1"/>
          </p:cNvSpPr>
          <p:nvPr userDrawn="1"/>
        </p:nvSpPr>
        <p:spPr bwMode="auto">
          <a:xfrm>
            <a:off x="14768625" y="5184338"/>
            <a:ext cx="27462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600" dirty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+49 385 3993      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600" dirty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@airsense.com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600" dirty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www.airsense.com</a:t>
            </a:r>
          </a:p>
        </p:txBody>
      </p:sp>
      <p:sp>
        <p:nvSpPr>
          <p:cNvPr id="20" name="Rechteck 1"/>
          <p:cNvSpPr>
            <a:spLocks noChangeArrowheads="1"/>
          </p:cNvSpPr>
          <p:nvPr userDrawn="1"/>
        </p:nvSpPr>
        <p:spPr bwMode="auto">
          <a:xfrm>
            <a:off x="9463088" y="5984558"/>
            <a:ext cx="37385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600" b="1" dirty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AIR</a:t>
            </a:r>
            <a:r>
              <a:rPr lang="en-US" altLang="de-DE" sz="2600" dirty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SENSE Analytics GmbH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458473" y="5589788"/>
            <a:ext cx="3744000" cy="507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Job/Position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3188950" y="5592963"/>
            <a:ext cx="2275200" cy="5076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6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614036" y="5192728"/>
            <a:ext cx="902914" cy="5076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6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DW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39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2"/>
          <p:cNvGrpSpPr>
            <a:grpSpLocks/>
          </p:cNvGrpSpPr>
          <p:nvPr userDrawn="1"/>
        </p:nvGrpSpPr>
        <p:grpSpPr bwMode="auto">
          <a:xfrm>
            <a:off x="2466975" y="3703638"/>
            <a:ext cx="6400799" cy="133350"/>
            <a:chOff x="496888" y="3383851"/>
            <a:chExt cx="4336562" cy="90000"/>
          </a:xfrm>
        </p:grpSpPr>
        <p:cxnSp>
          <p:nvCxnSpPr>
            <p:cNvPr id="6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Rechteck 6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47451" y="3088985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47452" y="3846712"/>
            <a:ext cx="7199999" cy="5040000"/>
          </a:xfrm>
          <a:prstGeom prst="rect">
            <a:avLst/>
          </a:prstGeom>
        </p:spPr>
        <p:txBody>
          <a:bodyPr/>
          <a:lstStyle>
            <a:lvl1pPr marL="27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8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9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70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51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2" hasCustomPrompt="1"/>
          </p:nvPr>
        </p:nvSpPr>
        <p:spPr>
          <a:xfrm>
            <a:off x="10329912" y="3849180"/>
            <a:ext cx="7199999" cy="5040000"/>
          </a:xfrm>
          <a:prstGeom prst="rect">
            <a:avLst/>
          </a:prstGeom>
        </p:spPr>
        <p:txBody>
          <a:bodyPr/>
          <a:lstStyle>
            <a:lvl1pPr marL="2667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 baseline="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158875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796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6924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4925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46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2"/>
          <p:cNvGrpSpPr>
            <a:grpSpLocks/>
          </p:cNvGrpSpPr>
          <p:nvPr userDrawn="1"/>
        </p:nvGrpSpPr>
        <p:grpSpPr bwMode="auto">
          <a:xfrm>
            <a:off x="2466975" y="3703638"/>
            <a:ext cx="6400799" cy="133350"/>
            <a:chOff x="496888" y="3383851"/>
            <a:chExt cx="4336562" cy="90000"/>
          </a:xfrm>
        </p:grpSpPr>
        <p:cxnSp>
          <p:nvCxnSpPr>
            <p:cNvPr id="6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Rechteck 6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2"/>
          </p:nvPr>
        </p:nvSpPr>
        <p:spPr>
          <a:xfrm>
            <a:off x="2360052" y="3973370"/>
            <a:ext cx="12195175" cy="4994275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3200"/>
            </a:lvl1pPr>
          </a:lstStyle>
          <a:p>
            <a:endParaRPr lang="de-DE" dirty="0"/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47451" y="3088985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95523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>
            <a:grpSpLocks/>
          </p:cNvGrpSpPr>
          <p:nvPr userDrawn="1"/>
        </p:nvGrpSpPr>
        <p:grpSpPr bwMode="auto">
          <a:xfrm>
            <a:off x="2466975" y="2292768"/>
            <a:ext cx="6400799" cy="133350"/>
            <a:chOff x="496888" y="3383851"/>
            <a:chExt cx="4336562" cy="90000"/>
          </a:xfrm>
        </p:grpSpPr>
        <p:cxnSp>
          <p:nvCxnSpPr>
            <p:cNvPr id="4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Rechteck 4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47451" y="1678115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2448941" y="2623220"/>
            <a:ext cx="11419790" cy="6796087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3600"/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5962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>
            <a:grpSpLocks/>
          </p:cNvGrpSpPr>
          <p:nvPr userDrawn="1"/>
        </p:nvGrpSpPr>
        <p:grpSpPr bwMode="auto">
          <a:xfrm>
            <a:off x="2466975" y="2292768"/>
            <a:ext cx="6400799" cy="133350"/>
            <a:chOff x="496888" y="3383851"/>
            <a:chExt cx="4336562" cy="90000"/>
          </a:xfrm>
        </p:grpSpPr>
        <p:cxnSp>
          <p:nvCxnSpPr>
            <p:cNvPr id="4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Rechteck 4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47451" y="1678115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9458241" y="1633110"/>
            <a:ext cx="7650988" cy="7266044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47451" y="2426118"/>
            <a:ext cx="6453648" cy="6460594"/>
          </a:xfrm>
          <a:prstGeom prst="rect">
            <a:avLst/>
          </a:prstGeom>
        </p:spPr>
        <p:txBody>
          <a:bodyPr/>
          <a:lstStyle>
            <a:lvl1pPr marL="27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8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9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70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51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5067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2"/>
          <p:cNvGrpSpPr>
            <a:grpSpLocks/>
          </p:cNvGrpSpPr>
          <p:nvPr userDrawn="1"/>
        </p:nvGrpSpPr>
        <p:grpSpPr bwMode="auto">
          <a:xfrm>
            <a:off x="2466975" y="3703638"/>
            <a:ext cx="6400799" cy="133350"/>
            <a:chOff x="496888" y="3383851"/>
            <a:chExt cx="4336562" cy="90000"/>
          </a:xfrm>
        </p:grpSpPr>
        <p:cxnSp>
          <p:nvCxnSpPr>
            <p:cNvPr id="7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hteck 7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47451" y="3088985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347451" y="3844968"/>
            <a:ext cx="4679999" cy="5040836"/>
          </a:xfrm>
          <a:prstGeom prst="rect">
            <a:avLst/>
          </a:prstGeom>
        </p:spPr>
        <p:txBody>
          <a:bodyPr/>
          <a:lstStyle>
            <a:lvl1pPr marL="27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8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9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70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51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2" hasCustomPrompt="1"/>
          </p:nvPr>
        </p:nvSpPr>
        <p:spPr>
          <a:xfrm>
            <a:off x="7658041" y="3846712"/>
            <a:ext cx="4679999" cy="5040000"/>
          </a:xfrm>
          <a:prstGeom prst="rect">
            <a:avLst/>
          </a:prstGeom>
        </p:spPr>
        <p:txBody>
          <a:bodyPr/>
          <a:lstStyle>
            <a:lvl1pPr marL="2667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795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796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6924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4925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3" hasCustomPrompt="1"/>
          </p:nvPr>
        </p:nvSpPr>
        <p:spPr>
          <a:xfrm>
            <a:off x="12837620" y="3842485"/>
            <a:ext cx="4679999" cy="5040000"/>
          </a:xfrm>
          <a:prstGeom prst="rect">
            <a:avLst/>
          </a:prstGeom>
        </p:spPr>
        <p:txBody>
          <a:bodyPr/>
          <a:lstStyle>
            <a:lvl1pPr marL="2667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795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796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6924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4925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18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2"/>
          <p:cNvGrpSpPr>
            <a:grpSpLocks/>
          </p:cNvGrpSpPr>
          <p:nvPr userDrawn="1"/>
        </p:nvGrpSpPr>
        <p:grpSpPr bwMode="auto">
          <a:xfrm>
            <a:off x="2466975" y="3703638"/>
            <a:ext cx="6400799" cy="133350"/>
            <a:chOff x="496888" y="3383851"/>
            <a:chExt cx="4336562" cy="90000"/>
          </a:xfrm>
        </p:grpSpPr>
        <p:cxnSp>
          <p:nvCxnSpPr>
            <p:cNvPr id="6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Rechteck 6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47451" y="3088985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50119" y="3850064"/>
            <a:ext cx="7199999" cy="5039117"/>
          </a:xfrm>
          <a:prstGeom prst="rect">
            <a:avLst/>
          </a:prstGeom>
        </p:spPr>
        <p:txBody>
          <a:bodyPr/>
          <a:lstStyle>
            <a:lvl1pPr marL="27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8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9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70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51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2" hasCustomPrompt="1"/>
          </p:nvPr>
        </p:nvSpPr>
        <p:spPr>
          <a:xfrm>
            <a:off x="10967790" y="1600297"/>
            <a:ext cx="6570000" cy="7288883"/>
          </a:xfrm>
          <a:prstGeom prst="rect">
            <a:avLst/>
          </a:prstGeom>
        </p:spPr>
        <p:txBody>
          <a:bodyPr/>
          <a:lstStyle>
            <a:lvl1pPr marL="2667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795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796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6924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4925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11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2"/>
          <p:cNvGrpSpPr>
            <a:grpSpLocks/>
          </p:cNvGrpSpPr>
          <p:nvPr userDrawn="1"/>
        </p:nvGrpSpPr>
        <p:grpSpPr bwMode="auto">
          <a:xfrm>
            <a:off x="2479675" y="5764213"/>
            <a:ext cx="6400799" cy="133350"/>
            <a:chOff x="496888" y="3383851"/>
            <a:chExt cx="4336562" cy="90000"/>
          </a:xfrm>
        </p:grpSpPr>
        <p:cxnSp>
          <p:nvCxnSpPr>
            <p:cNvPr id="8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hteck 8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47451" y="5150098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83060"/>
            <a:ext cx="18286413" cy="2095200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40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Header Bild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347451" y="5913112"/>
            <a:ext cx="4679999" cy="2970000"/>
          </a:xfrm>
          <a:prstGeom prst="rect">
            <a:avLst/>
          </a:prstGeom>
        </p:spPr>
        <p:txBody>
          <a:bodyPr/>
          <a:lstStyle>
            <a:lvl1pPr marL="27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8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9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70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51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2" hasCustomPrompt="1"/>
          </p:nvPr>
        </p:nvSpPr>
        <p:spPr>
          <a:xfrm>
            <a:off x="7658041" y="5921158"/>
            <a:ext cx="4679999" cy="2970000"/>
          </a:xfrm>
          <a:prstGeom prst="rect">
            <a:avLst/>
          </a:prstGeom>
        </p:spPr>
        <p:txBody>
          <a:bodyPr/>
          <a:lstStyle>
            <a:lvl1pPr marL="2667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158875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796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6924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4925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idx="13" hasCustomPrompt="1"/>
          </p:nvPr>
        </p:nvSpPr>
        <p:spPr>
          <a:xfrm>
            <a:off x="12833617" y="5913112"/>
            <a:ext cx="4679999" cy="2970000"/>
          </a:xfrm>
          <a:prstGeom prst="rect">
            <a:avLst/>
          </a:prstGeom>
        </p:spPr>
        <p:txBody>
          <a:bodyPr/>
          <a:lstStyle>
            <a:lvl1pPr marL="2667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795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796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6924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4925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29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palten mi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2"/>
          <p:cNvGrpSpPr>
            <a:grpSpLocks/>
          </p:cNvGrpSpPr>
          <p:nvPr userDrawn="1"/>
        </p:nvGrpSpPr>
        <p:grpSpPr bwMode="auto">
          <a:xfrm>
            <a:off x="2479675" y="5764213"/>
            <a:ext cx="6400799" cy="133350"/>
            <a:chOff x="496888" y="3383851"/>
            <a:chExt cx="4336562" cy="90000"/>
          </a:xfrm>
        </p:grpSpPr>
        <p:cxnSp>
          <p:nvCxnSpPr>
            <p:cNvPr id="7" name="Gerade Verbindung 16"/>
            <p:cNvCxnSpPr>
              <a:cxnSpLocks noChangeShapeType="1"/>
            </p:cNvCxnSpPr>
            <p:nvPr/>
          </p:nvCxnSpPr>
          <p:spPr bwMode="auto">
            <a:xfrm flipH="1">
              <a:off x="496888" y="3428202"/>
              <a:ext cx="4246084" cy="0"/>
            </a:xfrm>
            <a:prstGeom prst="line">
              <a:avLst/>
            </a:prstGeom>
            <a:noFill/>
            <a:ln w="190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hteck 7"/>
            <p:cNvSpPr>
              <a:spLocks noChangeArrowheads="1"/>
            </p:cNvSpPr>
            <p:nvPr/>
          </p:nvSpPr>
          <p:spPr bwMode="auto">
            <a:xfrm flipH="1">
              <a:off x="4743105" y="3383851"/>
              <a:ext cx="90345" cy="90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56978" y="5151120"/>
            <a:ext cx="5176212" cy="7417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83060"/>
            <a:ext cx="18286413" cy="2095200"/>
          </a:xfrm>
          <a:prstGeom prst="rect">
            <a:avLst/>
          </a:prstGeom>
        </p:spPr>
        <p:txBody>
          <a:bodyPr/>
          <a:lstStyle>
            <a:lvl1pPr marL="612775" indent="-612775">
              <a:buFont typeface="Wingdings" panose="05000000000000000000" pitchFamily="2" charset="2"/>
              <a:buChar char="§"/>
              <a:defRPr sz="40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Header Bild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347452" y="5913112"/>
            <a:ext cx="7199999" cy="2970000"/>
          </a:xfrm>
          <a:prstGeom prst="rect">
            <a:avLst/>
          </a:prstGeom>
        </p:spPr>
        <p:txBody>
          <a:bodyPr/>
          <a:lstStyle>
            <a:lvl1pPr marL="27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8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9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70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51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2" hasCustomPrompt="1"/>
          </p:nvPr>
        </p:nvSpPr>
        <p:spPr>
          <a:xfrm>
            <a:off x="10315399" y="5919696"/>
            <a:ext cx="7199999" cy="2970000"/>
          </a:xfrm>
          <a:prstGeom prst="rect">
            <a:avLst/>
          </a:prstGeom>
        </p:spPr>
        <p:txBody>
          <a:bodyPr/>
          <a:lstStyle>
            <a:lvl1pPr marL="2667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 baseline="0">
                <a:solidFill>
                  <a:srgbClr val="004494"/>
                </a:solidFill>
                <a:latin typeface="Calibri" panose="020F0502020204030204" pitchFamily="34" charset="0"/>
              </a:defRPr>
            </a:lvl1pPr>
            <a:lvl2pPr marL="10800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2pPr>
            <a:lvl3pPr marL="18796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3pPr>
            <a:lvl4pPr marL="26924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4pPr>
            <a:lvl5pPr marL="3492500" indent="-270000"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3381952" y="9644000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panose="020F0502020204030204" pitchFamily="34" charset="0"/>
              </a:defRPr>
            </a:lvl1pPr>
          </a:lstStyle>
          <a:p>
            <a:fld id="{F219A867-C3B9-412E-AE46-07C0D63A821C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16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unten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6200"/>
            <a:ext cx="14351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oben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638"/>
            <a:ext cx="1828641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24"/>
          <p:cNvSpPr txBox="1">
            <a:spLocks noChangeArrowheads="1"/>
          </p:cNvSpPr>
          <p:nvPr userDrawn="1"/>
        </p:nvSpPr>
        <p:spPr bwMode="auto">
          <a:xfrm>
            <a:off x="2361966" y="768195"/>
            <a:ext cx="3354386" cy="57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5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en-US" altLang="de-DE" sz="3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we </a:t>
            </a:r>
            <a:r>
              <a:rPr lang="en-US" altLang="de-DE" sz="3000" b="1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sense</a:t>
            </a:r>
            <a:r>
              <a:rPr lang="en-US" altLang="de-DE" sz="3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the hazard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805" r:id="rId3"/>
    <p:sldLayoutId id="2147483804" r:id="rId4"/>
    <p:sldLayoutId id="2147483806" r:id="rId5"/>
    <p:sldLayoutId id="2147483790" r:id="rId6"/>
    <p:sldLayoutId id="2147483791" r:id="rId7"/>
    <p:sldLayoutId id="2147483792" r:id="rId8"/>
    <p:sldLayoutId id="2147483793" r:id="rId9"/>
    <p:sldLayoutId id="2147483801" r:id="rId10"/>
    <p:sldLayoutId id="2147483794" r:id="rId11"/>
    <p:sldLayoutId id="2147483795" r:id="rId12"/>
    <p:sldLayoutId id="2147483796" r:id="rId13"/>
    <p:sldLayoutId id="2147483802" r:id="rId14"/>
    <p:sldLayoutId id="2147483803" r:id="rId15"/>
    <p:sldLayoutId id="2147483797" r:id="rId16"/>
    <p:sldLayoutId id="2147483798" r:id="rId17"/>
    <p:sldLayoutId id="2147483799" r:id="rId18"/>
    <p:sldLayoutId id="2147483800" r:id="rId19"/>
  </p:sldLayoutIdLst>
  <p:hf hdr="0" ftr="0" dt="0"/>
  <p:txStyles>
    <p:titleStyle>
      <a:lvl1pPr algn="ctr" defTabSz="1633538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633538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  <a:cs typeface="Arial" charset="0"/>
        </a:defRPr>
      </a:lvl2pPr>
      <a:lvl3pPr algn="ctr" defTabSz="1633538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  <a:cs typeface="Arial" charset="0"/>
        </a:defRPr>
      </a:lvl3pPr>
      <a:lvl4pPr algn="ctr" defTabSz="1633538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  <a:cs typeface="Arial" charset="0"/>
        </a:defRPr>
      </a:lvl4pPr>
      <a:lvl5pPr algn="ctr" defTabSz="1633538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633538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633538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633538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633538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612775" indent="-612775" algn="l" defTabSz="1633538" rtl="0" eaLnBrk="0" fontAlgn="base" hangingPunct="0">
        <a:spcBef>
          <a:spcPct val="20000"/>
        </a:spcBef>
        <a:spcAft>
          <a:spcPct val="0"/>
        </a:spcAft>
        <a:buChar char="•"/>
        <a:defRPr sz="5700">
          <a:solidFill>
            <a:schemeClr val="tx1"/>
          </a:solidFill>
          <a:latin typeface="+mn-lt"/>
          <a:ea typeface="+mn-ea"/>
          <a:cs typeface="+mn-cs"/>
        </a:defRPr>
      </a:lvl1pPr>
      <a:lvl2pPr marL="1327150" indent="-511175" algn="l" defTabSz="1633538" rtl="0" eaLnBrk="0" fontAlgn="base" hangingPunct="0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cs typeface="+mn-cs"/>
        </a:defRPr>
      </a:lvl2pPr>
      <a:lvl3pPr marL="2041525" indent="-407988" algn="l" defTabSz="1633538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cs typeface="+mn-cs"/>
        </a:defRPr>
      </a:lvl3pPr>
      <a:lvl4pPr marL="2857500" indent="-407988" algn="l" defTabSz="1633538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4pPr>
      <a:lvl5pPr marL="3673475" indent="-407988" algn="l" defTabSz="1633538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5pPr>
      <a:lvl6pPr marL="4130675" indent="-407988" algn="l" defTabSz="16335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6pPr>
      <a:lvl7pPr marL="4587875" indent="-407988" algn="l" defTabSz="16335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7pPr>
      <a:lvl8pPr marL="5045075" indent="-407988" algn="l" defTabSz="16335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8pPr>
      <a:lvl9pPr marL="5502275" indent="-407988" algn="l" defTabSz="16335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5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207" y="6098430"/>
            <a:ext cx="13320000" cy="1790375"/>
          </a:xfrm>
        </p:spPr>
        <p:txBody>
          <a:bodyPr/>
          <a:lstStyle/>
          <a:p>
            <a:r>
              <a:rPr lang="en-US" sz="5400" cap="none" dirty="0"/>
              <a:t>OLFOSENSE </a:t>
            </a:r>
            <a:br>
              <a:rPr lang="en-US" sz="4400" cap="none" dirty="0"/>
            </a:br>
            <a:r>
              <a:rPr lang="en-US" sz="4000" b="0" cap="none" dirty="0"/>
              <a:t>Instrumental Odor Monitoring System</a:t>
            </a:r>
            <a:endParaRPr lang="en-US" sz="4400" b="0" i="1" cap="none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E78F6A-544B-4408-ACFF-6F1E94802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8" y="8086147"/>
            <a:ext cx="2566975" cy="14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OlfoClient</a:t>
            </a:r>
            <a:r>
              <a:rPr lang="it-IT" dirty="0"/>
              <a:t> </a:t>
            </a:r>
            <a:r>
              <a:rPr lang="it-IT" dirty="0" err="1"/>
              <a:t>platform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Picture 2" descr="C:\Users\Mattia\Desktop\intro.jpg"/>
          <p:cNvPicPr>
            <a:picLocks noChangeAspect="1" noChangeArrowheads="1"/>
          </p:cNvPicPr>
          <p:nvPr/>
        </p:nvPicPr>
        <p:blipFill>
          <a:blip r:embed="rId2" cstate="print"/>
          <a:srcRect l="21723" t="15357" r="21826" b="20858"/>
          <a:stretch>
            <a:fillRect/>
          </a:stretch>
        </p:blipFill>
        <p:spPr bwMode="auto">
          <a:xfrm>
            <a:off x="3622467" y="2893250"/>
            <a:ext cx="11041478" cy="639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OlfoClient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Picture 8" descr="http://icons.iconarchive.com/icons/wallpaperfx/3d-bluefx-desktop/128/Monitor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307" y="4918475"/>
            <a:ext cx="1723499" cy="172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cons.iconarchive.com/icons/hopstarter/sleek-xp-basic/128/Office-Girl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427" y="5503540"/>
            <a:ext cx="1723499" cy="172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cons.iconarchive.com/icons/itzikgur/my-seven/512/Backup-IBM-Serv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57" y="4876910"/>
            <a:ext cx="3403627" cy="340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cons.iconarchive.com/icons/oxygen-icons.org/oxygen/256/Places-network-serv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27" y="6497090"/>
            <a:ext cx="1783449" cy="1783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cons.iconarchive.com/icons/gakuseisean/ivista-2/256/Misc-Web-Database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14" y="7213730"/>
            <a:ext cx="1575175" cy="157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0"/>
          <p:cNvCxnSpPr/>
          <p:nvPr/>
        </p:nvCxnSpPr>
        <p:spPr>
          <a:xfrm flipV="1">
            <a:off x="6789637" y="5953591"/>
            <a:ext cx="6075675" cy="945104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icons.iconarchive.com/icons/gakuseisean/radium/128/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67" y="5323520"/>
            <a:ext cx="2117995" cy="211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2392456" y="3073560"/>
            <a:ext cx="13191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+mn-lt"/>
              </a:rPr>
              <a:t>Secure access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OlfoClient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2482466" y="2758235"/>
            <a:ext cx="7920880" cy="5928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2775" marR="0" lvl="0" indent="-612775" algn="l" defTabSz="16335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Real-time </a:t>
            </a:r>
            <a:r>
              <a:rPr kumimoji="0" lang="it-IT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</a:t>
            </a: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3" descr="C:\Users\Mattia\Desktop\map.jpg"/>
          <p:cNvPicPr>
            <a:picLocks noChangeAspect="1" noChangeArrowheads="1"/>
          </p:cNvPicPr>
          <p:nvPr/>
        </p:nvPicPr>
        <p:blipFill>
          <a:blip r:embed="rId2" cstate="print"/>
          <a:srcRect l="20219" t="24127" r="803" b="1525"/>
          <a:stretch>
            <a:fillRect/>
          </a:stretch>
        </p:blipFill>
        <p:spPr bwMode="auto">
          <a:xfrm>
            <a:off x="2597033" y="3568325"/>
            <a:ext cx="12803057" cy="580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umetto 2 15"/>
          <p:cNvSpPr/>
          <p:nvPr/>
        </p:nvSpPr>
        <p:spPr>
          <a:xfrm>
            <a:off x="14498801" y="4243400"/>
            <a:ext cx="2790310" cy="1261757"/>
          </a:xfrm>
          <a:prstGeom prst="wedgeRoundRectCallout">
            <a:avLst>
              <a:gd name="adj1" fmla="val -155200"/>
              <a:gd name="adj2" fmla="val 5127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Live 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OlfoClient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6" name="Picture 3" descr="C:\Users\Mattia\Desktop\grafico.jpg"/>
          <p:cNvPicPr>
            <a:picLocks noChangeAspect="1" noChangeArrowheads="1"/>
          </p:cNvPicPr>
          <p:nvPr/>
        </p:nvPicPr>
        <p:blipFill>
          <a:blip r:embed="rId2" cstate="print"/>
          <a:srcRect l="26487" t="7259" r="1290" b="45233"/>
          <a:stretch>
            <a:fillRect/>
          </a:stretch>
        </p:blipFill>
        <p:spPr bwMode="auto">
          <a:xfrm>
            <a:off x="2510371" y="3590738"/>
            <a:ext cx="13507793" cy="499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2428460" y="2660455"/>
            <a:ext cx="7920880" cy="5928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2775" marR="0" lvl="0" indent="-612775" algn="l" defTabSz="16335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kern="0" dirty="0" err="1">
                <a:latin typeface="+mn-lt"/>
                <a:cs typeface="+mn-cs"/>
              </a:rPr>
              <a:t>Historical</a:t>
            </a:r>
            <a:r>
              <a:rPr lang="it-IT" kern="0" dirty="0">
                <a:latin typeface="+mn-lt"/>
                <a:cs typeface="+mn-cs"/>
              </a:rPr>
              <a:t> data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charts and </a:t>
            </a:r>
            <a:r>
              <a:rPr kumimoji="0" lang="it-IT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tables</a:t>
            </a: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9" r="85139" b="53932"/>
          <a:stretch/>
        </p:blipFill>
        <p:spPr bwMode="auto">
          <a:xfrm>
            <a:off x="1942406" y="6606074"/>
            <a:ext cx="3015335" cy="312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metto 2 8"/>
          <p:cNvSpPr/>
          <p:nvPr/>
        </p:nvSpPr>
        <p:spPr>
          <a:xfrm>
            <a:off x="4057640" y="4355824"/>
            <a:ext cx="2565285" cy="963972"/>
          </a:xfrm>
          <a:prstGeom prst="wedgeRoundRectCallout">
            <a:avLst>
              <a:gd name="adj1" fmla="val -60015"/>
              <a:gd name="adj2" fmla="val 244295"/>
              <a:gd name="adj3" fmla="val 16667"/>
            </a:avLst>
          </a:prstGeom>
          <a:gradFill>
            <a:gsLst>
              <a:gs pos="0">
                <a:schemeClr val="accent4">
                  <a:shade val="51000"/>
                  <a:satMod val="130000"/>
                  <a:alpha val="49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Select a device </a:t>
            </a:r>
          </a:p>
        </p:txBody>
      </p:sp>
      <p:pic>
        <p:nvPicPr>
          <p:cNvPr id="10" name="Picture 2" descr="C:\Users\Mattia\Desktop\tab.jpg"/>
          <p:cNvPicPr>
            <a:picLocks noChangeAspect="1" noChangeArrowheads="1"/>
          </p:cNvPicPr>
          <p:nvPr/>
        </p:nvPicPr>
        <p:blipFill>
          <a:blip r:embed="rId4" cstate="print"/>
          <a:srcRect l="24141" t="11524" r="60916" b="17602"/>
          <a:stretch>
            <a:fillRect/>
          </a:stretch>
        </p:blipFill>
        <p:spPr bwMode="auto">
          <a:xfrm>
            <a:off x="13643706" y="2465614"/>
            <a:ext cx="2565285" cy="684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umetto 2 10"/>
          <p:cNvSpPr/>
          <p:nvPr/>
        </p:nvSpPr>
        <p:spPr>
          <a:xfrm>
            <a:off x="10313336" y="3770759"/>
            <a:ext cx="2286254" cy="1279007"/>
          </a:xfrm>
          <a:prstGeom prst="wedgeRoundRectCallout">
            <a:avLst>
              <a:gd name="adj1" fmla="val 133338"/>
              <a:gd name="adj2" fmla="val 153849"/>
              <a:gd name="adj3" fmla="val 16667"/>
            </a:avLst>
          </a:prstGeom>
          <a:gradFill>
            <a:gsLst>
              <a:gs pos="0">
                <a:schemeClr val="accent4">
                  <a:shade val="51000"/>
                  <a:satMod val="130000"/>
                  <a:alpha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Select a date </a:t>
            </a:r>
          </a:p>
          <a:p>
            <a:pPr algn="ctr"/>
            <a:r>
              <a:rPr lang="it-IT" sz="2800" dirty="0"/>
              <a:t>or date range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OlfoClient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347451" y="2668225"/>
            <a:ext cx="11466259" cy="1174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12775" marR="0" lvl="0" indent="-612775" algn="l" defTabSz="16335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</a:t>
            </a:r>
            <a:r>
              <a:rPr kumimoji="0" lang="it-IT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analytics</a:t>
            </a: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Printable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reports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19190" r="2033" b="11875"/>
          <a:stretch/>
        </p:blipFill>
        <p:spPr bwMode="auto">
          <a:xfrm>
            <a:off x="7072976" y="3629981"/>
            <a:ext cx="9657948" cy="474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 t="22291" r="1962" b="13852"/>
          <a:stretch/>
        </p:blipFill>
        <p:spPr bwMode="auto">
          <a:xfrm>
            <a:off x="4237661" y="4937249"/>
            <a:ext cx="6999504" cy="3667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OlfoClient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Freccia in giù 6"/>
          <p:cNvSpPr/>
          <p:nvPr/>
        </p:nvSpPr>
        <p:spPr>
          <a:xfrm rot="16200000">
            <a:off x="8663029" y="3143441"/>
            <a:ext cx="646018" cy="1894998"/>
          </a:xfrm>
          <a:prstGeom prst="downArrow">
            <a:avLst>
              <a:gd name="adj1" fmla="val 50000"/>
              <a:gd name="adj2" fmla="val 47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6200000">
            <a:off x="9087833" y="3710974"/>
            <a:ext cx="646018" cy="1894998"/>
          </a:xfrm>
          <a:prstGeom prst="downArrow">
            <a:avLst>
              <a:gd name="adj1" fmla="val 50000"/>
              <a:gd name="adj2" fmla="val 47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6200000">
            <a:off x="8392999" y="4143022"/>
            <a:ext cx="646018" cy="1894998"/>
          </a:xfrm>
          <a:prstGeom prst="downArrow">
            <a:avLst>
              <a:gd name="adj1" fmla="val 50000"/>
              <a:gd name="adj2" fmla="val 47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7318459" y="3961732"/>
            <a:ext cx="2046293" cy="929864"/>
            <a:chOff x="2366355" y="2069411"/>
            <a:chExt cx="1135264" cy="609601"/>
          </a:xfrm>
        </p:grpSpPr>
        <p:sp>
          <p:nvSpPr>
            <p:cNvPr id="15" name="Freccia in giù 14"/>
            <p:cNvSpPr/>
            <p:nvPr/>
          </p:nvSpPr>
          <p:spPr>
            <a:xfrm rot="16200000">
              <a:off x="2764197" y="1893228"/>
              <a:ext cx="423517" cy="1051327"/>
            </a:xfrm>
            <a:prstGeom prst="downArrow">
              <a:avLst>
                <a:gd name="adj1" fmla="val 50000"/>
                <a:gd name="adj2" fmla="val 4729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6" name="Picture 2" descr="http://icons.iconarchive.com/icons/double-j-design/ravenna-3d/128/Aler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355" y="2069411"/>
              <a:ext cx="609600" cy="609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o 16"/>
          <p:cNvGrpSpPr/>
          <p:nvPr/>
        </p:nvGrpSpPr>
        <p:grpSpPr>
          <a:xfrm>
            <a:off x="12154157" y="6403642"/>
            <a:ext cx="2768614" cy="2605598"/>
            <a:chOff x="6373958" y="3902497"/>
            <a:chExt cx="1536000" cy="1708183"/>
          </a:xfrm>
        </p:grpSpPr>
        <p:pic>
          <p:nvPicPr>
            <p:cNvPr id="22" name="Picture 6" descr="http://icons.iconarchive.com/icons/antialiasfactory/enterprise-resource-planning/128/Alerts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958" y="4787630"/>
              <a:ext cx="734535" cy="823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sellaDiTesto 18"/>
            <p:cNvSpPr txBox="1"/>
            <p:nvPr/>
          </p:nvSpPr>
          <p:spPr>
            <a:xfrm>
              <a:off x="7108493" y="4964656"/>
              <a:ext cx="801465" cy="383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+mn-lt"/>
                </a:rPr>
                <a:t>ALARM</a:t>
              </a:r>
            </a:p>
          </p:txBody>
        </p:sp>
        <p:sp>
          <p:nvSpPr>
            <p:cNvPr id="20" name="Freccia in giù 19"/>
            <p:cNvSpPr/>
            <p:nvPr/>
          </p:nvSpPr>
          <p:spPr>
            <a:xfrm>
              <a:off x="6547167" y="3902497"/>
              <a:ext cx="314670" cy="700070"/>
            </a:xfrm>
            <a:prstGeom prst="downArrow">
              <a:avLst>
                <a:gd name="adj1" fmla="val 50000"/>
                <a:gd name="adj2" fmla="val 4729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28656"/>
              </p:ext>
            </p:extLst>
          </p:nvPr>
        </p:nvGraphicFramePr>
        <p:xfrm>
          <a:off x="2547486" y="6999359"/>
          <a:ext cx="8005800" cy="1969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997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err="1"/>
                        <a:t>Parameter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err="1"/>
                        <a:t>Rule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err="1"/>
                        <a:t>Limit</a:t>
                      </a:r>
                      <a:r>
                        <a:rPr lang="it-IT" sz="2800" dirty="0"/>
                        <a:t> (</a:t>
                      </a:r>
                      <a:r>
                        <a:rPr lang="it-IT" sz="2800" dirty="0" err="1"/>
                        <a:t>ppb</a:t>
                      </a:r>
                      <a:r>
                        <a:rPr lang="it-IT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99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err="1"/>
                        <a:t>Olfo</a:t>
                      </a:r>
                      <a:r>
                        <a:rPr lang="it-IT" sz="2800" b="0" dirty="0"/>
                        <a:t> 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/>
                        <a:t>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err="1"/>
                        <a:t>Olfo</a:t>
                      </a:r>
                      <a:r>
                        <a:rPr lang="it-IT" sz="2800" b="0" baseline="0" dirty="0"/>
                        <a:t> 179</a:t>
                      </a:r>
                      <a:endParaRPr lang="it-IT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/>
                        <a:t>VOC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/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" name="Gruppo 23"/>
          <p:cNvGrpSpPr/>
          <p:nvPr/>
        </p:nvGrpSpPr>
        <p:grpSpPr>
          <a:xfrm>
            <a:off x="10598292" y="2545535"/>
            <a:ext cx="4530580" cy="4123521"/>
            <a:chOff x="6213030" y="661107"/>
            <a:chExt cx="3065504" cy="3165616"/>
          </a:xfrm>
        </p:grpSpPr>
        <p:pic>
          <p:nvPicPr>
            <p:cNvPr id="25" name="Picture 4" descr="http://icons.iconarchive.com/icons/itzikgur/my-seven/512/Backup-IBM-Server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030" y="661107"/>
              <a:ext cx="3065504" cy="30655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icons.iconarchive.com/icons/rud3boy/mac-apps/128/settings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605" y="2607522"/>
              <a:ext cx="1137675" cy="1219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magine 3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A1A1293A-F468-4636-A99E-EAA741A77A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5" r="19552"/>
          <a:stretch/>
        </p:blipFill>
        <p:spPr>
          <a:xfrm>
            <a:off x="3550337" y="2587662"/>
            <a:ext cx="3176073" cy="381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tia\Desktop\OLFOSENSE\Foto\O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759" y="1768125"/>
            <a:ext cx="11950894" cy="796588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>
          <a:xfrm>
            <a:off x="2347451" y="1610965"/>
            <a:ext cx="9361040" cy="1418015"/>
          </a:xfrm>
        </p:spPr>
        <p:txBody>
          <a:bodyPr/>
          <a:lstStyle/>
          <a:p>
            <a:r>
              <a:rPr lang="it-IT" dirty="0"/>
              <a:t>SMIT Olfo</a:t>
            </a:r>
            <a:br>
              <a:rPr lang="it-IT" dirty="0"/>
            </a:br>
            <a:r>
              <a:rPr lang="it-IT" b="0" dirty="0" err="1"/>
              <a:t>Dispersion</a:t>
            </a:r>
            <a:r>
              <a:rPr lang="it-IT" b="0" dirty="0"/>
              <a:t> </a:t>
            </a:r>
            <a:r>
              <a:rPr lang="it-IT" b="0" dirty="0" err="1"/>
              <a:t>Modeling</a:t>
            </a:r>
            <a:endParaRPr lang="it-IT" b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-172829" y="5008612"/>
            <a:ext cx="2925325" cy="8549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6335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FEATURES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 bwMode="auto">
          <a:xfrm>
            <a:off x="6705744" y="4603440"/>
            <a:ext cx="17551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Input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42597" y="6079604"/>
            <a:ext cx="7385474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ISC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Aermod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(US–EPA) dispersion model</a:t>
            </a: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Fallout plume of odorous compounds</a:t>
            </a: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 on sensitive receptors</a:t>
            </a: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Real-time impact assessment</a:t>
            </a: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 bwMode="auto">
          <a:xfrm>
            <a:off x="6667931" y="5998595"/>
            <a:ext cx="6608543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2400" noProof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OU/m</a:t>
            </a:r>
            <a:r>
              <a:rPr lang="it-IT" sz="2400" baseline="30000" noProof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sz="2400" b="0" i="0" u="none" strike="noStrike" kern="1200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Weather</a:t>
            </a:r>
            <a:r>
              <a:rPr kumimoji="0" lang="it-IT" sz="2400" b="0" i="0" u="none" strike="noStrike" kern="1200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Terrain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data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Process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parameters</a:t>
            </a:r>
            <a:b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(</a:t>
            </a:r>
            <a:r>
              <a:rPr lang="it-IT" sz="18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elevation</a:t>
            </a: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from the ground, </a:t>
            </a:r>
            <a:br>
              <a:rPr lang="it-IT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</a:t>
            </a:r>
            <a:r>
              <a:rPr lang="it-IT" sz="18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odor</a:t>
            </a: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8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emission</a:t>
            </a: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rate, </a:t>
            </a:r>
            <a:br>
              <a:rPr lang="it-IT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temperature…)  </a:t>
            </a:r>
            <a:endParaRPr kumimoji="0" lang="it-IT" sz="2400" b="0" i="0" u="none" strike="noStrike" kern="1200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it-IT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23" name="Segnaposto immagine 22" descr="sfond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618" b="618"/>
          <a:stretch>
            <a:fillRect/>
          </a:stretch>
        </p:blipFill>
        <p:spPr/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0AC1975-CE05-4C1B-97E3-8B3A12D1C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"/>
          <a:stretch/>
        </p:blipFill>
        <p:spPr>
          <a:xfrm>
            <a:off x="10403346" y="4918475"/>
            <a:ext cx="7309766" cy="337524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6F1192-7895-4D6F-9B0C-D57D7D7514B5}"/>
              </a:ext>
            </a:extLst>
          </p:cNvPr>
          <p:cNvSpPr txBox="1"/>
          <p:nvPr/>
        </p:nvSpPr>
        <p:spPr>
          <a:xfrm>
            <a:off x="1402346" y="5503830"/>
            <a:ext cx="774086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62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uiExpand="1" build="p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5902846" y="5593550"/>
            <a:ext cx="351039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4" name="Segnaposto immagine 13" descr="sfond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618" b="618"/>
          <a:stretch>
            <a:fillRect/>
          </a:stretch>
        </p:blipFill>
        <p:spPr/>
      </p:pic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8" name="Picture 3" descr="C:\Users\Mattia\Desktop\smit.jpg"/>
          <p:cNvPicPr>
            <a:picLocks noChangeAspect="1" noChangeArrowheads="1"/>
          </p:cNvPicPr>
          <p:nvPr/>
        </p:nvPicPr>
        <p:blipFill>
          <a:blip r:embed="rId3" cstate="print"/>
          <a:srcRect l="44731" t="63046" r="23723" b="6876"/>
          <a:stretch>
            <a:fillRect/>
          </a:stretch>
        </p:blipFill>
        <p:spPr bwMode="auto">
          <a:xfrm>
            <a:off x="2047800" y="3478315"/>
            <a:ext cx="5205196" cy="279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Mattia\Desktop\smit.jpg"/>
          <p:cNvPicPr>
            <a:picLocks noChangeAspect="1" noChangeArrowheads="1"/>
          </p:cNvPicPr>
          <p:nvPr/>
        </p:nvPicPr>
        <p:blipFill>
          <a:blip r:embed="rId3" cstate="print"/>
          <a:srcRect l="45368" t="15388" r="23916" b="49329"/>
          <a:stretch>
            <a:fillRect/>
          </a:stretch>
        </p:blipFill>
        <p:spPr bwMode="auto">
          <a:xfrm>
            <a:off x="2077421" y="6499276"/>
            <a:ext cx="4590510" cy="296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reccia a destra 9"/>
          <p:cNvSpPr/>
          <p:nvPr/>
        </p:nvSpPr>
        <p:spPr>
          <a:xfrm>
            <a:off x="7973076" y="6088605"/>
            <a:ext cx="1728192" cy="61206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5" descr="Visita guidata_2013-04-18_11-35-27.png">
            <a:extLst>
              <a:ext uri="{FF2B5EF4-FFF2-40B4-BE49-F238E27FC236}">
                <a16:creationId xmlns:a16="http://schemas.microsoft.com/office/drawing/2014/main" id="{7D7831AE-3206-4A45-9409-51C99FBE88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297"/>
          <a:stretch/>
        </p:blipFill>
        <p:spPr bwMode="auto">
          <a:xfrm>
            <a:off x="10350285" y="4063380"/>
            <a:ext cx="6938826" cy="46439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3" name="Immagine 5" descr="Visita guidata_2013-04-18_11-35-2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118" y="1498095"/>
            <a:ext cx="13125898" cy="805589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" name="Immagine 6" descr="Progress Bar - Google Chrome_2013-04-18_11-38-1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877" y="1757628"/>
            <a:ext cx="6202189" cy="3790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tangolo 14"/>
          <p:cNvSpPr/>
          <p:nvPr/>
        </p:nvSpPr>
        <p:spPr>
          <a:xfrm>
            <a:off x="4417680" y="3703340"/>
            <a:ext cx="1485165" cy="1755195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16954522-donna-con-un-freddo-e-fazzolet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2846" y="3478315"/>
            <a:ext cx="1247430" cy="187114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347450" y="1678115"/>
            <a:ext cx="6345705" cy="741750"/>
          </a:xfrm>
        </p:spPr>
        <p:txBody>
          <a:bodyPr/>
          <a:lstStyle/>
          <a:p>
            <a:r>
              <a:rPr lang="de-DE" dirty="0"/>
              <a:t>Multi-</a:t>
            </a:r>
            <a:r>
              <a:rPr lang="de-DE" dirty="0" err="1"/>
              <a:t>parameter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>
                <a:solidFill>
                  <a:schemeClr val="bg1">
                    <a:lumMod val="50000"/>
                  </a:schemeClr>
                </a:solidFill>
              </a:rPr>
              <a:pPr/>
              <a:t>1</a:t>
            </a:fld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magine 6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82380038-09C2-4373-94F9-78F1261DB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79" y="2758235"/>
            <a:ext cx="7788102" cy="5841078"/>
          </a:xfrm>
          <a:prstGeom prst="rect">
            <a:avLst/>
          </a:prstGeom>
        </p:spPr>
      </p:pic>
      <p:sp>
        <p:nvSpPr>
          <p:cNvPr id="84" name="Rectangle 3"/>
          <p:cNvSpPr txBox="1">
            <a:spLocks noChangeArrowheads="1"/>
          </p:cNvSpPr>
          <p:nvPr/>
        </p:nvSpPr>
        <p:spPr>
          <a:xfrm>
            <a:off x="2347451" y="3582653"/>
            <a:ext cx="11044057" cy="48912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Odor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(Olfactometric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Units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 - OU</a:t>
            </a:r>
            <a:r>
              <a:rPr kumimoji="0" lang="it-IT" sz="2400" b="0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E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/m</a:t>
            </a:r>
            <a:r>
              <a:rPr kumimoji="0" lang="it-IT" sz="2400" b="0" i="0" u="none" strike="noStrike" kern="0" cap="none" spc="0" normalizeH="0" baseline="3000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3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)</a:t>
            </a:r>
          </a:p>
          <a:p>
            <a:pPr marR="0" lvl="0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Total VOC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 (ppb)  </a:t>
            </a:r>
          </a:p>
          <a:p>
            <a:pPr marR="0" lvl="0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NH</a:t>
            </a:r>
            <a:r>
              <a:rPr kumimoji="0" lang="it-IT" sz="2400" b="1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3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 &amp; H</a:t>
            </a:r>
            <a:r>
              <a:rPr kumimoji="0" lang="it-IT" sz="2400" b="1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2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S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(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ppb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)  </a:t>
            </a:r>
          </a:p>
          <a:p>
            <a:pPr marR="0" lvl="0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PM10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-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PM2.5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-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PM1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(µg/m</a:t>
            </a:r>
            <a:r>
              <a:rPr kumimoji="0" lang="it-IT" sz="2400" b="0" i="0" u="none" strike="noStrike" kern="0" cap="none" spc="0" normalizeH="0" baseline="3000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3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)</a:t>
            </a:r>
          </a:p>
          <a:p>
            <a:pPr marR="0" lvl="0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2400" b="1" kern="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Weather</a:t>
            </a:r>
            <a:r>
              <a:rPr lang="it-IT" sz="24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2400" b="1" kern="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parameters</a:t>
            </a:r>
            <a:endParaRPr lang="it-IT" sz="2400" b="1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it-IT" sz="2400" b="1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2400" b="1" kern="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Dispersion</a:t>
            </a:r>
            <a:r>
              <a:rPr lang="it-IT" sz="24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2400" b="1" kern="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modeling</a:t>
            </a:r>
            <a:endParaRPr lang="it-IT" sz="2400" b="1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0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39AC8E32-5D5F-4EE4-9559-1BC768A00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6" b="38487"/>
          <a:stretch/>
        </p:blipFill>
        <p:spPr>
          <a:xfrm>
            <a:off x="907291" y="1948145"/>
            <a:ext cx="7963106" cy="7200799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02B1C2D-59DF-4B10-A5FA-0A73E58BE007}"/>
              </a:ext>
            </a:extLst>
          </p:cNvPr>
          <p:cNvSpPr txBox="1">
            <a:spLocks/>
          </p:cNvSpPr>
          <p:nvPr/>
        </p:nvSpPr>
        <p:spPr bwMode="auto">
          <a:xfrm>
            <a:off x="9908291" y="2218175"/>
            <a:ext cx="6795755" cy="9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 sz="3600" noProof="0" dirty="0">
                <a:latin typeface="+mn-lt"/>
              </a:rPr>
              <a:t>Odor complaints management</a:t>
            </a:r>
            <a:endParaRPr kumimoji="0" lang="it-IT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8" name="Immagine 7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B10CDBC4-FFCF-4D3A-A770-BD3426FC3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7"/>
          <a:stretch/>
        </p:blipFill>
        <p:spPr>
          <a:xfrm>
            <a:off x="10043306" y="5323519"/>
            <a:ext cx="6890388" cy="346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8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6A035DF-2A21-4367-A674-BFD20C2F3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Google Shape;136;p29">
            <a:extLst>
              <a:ext uri="{FF2B5EF4-FFF2-40B4-BE49-F238E27FC236}">
                <a16:creationId xmlns:a16="http://schemas.microsoft.com/office/drawing/2014/main" id="{D895D951-1B2F-41CD-8417-8D26F63C49D2}"/>
              </a:ext>
            </a:extLst>
          </p:cNvPr>
          <p:cNvSpPr txBox="1">
            <a:spLocks/>
          </p:cNvSpPr>
          <p:nvPr/>
        </p:nvSpPr>
        <p:spPr>
          <a:xfrm>
            <a:off x="2341062" y="1763161"/>
            <a:ext cx="2346649" cy="86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b="0" cap="all" dirty="0">
                <a:solidFill>
                  <a:srgbClr val="4D4D4D"/>
                </a:solidFill>
                <a:latin typeface="+mn-lt"/>
              </a:rPr>
              <a:t>CASE HISTORY</a:t>
            </a:r>
            <a:endParaRPr lang="it-IT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B41525-3C86-42EB-8BB1-BF8594A692E1}"/>
              </a:ext>
            </a:extLst>
          </p:cNvPr>
          <p:cNvSpPr txBox="1"/>
          <p:nvPr/>
        </p:nvSpPr>
        <p:spPr>
          <a:xfrm>
            <a:off x="2431436" y="2758235"/>
            <a:ext cx="752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Landfill of </a:t>
            </a:r>
            <a:r>
              <a:rPr lang="it-IT" dirty="0" err="1">
                <a:latin typeface="+mn-lt"/>
              </a:rPr>
              <a:t>hazardous</a:t>
            </a:r>
            <a:r>
              <a:rPr lang="it-IT" dirty="0">
                <a:latin typeface="+mn-lt"/>
              </a:rPr>
              <a:t> industrial </a:t>
            </a:r>
            <a:r>
              <a:rPr lang="it-IT" dirty="0" err="1">
                <a:latin typeface="+mn-lt"/>
              </a:rPr>
              <a:t>waste</a:t>
            </a:r>
            <a:r>
              <a:rPr lang="it-IT" dirty="0">
                <a:latin typeface="+mn-lt"/>
              </a:rPr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78FEB9-9D55-4C65-900B-D342779C78D5}"/>
              </a:ext>
            </a:extLst>
          </p:cNvPr>
          <p:cNvSpPr txBox="1"/>
          <p:nvPr/>
        </p:nvSpPr>
        <p:spPr>
          <a:xfrm>
            <a:off x="2482466" y="6853690"/>
            <a:ext cx="6392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+mn-lt"/>
              </a:rPr>
              <a:t>GOALS</a:t>
            </a:r>
            <a:r>
              <a:rPr lang="it-IT" sz="2400" dirty="0"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Odor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/ H</a:t>
            </a:r>
            <a:r>
              <a:rPr lang="it-IT" sz="2400" baseline="-25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S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continuous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monitoring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Dispersion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plume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true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extent</a:t>
            </a:r>
            <a:endParaRPr lang="it-IT" sz="24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Prompt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intervention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: facility staff +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firefighters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latin typeface="+mn-lt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56A31264-C839-4FA4-822F-562414CF1CE4}"/>
              </a:ext>
            </a:extLst>
          </p:cNvPr>
          <p:cNvSpPr txBox="1">
            <a:spLocks/>
          </p:cNvSpPr>
          <p:nvPr/>
        </p:nvSpPr>
        <p:spPr bwMode="auto">
          <a:xfrm>
            <a:off x="10448351" y="3883360"/>
            <a:ext cx="5805645" cy="238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it-IT" sz="2400" b="1" dirty="0" err="1">
                <a:latin typeface="+mn-lt"/>
                <a:ea typeface="+mj-ea"/>
                <a:cs typeface="+mj-cs"/>
              </a:rPr>
              <a:t>Facts</a:t>
            </a:r>
            <a:br>
              <a:rPr lang="it-IT" sz="2400" dirty="0">
                <a:latin typeface="+mn-lt"/>
                <a:ea typeface="+mj-ea"/>
                <a:cs typeface="+mj-cs"/>
              </a:rPr>
            </a:br>
            <a:endParaRPr lang="it-IT" sz="2400" dirty="0">
              <a:latin typeface="+mn-lt"/>
              <a:ea typeface="+mj-ea"/>
              <a:cs typeface="+mj-cs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Area: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6.60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hectares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it-IT" sz="2400" b="0" i="0" u="none" strike="noStrike" kern="1200" cap="none" spc="0" normalizeH="0" baseline="3000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6 sensitive receptors (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houses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+ hospital)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Horography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flat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land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Next to the highway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</a:t>
            </a:r>
          </a:p>
        </p:txBody>
      </p:sp>
      <p:pic>
        <p:nvPicPr>
          <p:cNvPr id="11" name="Immagine 10" descr="Immagine che contiene erba, cielo, esterni, strada&#10;&#10;Descrizione generata automaticamente">
            <a:extLst>
              <a:ext uri="{FF2B5EF4-FFF2-40B4-BE49-F238E27FC236}">
                <a16:creationId xmlns:a16="http://schemas.microsoft.com/office/drawing/2014/main" id="{7E65ADC2-5DE5-4245-ABED-CC1D55615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62" y="3613330"/>
            <a:ext cx="7970583" cy="29756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16BDB9E-BD46-4B1E-A9CF-8C9B94B155C1}"/>
              </a:ext>
            </a:extLst>
          </p:cNvPr>
          <p:cNvSpPr txBox="1">
            <a:spLocks/>
          </p:cNvSpPr>
          <p:nvPr/>
        </p:nvSpPr>
        <p:spPr bwMode="auto">
          <a:xfrm>
            <a:off x="10808391" y="6925290"/>
            <a:ext cx="5445605" cy="186361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OlfoSense network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: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b="1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unit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deployed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on the </a:t>
            </a:r>
            <a:r>
              <a:rPr kumimoji="0" lang="it-IT" sz="2400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main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odor</a:t>
            </a:r>
            <a:r>
              <a:rPr kumimoji="0" lang="it-IT" sz="2400" i="0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source </a:t>
            </a:r>
            <a:endParaRPr lang="it-IT" sz="24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b="1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units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on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perimeter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4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unit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at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the </a:t>
            </a:r>
            <a:r>
              <a:rPr kumimoji="0" lang="it-IT" sz="2400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nearest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downwind</a:t>
            </a:r>
            <a:r>
              <a:rPr kumimoji="0" lang="it-IT" sz="2400" i="0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receptor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3F27618D-8BF3-4CC8-A95A-8F6FBB5FA306}"/>
              </a:ext>
            </a:extLst>
          </p:cNvPr>
          <p:cNvSpPr/>
          <p:nvPr/>
        </p:nvSpPr>
        <p:spPr>
          <a:xfrm>
            <a:off x="9430959" y="7732786"/>
            <a:ext cx="1054360" cy="24862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43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6A035DF-2A21-4367-A674-BFD20C2F3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z="2400" smtClean="0">
                <a:latin typeface="+mn-lt"/>
              </a:rPr>
              <a:pPr/>
              <a:t>21</a:t>
            </a:fld>
            <a:endParaRPr lang="de-DE" sz="2400" dirty="0">
              <a:latin typeface="+mn-lt"/>
            </a:endParaRPr>
          </a:p>
        </p:txBody>
      </p:sp>
      <p:sp>
        <p:nvSpPr>
          <p:cNvPr id="4" name="Google Shape;136;p29">
            <a:extLst>
              <a:ext uri="{FF2B5EF4-FFF2-40B4-BE49-F238E27FC236}">
                <a16:creationId xmlns:a16="http://schemas.microsoft.com/office/drawing/2014/main" id="{79A27EA1-D66B-4AEC-9D14-106205431E27}"/>
              </a:ext>
            </a:extLst>
          </p:cNvPr>
          <p:cNvSpPr txBox="1">
            <a:spLocks/>
          </p:cNvSpPr>
          <p:nvPr/>
        </p:nvSpPr>
        <p:spPr>
          <a:xfrm>
            <a:off x="2341062" y="1763161"/>
            <a:ext cx="2346649" cy="86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b="0" cap="all" dirty="0">
                <a:solidFill>
                  <a:srgbClr val="4D4D4D"/>
                </a:solidFill>
                <a:latin typeface="+mn-lt"/>
              </a:rPr>
              <a:t>CASE HISTORY</a:t>
            </a:r>
            <a:endParaRPr lang="it-IT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DFD726-B3E1-4048-B869-E2B01785B882}"/>
              </a:ext>
            </a:extLst>
          </p:cNvPr>
          <p:cNvSpPr txBox="1"/>
          <p:nvPr/>
        </p:nvSpPr>
        <p:spPr>
          <a:xfrm>
            <a:off x="2392456" y="2668225"/>
            <a:ext cx="5230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+mn-lt"/>
              </a:rPr>
              <a:t>Petrochemical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plant</a:t>
            </a:r>
            <a:r>
              <a:rPr lang="it-IT" dirty="0">
                <a:latin typeface="+mn-lt"/>
              </a:rPr>
              <a:t>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27846A-3531-4934-ADA2-B53371210CE9}"/>
              </a:ext>
            </a:extLst>
          </p:cNvPr>
          <p:cNvSpPr txBox="1"/>
          <p:nvPr/>
        </p:nvSpPr>
        <p:spPr>
          <a:xfrm>
            <a:off x="2478234" y="6614434"/>
            <a:ext cx="669034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C00000"/>
                </a:solidFill>
                <a:latin typeface="+mn-lt"/>
              </a:rPr>
              <a:t>GOALS</a:t>
            </a:r>
            <a:r>
              <a:rPr lang="it-IT" sz="2200" dirty="0"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200" dirty="0"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Pinpoint</a:t>
            </a:r>
            <a:r>
              <a:rPr lang="it-IT" sz="2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the </a:t>
            </a:r>
            <a:r>
              <a:rPr lang="it-IT" sz="2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main</a:t>
            </a:r>
            <a:r>
              <a:rPr lang="it-IT" sz="2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sources </a:t>
            </a:r>
            <a:r>
              <a:rPr lang="it-IT" sz="2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within</a:t>
            </a:r>
            <a:r>
              <a:rPr lang="it-IT" sz="2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the facility &amp; </a:t>
            </a:r>
            <a:br>
              <a:rPr lang="it-IT" sz="2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it-IT" sz="2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carry</a:t>
            </a:r>
            <a:r>
              <a:rPr lang="it-IT" sz="2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out </a:t>
            </a:r>
            <a:r>
              <a:rPr lang="it-IT" sz="2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plant</a:t>
            </a:r>
            <a:r>
              <a:rPr lang="it-IT" sz="2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improvements</a:t>
            </a:r>
            <a:r>
              <a:rPr lang="it-IT" sz="2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(fix up tanks covers)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Dispersion</a:t>
            </a:r>
            <a:r>
              <a:rPr lang="it-IT" sz="2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plume</a:t>
            </a:r>
            <a:r>
              <a:rPr lang="it-IT" sz="2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true</a:t>
            </a:r>
            <a:r>
              <a:rPr lang="it-IT" sz="2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extent</a:t>
            </a:r>
            <a:endParaRPr lang="it-IT" sz="2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Prompt </a:t>
            </a:r>
            <a:r>
              <a:rPr lang="it-IT" sz="2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intervention</a:t>
            </a:r>
            <a:endParaRPr lang="it-IT" sz="2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BAE7556-C811-441A-83AB-D2F27605F214}"/>
              </a:ext>
            </a:extLst>
          </p:cNvPr>
          <p:cNvSpPr txBox="1">
            <a:spLocks/>
          </p:cNvSpPr>
          <p:nvPr/>
        </p:nvSpPr>
        <p:spPr bwMode="auto">
          <a:xfrm>
            <a:off x="2392456" y="3388305"/>
            <a:ext cx="6015269" cy="346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it-IT" sz="2400" b="1" dirty="0" err="1">
                <a:latin typeface="+mn-lt"/>
                <a:ea typeface="+mj-ea"/>
                <a:cs typeface="+mj-cs"/>
              </a:rPr>
              <a:t>Facts</a:t>
            </a:r>
            <a:endParaRPr lang="it-IT" sz="2100" b="1" dirty="0">
              <a:latin typeface="+mn-lt"/>
              <a:ea typeface="+mj-ea"/>
              <a:cs typeface="+mj-cs"/>
            </a:endParaRPr>
          </a:p>
          <a:p>
            <a:pPr lvl="0" eaLnBrk="0" hangingPunct="0">
              <a:defRPr/>
            </a:pPr>
            <a:endParaRPr lang="it-IT" sz="2100" b="1" dirty="0">
              <a:latin typeface="+mn-lt"/>
              <a:ea typeface="+mj-ea"/>
              <a:cs typeface="+mj-cs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Refinery area: 212 hectares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82 tanks of crude oil and finished products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1 receptor (the city - 48000 citizens)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it-IT" sz="2100" dirty="0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Long-standing dispute with the community over offensive </a:t>
            </a:r>
            <a:r>
              <a:rPr lang="it-IT" sz="2100" dirty="0" err="1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odors</a:t>
            </a:r>
            <a:endParaRPr lang="it-IT" sz="2100" dirty="0">
              <a:solidFill>
                <a:schemeClr val="accent4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lvl="0" eaLnBrk="0" hangingPunct="0">
              <a:defRPr/>
            </a:pPr>
            <a:endParaRPr lang="it-IT" sz="2100" dirty="0">
              <a:latin typeface="+mn-lt"/>
              <a:ea typeface="+mj-ea"/>
              <a:cs typeface="+mj-cs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4C600DDE-F4EB-4EA6-91DB-33061E4F70E9}"/>
              </a:ext>
            </a:extLst>
          </p:cNvPr>
          <p:cNvSpPr txBox="1">
            <a:spLocks/>
          </p:cNvSpPr>
          <p:nvPr/>
        </p:nvSpPr>
        <p:spPr bwMode="auto">
          <a:xfrm>
            <a:off x="11030729" y="7057897"/>
            <a:ext cx="5448292" cy="191102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OlfoSense network: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4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b="1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units</a:t>
            </a:r>
            <a:r>
              <a:rPr kumimoji="0" lang="it-IT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deployed</a:t>
            </a:r>
            <a:r>
              <a:rPr kumimoji="0" lang="it-IT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on a </a:t>
            </a:r>
            <a:r>
              <a:rPr kumimoji="0" lang="it-IT" sz="2400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few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run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-down tanks </a:t>
            </a:r>
            <a:endParaRPr lang="it-IT" sz="24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it-IT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400" b="1" i="0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units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on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downwind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perimeter</a:t>
            </a:r>
            <a:endParaRPr kumimoji="0" lang="it-IT" sz="2400" i="0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4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unit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kumimoji="0" lang="it-IT" sz="2400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in the city area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EA8E5E54-A1F7-4C4F-9112-243B7877450D}"/>
              </a:ext>
            </a:extLst>
          </p:cNvPr>
          <p:cNvSpPr/>
          <p:nvPr/>
        </p:nvSpPr>
        <p:spPr>
          <a:xfrm>
            <a:off x="9728271" y="7863763"/>
            <a:ext cx="1054360" cy="24862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11" name="Immagine 10" descr="Immagine che contiene fabbrica, cielo, esterni, acqua&#10;&#10;Descrizione generata automaticamente">
            <a:extLst>
              <a:ext uri="{FF2B5EF4-FFF2-40B4-BE49-F238E27FC236}">
                <a16:creationId xmlns:a16="http://schemas.microsoft.com/office/drawing/2014/main" id="{74FA2741-C136-4BEA-A56D-2060381A8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14" y="3889219"/>
            <a:ext cx="8157963" cy="23794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3229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B0D51935-DB87-4851-B3CD-D5195EEE9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94" y="3343300"/>
            <a:ext cx="5896727" cy="44225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Immagine 7" descr="Immagine che contiene testo, interni, ingombro&#10;&#10;Descrizione generata automaticamente">
            <a:extLst>
              <a:ext uri="{FF2B5EF4-FFF2-40B4-BE49-F238E27FC236}">
                <a16:creationId xmlns:a16="http://schemas.microsoft.com/office/drawing/2014/main" id="{6C1639D7-5B62-4009-B795-8D7746693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51" y="3449043"/>
            <a:ext cx="5953930" cy="42110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44F93D-FA06-45AF-9CAC-703135AD61EF}"/>
              </a:ext>
            </a:extLst>
          </p:cNvPr>
          <p:cNvSpPr txBox="1"/>
          <p:nvPr/>
        </p:nvSpPr>
        <p:spPr>
          <a:xfrm>
            <a:off x="1942406" y="5504880"/>
            <a:ext cx="2725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+mn-lt"/>
              </a:rPr>
              <a:t>Gateway</a:t>
            </a:r>
            <a:b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UMTS</a:t>
            </a:r>
            <a:b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Data local storage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9459A2-FA0A-4A1E-A2A7-1874BFC5BB0E}"/>
              </a:ext>
            </a:extLst>
          </p:cNvPr>
          <p:cNvSpPr txBox="1"/>
          <p:nvPr/>
        </p:nvSpPr>
        <p:spPr>
          <a:xfrm>
            <a:off x="1942406" y="3212461"/>
            <a:ext cx="315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+mn-lt"/>
              </a:rPr>
              <a:t>Module</a:t>
            </a:r>
            <a:r>
              <a:rPr lang="it-IT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br>
              <a:rPr lang="it-IT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MOS</a:t>
            </a:r>
            <a:b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PID </a:t>
            </a:r>
            <a:b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2XECD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EF56637-8814-4ACB-AC3B-E67133B0E89A}"/>
              </a:ext>
            </a:extLst>
          </p:cNvPr>
          <p:cNvSpPr txBox="1"/>
          <p:nvPr/>
        </p:nvSpPr>
        <p:spPr>
          <a:xfrm>
            <a:off x="1944106" y="7525087"/>
            <a:ext cx="272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+mn-lt"/>
              </a:rPr>
              <a:t>Charcoal filter</a:t>
            </a:r>
            <a:br>
              <a:rPr lang="it-IT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Zero air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Odor Measurement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Picture 2" descr="C:\Users\Mattia\Desktop\qqq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0221" y="3905328"/>
            <a:ext cx="3986872" cy="239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6532916" y="8658824"/>
            <a:ext cx="437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+mn-lt"/>
              </a:rPr>
              <a:t>ODOR UNITS / m</a:t>
            </a:r>
            <a:r>
              <a:rPr lang="it-IT" baseline="30000" dirty="0">
                <a:solidFill>
                  <a:srgbClr val="0070C0"/>
                </a:solidFill>
                <a:latin typeface="+mn-lt"/>
              </a:rPr>
              <a:t>3</a:t>
            </a:r>
            <a:endParaRPr lang="it-IT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221712" y="6403640"/>
            <a:ext cx="426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Dynamic </a:t>
            </a:r>
            <a:r>
              <a:rPr lang="it-IT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Olfactometry</a:t>
            </a:r>
            <a:endParaRPr lang="it-IT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93380" y="6454542"/>
            <a:ext cx="447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t-IT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OlfoSense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MOS </a:t>
            </a:r>
            <a:r>
              <a:rPr lang="it-IT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Array</a:t>
            </a:r>
            <a:endParaRPr lang="it-IT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3" descr="C:\Users\Mattia\Desktop\OLFOSENSE\Foto\Foto\IMG_4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586" y="3860857"/>
            <a:ext cx="3290993" cy="246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eccia bidirezionale orizzontale 10"/>
          <p:cNvSpPr/>
          <p:nvPr/>
        </p:nvSpPr>
        <p:spPr>
          <a:xfrm>
            <a:off x="7523026" y="5368815"/>
            <a:ext cx="2326568" cy="26974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5400000">
            <a:off x="7613036" y="7303740"/>
            <a:ext cx="2205245" cy="31503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085521" y="7078715"/>
            <a:ext cx="535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Prediction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382925" y="2533210"/>
            <a:ext cx="6130211" cy="1121168"/>
          </a:xfrm>
          <a:prstGeom prst="rect">
            <a:avLst/>
          </a:prstGeom>
        </p:spPr>
        <p:txBody>
          <a:bodyPr/>
          <a:lstStyle/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 </a:t>
            </a:r>
            <a:r>
              <a:rPr kumimoji="0" lang="it-IT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Oxide</a:t>
            </a: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Semiconductors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magine 3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77644181-978E-4A3B-BB83-CB6F240F3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80" y="3587753"/>
            <a:ext cx="3777964" cy="2833473"/>
          </a:xfrm>
          <a:prstGeom prst="rect">
            <a:avLst/>
          </a:prstGeom>
        </p:spPr>
      </p:pic>
      <p:sp>
        <p:nvSpPr>
          <p:cNvPr id="17" name="Segnaposto contenuto 20">
            <a:extLst>
              <a:ext uri="{FF2B5EF4-FFF2-40B4-BE49-F238E27FC236}">
                <a16:creationId xmlns:a16="http://schemas.microsoft.com/office/drawing/2014/main" id="{ACFE3F95-0650-404A-8674-6FBC09D03CA7}"/>
              </a:ext>
            </a:extLst>
          </p:cNvPr>
          <p:cNvSpPr txBox="1">
            <a:spLocks/>
          </p:cNvSpPr>
          <p:nvPr/>
        </p:nvSpPr>
        <p:spPr>
          <a:xfrm>
            <a:off x="7478021" y="4162682"/>
            <a:ext cx="3069871" cy="1610888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16335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algorithm </a:t>
            </a:r>
          </a:p>
          <a:p>
            <a:pPr marR="0" lvl="0" algn="l" defTabSz="16335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nbutanol gas)</a:t>
            </a:r>
          </a:p>
          <a:p>
            <a:pPr marL="612775" marR="0" lvl="0" indent="-612775" algn="l" defTabSz="16335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A5931DBB-5B19-4855-97F4-C0FBD141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56" y="7231606"/>
            <a:ext cx="3189640" cy="182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07E4B50B-F776-4C76-83B9-8F3F0EDAC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411" y="5082617"/>
            <a:ext cx="3105345" cy="2329009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>
          <a:xfrm>
            <a:off x="2347450" y="1678115"/>
            <a:ext cx="7695855" cy="741750"/>
          </a:xfrm>
        </p:spPr>
        <p:txBody>
          <a:bodyPr/>
          <a:lstStyle/>
          <a:p>
            <a:r>
              <a:rPr lang="it-IT" dirty="0" err="1"/>
              <a:t>Calibration</a:t>
            </a:r>
            <a:r>
              <a:rPr lang="it-IT" dirty="0"/>
              <a:t> for Odor </a:t>
            </a:r>
            <a:r>
              <a:rPr lang="it-IT" dirty="0" err="1"/>
              <a:t>measurement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5722826" y="4976648"/>
            <a:ext cx="2118697" cy="730537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5722826" y="6157235"/>
            <a:ext cx="2070230" cy="1350150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cxnSpLocks/>
          </p:cNvCxnSpPr>
          <p:nvPr/>
        </p:nvCxnSpPr>
        <p:spPr>
          <a:xfrm flipH="1">
            <a:off x="9296222" y="5791446"/>
            <a:ext cx="1" cy="1260140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1024415" y="5887495"/>
            <a:ext cx="3105345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Prediction</a:t>
            </a:r>
            <a:endParaRPr lang="it-IT" sz="14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Segnaposto contenuto 20"/>
          <p:cNvSpPr txBox="1">
            <a:spLocks/>
          </p:cNvSpPr>
          <p:nvPr/>
        </p:nvSpPr>
        <p:spPr>
          <a:xfrm>
            <a:off x="2371151" y="3118275"/>
            <a:ext cx="8077200" cy="891581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16335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On-site algorithm </a:t>
            </a:r>
          </a:p>
          <a:p>
            <a:pPr marL="612775" marR="0" lvl="0" indent="-612775" algn="l" defTabSz="16335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" descr="C:\Users\Mattia\Desktop\qqq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579" y="4081256"/>
            <a:ext cx="2583287" cy="155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CasellaDiTesto 30"/>
          <p:cNvSpPr txBox="1"/>
          <p:nvPr/>
        </p:nvSpPr>
        <p:spPr>
          <a:xfrm>
            <a:off x="2865042" y="5673271"/>
            <a:ext cx="3172819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On-site samples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3733716" y="6196781"/>
            <a:ext cx="225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OU / m</a:t>
            </a:r>
            <a:r>
              <a:rPr lang="it-IT" b="1" baseline="30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</a:t>
            </a:r>
            <a:endParaRPr lang="it-IT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409F6F-B46A-4FA8-84B6-E933A5C986FD}"/>
              </a:ext>
            </a:extLst>
          </p:cNvPr>
          <p:cNvSpPr/>
          <p:nvPr/>
        </p:nvSpPr>
        <p:spPr bwMode="auto">
          <a:xfrm>
            <a:off x="2523794" y="5431406"/>
            <a:ext cx="3175458" cy="1040864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633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667F1EB-D398-4D09-B53D-D65D38FCFB4F}"/>
              </a:ext>
            </a:extLst>
          </p:cNvPr>
          <p:cNvCxnSpPr>
            <a:cxnSpLocks/>
          </p:cNvCxnSpPr>
          <p:nvPr/>
        </p:nvCxnSpPr>
        <p:spPr>
          <a:xfrm>
            <a:off x="10979410" y="6486851"/>
            <a:ext cx="2841167" cy="25197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>
            <a:extLst>
              <a:ext uri="{FF2B5EF4-FFF2-40B4-BE49-F238E27FC236}">
                <a16:creationId xmlns:a16="http://schemas.microsoft.com/office/drawing/2014/main" id="{2AC56A40-0990-9713-02EA-4B35304CF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71" y="7321616"/>
            <a:ext cx="3189640" cy="182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VOC Measurement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2347450" y="4856388"/>
            <a:ext cx="8415936" cy="289740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it-IT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b="1" i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RANGE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: 5 ppb - 20 ppm   </a:t>
            </a:r>
            <a:br>
              <a:rPr lang="it-IT" dirty="0">
                <a:solidFill>
                  <a:schemeClr val="accent4">
                    <a:lumMod val="50000"/>
                  </a:schemeClr>
                </a:solidFill>
              </a:rPr>
            </a:br>
            <a:endParaRPr lang="it-IT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b="1" i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CAPABILITY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:   ̴320 </a:t>
            </a:r>
            <a:r>
              <a:rPr lang="it-IT" dirty="0" err="1">
                <a:solidFill>
                  <a:schemeClr val="accent4">
                    <a:lumMod val="50000"/>
                  </a:schemeClr>
                </a:solidFill>
              </a:rPr>
              <a:t>compounds</a:t>
            </a:r>
            <a:br>
              <a:rPr lang="it-IT" dirty="0">
                <a:solidFill>
                  <a:schemeClr val="accent4">
                    <a:lumMod val="50000"/>
                  </a:schemeClr>
                </a:solidFill>
              </a:rPr>
            </a:br>
            <a:endParaRPr lang="it-IT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b="1" i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CALIBRATION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it-IT" dirty="0" err="1">
                <a:solidFill>
                  <a:schemeClr val="accent4">
                    <a:lumMod val="50000"/>
                  </a:schemeClr>
                </a:solidFill>
              </a:rPr>
              <a:t>Isobutylene</a:t>
            </a:r>
            <a:endParaRPr lang="it-IT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92456" y="3261508"/>
            <a:ext cx="8281987" cy="621852"/>
          </a:xfrm>
          <a:prstGeom prst="rect">
            <a:avLst/>
          </a:prstGeom>
        </p:spPr>
        <p:txBody>
          <a:bodyPr/>
          <a:lstStyle/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PID (</a:t>
            </a:r>
            <a:r>
              <a:rPr kumimoji="0" lang="it-IT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PhotoIonization</a:t>
            </a:r>
            <a:r>
              <a:rPr kumimoji="0" lang="it-IT" sz="36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Detector) 10.6 </a:t>
            </a:r>
            <a:r>
              <a:rPr kumimoji="0" lang="it-IT" sz="36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4" name="Picture 2" descr="Photo-Ionization Detector (PID) - Vapor enters the PID, Detector Inlet, Positive (bias) electrode, UV Lamp, Vapor exits the PID detector essentially unchanged, Amplifier, Negative (collector) electrode: the ion current is collected, amplified and converted to ppm readings on the digital display.">
            <a:extLst>
              <a:ext uri="{FF2B5EF4-FFF2-40B4-BE49-F238E27FC236}">
                <a16:creationId xmlns:a16="http://schemas.microsoft.com/office/drawing/2014/main" id="{4E14B640-699B-4A59-8E80-83EE2F65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61" y="4530213"/>
            <a:ext cx="8330454" cy="38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>
          <a:xfrm>
            <a:off x="2347450" y="1678115"/>
            <a:ext cx="5580621" cy="74175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 - NH</a:t>
            </a:r>
            <a:r>
              <a:rPr lang="en-US" baseline="-25000" dirty="0"/>
              <a:t>3 </a:t>
            </a:r>
            <a:r>
              <a:rPr lang="en-US" dirty="0"/>
              <a:t>measurements 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47451" y="3118275"/>
            <a:ext cx="9001000" cy="5590812"/>
          </a:xfrm>
          <a:prstGeom prst="rect">
            <a:avLst/>
          </a:prstGeom>
        </p:spPr>
        <p:txBody>
          <a:bodyPr/>
          <a:lstStyle/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Electrochemical</a:t>
            </a: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it-IT" sz="2400" b="1" kern="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RANGE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b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it-IT" sz="2400" b="0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= 5 ppb – 50 ppm </a:t>
            </a:r>
            <a:b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</a:t>
            </a:r>
            <a:r>
              <a:rPr kumimoji="0" lang="it-IT" sz="2400" b="0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it-IT" sz="2400" kern="0" noProof="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5 ppb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100 ppm</a:t>
            </a:r>
          </a:p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1" i="1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CALIBRATION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NH</a:t>
            </a:r>
            <a:r>
              <a:rPr kumimoji="0" lang="it-IT" sz="2400" b="0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lang="it-IT" sz="2400" kern="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</a:t>
            </a:r>
            <a:r>
              <a:rPr kumimoji="0" lang="it-IT" sz="2400" b="0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b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0" i="0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it-IT" sz="2400" b="0" i="0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compounds</a:t>
            </a:r>
            <a:r>
              <a:rPr kumimoji="0" lang="it-IT" sz="2400" b="0" i="0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 </a:t>
            </a:r>
            <a:r>
              <a:rPr kumimoji="0" lang="it-IT" sz="2400" b="0" i="0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petrochemical</a:t>
            </a:r>
            <a:r>
              <a:rPr kumimoji="0" lang="it-IT" sz="2400" b="0" i="0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it-IT" sz="2400" b="0" i="0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anaerobic</a:t>
            </a:r>
            <a:r>
              <a:rPr kumimoji="0" lang="it-IT" sz="2400" b="0" i="0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plants</a:t>
            </a:r>
            <a:r>
              <a:rPr kumimoji="0" lang="it-IT" sz="2400" b="0" i="0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400" b="0" i="0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it-IT" sz="2400" b="0" i="0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Ammonia</a:t>
            </a:r>
            <a:r>
              <a:rPr kumimoji="0" lang="it-IT" sz="2400" b="0" i="0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aerobic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plants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3286" y="4390166"/>
            <a:ext cx="7065785" cy="345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Data Management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392456" y="3257981"/>
            <a:ext cx="7605845" cy="28353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Control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Gateway: GPRS/UMTS</a:t>
            </a: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Server</a:t>
            </a: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b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OlfoClient</a:t>
            </a: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platform</a:t>
            </a: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2775" marR="0" lvl="0" indent="-612775" algn="l" defTabSz="16335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92457" y="6633356"/>
            <a:ext cx="4571206" cy="242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 sz="3600" b="1" dirty="0">
                <a:solidFill>
                  <a:srgbClr val="0070C0"/>
                </a:solidFill>
                <a:latin typeface="+mn-lt"/>
              </a:rPr>
              <a:t>Local Storage</a:t>
            </a:r>
            <a:br>
              <a:rPr lang="it-IT" sz="3600" b="1" dirty="0">
                <a:solidFill>
                  <a:srgbClr val="0070C0"/>
                </a:solidFill>
                <a:latin typeface="+mn-lt"/>
              </a:rPr>
            </a:br>
            <a:endParaRPr lang="it-IT" sz="3600" b="1" dirty="0">
              <a:solidFill>
                <a:srgbClr val="0070C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it-IT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SD card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F2C0F9B-84B1-3DFB-9AD4-022F1859A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01" y="2920443"/>
            <a:ext cx="9518558" cy="634570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OlfoSense Network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19A867-C3B9-412E-AE46-07C0D63A821C}" type="slidenum">
              <a:rPr lang="de-DE" smtClean="0">
                <a:latin typeface="+mn-lt"/>
              </a:rPr>
              <a:pPr/>
              <a:t>8</a:t>
            </a:fld>
            <a:endParaRPr lang="de-DE" dirty="0">
              <a:latin typeface="+mn-lt"/>
            </a:endParaRPr>
          </a:p>
        </p:txBody>
      </p:sp>
      <p:pic>
        <p:nvPicPr>
          <p:cNvPr id="6" name="Picture 4" descr="http://icons.iconarchive.com/icons/itzikgur/my-seven/512/Backup-IBM-Server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2" y="3703630"/>
            <a:ext cx="3600399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018081" y="7979395"/>
            <a:ext cx="4524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n-lt"/>
              </a:rPr>
              <a:t>Database</a:t>
            </a:r>
          </a:p>
        </p:txBody>
      </p:sp>
      <p:pic>
        <p:nvPicPr>
          <p:cNvPr id="8" name="Picture 2" descr="http://icons.iconarchive.com/icons/oxygen-icons.org/oxygen/256/Places-network-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276" y="5509946"/>
            <a:ext cx="1659359" cy="165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cons.iconarchive.com/icons/gakuseisean/ivista-2/256/Misc-Web-Databas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26" y="6269205"/>
            <a:ext cx="1569349" cy="156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973965" y="8609175"/>
            <a:ext cx="423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+mn-lt"/>
              </a:rPr>
              <a:t>Web Services</a:t>
            </a:r>
          </a:p>
        </p:txBody>
      </p:sp>
      <p:cxnSp>
        <p:nvCxnSpPr>
          <p:cNvPr id="11" name="Connettore 1 10"/>
          <p:cNvCxnSpPr/>
          <p:nvPr/>
        </p:nvCxnSpPr>
        <p:spPr>
          <a:xfrm flipV="1">
            <a:off x="10898401" y="4378416"/>
            <a:ext cx="2556284" cy="1291266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0943406" y="6164737"/>
            <a:ext cx="2511279" cy="1387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0988411" y="6614787"/>
            <a:ext cx="2601289" cy="1679063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13463686" y="7767092"/>
            <a:ext cx="2919716" cy="2146938"/>
            <a:chOff x="5044895" y="4259673"/>
            <a:chExt cx="2732324" cy="1708483"/>
          </a:xfrm>
        </p:grpSpPr>
        <p:pic>
          <p:nvPicPr>
            <p:cNvPr id="15" name="Picture 8" descr="http://icons.iconarchive.com/icons/wallpaperfx/3d-bluefx-desktop/128/Monitor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895" y="4259673"/>
              <a:ext cx="1219200" cy="1219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icons.iconarchive.com/icons/hopstarter/sleek-xp-basic/128/Administrator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391" y="4499327"/>
              <a:ext cx="1468828" cy="14688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o 16"/>
          <p:cNvGrpSpPr/>
          <p:nvPr/>
        </p:nvGrpSpPr>
        <p:grpSpPr>
          <a:xfrm>
            <a:off x="13361591" y="5561848"/>
            <a:ext cx="3002581" cy="1809348"/>
            <a:chOff x="5856650" y="2753275"/>
            <a:chExt cx="2809870" cy="1439836"/>
          </a:xfrm>
        </p:grpSpPr>
        <p:pic>
          <p:nvPicPr>
            <p:cNvPr id="18" name="Picture 8" descr="http://icons.iconarchive.com/icons/wallpaperfx/3d-bluefx-desktop/128/Monitor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650" y="2753275"/>
              <a:ext cx="1219200" cy="1219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icons.iconarchive.com/icons/hopstarter/sleek-xp-basic/128/Office-Girl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685" y="2753275"/>
              <a:ext cx="1439835" cy="14398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po 19"/>
          <p:cNvGrpSpPr/>
          <p:nvPr/>
        </p:nvGrpSpPr>
        <p:grpSpPr>
          <a:xfrm>
            <a:off x="13373676" y="2443200"/>
            <a:ext cx="2990501" cy="2643980"/>
            <a:chOff x="5228176" y="382679"/>
            <a:chExt cx="2798563" cy="2104016"/>
          </a:xfrm>
        </p:grpSpPr>
        <p:pic>
          <p:nvPicPr>
            <p:cNvPr id="21" name="Picture 8" descr="http://icons.iconarchive.com/icons/wallpaperfx/3d-bluefx-desktop/128/Monitor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050" y="1172507"/>
              <a:ext cx="1219200" cy="1219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5228176" y="382679"/>
              <a:ext cx="1885948" cy="41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800" b="1" dirty="0">
                  <a:latin typeface="+mn-lt"/>
                </a:rPr>
                <a:t>OLFOCLIENT</a:t>
              </a:r>
            </a:p>
          </p:txBody>
        </p:sp>
        <p:pic>
          <p:nvPicPr>
            <p:cNvPr id="23" name="Picture 6" descr="http://icons.iconarchive.com/icons/hopstarter/sleek-xp-basic/128/Preppy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716" y="1057670"/>
              <a:ext cx="1429023" cy="14290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CasellaDiTesto 23"/>
          <p:cNvSpPr txBox="1"/>
          <p:nvPr/>
        </p:nvSpPr>
        <p:spPr>
          <a:xfrm>
            <a:off x="7973076" y="3073560"/>
            <a:ext cx="342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n-lt"/>
              </a:rPr>
              <a:t>CLOUD</a:t>
            </a:r>
          </a:p>
        </p:txBody>
      </p:sp>
      <p:sp>
        <p:nvSpPr>
          <p:cNvPr id="25" name="Freccia in giù 24"/>
          <p:cNvSpPr/>
          <p:nvPr/>
        </p:nvSpPr>
        <p:spPr>
          <a:xfrm rot="16200000">
            <a:off x="6257881" y="5431657"/>
            <a:ext cx="977278" cy="1597337"/>
          </a:xfrm>
          <a:prstGeom prst="downArrow">
            <a:avLst>
              <a:gd name="adj1" fmla="val 50000"/>
              <a:gd name="adj2" fmla="val 47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2337247" y="6943700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latin typeface="+mn-lt"/>
              </a:rPr>
              <a:t>OLFOSENSE</a:t>
            </a:r>
          </a:p>
        </p:txBody>
      </p:sp>
      <p:sp>
        <p:nvSpPr>
          <p:cNvPr id="32" name="Freccia in giù 31"/>
          <p:cNvSpPr/>
          <p:nvPr/>
        </p:nvSpPr>
        <p:spPr>
          <a:xfrm rot="16200000">
            <a:off x="6595758" y="4248406"/>
            <a:ext cx="977278" cy="1597337"/>
          </a:xfrm>
          <a:prstGeom prst="downArrow">
            <a:avLst>
              <a:gd name="adj1" fmla="val 50000"/>
              <a:gd name="adj2" fmla="val 47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in giù 32"/>
          <p:cNvSpPr/>
          <p:nvPr/>
        </p:nvSpPr>
        <p:spPr>
          <a:xfrm rot="16200000">
            <a:off x="5807831" y="4903840"/>
            <a:ext cx="977278" cy="1597337"/>
          </a:xfrm>
          <a:prstGeom prst="downArrow">
            <a:avLst>
              <a:gd name="adj1" fmla="val 50000"/>
              <a:gd name="adj2" fmla="val 47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Picture 2" descr="http://icons.iconarchive.com/icons/double-j-design/ravenna-3d/128/Lock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51" y="4873760"/>
            <a:ext cx="1305145" cy="130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C315960E-E0A6-4F6C-83C5-CAB7DE616A7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r="21272"/>
          <a:stretch/>
        </p:blipFill>
        <p:spPr>
          <a:xfrm>
            <a:off x="3247551" y="3705182"/>
            <a:ext cx="2164407" cy="2833473"/>
          </a:xfrm>
          <a:prstGeom prst="rect">
            <a:avLst/>
          </a:prstGeom>
        </p:spPr>
      </p:pic>
      <p:pic>
        <p:nvPicPr>
          <p:cNvPr id="5" name="Immagine 4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40F6DE0A-30FB-403F-9A56-EFA9AC5C07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r="21272"/>
          <a:stretch/>
        </p:blipFill>
        <p:spPr>
          <a:xfrm>
            <a:off x="1157793" y="3750187"/>
            <a:ext cx="2164407" cy="283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4" grpId="0"/>
      <p:bldP spid="25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AIRSENSE">
      <a:dk1>
        <a:srgbClr val="004494"/>
      </a:dk1>
      <a:lt1>
        <a:srgbClr val="FFFFFF"/>
      </a:lt1>
      <a:dk2>
        <a:srgbClr val="33B2A7"/>
      </a:dk2>
      <a:lt2>
        <a:srgbClr val="FFFFFF"/>
      </a:lt2>
      <a:accent1>
        <a:srgbClr val="004494"/>
      </a:accent1>
      <a:accent2>
        <a:srgbClr val="33B2A7"/>
      </a:accent2>
      <a:accent3>
        <a:srgbClr val="FFFFFF"/>
      </a:accent3>
      <a:accent4>
        <a:srgbClr val="595959"/>
      </a:accent4>
      <a:accent5>
        <a:srgbClr val="D1E6FF"/>
      </a:accent5>
      <a:accent6>
        <a:srgbClr val="2D2D8A"/>
      </a:accent6>
      <a:hlink>
        <a:srgbClr val="33B2A7"/>
      </a:hlink>
      <a:folHlink>
        <a:srgbClr val="BAECE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633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633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478</Words>
  <Application>Microsoft Office PowerPoint</Application>
  <PresentationFormat>Personalizzato</PresentationFormat>
  <Paragraphs>152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Bebas Neue</vt:lpstr>
      <vt:lpstr>Calibri</vt:lpstr>
      <vt:lpstr>Courier New</vt:lpstr>
      <vt:lpstr>Times New Roman</vt:lpstr>
      <vt:lpstr>Wingdings</vt:lpstr>
      <vt:lpstr>Standarddesign</vt:lpstr>
      <vt:lpstr>OLFOSENSE  Instrumental Odor Monitoring System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AIRSENSE Analytics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Falk Reimann;Felix Lange</dc:creator>
  <cp:lastModifiedBy>MATTIA CRIVELLI</cp:lastModifiedBy>
  <cp:revision>379</cp:revision>
  <dcterms:created xsi:type="dcterms:W3CDTF">2014-09-02T10:51:01Z</dcterms:created>
  <dcterms:modified xsi:type="dcterms:W3CDTF">2022-06-08T10:34:02Z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