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7"/>
  </p:notesMasterIdLst>
  <p:handoutMasterIdLst>
    <p:handoutMasterId r:id="rId18"/>
  </p:handoutMasterIdLst>
  <p:sldIdLst>
    <p:sldId id="426" r:id="rId2"/>
    <p:sldId id="441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5" r:id="rId11"/>
    <p:sldId id="496" r:id="rId12"/>
    <p:sldId id="497" r:id="rId13"/>
    <p:sldId id="484" r:id="rId14"/>
    <p:sldId id="494" r:id="rId15"/>
    <p:sldId id="425" r:id="rId16"/>
  </p:sldIdLst>
  <p:sldSz cx="9144000" cy="6858000" type="screen4x3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62B0C94-6F78-442F-93C8-B08016820263}">
          <p14:sldIdLst>
            <p14:sldId id="426"/>
            <p14:sldId id="441"/>
            <p14:sldId id="487"/>
            <p14:sldId id="488"/>
            <p14:sldId id="489"/>
            <p14:sldId id="490"/>
            <p14:sldId id="491"/>
            <p14:sldId id="492"/>
            <p14:sldId id="493"/>
            <p14:sldId id="495"/>
            <p14:sldId id="496"/>
            <p14:sldId id="497"/>
            <p14:sldId id="484"/>
            <p14:sldId id="494"/>
            <p14:sldId id="425"/>
          </p14:sldIdLst>
        </p14:section>
        <p14:section name="Oddíl bez názvu" id="{991F2D4E-B766-4E5E-B2A0-D220099BED5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2657" autoAdjust="0"/>
  </p:normalViewPr>
  <p:slideViewPr>
    <p:cSldViewPr>
      <p:cViewPr varScale="1">
        <p:scale>
          <a:sx n="70" d="100"/>
          <a:sy n="70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963" cy="50101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3164" y="1"/>
            <a:ext cx="2984963" cy="50101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B6B975BE-3864-4C82-B30C-DAAE2742CD6D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9263"/>
            <a:ext cx="2984963" cy="501013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3164" y="9519263"/>
            <a:ext cx="2984963" cy="501013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4C61EC45-EC42-4A21-A617-B08851481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208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19DCAD00-DC1B-4F3B-869C-36AD7FE9C5F7}" type="datetimeFigureOut">
              <a:rPr lang="cs-CZ"/>
              <a:t>24. 2. 2021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4125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537FA26E-963F-4D48-82D3-92A568641F54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26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FA26E-963F-4D48-82D3-92A568641F5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5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2"/>
          <p:cNvSpPr/>
          <p:nvPr/>
        </p:nvSpPr>
        <p:spPr>
          <a:xfrm>
            <a:off x="107504" y="19338"/>
            <a:ext cx="8064896" cy="6957392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5184576" cy="101811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356992"/>
            <a:ext cx="5184575" cy="1944216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0" name="Obrázek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276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2" descr="SMOCR_blu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60" y="188639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276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2" descr="SMOCR_blu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9509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244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hape 32"/>
          <p:cNvSpPr/>
          <p:nvPr/>
        </p:nvSpPr>
        <p:spPr>
          <a:xfrm>
            <a:off x="107504" y="0"/>
            <a:ext cx="6089762" cy="6957392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33"/>
          <p:cNvSpPr/>
          <p:nvPr/>
        </p:nvSpPr>
        <p:spPr>
          <a:xfrm>
            <a:off x="-2420" y="0"/>
            <a:ext cx="5861162" cy="6957392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5" name="Obrázek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276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2" descr="SMOCR_blu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9509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950" y="4293096"/>
            <a:ext cx="5218154" cy="19381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251520" y="2348880"/>
            <a:ext cx="1944216" cy="1500187"/>
          </a:xfrm>
        </p:spPr>
        <p:txBody>
          <a:bodyPr anchor="b">
            <a:noAutofit/>
          </a:bodyPr>
          <a:lstStyle>
            <a:lvl1pPr marL="0" indent="0">
              <a:buNone/>
              <a:defRPr sz="96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č.</a:t>
            </a:r>
          </a:p>
        </p:txBody>
      </p:sp>
    </p:spTree>
    <p:extLst>
      <p:ext uri="{BB962C8B-B14F-4D97-AF65-F5344CB8AC3E}">
        <p14:creationId xmlns:p14="http://schemas.microsoft.com/office/powerpoint/2010/main" val="3857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3250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E6F6601C-917D-4FBD-8E76-42B6F45C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1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508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5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51920" y="1556792"/>
            <a:ext cx="32508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851920" y="2204864"/>
            <a:ext cx="325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</a:t>
            </a:r>
          </a:p>
          <a:p>
            <a:pPr lvl="0"/>
            <a:r>
              <a:rPr lang="cs-CZ" dirty="0" err="1"/>
              <a:t>hy</a:t>
            </a:r>
            <a:r>
              <a:rPr lang="cs-CZ" dirty="0"/>
              <a:t>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E6F6601C-917D-4FBD-8E76-42B6F45C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0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E6F6601C-917D-4FBD-8E76-42B6F45C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5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E6F6601C-917D-4FBD-8E76-42B6F45C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5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03648" y="69269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03648" y="5373216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E6F6601C-917D-4FBD-8E76-42B6F45C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491064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07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1" name="Obrázek 1" descr="image0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276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2" descr="SMOCR_blue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9509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F6601C-917D-4FBD-8E76-42B6F45C862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26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3188"/>
            <a:ext cx="2133600" cy="365125"/>
          </a:xfrm>
        </p:spPr>
        <p:txBody>
          <a:bodyPr/>
          <a:lstStyle/>
          <a:p>
            <a:fld id="{E6F6601C-917D-4FBD-8E76-42B6F45C862A}" type="slidenum">
              <a:rPr lang="cs-CZ" smtClean="0"/>
              <a:t>1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body" idx="1"/>
          </p:nvPr>
        </p:nvSpPr>
        <p:spPr>
          <a:xfrm>
            <a:off x="287143" y="3212976"/>
            <a:ext cx="4968552" cy="2160240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2"/>
                </a:solidFill>
              </a:rPr>
              <a:t>Projekt CSS</a:t>
            </a:r>
          </a:p>
          <a:p>
            <a:pPr algn="ctr"/>
            <a:endParaRPr lang="cs-CZ" sz="2000" b="1" dirty="0">
              <a:solidFill>
                <a:schemeClr val="tx2"/>
              </a:solidFill>
            </a:endParaRPr>
          </a:p>
          <a:p>
            <a:pPr algn="ctr"/>
            <a:r>
              <a:rPr lang="cs-CZ" sz="2000" b="1" dirty="0">
                <a:solidFill>
                  <a:schemeClr val="tx2"/>
                </a:solidFill>
              </a:rPr>
              <a:t>Středočeský kraj, Liberecký kraj, Ústecký kraj</a:t>
            </a:r>
          </a:p>
          <a:p>
            <a:pPr algn="ctr"/>
            <a:endParaRPr lang="cs-CZ" sz="2000" b="1" dirty="0">
              <a:solidFill>
                <a:schemeClr val="tx2"/>
              </a:solidFill>
            </a:endParaRPr>
          </a:p>
          <a:p>
            <a:pPr algn="ctr"/>
            <a:r>
              <a:rPr lang="cs-CZ" sz="2000" b="1" dirty="0">
                <a:solidFill>
                  <a:schemeClr val="tx2"/>
                </a:solidFill>
              </a:rPr>
              <a:t>Expert: Ing. Bronislava Bolcková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7252" y="836712"/>
            <a:ext cx="5218154" cy="1938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/>
                </a:solidFill>
              </a:rPr>
              <a:t>Posilování administrativní kapacity obcí na bázi meziobecní spolupráce</a:t>
            </a:r>
            <a:br>
              <a:rPr lang="cs-CZ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38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E30C82-8C37-451B-9B62-4D3AFA3B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0728"/>
            <a:ext cx="6491064" cy="652934"/>
          </a:xfrm>
        </p:spPr>
        <p:txBody>
          <a:bodyPr/>
          <a:lstStyle/>
          <a:p>
            <a:r>
              <a:rPr lang="cs-CZ" sz="2800" dirty="0"/>
              <a:t>Hradec Králové</a:t>
            </a:r>
            <a:endParaRPr lang="en-US" sz="2800" dirty="0"/>
          </a:p>
        </p:txBody>
      </p:sp>
      <p:pic>
        <p:nvPicPr>
          <p:cNvPr id="3" name="Obrázek 2" descr="Obsah obrázku osoba, strop, interiér, stojící&#10;&#10;Popis byl vytvořen automaticky">
            <a:extLst>
              <a:ext uri="{FF2B5EF4-FFF2-40B4-BE49-F238E27FC236}">
                <a16:creationId xmlns:a16="http://schemas.microsoft.com/office/drawing/2014/main" id="{A9368CF8-3C56-4308-ACB2-4E0579A53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28"/>
          <a:stretch/>
        </p:blipFill>
        <p:spPr>
          <a:xfrm>
            <a:off x="1043608" y="1844824"/>
            <a:ext cx="6707088" cy="4525963"/>
          </a:xfrm>
          <a:prstGeom prst="rect">
            <a:avLst/>
          </a:prstGeom>
          <a:noFill/>
        </p:spPr>
      </p:pic>
      <p:sp>
        <p:nvSpPr>
          <p:cNvPr id="2" name="Zástupný symbol pro číslo snímku 1" hidden="1">
            <a:extLst>
              <a:ext uri="{FF2B5EF4-FFF2-40B4-BE49-F238E27FC236}">
                <a16:creationId xmlns:a16="http://schemas.microsoft.com/office/drawing/2014/main" id="{0AFC3498-1354-4840-9110-568623B3B2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6F6601C-917D-4FBD-8E76-42B6F45C862A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4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5E595C-1F77-4E7A-8B6D-D9D0098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601C-917D-4FBD-8E76-42B6F45C862A}" type="slidenum">
              <a:rPr lang="cs-CZ" smtClean="0"/>
              <a:t>11</a:t>
            </a:fld>
            <a:endParaRPr lang="cs-CZ"/>
          </a:p>
        </p:txBody>
      </p:sp>
      <p:pic>
        <p:nvPicPr>
          <p:cNvPr id="4" name="Zástupný obsah 4" descr="Obsah obrázku budova, exteriér, skupina, dítě&#10;&#10;Popis byl vytvořen automaticky">
            <a:extLst>
              <a:ext uri="{FF2B5EF4-FFF2-40B4-BE49-F238E27FC236}">
                <a16:creationId xmlns:a16="http://schemas.microsoft.com/office/drawing/2014/main" id="{47558B66-8BC5-41AA-9FC6-3393ACF13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5345"/>
            <a:ext cx="7090655" cy="53179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DD92D8-FEC3-45B5-A5F2-55EFB882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5396188"/>
            <a:ext cx="5544616" cy="652934"/>
          </a:xfrm>
        </p:spPr>
        <p:txBody>
          <a:bodyPr/>
          <a:lstStyle/>
          <a:p>
            <a:r>
              <a:rPr lang="cs-CZ" sz="3200" dirty="0"/>
              <a:t>Nádvoří Český </a:t>
            </a:r>
            <a:r>
              <a:rPr lang="cs-CZ" sz="3200" dirty="0" err="1"/>
              <a:t>Šternberk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79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8688A4A-96E5-49D6-910F-D19C1365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6491064" cy="652934"/>
          </a:xfrm>
        </p:spPr>
        <p:txBody>
          <a:bodyPr/>
          <a:lstStyle/>
          <a:p>
            <a:r>
              <a:rPr lang="cs-CZ" sz="3200" dirty="0"/>
              <a:t>Český </a:t>
            </a:r>
            <a:r>
              <a:rPr lang="cs-CZ" sz="3200" dirty="0" err="1"/>
              <a:t>Šternberk</a:t>
            </a:r>
            <a:endParaRPr lang="en-US" sz="3200" dirty="0"/>
          </a:p>
        </p:txBody>
      </p:sp>
      <p:pic>
        <p:nvPicPr>
          <p:cNvPr id="4" name="Obrázek 3" descr="Obsah obrázku osoba, exteriér, skupina, stojící&#10;&#10;Popis byl vytvořen automaticky">
            <a:extLst>
              <a:ext uri="{FF2B5EF4-FFF2-40B4-BE49-F238E27FC236}">
                <a16:creationId xmlns:a16="http://schemas.microsoft.com/office/drawing/2014/main" id="{864C8BC0-2710-4A10-89A5-048CF22A1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2" b="5512"/>
          <a:stretch/>
        </p:blipFill>
        <p:spPr>
          <a:xfrm rot="21600000">
            <a:off x="971600" y="1657440"/>
            <a:ext cx="6984776" cy="4713348"/>
          </a:xfrm>
          <a:prstGeom prst="rect">
            <a:avLst/>
          </a:prstGeom>
          <a:noFill/>
        </p:spPr>
      </p:pic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CF6E15D5-29F7-4D81-9E8E-60FE9A3F3F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6F6601C-917D-4FBD-8E76-42B6F45C862A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1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3E2E6B3-B412-481F-92F0-866FFBA2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148196"/>
            <a:ext cx="6192688" cy="652934"/>
          </a:xfrm>
        </p:spPr>
        <p:txBody>
          <a:bodyPr/>
          <a:lstStyle/>
          <a:p>
            <a:r>
              <a:rPr lang="cs-CZ" sz="3200" dirty="0"/>
              <a:t>Děkuji všem CSS kolegům </a:t>
            </a:r>
            <a:r>
              <a:rPr lang="cs-CZ" sz="3200" dirty="0">
                <a:sym typeface="Wingdings" panose="05000000000000000000" pitchFamily="2" charset="2"/>
              </a:rPr>
              <a:t></a:t>
            </a:r>
            <a:br>
              <a:rPr lang="cs-CZ" sz="3200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9" name="Obrázek 8" descr="Obsah obrázku osoba, pózování, fotka, skupina&#10;&#10;Popis byl vytvořen automaticky">
            <a:extLst>
              <a:ext uri="{FF2B5EF4-FFF2-40B4-BE49-F238E27FC236}">
                <a16:creationId xmlns:a16="http://schemas.microsoft.com/office/drawing/2014/main" id="{2F69B23B-AD0C-4F8C-B797-16ADD3716A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" b="-1"/>
          <a:stretch/>
        </p:blipFill>
        <p:spPr>
          <a:xfrm>
            <a:off x="1218294" y="1801130"/>
            <a:ext cx="6810089" cy="4595469"/>
          </a:xfrm>
          <a:prstGeom prst="rect">
            <a:avLst/>
          </a:prstGeom>
          <a:noFill/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C6ACD7E-CE11-41D2-9773-C227E9E672A5}"/>
              </a:ext>
            </a:extLst>
          </p:cNvPr>
          <p:cNvSpPr txBox="1">
            <a:spLocks/>
          </p:cNvSpPr>
          <p:nvPr/>
        </p:nvSpPr>
        <p:spPr>
          <a:xfrm rot="20906446">
            <a:off x="264224" y="5440362"/>
            <a:ext cx="7673883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710746A-0D18-456E-A676-A202830F458A}"/>
              </a:ext>
            </a:extLst>
          </p:cNvPr>
          <p:cNvSpPr txBox="1">
            <a:spLocks/>
          </p:cNvSpPr>
          <p:nvPr/>
        </p:nvSpPr>
        <p:spPr>
          <a:xfrm>
            <a:off x="3079849" y="1148197"/>
            <a:ext cx="4378628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8A1C79-224C-49A8-9718-5F75B777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601C-917D-4FBD-8E76-42B6F45C862A}" type="slidenum">
              <a:rPr lang="cs-CZ" smtClean="0"/>
              <a:t>14</a:t>
            </a:fld>
            <a:endParaRPr lang="cs-CZ"/>
          </a:p>
        </p:txBody>
      </p:sp>
      <p:pic>
        <p:nvPicPr>
          <p:cNvPr id="4" name="Obrázek 3" descr="Obsah obrázku osoba, patro, interiér, lidé&#10;&#10;Popis byl vytvořen automaticky">
            <a:extLst>
              <a:ext uri="{FF2B5EF4-FFF2-40B4-BE49-F238E27FC236}">
                <a16:creationId xmlns:a16="http://schemas.microsoft.com/office/drawing/2014/main" id="{605343BF-36F4-4FAC-93A2-E9B518B0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06278"/>
            <a:ext cx="6196077" cy="46470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0CB722-2713-4E12-9A66-E97828D7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1" y="623891"/>
            <a:ext cx="5836037" cy="715113"/>
          </a:xfrm>
        </p:spPr>
        <p:txBody>
          <a:bodyPr/>
          <a:lstStyle/>
          <a:p>
            <a:r>
              <a:rPr lang="cs-CZ" sz="2800" dirty="0"/>
              <a:t>…a děkuji i kolegům Expertům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3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611560" y="1484784"/>
            <a:ext cx="5218154" cy="2724322"/>
          </a:xfrm>
        </p:spPr>
        <p:txBody>
          <a:bodyPr/>
          <a:lstStyle/>
          <a:p>
            <a:r>
              <a:rPr lang="cs-CZ" sz="1600" dirty="0"/>
              <a:t>Ing. Bronislava </a:t>
            </a:r>
            <a:r>
              <a:rPr lang="cs-CZ" sz="1600" dirty="0" err="1"/>
              <a:t>bolckovÁ</a:t>
            </a:r>
            <a:br>
              <a:rPr lang="cs-CZ" sz="1600" dirty="0"/>
            </a:br>
            <a:r>
              <a:rPr lang="cs-CZ" sz="1200" dirty="0"/>
              <a:t>expert pro komunikaci s DSO</a:t>
            </a:r>
            <a:br>
              <a:rPr lang="cs-CZ" sz="1600" dirty="0"/>
            </a:br>
            <a:r>
              <a:rPr lang="cs-CZ" sz="1600" dirty="0"/>
              <a:t> </a:t>
            </a:r>
            <a:br>
              <a:rPr lang="cs-CZ" sz="1600" dirty="0"/>
            </a:br>
            <a:r>
              <a:rPr lang="cs-CZ" sz="1600" dirty="0">
                <a:solidFill>
                  <a:srgbClr val="0070C0"/>
                </a:solidFill>
              </a:rPr>
              <a:t>Svaz měst a obcí ČR</a:t>
            </a:r>
            <a:br>
              <a:rPr lang="cs-CZ" sz="1600" dirty="0"/>
            </a:br>
            <a:r>
              <a:rPr lang="cs-CZ" sz="1600" b="0" dirty="0"/>
              <a:t>5. května 1640/65 </a:t>
            </a:r>
            <a:br>
              <a:rPr lang="cs-CZ" sz="1600" b="0" dirty="0"/>
            </a:br>
            <a:r>
              <a:rPr lang="cs-CZ" sz="1600" b="0" dirty="0"/>
              <a:t>budova Kongresového centra Praha</a:t>
            </a:r>
            <a:br>
              <a:rPr lang="cs-CZ" sz="1600" b="0" dirty="0"/>
            </a:br>
            <a:r>
              <a:rPr lang="cs-CZ" sz="1600" b="0" dirty="0"/>
              <a:t>140 00  Praha 4</a:t>
            </a:r>
            <a:br>
              <a:rPr lang="cs-CZ" sz="1600" b="0" dirty="0"/>
            </a:br>
            <a:r>
              <a:rPr lang="cs-CZ" sz="1600" b="0" dirty="0"/>
              <a:t> </a:t>
            </a:r>
            <a:br>
              <a:rPr lang="cs-CZ" sz="1600" b="0" dirty="0"/>
            </a:br>
            <a:br>
              <a:rPr lang="cs-CZ" sz="1600" b="0" dirty="0"/>
            </a:br>
            <a:r>
              <a:rPr lang="cs-CZ" sz="1400" b="0" dirty="0"/>
              <a:t>E-mail: </a:t>
            </a:r>
            <a:r>
              <a:rPr lang="cs-CZ" sz="1400" b="0" u="sng" dirty="0" err="1"/>
              <a:t>bolckova</a:t>
            </a:r>
            <a:r>
              <a:rPr lang="cs-CZ" sz="1400" b="0" u="sng" dirty="0"/>
              <a:t> @ email.cz</a:t>
            </a:r>
            <a:br>
              <a:rPr lang="cs-CZ" sz="1600" b="0" dirty="0"/>
            </a:br>
            <a:br>
              <a:rPr lang="cs-CZ" sz="1400" b="0" dirty="0"/>
            </a:br>
            <a:br>
              <a:rPr lang="cs-CZ" sz="1400" b="0" dirty="0"/>
            </a:br>
            <a:br>
              <a:rPr lang="cs-CZ" sz="1400" dirty="0"/>
            </a:br>
            <a:endParaRPr lang="cs-CZ" sz="1400" b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3188"/>
            <a:ext cx="2133600" cy="365125"/>
          </a:xfrm>
        </p:spPr>
        <p:txBody>
          <a:bodyPr/>
          <a:lstStyle/>
          <a:p>
            <a:fld id="{E6F6601C-917D-4FBD-8E76-42B6F45C862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0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46800"/>
            <a:ext cx="6491064" cy="652934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DSO/CSS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4000" y="1800000"/>
            <a:ext cx="7848872" cy="4370427"/>
          </a:xfrm>
          <a:custGeom>
            <a:avLst/>
            <a:gdLst>
              <a:gd name="connsiteX0" fmla="*/ 0 w 7344816"/>
              <a:gd name="connsiteY0" fmla="*/ 0 h 4493538"/>
              <a:gd name="connsiteX1" fmla="*/ 7344816 w 7344816"/>
              <a:gd name="connsiteY1" fmla="*/ 0 h 4493538"/>
              <a:gd name="connsiteX2" fmla="*/ 7344816 w 7344816"/>
              <a:gd name="connsiteY2" fmla="*/ 4493538 h 4493538"/>
              <a:gd name="connsiteX3" fmla="*/ 0 w 7344816"/>
              <a:gd name="connsiteY3" fmla="*/ 4493538 h 4493538"/>
              <a:gd name="connsiteX4" fmla="*/ 0 w 7344816"/>
              <a:gd name="connsiteY4" fmla="*/ 0 h 4493538"/>
              <a:gd name="connsiteX0" fmla="*/ 0 w 7344816"/>
              <a:gd name="connsiteY0" fmla="*/ 0 h 4493538"/>
              <a:gd name="connsiteX1" fmla="*/ 2998277 w 7344816"/>
              <a:gd name="connsiteY1" fmla="*/ 392142 h 4493538"/>
              <a:gd name="connsiteX2" fmla="*/ 7344816 w 7344816"/>
              <a:gd name="connsiteY2" fmla="*/ 0 h 4493538"/>
              <a:gd name="connsiteX3" fmla="*/ 7344816 w 7344816"/>
              <a:gd name="connsiteY3" fmla="*/ 4493538 h 4493538"/>
              <a:gd name="connsiteX4" fmla="*/ 0 w 7344816"/>
              <a:gd name="connsiteY4" fmla="*/ 4493538 h 4493538"/>
              <a:gd name="connsiteX5" fmla="*/ 0 w 7344816"/>
              <a:gd name="connsiteY5" fmla="*/ 0 h 44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16" h="4493538">
                <a:moveTo>
                  <a:pt x="0" y="0"/>
                </a:moveTo>
                <a:cubicBezTo>
                  <a:pt x="1007447" y="2377"/>
                  <a:pt x="1990830" y="389765"/>
                  <a:pt x="2998277" y="392142"/>
                </a:cubicBezTo>
                <a:lnTo>
                  <a:pt x="7344816" y="0"/>
                </a:lnTo>
                <a:lnTo>
                  <a:pt x="7344816" y="4493538"/>
                </a:lnTo>
                <a:lnTo>
                  <a:pt x="0" y="44935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Středočeský kraj: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DSO    Příbramsko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DSO     CHOPOS</a:t>
            </a:r>
          </a:p>
          <a:p>
            <a:pPr lvl="5">
              <a:buClr>
                <a:schemeClr val="tx2"/>
              </a:buClr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DSO 	Sedlčansko</a:t>
            </a:r>
          </a:p>
          <a:p>
            <a:pPr lvl="5">
              <a:buClr>
                <a:schemeClr val="tx2"/>
              </a:buClr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DSO 	Voticko</a:t>
            </a:r>
          </a:p>
          <a:p>
            <a:pPr lvl="5">
              <a:buClr>
                <a:schemeClr val="tx2"/>
              </a:buClr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DSO 	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Hořovicko</a:t>
            </a: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buClr>
                <a:schemeClr val="tx2"/>
              </a:buClr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DSO 	Ladův kraj</a:t>
            </a:r>
          </a:p>
          <a:p>
            <a:pPr lvl="5">
              <a:buClr>
                <a:schemeClr val="tx2"/>
              </a:buClr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DSO 	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Čáslavsko</a:t>
            </a: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buClr>
                <a:schemeClr val="tx2"/>
              </a:buClr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DSO	Dobříšsko a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Novoknínsko</a:t>
            </a: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buClr>
                <a:schemeClr val="tx2"/>
              </a:buClr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Ústecký kraj: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CSS Chomutovsko</a:t>
            </a:r>
          </a:p>
          <a:p>
            <a:pPr>
              <a:buClr>
                <a:schemeClr val="tx2"/>
              </a:buClr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Liberecký kraj: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CSS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Novoborsko</a:t>
            </a: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47266"/>
            <a:ext cx="8147248" cy="65293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Přínosy pro území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800000"/>
            <a:ext cx="8147248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Snížení administrativy pro obce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Finanční a časová úspora obcí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Řízení/koordinace společných projektů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Jednotné vystupování a účinnější prosazování zájmů obcí navenek při jednání s institucemi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Nárůst informovanosti starostů i veřejnosti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Systematický rozvoj území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Zlepšení komunikace mezi obcemi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Meziobecní spolupráce v době </a:t>
            </a:r>
            <a:r>
              <a:rPr lang="cs-CZ" sz="2400" dirty="0" err="1">
                <a:solidFill>
                  <a:schemeClr val="tx2"/>
                </a:solidFill>
              </a:rPr>
              <a:t>koronavirové</a:t>
            </a:r>
            <a:r>
              <a:rPr lang="cs-CZ" sz="2400" dirty="0">
                <a:solidFill>
                  <a:schemeClr val="tx2"/>
                </a:solidFill>
              </a:rPr>
              <a:t> nákazy</a:t>
            </a:r>
          </a:p>
        </p:txBody>
      </p:sp>
    </p:spTree>
    <p:extLst>
      <p:ext uri="{BB962C8B-B14F-4D97-AF65-F5344CB8AC3E}">
        <p14:creationId xmlns:p14="http://schemas.microsoft.com/office/powerpoint/2010/main" val="33586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47266"/>
            <a:ext cx="8147248" cy="65293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Projekty jednotlivých CSS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800000"/>
            <a:ext cx="8147248" cy="4309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dirty="0">
                <a:solidFill>
                  <a:schemeClr val="accent1"/>
                </a:solidFill>
              </a:rPr>
              <a:t>CSS CHOPOS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22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Koordinátor sociální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Třídění a svoz odpadu prostřednictvím vlastní dopravní firmy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000" dirty="0">
                <a:solidFill>
                  <a:schemeClr val="accent1"/>
                </a:solidFill>
              </a:rPr>
              <a:t>CSS ORP Příbram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26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Propagace regionu v Ústeckém kraji ve spolupráci s CSS Chomutovsko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Propagace regionu ve spolupráci s mikroregionem Mikulovsko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Propagace regionu ve spolupráci s DSO Jilemnicko</a:t>
            </a:r>
          </a:p>
        </p:txBody>
      </p:sp>
    </p:spTree>
    <p:extLst>
      <p:ext uri="{BB962C8B-B14F-4D97-AF65-F5344CB8AC3E}">
        <p14:creationId xmlns:p14="http://schemas.microsoft.com/office/powerpoint/2010/main" val="6355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47266"/>
            <a:ext cx="8147248" cy="65293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Projekty jednotlivých CSS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800000"/>
            <a:ext cx="8147248" cy="43099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accent1"/>
                </a:solidFill>
              </a:rPr>
              <a:t>CSS Sedlčansko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accent1"/>
                </a:solidFill>
              </a:rPr>
              <a:t>24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</a:rPr>
              <a:t>Dopravní obslužnost - zajištění jednotné smlouvy s autobusovým dopravcem.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</a:rPr>
              <a:t>Cyklostezka Sedlčany-Prčice, Krčínova cyklostezka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</a:rPr>
              <a:t>Projekt strategické dokumenty - tvorba 36 strategických dokumentů a pasportů pro členské obce.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accent1"/>
                </a:solidFill>
              </a:rPr>
              <a:t>CSS </a:t>
            </a:r>
            <a:r>
              <a:rPr lang="cs-CZ" sz="3200" dirty="0" err="1">
                <a:solidFill>
                  <a:schemeClr val="accent1"/>
                </a:solidFill>
              </a:rPr>
              <a:t>Voticko</a:t>
            </a:r>
            <a:endParaRPr lang="cs-CZ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accent1"/>
                </a:solidFill>
              </a:rPr>
              <a:t>15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</a:rPr>
              <a:t>Koordinátor sociálních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</a:rPr>
              <a:t>Dopravní obslužnost regionu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</a:rPr>
              <a:t>Cyklostezka </a:t>
            </a:r>
            <a:r>
              <a:rPr lang="cs-CZ" sz="2200" dirty="0" err="1">
                <a:solidFill>
                  <a:schemeClr val="tx2"/>
                </a:solidFill>
              </a:rPr>
              <a:t>Voticko</a:t>
            </a:r>
            <a:r>
              <a:rPr lang="cs-CZ" sz="2200" dirty="0">
                <a:solidFill>
                  <a:schemeClr val="tx2"/>
                </a:solidFill>
              </a:rPr>
              <a:t> - využití drážního tělesa </a:t>
            </a:r>
          </a:p>
        </p:txBody>
      </p:sp>
    </p:spTree>
    <p:extLst>
      <p:ext uri="{BB962C8B-B14F-4D97-AF65-F5344CB8AC3E}">
        <p14:creationId xmlns:p14="http://schemas.microsoft.com/office/powerpoint/2010/main" val="10558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47266"/>
            <a:ext cx="8147248" cy="65293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Projekty jednotlivých CSS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800000"/>
            <a:ext cx="8147248" cy="43099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3200" dirty="0">
                <a:solidFill>
                  <a:schemeClr val="accent1"/>
                </a:solidFill>
              </a:rPr>
              <a:t>CSS </a:t>
            </a:r>
            <a:r>
              <a:rPr lang="cs-CZ" sz="3200" dirty="0" err="1">
                <a:solidFill>
                  <a:schemeClr val="accent1"/>
                </a:solidFill>
              </a:rPr>
              <a:t>Hořovicko</a:t>
            </a:r>
            <a:endParaRPr lang="cs-CZ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accent1"/>
                </a:solidFill>
              </a:rPr>
              <a:t>29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2"/>
                </a:solidFill>
              </a:rPr>
              <a:t>Nízkoprahové centrum pro osoby bez přístřeší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3200" dirty="0">
                <a:solidFill>
                  <a:schemeClr val="accent1"/>
                </a:solidFill>
              </a:rPr>
              <a:t>CSS Ladův kraj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accent1"/>
                </a:solidFill>
              </a:rPr>
              <a:t>24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Projekty Kolem Božkovského jezírka a Krásné vyhlídky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Realizace pravidelných pochodů</a:t>
            </a:r>
          </a:p>
          <a:p>
            <a:pPr marL="0" indent="0">
              <a:buNone/>
            </a:pP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accent1"/>
                </a:solidFill>
              </a:rPr>
              <a:t>CSS Dobříšsko a </a:t>
            </a:r>
            <a:r>
              <a:rPr lang="cs-CZ" sz="3200" dirty="0" err="1">
                <a:solidFill>
                  <a:schemeClr val="accent1"/>
                </a:solidFill>
              </a:rPr>
              <a:t>Novoknínsko</a:t>
            </a:r>
            <a:endParaRPr lang="cs-CZ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accent1"/>
                </a:solidFill>
              </a:rPr>
              <a:t>25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</a:rPr>
              <a:t>Programy rozvoje obcí</a:t>
            </a:r>
          </a:p>
        </p:txBody>
      </p:sp>
    </p:spTree>
    <p:extLst>
      <p:ext uri="{BB962C8B-B14F-4D97-AF65-F5344CB8AC3E}">
        <p14:creationId xmlns:p14="http://schemas.microsoft.com/office/powerpoint/2010/main" val="189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47266"/>
            <a:ext cx="8147248" cy="65293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Projekty jednotlivých CSS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800000"/>
            <a:ext cx="8147248" cy="4309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000" dirty="0">
                <a:solidFill>
                  <a:schemeClr val="accent1"/>
                </a:solidFill>
              </a:rPr>
              <a:t>CSS </a:t>
            </a:r>
            <a:r>
              <a:rPr lang="cs-CZ" sz="3000" dirty="0" err="1">
                <a:solidFill>
                  <a:schemeClr val="accent1"/>
                </a:solidFill>
              </a:rPr>
              <a:t>Čáslavsko</a:t>
            </a:r>
            <a:endParaRPr lang="cs-CZ" sz="3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28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Odkanalizování decentral.systémem domácích čistíren odpadních vod, čističky jsou monitorovány a provozovány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Vodovod pro 6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Projekt Protidrogový vlak – organizování protidrogové prevence pro žáky 8. a 9. tříd z celého Čáslavska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Projekt Bitva 1618 – rekonstrukce bitvy 400leté výročí za účasti vojsk V4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Senior Taxi</a:t>
            </a:r>
          </a:p>
        </p:txBody>
      </p:sp>
    </p:spTree>
    <p:extLst>
      <p:ext uri="{BB962C8B-B14F-4D97-AF65-F5344CB8AC3E}">
        <p14:creationId xmlns:p14="http://schemas.microsoft.com/office/powerpoint/2010/main" val="14842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47266"/>
            <a:ext cx="8147248" cy="65293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Projekty jednotlivých CSS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800000"/>
            <a:ext cx="8147248" cy="4725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>
                <a:solidFill>
                  <a:schemeClr val="accent1"/>
                </a:solidFill>
              </a:rPr>
              <a:t>CSS Novoborsko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19 členských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Společné financování, vytvoření struktury a koordinace sociálních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Založení destinace Lužické a Žitavské hory v rámci struktury destinací Libereckého kraje</a:t>
            </a:r>
          </a:p>
          <a:p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3000" dirty="0">
                <a:solidFill>
                  <a:schemeClr val="accent1"/>
                </a:solidFill>
              </a:rPr>
              <a:t>CSS Chomutovsko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25 členských obcí, jediné CSS v Ústeckém kraji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Mobilní aplikace a </a:t>
            </a:r>
            <a:r>
              <a:rPr lang="cs-CZ" sz="1800" dirty="0" err="1">
                <a:solidFill>
                  <a:schemeClr val="tx2"/>
                </a:solidFill>
              </a:rPr>
              <a:t>infotabule</a:t>
            </a:r>
            <a:r>
              <a:rPr lang="cs-CZ" sz="1800" dirty="0">
                <a:solidFill>
                  <a:schemeClr val="tx2"/>
                </a:solidFill>
              </a:rPr>
              <a:t> I a II – propagace regionu a podpora cestovního ruchu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Poradenství a zajištění služeb praktického lékaře v obcích, služby pošta Partner atp.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Projekt „Chomutovsko komunikuje přívětivě a moderně“ - elektronická úřední deska pro 6 obcí svazku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Kompostéry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E07E003-4690-4ECE-BDB9-729B054A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601C-917D-4FBD-8E76-42B6F45C862A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 descr="Obsah obrázku tráva, exteriér, obloha, budova&#10;&#10;Popis byl vytvořen automaticky">
            <a:extLst>
              <a:ext uri="{FF2B5EF4-FFF2-40B4-BE49-F238E27FC236}">
                <a16:creationId xmlns:a16="http://schemas.microsoft.com/office/drawing/2014/main" id="{FEED1389-3725-486F-A3BD-E1867B764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8" y="930110"/>
            <a:ext cx="7851134" cy="588835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00DBA74-4D53-4EE7-928B-99BF1C851CEA}"/>
              </a:ext>
            </a:extLst>
          </p:cNvPr>
          <p:cNvSpPr txBox="1">
            <a:spLocks/>
          </p:cNvSpPr>
          <p:nvPr/>
        </p:nvSpPr>
        <p:spPr>
          <a:xfrm>
            <a:off x="735058" y="980728"/>
            <a:ext cx="7673883" cy="65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Společné týmové </a:t>
            </a:r>
          </a:p>
          <a:p>
            <a:r>
              <a:rPr lang="cs-CZ" dirty="0">
                <a:solidFill>
                  <a:schemeClr val="bg1"/>
                </a:solidFill>
              </a:rPr>
              <a:t>CSS setkání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252DDF0-46E8-4046-A80D-D16D8A2B6EA4}"/>
              </a:ext>
            </a:extLst>
          </p:cNvPr>
          <p:cNvSpPr txBox="1">
            <a:spLocks/>
          </p:cNvSpPr>
          <p:nvPr/>
        </p:nvSpPr>
        <p:spPr>
          <a:xfrm>
            <a:off x="3974230" y="5927890"/>
            <a:ext cx="4040834" cy="65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>
                <a:solidFill>
                  <a:schemeClr val="bg1"/>
                </a:solidFill>
              </a:rPr>
              <a:t>Rozhledna Špulka</a:t>
            </a:r>
          </a:p>
        </p:txBody>
      </p:sp>
    </p:spTree>
    <p:extLst>
      <p:ext uri="{BB962C8B-B14F-4D97-AF65-F5344CB8AC3E}">
        <p14:creationId xmlns:p14="http://schemas.microsoft.com/office/powerpoint/2010/main" val="24902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12614</TotalTime>
  <Words>510</Words>
  <Application>Microsoft Office PowerPoint</Application>
  <PresentationFormat>Předvádění na obrazovce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3_Motiv systému Office</vt:lpstr>
      <vt:lpstr>  </vt:lpstr>
      <vt:lpstr>DSO/CSS</vt:lpstr>
      <vt:lpstr>Přínosy pro území</vt:lpstr>
      <vt:lpstr>Projekty jednotlivých CSS</vt:lpstr>
      <vt:lpstr>Projekty jednotlivých CSS</vt:lpstr>
      <vt:lpstr>Projekty jednotlivých CSS</vt:lpstr>
      <vt:lpstr>Projekty jednotlivých CSS</vt:lpstr>
      <vt:lpstr>Projekty jednotlivých CSS</vt:lpstr>
      <vt:lpstr>Prezentace aplikace PowerPoint</vt:lpstr>
      <vt:lpstr>Hradec Králové</vt:lpstr>
      <vt:lpstr>Nádvoří Český Šternberk</vt:lpstr>
      <vt:lpstr>Český Šternberk</vt:lpstr>
      <vt:lpstr>Děkuji všem CSS kolegům   </vt:lpstr>
      <vt:lpstr>…a děkuji i kolegům Expertům </vt:lpstr>
      <vt:lpstr>Ing. Bronislava bolckovÁ expert pro komunikaci s DSO   Svaz měst a obcí ČR 5. května 1640/65  budova Kongresového centra Praha 140 00  Praha 4    E-mail: bolckova @ email.cz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Štefanides Lucia</dc:creator>
  <cp:lastModifiedBy>Lízner Antonín</cp:lastModifiedBy>
  <cp:revision>652</cp:revision>
  <cp:lastPrinted>2019-05-13T16:19:57Z</cp:lastPrinted>
  <dcterms:created xsi:type="dcterms:W3CDTF">2016-05-17T08:04:19Z</dcterms:created>
  <dcterms:modified xsi:type="dcterms:W3CDTF">2021-02-24T07:12:35Z</dcterms:modified>
</cp:coreProperties>
</file>