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441" r:id="rId3"/>
    <p:sldId id="487" r:id="rId4"/>
    <p:sldId id="489" r:id="rId5"/>
    <p:sldId id="549" r:id="rId6"/>
    <p:sldId id="529" r:id="rId7"/>
    <p:sldId id="523" r:id="rId8"/>
    <p:sldId id="539" r:id="rId9"/>
    <p:sldId id="494" r:id="rId10"/>
    <p:sldId id="514" r:id="rId11"/>
    <p:sldId id="496" r:id="rId12"/>
    <p:sldId id="550" r:id="rId13"/>
    <p:sldId id="530" r:id="rId14"/>
    <p:sldId id="507" r:id="rId15"/>
    <p:sldId id="532" r:id="rId16"/>
    <p:sldId id="551" r:id="rId17"/>
    <p:sldId id="552" r:id="rId18"/>
    <p:sldId id="553" r:id="rId19"/>
    <p:sldId id="407" r:id="rId20"/>
  </p:sldIdLst>
  <p:sldSz cx="13444538" cy="75628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" userDrawn="1">
          <p15:clr>
            <a:srgbClr val="A4A3A4"/>
          </p15:clr>
        </p15:guide>
        <p15:guide id="2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60000"/>
    <a:srgbClr val="4F81BD"/>
    <a:srgbClr val="DCE6F2"/>
    <a:srgbClr val="FF9900"/>
    <a:srgbClr val="0000FF"/>
    <a:srgbClr val="B8D8F2"/>
    <a:srgbClr val="D4E7F7"/>
    <a:srgbClr val="2581C4"/>
    <a:srgbClr val="E7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236" autoAdjust="0"/>
  </p:normalViewPr>
  <p:slideViewPr>
    <p:cSldViewPr>
      <p:cViewPr varScale="1">
        <p:scale>
          <a:sx n="97" d="100"/>
          <a:sy n="97" d="100"/>
        </p:scale>
        <p:origin x="612" y="90"/>
      </p:cViewPr>
      <p:guideLst>
        <p:guide orient="horz" pos="270"/>
        <p:guide pos="3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4652"/>
    </p:cViewPr>
  </p:sorterViewPr>
  <p:notesViewPr>
    <p:cSldViewPr>
      <p:cViewPr varScale="1">
        <p:scale>
          <a:sx n="50" d="100"/>
          <a:sy n="50" d="100"/>
        </p:scale>
        <p:origin x="-2946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96" cy="4964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894" y="0"/>
            <a:ext cx="2945696" cy="4964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BA907-E156-474F-8BF8-8417292D8765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862"/>
            <a:ext cx="2945696" cy="4964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894" y="9427862"/>
            <a:ext cx="2945696" cy="4964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3493-F494-4F75-B792-97DF01F90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05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27" cy="495915"/>
          </a:xfrm>
          <a:prstGeom prst="rect">
            <a:avLst/>
          </a:prstGeom>
        </p:spPr>
        <p:txBody>
          <a:bodyPr vert="horz" lIns="83658" tIns="41829" rIns="83658" bIns="41829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942" y="1"/>
            <a:ext cx="2944717" cy="495915"/>
          </a:xfrm>
          <a:prstGeom prst="rect">
            <a:avLst/>
          </a:prstGeom>
        </p:spPr>
        <p:txBody>
          <a:bodyPr vert="horz" lIns="83658" tIns="41829" rIns="83658" bIns="41829" rtlCol="0"/>
          <a:lstStyle>
            <a:lvl1pPr algn="r">
              <a:defRPr sz="1100"/>
            </a:lvl1pPr>
          </a:lstStyle>
          <a:p>
            <a:fld id="{DFFBD6AD-0A28-4BFA-B5DB-0888ADB6E6FE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58" tIns="41829" rIns="83658" bIns="4182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171" y="4715364"/>
            <a:ext cx="5437333" cy="4467404"/>
          </a:xfrm>
          <a:prstGeom prst="rect">
            <a:avLst/>
          </a:prstGeom>
        </p:spPr>
        <p:txBody>
          <a:bodyPr vert="horz" lIns="83658" tIns="41829" rIns="83658" bIns="4182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640"/>
            <a:ext cx="2945727" cy="495915"/>
          </a:xfrm>
          <a:prstGeom prst="rect">
            <a:avLst/>
          </a:prstGeom>
        </p:spPr>
        <p:txBody>
          <a:bodyPr vert="horz" lIns="83658" tIns="41829" rIns="83658" bIns="41829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942" y="9428640"/>
            <a:ext cx="2944717" cy="495915"/>
          </a:xfrm>
          <a:prstGeom prst="rect">
            <a:avLst/>
          </a:prstGeom>
        </p:spPr>
        <p:txBody>
          <a:bodyPr vert="horz" lIns="83658" tIns="41829" rIns="83658" bIns="41829" rtlCol="0" anchor="b"/>
          <a:lstStyle>
            <a:lvl1pPr algn="r">
              <a:defRPr sz="1100"/>
            </a:lvl1pPr>
          </a:lstStyle>
          <a:p>
            <a:fld id="{681A4590-45EB-4F25-9DB0-AB78A5910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0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48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66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8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6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1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75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 2018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konci roku 2018 česká ekonomika mírně zrychlila. Za celý rok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vzrostla o 3 %</a:t>
            </a:r>
            <a:r>
              <a:rPr lang="cs-CZ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oproti tomu 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eurozóna pouze o 1,9 %.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Nejvýznamnější složkou růstu v ČR byly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jejichž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růst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 tažen stavebními investicemi, včetně investic do bydlení.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Problematický vývoj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ovšem nastal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zahraničním obchodě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kdy vývozy zboží a služeb rostly 4,5% tempem, zatímco dovozy téměř o 6,0 %.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Důvodem je pokles dynamiky eurozóny: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primárně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Německa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jehož HDP ve 3. čtvrtletí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mezičtvrtletně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pokleslo, ve 4. čtvrtletí stagnovalo,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např. Itálie byla na konci roku 2018 dokonce v mírné recesi.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 2019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odhadujeme růstu české ekonomiky na 2,5 %: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důvodem pomalejšího růstu než v minulém roce je právě vývoj v některých velkých západních ekonomikách, růst eurozóny by měl být pouze 1,4 %,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obecně cyklické oživení ve vyspělých ekonomikách je za svým vrcholem a jejich hospodářský výkon zpomaluje.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rok 2020 očekáváme velmi podobnou dynamiku růstu reálného HDP, jako v tomto roce, konkrétně 2,4 %.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 predikce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považujeme za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značně negativní: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z nich představuje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vystoupením Spojeného království z EU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predikce však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vychází z předpokladu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Spojené království vystoupí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schválenou dohodou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EU (s dohodou, která zachová v maximální možné míře volný pohyb zboží, služeb, osob a kapitálu).</a:t>
            </a:r>
            <a:endParaRPr lang="cs-CZ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7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54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3E4986-3AC3-4568-863E-45BFF1B160B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89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341" y="2344483"/>
            <a:ext cx="114278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1" y="4235196"/>
            <a:ext cx="941117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2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0793" y="428625"/>
            <a:ext cx="12309512" cy="5151958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bk object 17"/>
          <p:cNvSpPr/>
          <p:nvPr/>
        </p:nvSpPr>
        <p:spPr>
          <a:xfrm>
            <a:off x="590793" y="5796005"/>
            <a:ext cx="12309506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1070318" y="3095625"/>
            <a:ext cx="8916590" cy="1547860"/>
          </a:xfrm>
        </p:spPr>
        <p:txBody>
          <a:bodyPr lIns="0" tIns="0" rIns="0" bIns="0"/>
          <a:lstStyle>
            <a:lvl1pPr>
              <a:defRPr sz="5029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Kliknutím lze upravit styl.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1069815" y="5229226"/>
            <a:ext cx="8909298" cy="212815"/>
          </a:xfrm>
        </p:spPr>
        <p:txBody>
          <a:bodyPr lIns="0" tIns="0" rIns="0" bIns="0"/>
          <a:lstStyle>
            <a:lvl1pPr>
              <a:defRPr sz="1383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02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440" y="1764665"/>
            <a:ext cx="7515871" cy="3463449"/>
          </a:xfrm>
        </p:spPr>
        <p:txBody>
          <a:bodyPr/>
          <a:lstStyle>
            <a:lvl1pPr>
              <a:defRPr sz="4652"/>
            </a:lvl1pPr>
            <a:lvl2pPr>
              <a:defRPr sz="4023"/>
            </a:lvl2pPr>
            <a:lvl3pPr>
              <a:defRPr sz="3395"/>
            </a:lvl3pPr>
            <a:lvl4pPr>
              <a:defRPr sz="2892"/>
            </a:lvl4pPr>
            <a:lvl5pPr>
              <a:defRPr sz="2892"/>
            </a:lvl5pPr>
            <a:lvl6pPr>
              <a:defRPr sz="2892"/>
            </a:lvl6pPr>
            <a:lvl7pPr>
              <a:defRPr sz="2892"/>
            </a:lvl7pPr>
            <a:lvl8pPr>
              <a:defRPr sz="2892"/>
            </a:lvl8pPr>
            <a:lvl9pPr>
              <a:defRPr sz="289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29" y="1764665"/>
            <a:ext cx="4423160" cy="4941062"/>
          </a:xfrm>
        </p:spPr>
        <p:txBody>
          <a:bodyPr>
            <a:normAutofit/>
          </a:bodyPr>
          <a:lstStyle>
            <a:lvl1pPr marL="0" indent="0">
              <a:buNone/>
              <a:defRPr sz="2263"/>
            </a:lvl1pPr>
            <a:lvl2pPr marL="655775" indent="0">
              <a:buNone/>
              <a:defRPr sz="1760"/>
            </a:lvl2pPr>
            <a:lvl3pPr marL="1311550" indent="0">
              <a:buNone/>
              <a:defRPr sz="1383"/>
            </a:lvl3pPr>
            <a:lvl4pPr marL="1967324" indent="0">
              <a:buNone/>
              <a:defRPr sz="1257"/>
            </a:lvl4pPr>
            <a:lvl5pPr marL="2623099" indent="0">
              <a:buNone/>
              <a:defRPr sz="1257"/>
            </a:lvl5pPr>
            <a:lvl6pPr marL="3278874" indent="0">
              <a:buNone/>
              <a:defRPr sz="1257"/>
            </a:lvl6pPr>
            <a:lvl7pPr marL="3934649" indent="0">
              <a:buNone/>
              <a:defRPr sz="1257"/>
            </a:lvl7pPr>
            <a:lvl8pPr marL="4590422" indent="0">
              <a:buNone/>
              <a:defRPr sz="1257"/>
            </a:lvl8pPr>
            <a:lvl9pPr marL="5246197" indent="0">
              <a:buNone/>
              <a:defRPr sz="1257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1. dubna 2019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AD2D-456A-4DD8-AD77-8597F30880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598" y="1619753"/>
            <a:ext cx="4226271" cy="2786147"/>
          </a:xfrm>
        </p:spPr>
        <p:txBody>
          <a:bodyPr/>
          <a:lstStyle>
            <a:lvl1pPr algn="r">
              <a:defRPr sz="6035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5809606" y="1619750"/>
            <a:ext cx="63366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50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6598" y="1619752"/>
            <a:ext cx="4226271" cy="928716"/>
          </a:xfrm>
        </p:spPr>
        <p:txBody>
          <a:bodyPr/>
          <a:lstStyle>
            <a:lvl1pPr algn="r">
              <a:defRPr sz="6035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5819691" y="1615740"/>
            <a:ext cx="6336663" cy="1354217"/>
          </a:xfrm>
        </p:spPr>
        <p:txBody>
          <a:bodyPr/>
          <a:lstStyle>
            <a:lvl2pPr marL="812358" indent="-359273">
              <a:buFont typeface="Arial" panose="020B0604020202020204" pitchFamily="34" charset="0"/>
              <a:buChar char="‒"/>
              <a:defRPr/>
            </a:lvl2pPr>
            <a:lvl3pPr marL="1257457" indent="-359273">
              <a:buFont typeface="Arial" panose="020B0604020202020204" pitchFamily="34" charset="0"/>
              <a:buChar char="‒"/>
              <a:defRPr/>
            </a:lvl3pPr>
            <a:lvl4pPr marL="1710542" indent="-359273">
              <a:buFont typeface="Arial" panose="020B0604020202020204" pitchFamily="34" charset="0"/>
              <a:buChar char="‒"/>
              <a:defRPr/>
            </a:lvl4pPr>
            <a:lvl5pPr marL="2163625" indent="-359273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34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590794" y="428625"/>
            <a:ext cx="108658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90793" y="685081"/>
            <a:ext cx="12197241" cy="4660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2"/>
          </p:nvPr>
        </p:nvSpPr>
        <p:spPr>
          <a:xfrm>
            <a:off x="590793" y="1837209"/>
            <a:ext cx="12197241" cy="135421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8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6598" y="1266825"/>
            <a:ext cx="12084921" cy="5410200"/>
          </a:xfrm>
        </p:spPr>
        <p:txBody>
          <a:bodyPr lIns="0" tIns="0" rIns="0" bIns="0">
            <a:noAutofit/>
          </a:bodyPr>
          <a:lstStyle>
            <a:lvl1pPr marL="676632" indent="-455080">
              <a:buFont typeface="Arial" panose="020B0604020202020204" pitchFamily="34" charset="0"/>
              <a:buChar char="‒"/>
              <a:defRPr sz="2263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934111" indent="-359273">
              <a:buFont typeface="Calibri" panose="020F0502020204030204" pitchFamily="34" charset="0"/>
              <a:buChar char="‒"/>
              <a:defRPr sz="2012" baseline="0">
                <a:solidFill>
                  <a:schemeClr val="tx1"/>
                </a:solidFill>
              </a:defRPr>
            </a:lvl2pPr>
            <a:lvl3pPr>
              <a:defRPr sz="1760">
                <a:solidFill>
                  <a:schemeClr val="tx1"/>
                </a:solidFill>
              </a:defRPr>
            </a:lvl3pPr>
            <a:lvl4pPr>
              <a:defRPr sz="2012">
                <a:solidFill>
                  <a:schemeClr val="tx1"/>
                </a:solidFill>
              </a:defRPr>
            </a:lvl4pPr>
            <a:lvl5pPr>
              <a:defRPr sz="2012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590794" y="428625"/>
            <a:ext cx="108658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590794" y="685081"/>
            <a:ext cx="11303901" cy="4660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13"/>
            <a:ext cx="13442941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FEDFA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686598" y="1266825"/>
            <a:ext cx="5884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6913878" y="1266825"/>
            <a:ext cx="5884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590794" y="428625"/>
            <a:ext cx="108658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686598" y="1266825"/>
            <a:ext cx="5884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6913878" y="1266825"/>
            <a:ext cx="588404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590794" y="428625"/>
            <a:ext cx="108658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99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794" y="581025"/>
            <a:ext cx="11303901" cy="580480"/>
          </a:xfrm>
        </p:spPr>
        <p:txBody>
          <a:bodyPr lIns="0" tIns="0" rIns="0" bIns="0"/>
          <a:lstStyle>
            <a:lvl1pPr>
              <a:defRPr sz="3772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6" name="object 4"/>
          <p:cNvSpPr/>
          <p:nvPr userDrawn="1"/>
        </p:nvSpPr>
        <p:spPr>
          <a:xfrm>
            <a:off x="590794" y="428625"/>
            <a:ext cx="1086581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0793" y="428625"/>
            <a:ext cx="12309512" cy="5151958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17" name="bk object 17"/>
          <p:cNvSpPr/>
          <p:nvPr/>
        </p:nvSpPr>
        <p:spPr>
          <a:xfrm>
            <a:off x="590793" y="5796005"/>
            <a:ext cx="12309506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 sz="226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794" y="581025"/>
            <a:ext cx="11303901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7148" y="1637140"/>
            <a:ext cx="111102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7343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590793" y="7137499"/>
            <a:ext cx="4785425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1006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Ekonomický vývoj a veřejné finance v České republice</a:t>
            </a:r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5668422" y="7137499"/>
            <a:ext cx="2165577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1006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5968"/>
            <a:r>
              <a:rPr lang="cs-CZ" smtClean="0"/>
              <a:t>1. dubna 2019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73" r:id="rId4"/>
    <p:sldLayoutId id="2147483662" r:id="rId5"/>
    <p:sldLayoutId id="2147483663" r:id="rId6"/>
    <p:sldLayoutId id="2147483671" r:id="rId7"/>
    <p:sldLayoutId id="2147483664" r:id="rId8"/>
    <p:sldLayoutId id="2147483665" r:id="rId9"/>
    <p:sldLayoutId id="2147483668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matej@mfcr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318" y="2197249"/>
            <a:ext cx="11412591" cy="2691121"/>
          </a:xfrm>
        </p:spPr>
        <p:txBody>
          <a:bodyPr/>
          <a:lstStyle/>
          <a:p>
            <a:r>
              <a:rPr lang="cs-CZ" dirty="0"/>
              <a:t>Závěrečná on line konference projektu </a:t>
            </a:r>
            <a:r>
              <a:rPr lang="cs-CZ" dirty="0" smtClean="0"/>
              <a:t>CSS</a:t>
            </a:r>
            <a:br>
              <a:rPr lang="cs-CZ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cap="none" dirty="0" smtClean="0"/>
              <a:t>Pohled Ministerstva financí</a:t>
            </a:r>
            <a:endParaRPr lang="cs-CZ" cap="none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60153" y="6589737"/>
            <a:ext cx="5794164" cy="55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18" dirty="0">
                <a:solidFill>
                  <a:schemeClr val="bg1"/>
                </a:solidFill>
              </a:rPr>
              <a:t>Miroslav MATEJ</a:t>
            </a:r>
            <a:endParaRPr lang="cs-CZ" sz="3018" cap="all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 smtClean="0"/>
              <a:t>únor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01" y="1693193"/>
            <a:ext cx="8446318" cy="528980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6090"/>
          </a:xfrm>
        </p:spPr>
        <p:txBody>
          <a:bodyPr/>
          <a:lstStyle/>
          <a:p>
            <a:r>
              <a:rPr lang="cs-CZ" dirty="0" smtClean="0"/>
              <a:t>Vývoj české ekonomiky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09701" y="1252623"/>
            <a:ext cx="7075973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63" i="1" dirty="0" smtClean="0"/>
              <a:t>změna </a:t>
            </a:r>
            <a:r>
              <a:rPr lang="cs-CZ" sz="2263" i="1" dirty="0"/>
              <a:t>reálného hrubého domácího produktu v %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65685" y="6968995"/>
            <a:ext cx="679003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60" i="1" dirty="0">
                <a:solidFill>
                  <a:schemeClr val="tx1">
                    <a:lumMod val="75000"/>
                  </a:schemeClr>
                </a:solidFill>
              </a:rPr>
              <a:t>Zdroj: </a:t>
            </a:r>
            <a:r>
              <a:rPr lang="cs-CZ" sz="1760" i="1" dirty="0" smtClean="0">
                <a:solidFill>
                  <a:schemeClr val="tx1">
                    <a:lumMod val="75000"/>
                  </a:schemeClr>
                </a:solidFill>
              </a:rPr>
              <a:t>MF – Makroekonomická predikce ČR, leden 2021</a:t>
            </a:r>
            <a:endParaRPr lang="cs-CZ" sz="176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53" y="1117129"/>
            <a:ext cx="10225136" cy="59156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/>
              <a:t>Hlavní makroekonomické </a:t>
            </a:r>
            <a:r>
              <a:rPr lang="cs-CZ" dirty="0" smtClean="0"/>
              <a:t>indikátory </a:t>
            </a:r>
            <a:r>
              <a:rPr lang="cs-CZ" smtClean="0"/>
              <a:t>(leden 2021)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9748370" y="3997449"/>
            <a:ext cx="43028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63"/>
          </a:p>
        </p:txBody>
      </p:sp>
      <p:sp>
        <p:nvSpPr>
          <p:cNvPr id="16" name="Ovál 15"/>
          <p:cNvSpPr/>
          <p:nvPr/>
        </p:nvSpPr>
        <p:spPr>
          <a:xfrm>
            <a:off x="9748370" y="2125241"/>
            <a:ext cx="43028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63"/>
          </a:p>
        </p:txBody>
      </p:sp>
      <p:sp>
        <p:nvSpPr>
          <p:cNvPr id="17" name="Ovál 16"/>
          <p:cNvSpPr/>
          <p:nvPr/>
        </p:nvSpPr>
        <p:spPr>
          <a:xfrm>
            <a:off x="9748370" y="4573513"/>
            <a:ext cx="43028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63"/>
          </a:p>
        </p:txBody>
      </p:sp>
      <p:sp>
        <p:nvSpPr>
          <p:cNvPr id="19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32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/>
              <a:t>Saldo sektoru vládních institucí a jeho institucionální struktura</a:t>
            </a:r>
          </a:p>
        </p:txBody>
      </p:sp>
      <p:sp>
        <p:nvSpPr>
          <p:cNvPr id="19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12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1" y="1549177"/>
            <a:ext cx="12100069" cy="46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/>
              <a:t>Predikce </a:t>
            </a:r>
            <a:r>
              <a:rPr lang="cs-CZ" dirty="0" smtClean="0"/>
              <a:t>daňových </a:t>
            </a:r>
            <a:r>
              <a:rPr lang="cs-CZ" dirty="0"/>
              <a:t>příjmů </a:t>
            </a:r>
            <a:r>
              <a:rPr lang="cs-CZ" dirty="0" smtClean="0"/>
              <a:t>obcí 2021</a:t>
            </a:r>
            <a:endParaRPr lang="cs-CZ" sz="4023" i="1" dirty="0">
              <a:solidFill>
                <a:schemeClr val="bg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65496" y="154917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000000"/>
                </a:solidFill>
              </a:rPr>
              <a:t>stav k 10. 1</a:t>
            </a:r>
            <a:r>
              <a:rPr lang="cs-CZ" b="1" i="1" dirty="0" smtClean="0">
                <a:solidFill>
                  <a:srgbClr val="000000"/>
                </a:solidFill>
              </a:rPr>
              <a:t>. 2021</a:t>
            </a:r>
            <a:endParaRPr lang="cs-CZ" b="1" i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65496" y="6798868"/>
            <a:ext cx="5088252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60" b="1" i="1" dirty="0">
                <a:solidFill>
                  <a:schemeClr val="tx1">
                    <a:lumMod val="50000"/>
                  </a:schemeClr>
                </a:solidFill>
              </a:rPr>
              <a:t>Pozn.: </a:t>
            </a:r>
            <a:r>
              <a:rPr lang="cs-CZ" sz="1760" i="1" dirty="0">
                <a:solidFill>
                  <a:schemeClr val="tx1">
                    <a:lumMod val="50000"/>
                  </a:schemeClr>
                </a:solidFill>
              </a:rPr>
              <a:t>propočtová predikce podle zákona o RUD</a:t>
            </a:r>
          </a:p>
        </p:txBody>
      </p:sp>
      <p:sp>
        <p:nvSpPr>
          <p:cNvPr id="10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13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96" y="1765201"/>
            <a:ext cx="103057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Sazby úhrad vybraných agend přenesené působnosti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157" y="1189137"/>
            <a:ext cx="9426616" cy="6024911"/>
          </a:xfrm>
          <a:prstGeom prst="rect">
            <a:avLst/>
          </a:prstGeom>
        </p:spPr>
      </p:pic>
      <p:sp>
        <p:nvSpPr>
          <p:cNvPr id="5" name="Zástupný symbol pro číslo snímku 2"/>
          <p:cNvSpPr>
            <a:spLocks noGrp="1"/>
          </p:cNvSpPr>
          <p:nvPr>
            <p:ph type="sldNum" sz="quarter" idx="7"/>
          </p:nvPr>
        </p:nvSpPr>
        <p:spPr>
          <a:xfrm>
            <a:off x="10942668" y="7112309"/>
            <a:ext cx="1989536" cy="154786"/>
          </a:xfrm>
        </p:spPr>
        <p:txBody>
          <a:bodyPr/>
          <a:lstStyle/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2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 smtClean="0"/>
              <a:t>Rozpočtové určení daní od roku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28513" algn="r"/>
            <a:r>
              <a:rPr lang="cs-CZ" dirty="0" smtClean="0"/>
              <a:t> | </a:t>
            </a:r>
            <a:fld id="{81D60167-4931-47E6-BA6A-407CBD079E47}" type="slidenum">
              <a:rPr lang="cs-CZ" smtClean="0"/>
              <a:pPr marL="1328513" algn="r"/>
              <a:t>15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5436" y="5892175"/>
            <a:ext cx="8848897" cy="11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3" b="1" dirty="0" smtClean="0">
                <a:solidFill>
                  <a:srgbClr val="000000"/>
                </a:solidFill>
              </a:rPr>
              <a:t>+ </a:t>
            </a:r>
            <a:r>
              <a:rPr lang="cs-CZ" sz="2263" b="1" dirty="0">
                <a:solidFill>
                  <a:srgbClr val="000000"/>
                </a:solidFill>
              </a:rPr>
              <a:t>výlučná daň:		100 % </a:t>
            </a:r>
            <a:r>
              <a:rPr lang="cs-CZ" sz="2263" dirty="0">
                <a:solidFill>
                  <a:srgbClr val="000000"/>
                </a:solidFill>
              </a:rPr>
              <a:t>z daně z nemovitých věcí</a:t>
            </a:r>
          </a:p>
          <a:p>
            <a:r>
              <a:rPr lang="cs-CZ" sz="2263" b="1" dirty="0" smtClean="0">
                <a:solidFill>
                  <a:srgbClr val="000000"/>
                </a:solidFill>
              </a:rPr>
              <a:t>+ </a:t>
            </a:r>
            <a:r>
              <a:rPr lang="cs-CZ" sz="2263" b="1" dirty="0">
                <a:solidFill>
                  <a:srgbClr val="000000"/>
                </a:solidFill>
              </a:rPr>
              <a:t>daň z hazardu:		65 %</a:t>
            </a:r>
            <a:r>
              <a:rPr lang="cs-CZ" sz="2263" dirty="0">
                <a:solidFill>
                  <a:srgbClr val="000000"/>
                </a:solidFill>
              </a:rPr>
              <a:t> technické hry (obce s hracími automaty)</a:t>
            </a:r>
            <a:endParaRPr lang="cs-CZ" sz="2263" b="1" dirty="0">
              <a:solidFill>
                <a:srgbClr val="000000"/>
              </a:solidFill>
            </a:endParaRPr>
          </a:p>
          <a:p>
            <a:r>
              <a:rPr lang="cs-CZ" sz="2263" b="1" dirty="0">
                <a:solidFill>
                  <a:srgbClr val="000000"/>
                </a:solidFill>
              </a:rPr>
              <a:t>					</a:t>
            </a:r>
            <a:r>
              <a:rPr lang="cs-CZ" sz="2263" b="1" dirty="0" smtClean="0">
                <a:solidFill>
                  <a:srgbClr val="000000"/>
                </a:solidFill>
              </a:rPr>
              <a:t>	30 </a:t>
            </a:r>
            <a:r>
              <a:rPr lang="cs-CZ" sz="2263" b="1" dirty="0">
                <a:solidFill>
                  <a:srgbClr val="000000"/>
                </a:solidFill>
              </a:rPr>
              <a:t>% </a:t>
            </a:r>
            <a:r>
              <a:rPr lang="cs-CZ" sz="2263" dirty="0">
                <a:solidFill>
                  <a:srgbClr val="000000"/>
                </a:solidFill>
              </a:rPr>
              <a:t>ostatní hry</a:t>
            </a:r>
            <a:endParaRPr lang="cs-CZ" sz="2263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18919"/>
              </p:ext>
            </p:extLst>
          </p:nvPr>
        </p:nvGraphicFramePr>
        <p:xfrm>
          <a:off x="601589" y="1241476"/>
          <a:ext cx="11347680" cy="455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List" r:id="rId3" imgW="8848685" imgH="3552838" progId="Excel.Sheet.12">
                  <p:embed/>
                </p:oleObj>
              </mc:Choice>
              <mc:Fallback>
                <p:oleObj name="List" r:id="rId3" imgW="8848685" imgH="3552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589" y="1241476"/>
                        <a:ext cx="11347680" cy="455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0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598" y="1063609"/>
            <a:ext cx="4858732" cy="3714863"/>
          </a:xfrm>
        </p:spPr>
        <p:txBody>
          <a:bodyPr/>
          <a:lstStyle/>
          <a:p>
            <a:r>
              <a:rPr lang="pl-PL" dirty="0" smtClean="0"/>
              <a:t>Meziobecní spolupráce z pohledu MF</a:t>
            </a:r>
            <a:endParaRPr lang="pl-P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50" y="1261145"/>
            <a:ext cx="6180559" cy="41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 smtClean="0"/>
              <a:t>Proč potřebujeme meziobecní spolupráci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28513" algn="r"/>
            <a:r>
              <a:rPr lang="cs-CZ" dirty="0" smtClean="0"/>
              <a:t> | </a:t>
            </a:r>
            <a:fld id="{81D60167-4931-47E6-BA6A-407CBD079E47}" type="slidenum">
              <a:rPr lang="cs-CZ" smtClean="0"/>
              <a:pPr marL="1328513" algn="r"/>
              <a:t>17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925" y="1261145"/>
            <a:ext cx="11974992" cy="557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263" dirty="0" smtClean="0">
                <a:solidFill>
                  <a:srgbClr val="000000"/>
                </a:solidFill>
              </a:rPr>
              <a:t>velký počet malých obcí a z toho plynoucí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nedostatečná administrativní kapacita pro </a:t>
            </a:r>
            <a:r>
              <a:rPr lang="cs-CZ" sz="2263" b="1" dirty="0" smtClean="0">
                <a:solidFill>
                  <a:srgbClr val="000000"/>
                </a:solidFill>
              </a:rPr>
              <a:t>zajištění zejména podpůrných činností </a:t>
            </a:r>
            <a:r>
              <a:rPr lang="cs-CZ" sz="2263" dirty="0" smtClean="0">
                <a:solidFill>
                  <a:srgbClr val="000000"/>
                </a:solidFill>
              </a:rPr>
              <a:t>(účetnictví, rozpočet, výkaznictví; </a:t>
            </a:r>
            <a:r>
              <a:rPr lang="cs-CZ" sz="2263" dirty="0" smtClean="0">
                <a:solidFill>
                  <a:srgbClr val="000000"/>
                </a:solidFill>
              </a:rPr>
              <a:t>(společné) zadávání </a:t>
            </a:r>
            <a:r>
              <a:rPr lang="cs-CZ" sz="2263" dirty="0" smtClean="0">
                <a:solidFill>
                  <a:srgbClr val="000000"/>
                </a:solidFill>
              </a:rPr>
              <a:t>veřejných zakázek, dotační management…)</a:t>
            </a:r>
          </a:p>
          <a:p>
            <a:pPr>
              <a:spcAft>
                <a:spcPts val="1200"/>
              </a:spcAft>
            </a:pPr>
            <a:r>
              <a:rPr lang="cs-CZ" sz="2263" b="1" dirty="0" smtClean="0">
                <a:solidFill>
                  <a:srgbClr val="000000"/>
                </a:solidFill>
              </a:rPr>
              <a:t>CÍL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zajištění vysoké kvality poskytovaných služeb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snížení nákladu na výkon činností</a:t>
            </a:r>
          </a:p>
          <a:p>
            <a:pPr>
              <a:spcAft>
                <a:spcPts val="1200"/>
              </a:spcAft>
            </a:pPr>
            <a:r>
              <a:rPr lang="cs-CZ" sz="2263" b="1" dirty="0" smtClean="0">
                <a:solidFill>
                  <a:srgbClr val="000000"/>
                </a:solidFill>
              </a:rPr>
              <a:t>RIZIKA / VÝZVY</a:t>
            </a:r>
            <a:endParaRPr lang="cs-CZ" sz="2263" b="1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nastavení řídícího a kontrolního systému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63" dirty="0" smtClean="0">
                <a:solidFill>
                  <a:srgbClr val="000000"/>
                </a:solidFill>
              </a:rPr>
              <a:t>odpovědnosti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63" dirty="0" smtClean="0">
                <a:solidFill>
                  <a:srgbClr val="000000"/>
                </a:solidFill>
              </a:rPr>
              <a:t>zajištění auditní stopy o nakládání s veřejnými prostředky a o obsahu účetních případů</a:t>
            </a:r>
            <a:endParaRPr lang="cs-CZ" sz="226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 smtClean="0"/>
              <a:t>Efekty plynoucí z meziobecní spolupráce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28513" algn="r"/>
            <a:r>
              <a:rPr lang="cs-CZ" dirty="0" smtClean="0"/>
              <a:t> | </a:t>
            </a:r>
            <a:fld id="{81D60167-4931-47E6-BA6A-407CBD079E47}" type="slidenum">
              <a:rPr lang="cs-CZ" smtClean="0"/>
              <a:pPr marL="1328513" algn="r"/>
              <a:t>18</a:t>
            </a:fld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925" y="1261145"/>
            <a:ext cx="11974992" cy="600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63" b="1" dirty="0" smtClean="0">
                <a:solidFill>
                  <a:srgbClr val="000000"/>
                </a:solidFill>
              </a:rPr>
              <a:t>Vyšší odbornost a kvalita služeb</a:t>
            </a:r>
            <a:endParaRPr lang="cs-CZ" sz="2263" b="1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specializace na výkon daných činností, posilnění administrativní kapacity, a z toho plynoucí vyšší kvalita poskytovaných služeb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vzájemné předávání zkušeností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lepší podmínky pro práci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efektivnější vzdělávání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možnost zastupování (nemoci, dovolené)</a:t>
            </a:r>
          </a:p>
          <a:p>
            <a:pPr>
              <a:spcAft>
                <a:spcPts val="1200"/>
              </a:spcAft>
            </a:pPr>
            <a:r>
              <a:rPr lang="cs-CZ" sz="2263" b="1" dirty="0" smtClean="0">
                <a:solidFill>
                  <a:srgbClr val="000000"/>
                </a:solidFill>
              </a:rPr>
              <a:t>Efektivnější vynakládání veřejných prostředků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snížení nákladu na výkon činností – obec nemusí platit zaměstnance na každou činnost, ale profituje z činnosti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63" dirty="0" smtClean="0">
                <a:solidFill>
                  <a:srgbClr val="000000"/>
                </a:solidFill>
              </a:rPr>
              <a:t>výhodnější ceny produktů v důsledku vyššího objemu poptávaných služeb nebo dodávek</a:t>
            </a:r>
          </a:p>
          <a:p>
            <a:pPr lvl="1"/>
            <a:endParaRPr lang="cs-CZ" sz="226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594789" y="4285481"/>
            <a:ext cx="10382570" cy="2785955"/>
          </a:xfrm>
        </p:spPr>
        <p:txBody>
          <a:bodyPr/>
          <a:lstStyle/>
          <a:p>
            <a:pPr algn="l">
              <a:spcBef>
                <a:spcPts val="754"/>
              </a:spcBef>
              <a:spcAft>
                <a:spcPts val="754"/>
              </a:spcAft>
            </a:pPr>
            <a:r>
              <a:rPr lang="cs-CZ" sz="5532" dirty="0"/>
              <a:t>Děkuji za pozornost</a:t>
            </a:r>
            <a:r>
              <a:rPr lang="cs-CZ" sz="1509" dirty="0"/>
              <a:t/>
            </a:r>
            <a:br>
              <a:rPr lang="cs-CZ" sz="1509" dirty="0"/>
            </a:br>
            <a:r>
              <a:rPr lang="cs-CZ" sz="2263" dirty="0">
                <a:solidFill>
                  <a:srgbClr val="E73431"/>
                </a:solidFill>
              </a:rPr>
              <a:t>Miroslav MATEJ</a:t>
            </a:r>
            <a:br>
              <a:rPr lang="cs-CZ" sz="2263" dirty="0">
                <a:solidFill>
                  <a:srgbClr val="E73431"/>
                </a:solidFill>
              </a:rPr>
            </a:br>
            <a:r>
              <a:rPr lang="cs-CZ" sz="2263" dirty="0">
                <a:solidFill>
                  <a:srgbClr val="000000"/>
                </a:solidFill>
              </a:rPr>
              <a:t>ředitel odboru Financování územních rozpočtů</a:t>
            </a:r>
            <a:br>
              <a:rPr lang="cs-CZ" sz="2263" dirty="0">
                <a:solidFill>
                  <a:srgbClr val="000000"/>
                </a:solidFill>
              </a:rPr>
            </a:br>
            <a:r>
              <a:rPr lang="cs-CZ" sz="2263" dirty="0">
                <a:solidFill>
                  <a:srgbClr val="000000"/>
                </a:solidFill>
              </a:rPr>
              <a:t>Ministerstvo financí</a:t>
            </a:r>
            <a:r>
              <a:rPr lang="cs-CZ" sz="754" dirty="0">
                <a:solidFill>
                  <a:schemeClr val="tx1"/>
                </a:solidFill>
              </a:rPr>
              <a:t/>
            </a:r>
            <a:br>
              <a:rPr lang="cs-CZ" sz="754" dirty="0">
                <a:solidFill>
                  <a:schemeClr val="tx1"/>
                </a:solidFill>
              </a:rPr>
            </a:br>
            <a:r>
              <a:rPr lang="cs-CZ" sz="1257" dirty="0">
                <a:solidFill>
                  <a:schemeClr val="tx1"/>
                </a:solidFill>
              </a:rPr>
              <a:t/>
            </a:r>
            <a:br>
              <a:rPr lang="cs-CZ" sz="1257" dirty="0">
                <a:solidFill>
                  <a:schemeClr val="tx1"/>
                </a:solidFill>
              </a:rPr>
            </a:br>
            <a:r>
              <a:rPr lang="cs-CZ" sz="2263" dirty="0">
                <a:hlinkClick r:id="rId3"/>
              </a:rPr>
              <a:t>miroslav.matej@mfcr.cz</a:t>
            </a:r>
            <a:r>
              <a:rPr lang="cs-CZ" sz="2263" dirty="0"/>
              <a:t> I </a:t>
            </a:r>
            <a:r>
              <a:rPr lang="cs-CZ" sz="2263" u="sng" dirty="0"/>
              <a:t>monitor.statnipokladna.cz</a:t>
            </a:r>
            <a:br>
              <a:rPr lang="cs-CZ" sz="2263" u="sng" dirty="0"/>
            </a:br>
            <a:r>
              <a:rPr lang="cs-CZ" sz="2263" u="sng" dirty="0"/>
              <a:t>https://www.mfcr.cz/cs/verejny-sektor/uzemni-rozpocty/metodicka-podpora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328513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328513" algn="r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598" y="1063609"/>
            <a:ext cx="4858732" cy="2786147"/>
          </a:xfrm>
        </p:spPr>
        <p:txBody>
          <a:bodyPr/>
          <a:lstStyle/>
          <a:p>
            <a:r>
              <a:rPr lang="pl-PL" dirty="0"/>
              <a:t>Hospodaření </a:t>
            </a:r>
            <a:r>
              <a:rPr lang="pl-PL" dirty="0" smtClean="0"/>
              <a:t>ÚSC v </a:t>
            </a:r>
            <a:r>
              <a:rPr lang="pl-PL" dirty="0"/>
              <a:t>roce </a:t>
            </a:r>
            <a:r>
              <a:rPr lang="pl-PL" dirty="0" smtClean="0"/>
              <a:t>2020</a:t>
            </a:r>
            <a:endParaRPr lang="pl-PL" dirty="0"/>
          </a:p>
        </p:txBody>
      </p:sp>
      <p:pic>
        <p:nvPicPr>
          <p:cNvPr id="8" name="Picture 22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00" y="1246478"/>
            <a:ext cx="6201219" cy="416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1065"/>
            <a:ext cx="12197241" cy="466090"/>
          </a:xfrm>
        </p:spPr>
        <p:txBody>
          <a:bodyPr/>
          <a:lstStyle/>
          <a:p>
            <a:r>
              <a:rPr lang="cs-CZ" dirty="0" smtClean="0"/>
              <a:t>Vývoj salda hospodaření obcí a krajů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66685" y="7056784"/>
            <a:ext cx="1224136" cy="469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3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25" y="1421920"/>
            <a:ext cx="9721080" cy="5791512"/>
          </a:xfrm>
          <a:prstGeom prst="rect">
            <a:avLst/>
          </a:prstGeom>
        </p:spPr>
      </p:pic>
      <p:sp>
        <p:nvSpPr>
          <p:cNvPr id="10" name="TextovéPole 47"/>
          <p:cNvSpPr txBox="1"/>
          <p:nvPr/>
        </p:nvSpPr>
        <p:spPr>
          <a:xfrm>
            <a:off x="6560115" y="2989337"/>
            <a:ext cx="723275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obce</a:t>
            </a:r>
          </a:p>
        </p:txBody>
      </p:sp>
      <p:sp>
        <p:nvSpPr>
          <p:cNvPr id="11" name="TextovéPole 48"/>
          <p:cNvSpPr txBox="1"/>
          <p:nvPr/>
        </p:nvSpPr>
        <p:spPr>
          <a:xfrm>
            <a:off x="8197384" y="4213473"/>
            <a:ext cx="723275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>
                <a:solidFill>
                  <a:srgbClr val="FF0000"/>
                </a:solidFill>
              </a:rPr>
              <a:t>kraje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66685" y="126114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mld. Kč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26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 smtClean="0"/>
              <a:t>Investiční aktivita obcí a krajů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26003" y="6805761"/>
            <a:ext cx="8885766" cy="788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3" b="1" dirty="0"/>
              <a:t>investice </a:t>
            </a:r>
            <a:r>
              <a:rPr lang="cs-CZ" sz="2263" b="1" dirty="0" smtClean="0"/>
              <a:t>2019:</a:t>
            </a:r>
            <a:r>
              <a:rPr lang="cs-CZ" sz="2263" dirty="0" smtClean="0"/>
              <a:t> 124,5 </a:t>
            </a:r>
            <a:r>
              <a:rPr lang="cs-CZ" sz="2263" dirty="0"/>
              <a:t>mld. Kč, z toho dotace </a:t>
            </a:r>
            <a:r>
              <a:rPr lang="cs-CZ" sz="2263" dirty="0" smtClean="0"/>
              <a:t>33,4 </a:t>
            </a:r>
            <a:r>
              <a:rPr lang="cs-CZ" sz="2263" dirty="0"/>
              <a:t>mld. Kč (</a:t>
            </a:r>
            <a:r>
              <a:rPr lang="cs-CZ" sz="2263" dirty="0" smtClean="0"/>
              <a:t>27 %)</a:t>
            </a:r>
          </a:p>
          <a:p>
            <a:r>
              <a:rPr lang="cs-CZ" sz="2263" b="1" dirty="0"/>
              <a:t>investice </a:t>
            </a:r>
            <a:r>
              <a:rPr lang="cs-CZ" sz="2263" b="1" dirty="0" smtClean="0"/>
              <a:t>2020: </a:t>
            </a:r>
            <a:r>
              <a:rPr lang="cs-CZ" sz="2263" dirty="0" smtClean="0"/>
              <a:t>135,7 mld. Kč, z toho dotace 41,2 mld. Kč (30 %)</a:t>
            </a:r>
            <a:endParaRPr lang="cs-CZ" sz="2263" dirty="0"/>
          </a:p>
        </p:txBody>
      </p:sp>
      <p:sp>
        <p:nvSpPr>
          <p:cNvPr id="7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41" y="1293927"/>
            <a:ext cx="9148210" cy="54398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823722" y="10451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mld. Kč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25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 smtClean="0"/>
              <a:t>Investiční aktivita obcí a krajů – meziroční změny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26003" y="6805761"/>
            <a:ext cx="7576113" cy="440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63" b="1" dirty="0" smtClean="0"/>
              <a:t>investice 2020: </a:t>
            </a:r>
            <a:r>
              <a:rPr lang="cs-CZ" sz="2263" dirty="0" smtClean="0"/>
              <a:t>obce + 5,6 mld. Kč, kraje + 5,6 mld. Kč</a:t>
            </a:r>
            <a:endParaRPr lang="cs-CZ" sz="2263" dirty="0"/>
          </a:p>
        </p:txBody>
      </p:sp>
      <p:sp>
        <p:nvSpPr>
          <p:cNvPr id="7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5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09" y="1469365"/>
            <a:ext cx="9641094" cy="51923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45805" y="110783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mld. Kč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62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6090"/>
          </a:xfrm>
        </p:spPr>
        <p:txBody>
          <a:bodyPr/>
          <a:lstStyle/>
          <a:p>
            <a:r>
              <a:rPr lang="cs-CZ" dirty="0" smtClean="0"/>
              <a:t>Příjmy obcí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69741" y="1180615"/>
            <a:ext cx="9217024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63" i="1" dirty="0"/>
              <a:t>meziroční změna v mld. Kč</a:t>
            </a:r>
          </a:p>
        </p:txBody>
      </p:sp>
      <p:sp>
        <p:nvSpPr>
          <p:cNvPr id="7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6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23" y="1636395"/>
            <a:ext cx="9475374" cy="53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793" y="540000"/>
            <a:ext cx="12197241" cy="461665"/>
          </a:xfrm>
        </p:spPr>
        <p:txBody>
          <a:bodyPr/>
          <a:lstStyle/>
          <a:p>
            <a:r>
              <a:rPr lang="cs-CZ" dirty="0"/>
              <a:t>Daňové příjmy </a:t>
            </a:r>
            <a:r>
              <a:rPr lang="cs-CZ" dirty="0" smtClean="0"/>
              <a:t>obcí – prosinec 2020 (výkaz FIN)</a:t>
            </a:r>
            <a:endParaRPr lang="cs-CZ" sz="2263" i="1" dirty="0"/>
          </a:p>
        </p:txBody>
      </p:sp>
      <p:sp>
        <p:nvSpPr>
          <p:cNvPr id="10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7</a:t>
            </a:fld>
            <a:endParaRPr lang="cs-CZ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19855"/>
              </p:ext>
            </p:extLst>
          </p:nvPr>
        </p:nvGraphicFramePr>
        <p:xfrm>
          <a:off x="1742827" y="1301876"/>
          <a:ext cx="9875986" cy="5935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List" r:id="rId4" imgW="9096458" imgH="5467401" progId="Excel.Sheet.12">
                  <p:embed/>
                </p:oleObj>
              </mc:Choice>
              <mc:Fallback>
                <p:oleObj name="List" r:id="rId4" imgW="9096458" imgH="5467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827" y="1301876"/>
                        <a:ext cx="9875986" cy="5935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5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399" y="685081"/>
            <a:ext cx="12252549" cy="861774"/>
          </a:xfrm>
        </p:spPr>
        <p:txBody>
          <a:bodyPr/>
          <a:lstStyle/>
          <a:p>
            <a:r>
              <a:rPr lang="cs-CZ" sz="2800" dirty="0" smtClean="0"/>
              <a:t>Daňové </a:t>
            </a:r>
            <a:r>
              <a:rPr lang="cs-CZ" sz="2800" dirty="0"/>
              <a:t>příjmy obcí v roce 2020 po zohlednění mimořádného příspěvku ze státního rozpočtu</a:t>
            </a:r>
            <a:endParaRPr lang="cs-CZ" sz="2800" i="1" dirty="0">
              <a:solidFill>
                <a:schemeClr val="bg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</a:t>
            </a:r>
            <a:fld id="{81D60167-4931-47E6-BA6A-407CBD079E47}" type="slidenum">
              <a:rPr lang="cs-CZ" smtClean="0"/>
              <a:pPr marL="1056640" algn="r"/>
              <a:t>8</a:t>
            </a:fld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87876"/>
              </p:ext>
            </p:extLst>
          </p:nvPr>
        </p:nvGraphicFramePr>
        <p:xfrm>
          <a:off x="1853043" y="1785641"/>
          <a:ext cx="9549747" cy="141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List" r:id="rId4" imgW="7496345" imgH="1114541" progId="Excel.Sheet.12">
                  <p:embed/>
                </p:oleObj>
              </mc:Choice>
              <mc:Fallback>
                <p:oleObj name="List" r:id="rId4" imgW="7496345" imgH="1114541" progId="Excel.Shee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3043" y="1785641"/>
                        <a:ext cx="9549747" cy="1419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853043" y="3277369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chemeClr val="tx1">
                    <a:lumMod val="50000"/>
                  </a:schemeClr>
                </a:solidFill>
              </a:rPr>
              <a:t>Pozn</a:t>
            </a:r>
            <a:r>
              <a:rPr lang="cs-CZ" b="1" i="1" dirty="0" smtClean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cs-CZ" i="1" dirty="0">
                <a:solidFill>
                  <a:schemeClr val="tx1">
                    <a:lumMod val="50000"/>
                  </a:schemeClr>
                </a:solidFill>
              </a:rPr>
              <a:t>pokles daňových příjmů v roce 2009 dosáhl 12,1 </a:t>
            </a:r>
            <a:r>
              <a:rPr lang="cs-CZ" i="1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  <a:endParaRPr lang="cs-CZ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590400" y="4143787"/>
            <a:ext cx="12252549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000" b="1" i="0">
                <a:solidFill>
                  <a:srgbClr val="0A6FB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cs-CZ" sz="2800" kern="0" dirty="0" smtClean="0"/>
              <a:t>Co s kompenzačním bonusem pro podnikatele do budoucna?</a:t>
            </a:r>
          </a:p>
          <a:p>
            <a:pPr defTabSz="914400"/>
            <a:endParaRPr lang="cs-CZ" sz="2800" kern="0" dirty="0" smtClean="0"/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cs-CZ" sz="2400" b="0" kern="0" dirty="0" smtClean="0">
                <a:solidFill>
                  <a:srgbClr val="000000"/>
                </a:solidFill>
              </a:rPr>
              <a:t>sněmovní tisk 1160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cs-CZ" sz="2400" b="0" kern="0" dirty="0" smtClean="0">
                <a:solidFill>
                  <a:srgbClr val="000000"/>
                </a:solidFill>
              </a:rPr>
              <a:t>obce </a:t>
            </a:r>
            <a:r>
              <a:rPr lang="cs-CZ" sz="2400" b="0" kern="0" dirty="0" smtClean="0">
                <a:solidFill>
                  <a:srgbClr val="000000"/>
                </a:solidFill>
              </a:rPr>
              <a:t>a kraje by měly obdržet neúčelový příspěvek ve výši </a:t>
            </a:r>
            <a:r>
              <a:rPr lang="cs-CZ" sz="2400" b="0" kern="0" dirty="0" smtClean="0">
                <a:solidFill>
                  <a:srgbClr val="000000"/>
                </a:solidFill>
              </a:rPr>
              <a:t>4/5 vyplacených </a:t>
            </a:r>
            <a:r>
              <a:rPr lang="cs-CZ" sz="2400" b="0" kern="0" dirty="0" smtClean="0">
                <a:solidFill>
                  <a:srgbClr val="000000"/>
                </a:solidFill>
              </a:rPr>
              <a:t>kompenzačních </a:t>
            </a:r>
            <a:r>
              <a:rPr lang="cs-CZ" sz="2400" b="0" kern="0" dirty="0" smtClean="0">
                <a:solidFill>
                  <a:srgbClr val="000000"/>
                </a:solidFill>
              </a:rPr>
              <a:t>bonusů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cs-CZ" sz="2400" b="0" kern="0" dirty="0" smtClean="0">
                <a:solidFill>
                  <a:srgbClr val="000000"/>
                </a:solidFill>
              </a:rPr>
              <a:t>platba 4x ročně</a:t>
            </a:r>
            <a:endParaRPr lang="cs-CZ" sz="24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598" y="1063609"/>
            <a:ext cx="4587130" cy="2786109"/>
          </a:xfrm>
        </p:spPr>
        <p:txBody>
          <a:bodyPr/>
          <a:lstStyle/>
          <a:p>
            <a:r>
              <a:rPr lang="cs-CZ" dirty="0" smtClean="0"/>
              <a:t>Aktuální ekonomický vývoj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00" y="1246478"/>
            <a:ext cx="6223495" cy="4164555"/>
          </a:xfrm>
        </p:spPr>
      </p:pic>
      <p:sp>
        <p:nvSpPr>
          <p:cNvPr id="5" name="Zástupný symbol pro číslo snímku 2"/>
          <p:cNvSpPr txBox="1">
            <a:spLocks/>
          </p:cNvSpPr>
          <p:nvPr/>
        </p:nvSpPr>
        <p:spPr>
          <a:xfrm>
            <a:off x="10942668" y="7112309"/>
            <a:ext cx="1989536" cy="1547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defRPr sz="1006" b="1" i="0" kern="120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6640" algn="r"/>
            <a:r>
              <a:rPr lang="cs-CZ" smtClean="0"/>
              <a:t> | </a:t>
            </a:r>
            <a:fld id="{81D60167-4931-47E6-BA6A-407CBD079E47}" type="slidenum">
              <a:rPr lang="cs-CZ" smtClean="0"/>
              <a:pPr marL="1056640"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0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MF">
  <a:themeElements>
    <a:clrScheme name="MFČR">
      <a:dk1>
        <a:srgbClr val="444444"/>
      </a:dk1>
      <a:lt1>
        <a:srgbClr val="FFFFFF"/>
      </a:lt1>
      <a:dk2>
        <a:srgbClr val="2581C4"/>
      </a:dk2>
      <a:lt2>
        <a:srgbClr val="E73431"/>
      </a:lt2>
      <a:accent1>
        <a:srgbClr val="92D050"/>
      </a:accent1>
      <a:accent2>
        <a:srgbClr val="FFC000"/>
      </a:accent2>
      <a:accent3>
        <a:srgbClr val="00B0F0"/>
      </a:accent3>
      <a:accent4>
        <a:srgbClr val="FF66CC"/>
      </a:accent4>
      <a:accent5>
        <a:srgbClr val="7030A0"/>
      </a:accent5>
      <a:accent6>
        <a:srgbClr val="CC6600"/>
      </a:accent6>
      <a:hlink>
        <a:srgbClr val="2581C4"/>
      </a:hlink>
      <a:folHlink>
        <a:srgbClr val="99D6FF"/>
      </a:folHlink>
    </a:clrScheme>
    <a:fontScheme name="MFČ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Vlastní</PresentationFormat>
  <Paragraphs>105</Paragraphs>
  <Slides>19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Prezentace MF</vt:lpstr>
      <vt:lpstr>List Microsoft Excelu</vt:lpstr>
      <vt:lpstr>List</vt:lpstr>
      <vt:lpstr>Závěrečná on line konference projektu CSS  Pohled Ministerstva financí</vt:lpstr>
      <vt:lpstr>Hospodaření ÚSC v roce 2020</vt:lpstr>
      <vt:lpstr>Vývoj salda hospodaření obcí a krajů</vt:lpstr>
      <vt:lpstr>Investiční aktivita obcí a krajů </vt:lpstr>
      <vt:lpstr>Investiční aktivita obcí a krajů – meziroční změny</vt:lpstr>
      <vt:lpstr>Příjmy obcí</vt:lpstr>
      <vt:lpstr>Daňové příjmy obcí – prosinec 2020 (výkaz FIN)</vt:lpstr>
      <vt:lpstr>Daňové příjmy obcí v roce 2020 po zohlednění mimořádného příspěvku ze státního rozpočtu</vt:lpstr>
      <vt:lpstr>Aktuální ekonomický vývoj</vt:lpstr>
      <vt:lpstr>Vývoj české ekonomiky</vt:lpstr>
      <vt:lpstr>Hlavní makroekonomické indikátory (leden 2021)</vt:lpstr>
      <vt:lpstr>Saldo sektoru vládních institucí a jeho institucionální struktura</vt:lpstr>
      <vt:lpstr>Predikce daňových příjmů obcí 2021</vt:lpstr>
      <vt:lpstr>Sazby úhrad vybraných agend přenesené působnosti</vt:lpstr>
      <vt:lpstr>Rozpočtové určení daní od roku 2021</vt:lpstr>
      <vt:lpstr>Meziobecní spolupráce z pohledu MF</vt:lpstr>
      <vt:lpstr>Proč potřebujeme meziobecní spolupráci</vt:lpstr>
      <vt:lpstr>Efekty plynoucí z meziobecní spolupráce</vt:lpstr>
      <vt:lpstr>Děkuji za pozornost Miroslav MATEJ ředitel odboru Financování územních rozpočtů Ministerstvo financí  miroslav.matej@mfcr.cz I monitor.statnipokladna.cz https://www.mfcr.cz/cs/verejny-sektor/uzemni-rozpocty/metodicka-podpora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2019-01-02T12:20:02Z</dcterms:created>
  <dcterms:modified xsi:type="dcterms:W3CDTF">2021-02-24T13:35:16Z</dcterms:modified>
</cp:coreProperties>
</file>