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4" r:id="rId3"/>
    <p:sldId id="257" r:id="rId4"/>
    <p:sldId id="300" r:id="rId5"/>
    <p:sldId id="305" r:id="rId6"/>
    <p:sldId id="287" r:id="rId7"/>
    <p:sldId id="288" r:id="rId8"/>
    <p:sldId id="259" r:id="rId9"/>
    <p:sldId id="286" r:id="rId10"/>
    <p:sldId id="306" r:id="rId11"/>
    <p:sldId id="260" r:id="rId12"/>
    <p:sldId id="307" r:id="rId13"/>
    <p:sldId id="299" r:id="rId14"/>
    <p:sldId id="302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</p:sldIdLst>
  <p:sldSz cx="9144000" cy="6858000" type="screen4x3"/>
  <p:notesSz cx="6797675" cy="9926638"/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amanova\AppData\Local\temp\p&#345;&#237;r&#367;ste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kumenty\nab&#237;dka\ROK%202017\SEN&#193;T%20&#268;R\podklady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kumenty\nab&#237;dka\ROK%202016\RADNICE\KONFERENCE%20SVAZ%20M&#282;ST\pohyb%20obyvatelstva_1785_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Živě</a:t>
            </a:r>
            <a:r>
              <a:rPr lang="cs-CZ" baseline="0"/>
              <a:t> narození, zemřelí, přistěhovalí, vystěhovalí</a:t>
            </a:r>
            <a:endParaRPr lang="cs-CZ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88410689683489"/>
          <c:y val="8.7317444720672197E-2"/>
          <c:w val="0.8365126838867043"/>
          <c:h val="0.75403035205735491"/>
        </c:manualLayout>
      </c:layout>
      <c:lineChart>
        <c:grouping val="standard"/>
        <c:varyColors val="0"/>
        <c:ser>
          <c:idx val="1"/>
          <c:order val="0"/>
          <c:cat>
            <c:numRef>
              <c:f>'[přírůstek.xlsx]1-5a'!$A$5:$A$101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'[přírůstek.xlsx]1-5a'!$B$36:$B$101</c:f>
            </c:numRef>
          </c:val>
          <c:smooth val="0"/>
        </c:ser>
        <c:ser>
          <c:idx val="2"/>
          <c:order val="1"/>
          <c:cat>
            <c:numRef>
              <c:f>'[přírůstek.xlsx]1-5a'!$A$5:$A$101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'[přírůstek.xlsx]1-5a'!$C$36:$C$101</c:f>
            </c:numRef>
          </c:val>
          <c:smooth val="0"/>
        </c:ser>
        <c:ser>
          <c:idx val="3"/>
          <c:order val="2"/>
          <c:cat>
            <c:numRef>
              <c:f>'[přírůstek.xlsx]1-5a'!$A$5:$A$101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'[přírůstek.xlsx]1-5a'!$D$36:$D$101</c:f>
            </c:numRef>
          </c:val>
          <c:smooth val="0"/>
        </c:ser>
        <c:ser>
          <c:idx val="4"/>
          <c:order val="3"/>
          <c:tx>
            <c:strRef>
              <c:f>'[přírůstek.xlsx]1-5a'!$E$3:$G$3</c:f>
              <c:strCache>
                <c:ptCount val="1"/>
                <c:pt idx="0">
                  <c:v>Narození
</c:v>
                </c:pt>
              </c:strCache>
            </c:strRef>
          </c:tx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'[přírůstek.xlsx]1-5a'!$A$5:$A$101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'[přírůstek.xlsx]1-5a'!$E$5:$E$101</c:f>
              <c:numCache>
                <c:formatCode>#,##0</c:formatCode>
                <c:ptCount val="97"/>
                <c:pt idx="0">
                  <c:v>189675</c:v>
                </c:pt>
                <c:pt idx="1">
                  <c:v>244668</c:v>
                </c:pt>
                <c:pt idx="2">
                  <c:v>257281</c:v>
                </c:pt>
                <c:pt idx="3">
                  <c:v>248728</c:v>
                </c:pt>
                <c:pt idx="4">
                  <c:v>241230</c:v>
                </c:pt>
                <c:pt idx="5">
                  <c:v>228894</c:v>
                </c:pt>
                <c:pt idx="6">
                  <c:v>225555</c:v>
                </c:pt>
                <c:pt idx="7">
                  <c:v>219802</c:v>
                </c:pt>
                <c:pt idx="8">
                  <c:v>208711</c:v>
                </c:pt>
                <c:pt idx="9">
                  <c:v>208942</c:v>
                </c:pt>
                <c:pt idx="10">
                  <c:v>203064</c:v>
                </c:pt>
                <c:pt idx="11">
                  <c:v>207224</c:v>
                </c:pt>
                <c:pt idx="12">
                  <c:v>196214</c:v>
                </c:pt>
                <c:pt idx="13">
                  <c:v>190397</c:v>
                </c:pt>
                <c:pt idx="14">
                  <c:v>176201</c:v>
                </c:pt>
                <c:pt idx="15">
                  <c:v>171042</c:v>
                </c:pt>
                <c:pt idx="16">
                  <c:v>161748</c:v>
                </c:pt>
                <c:pt idx="17">
                  <c:v>157992</c:v>
                </c:pt>
                <c:pt idx="18">
                  <c:v>155996</c:v>
                </c:pt>
                <c:pt idx="19">
                  <c:v>163525</c:v>
                </c:pt>
                <c:pt idx="20">
                  <c:v>192344</c:v>
                </c:pt>
                <c:pt idx="21">
                  <c:v>218043</c:v>
                </c:pt>
                <c:pt idx="22">
                  <c:v>208913</c:v>
                </c:pt>
                <c:pt idx="23">
                  <c:v>199259</c:v>
                </c:pt>
                <c:pt idx="24">
                  <c:v>225379</c:v>
                </c:pt>
                <c:pt idx="25">
                  <c:v>230183</c:v>
                </c:pt>
                <c:pt idx="26">
                  <c:v>194182</c:v>
                </c:pt>
                <c:pt idx="27">
                  <c:v>210454</c:v>
                </c:pt>
                <c:pt idx="28">
                  <c:v>206745</c:v>
                </c:pt>
                <c:pt idx="29">
                  <c:v>197837</c:v>
                </c:pt>
                <c:pt idx="30">
                  <c:v>185484</c:v>
                </c:pt>
                <c:pt idx="31">
                  <c:v>188341</c:v>
                </c:pt>
                <c:pt idx="32">
                  <c:v>185570</c:v>
                </c:pt>
                <c:pt idx="33">
                  <c:v>180143</c:v>
                </c:pt>
                <c:pt idx="34">
                  <c:v>172547</c:v>
                </c:pt>
                <c:pt idx="35">
                  <c:v>168402</c:v>
                </c:pt>
                <c:pt idx="36">
                  <c:v>165874</c:v>
                </c:pt>
                <c:pt idx="37">
                  <c:v>162509</c:v>
                </c:pt>
                <c:pt idx="38">
                  <c:v>155429</c:v>
                </c:pt>
                <c:pt idx="39">
                  <c:v>141762</c:v>
                </c:pt>
                <c:pt idx="40">
                  <c:v>128982</c:v>
                </c:pt>
                <c:pt idx="41">
                  <c:v>128879</c:v>
                </c:pt>
                <c:pt idx="42">
                  <c:v>131019</c:v>
                </c:pt>
                <c:pt idx="43">
                  <c:v>133557</c:v>
                </c:pt>
                <c:pt idx="44">
                  <c:v>148840</c:v>
                </c:pt>
                <c:pt idx="45">
                  <c:v>154420</c:v>
                </c:pt>
                <c:pt idx="46">
                  <c:v>147438</c:v>
                </c:pt>
                <c:pt idx="47">
                  <c:v>141162</c:v>
                </c:pt>
                <c:pt idx="48">
                  <c:v>138448</c:v>
                </c:pt>
                <c:pt idx="49">
                  <c:v>137437</c:v>
                </c:pt>
                <c:pt idx="50">
                  <c:v>143165</c:v>
                </c:pt>
                <c:pt idx="51">
                  <c:v>147865</c:v>
                </c:pt>
                <c:pt idx="52">
                  <c:v>154180</c:v>
                </c:pt>
                <c:pt idx="53">
                  <c:v>163661</c:v>
                </c:pt>
                <c:pt idx="54">
                  <c:v>181750</c:v>
                </c:pt>
                <c:pt idx="55">
                  <c:v>194215</c:v>
                </c:pt>
                <c:pt idx="56">
                  <c:v>191776</c:v>
                </c:pt>
                <c:pt idx="57">
                  <c:v>187378</c:v>
                </c:pt>
                <c:pt idx="58">
                  <c:v>181763</c:v>
                </c:pt>
                <c:pt idx="59">
                  <c:v>178901</c:v>
                </c:pt>
                <c:pt idx="60">
                  <c:v>172112</c:v>
                </c:pt>
                <c:pt idx="61">
                  <c:v>153801</c:v>
                </c:pt>
                <c:pt idx="62">
                  <c:v>144438</c:v>
                </c:pt>
                <c:pt idx="63">
                  <c:v>141738</c:v>
                </c:pt>
                <c:pt idx="64">
                  <c:v>137431</c:v>
                </c:pt>
                <c:pt idx="65">
                  <c:v>136941</c:v>
                </c:pt>
                <c:pt idx="66">
                  <c:v>135881</c:v>
                </c:pt>
                <c:pt idx="67">
                  <c:v>133356</c:v>
                </c:pt>
                <c:pt idx="68">
                  <c:v>130921</c:v>
                </c:pt>
                <c:pt idx="69">
                  <c:v>132667</c:v>
                </c:pt>
                <c:pt idx="70">
                  <c:v>128356</c:v>
                </c:pt>
                <c:pt idx="71">
                  <c:v>130564</c:v>
                </c:pt>
                <c:pt idx="72">
                  <c:v>129354</c:v>
                </c:pt>
                <c:pt idx="73">
                  <c:v>121705</c:v>
                </c:pt>
                <c:pt idx="74">
                  <c:v>121025</c:v>
                </c:pt>
                <c:pt idx="75">
                  <c:v>106579</c:v>
                </c:pt>
                <c:pt idx="76">
                  <c:v>96097</c:v>
                </c:pt>
                <c:pt idx="77">
                  <c:v>90446</c:v>
                </c:pt>
                <c:pt idx="78">
                  <c:v>90657</c:v>
                </c:pt>
                <c:pt idx="79">
                  <c:v>90535</c:v>
                </c:pt>
                <c:pt idx="80">
                  <c:v>89471</c:v>
                </c:pt>
                <c:pt idx="81">
                  <c:v>90910</c:v>
                </c:pt>
                <c:pt idx="82">
                  <c:v>90715</c:v>
                </c:pt>
                <c:pt idx="83">
                  <c:v>92786</c:v>
                </c:pt>
                <c:pt idx="84">
                  <c:v>93685</c:v>
                </c:pt>
                <c:pt idx="85">
                  <c:v>97664</c:v>
                </c:pt>
                <c:pt idx="86">
                  <c:v>102211</c:v>
                </c:pt>
                <c:pt idx="87">
                  <c:v>105831</c:v>
                </c:pt>
                <c:pt idx="88">
                  <c:v>114632</c:v>
                </c:pt>
                <c:pt idx="89">
                  <c:v>119570</c:v>
                </c:pt>
                <c:pt idx="90">
                  <c:v>118348</c:v>
                </c:pt>
                <c:pt idx="91">
                  <c:v>117153</c:v>
                </c:pt>
                <c:pt idx="92">
                  <c:v>108673</c:v>
                </c:pt>
                <c:pt idx="93">
                  <c:v>108576</c:v>
                </c:pt>
                <c:pt idx="94">
                  <c:v>106751</c:v>
                </c:pt>
                <c:pt idx="95">
                  <c:v>109860</c:v>
                </c:pt>
                <c:pt idx="96">
                  <c:v>110764</c:v>
                </c:pt>
              </c:numCache>
            </c:numRef>
          </c:val>
          <c:smooth val="0"/>
        </c:ser>
        <c:ser>
          <c:idx val="5"/>
          <c:order val="4"/>
          <c:cat>
            <c:numRef>
              <c:f>'[přírůstek.xlsx]1-5a'!$A$5:$A$101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'[přírůstek.xlsx]1-5a'!$F$36:$F$101</c:f>
            </c:numRef>
          </c:val>
          <c:smooth val="0"/>
        </c:ser>
        <c:ser>
          <c:idx val="6"/>
          <c:order val="5"/>
          <c:cat>
            <c:numRef>
              <c:f>'[přírůstek.xlsx]1-5a'!$A$5:$A$101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'[přírůstek.xlsx]1-5a'!$G$36:$G$101</c:f>
            </c:numRef>
          </c:val>
          <c:smooth val="0"/>
        </c:ser>
        <c:ser>
          <c:idx val="7"/>
          <c:order val="6"/>
          <c:tx>
            <c:strRef>
              <c:f>'[přírůstek.xlsx]1-5a'!$H$3:$J$3</c:f>
              <c:strCache>
                <c:ptCount val="1"/>
                <c:pt idx="0">
                  <c:v>Zemřelí
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'[přírůstek.xlsx]1-5a'!$A$5:$A$101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'[přírůstek.xlsx]1-5a'!$H$5:$H$101</c:f>
              <c:numCache>
                <c:formatCode>#,##0</c:formatCode>
                <c:ptCount val="97"/>
                <c:pt idx="0">
                  <c:v>177428</c:v>
                </c:pt>
                <c:pt idx="1">
                  <c:v>176562</c:v>
                </c:pt>
                <c:pt idx="2">
                  <c:v>161321</c:v>
                </c:pt>
                <c:pt idx="3">
                  <c:v>163366</c:v>
                </c:pt>
                <c:pt idx="4">
                  <c:v>142335</c:v>
                </c:pt>
                <c:pt idx="5">
                  <c:v>146098</c:v>
                </c:pt>
                <c:pt idx="6">
                  <c:v>146450</c:v>
                </c:pt>
                <c:pt idx="7">
                  <c:v>148298</c:v>
                </c:pt>
                <c:pt idx="8">
                  <c:v>155479</c:v>
                </c:pt>
                <c:pt idx="9">
                  <c:v>147064</c:v>
                </c:pt>
                <c:pt idx="10">
                  <c:v>155493</c:v>
                </c:pt>
                <c:pt idx="11">
                  <c:v>142159</c:v>
                </c:pt>
                <c:pt idx="12">
                  <c:v>144534</c:v>
                </c:pt>
                <c:pt idx="13">
                  <c:v>142997</c:v>
                </c:pt>
                <c:pt idx="14">
                  <c:v>140906</c:v>
                </c:pt>
                <c:pt idx="15">
                  <c:v>135914</c:v>
                </c:pt>
                <c:pt idx="16">
                  <c:v>140878</c:v>
                </c:pt>
                <c:pt idx="17">
                  <c:v>139093</c:v>
                </c:pt>
                <c:pt idx="18">
                  <c:v>139558</c:v>
                </c:pt>
                <c:pt idx="19">
                  <c:v>143115</c:v>
                </c:pt>
                <c:pt idx="20">
                  <c:v>146976</c:v>
                </c:pt>
                <c:pt idx="21">
                  <c:v>153499</c:v>
                </c:pt>
                <c:pt idx="22">
                  <c:v>152048</c:v>
                </c:pt>
                <c:pt idx="23">
                  <c:v>153096</c:v>
                </c:pt>
                <c:pt idx="24">
                  <c:v>153349</c:v>
                </c:pt>
                <c:pt idx="25">
                  <c:v>161457</c:v>
                </c:pt>
                <c:pt idx="26">
                  <c:v>184944</c:v>
                </c:pt>
                <c:pt idx="27">
                  <c:v>134568</c:v>
                </c:pt>
                <c:pt idx="28">
                  <c:v>105277</c:v>
                </c:pt>
                <c:pt idx="29">
                  <c:v>101501</c:v>
                </c:pt>
                <c:pt idx="30">
                  <c:v>104632</c:v>
                </c:pt>
                <c:pt idx="31">
                  <c:v>103203</c:v>
                </c:pt>
                <c:pt idx="32">
                  <c:v>102658</c:v>
                </c:pt>
                <c:pt idx="33">
                  <c:v>97726</c:v>
                </c:pt>
                <c:pt idx="34">
                  <c:v>98837</c:v>
                </c:pt>
                <c:pt idx="35">
                  <c:v>99636</c:v>
                </c:pt>
                <c:pt idx="36">
                  <c:v>93300</c:v>
                </c:pt>
                <c:pt idx="37">
                  <c:v>93526</c:v>
                </c:pt>
                <c:pt idx="38">
                  <c:v>98687</c:v>
                </c:pt>
                <c:pt idx="39">
                  <c:v>93697</c:v>
                </c:pt>
                <c:pt idx="40">
                  <c:v>97159</c:v>
                </c:pt>
                <c:pt idx="41">
                  <c:v>93863</c:v>
                </c:pt>
                <c:pt idx="42">
                  <c:v>94973</c:v>
                </c:pt>
                <c:pt idx="43">
                  <c:v>104318</c:v>
                </c:pt>
                <c:pt idx="44">
                  <c:v>100129</c:v>
                </c:pt>
                <c:pt idx="45">
                  <c:v>101984</c:v>
                </c:pt>
                <c:pt idx="46">
                  <c:v>105108</c:v>
                </c:pt>
                <c:pt idx="47">
                  <c:v>105784</c:v>
                </c:pt>
                <c:pt idx="48">
                  <c:v>108967</c:v>
                </c:pt>
                <c:pt idx="49">
                  <c:v>115195</c:v>
                </c:pt>
                <c:pt idx="50">
                  <c:v>120653</c:v>
                </c:pt>
                <c:pt idx="51">
                  <c:v>123327</c:v>
                </c:pt>
                <c:pt idx="52">
                  <c:v>122375</c:v>
                </c:pt>
                <c:pt idx="53">
                  <c:v>119205</c:v>
                </c:pt>
                <c:pt idx="54">
                  <c:v>124437</c:v>
                </c:pt>
                <c:pt idx="55">
                  <c:v>126809</c:v>
                </c:pt>
                <c:pt idx="56">
                  <c:v>124314</c:v>
                </c:pt>
                <c:pt idx="57">
                  <c:v>125232</c:v>
                </c:pt>
                <c:pt idx="58">
                  <c:v>126214</c:v>
                </c:pt>
                <c:pt idx="59">
                  <c:v>127136</c:v>
                </c:pt>
                <c:pt idx="60">
                  <c:v>127949</c:v>
                </c:pt>
                <c:pt idx="61">
                  <c:v>135537</c:v>
                </c:pt>
                <c:pt idx="62">
                  <c:v>130407</c:v>
                </c:pt>
                <c:pt idx="63">
                  <c:v>130765</c:v>
                </c:pt>
                <c:pt idx="64">
                  <c:v>134474</c:v>
                </c:pt>
                <c:pt idx="65">
                  <c:v>132188</c:v>
                </c:pt>
                <c:pt idx="66">
                  <c:v>131641</c:v>
                </c:pt>
                <c:pt idx="67">
                  <c:v>132585</c:v>
                </c:pt>
                <c:pt idx="68">
                  <c:v>127244</c:v>
                </c:pt>
                <c:pt idx="69">
                  <c:v>125694</c:v>
                </c:pt>
                <c:pt idx="70">
                  <c:v>127747</c:v>
                </c:pt>
                <c:pt idx="71">
                  <c:v>129166</c:v>
                </c:pt>
                <c:pt idx="72">
                  <c:v>124290</c:v>
                </c:pt>
                <c:pt idx="73">
                  <c:v>120337</c:v>
                </c:pt>
                <c:pt idx="74">
                  <c:v>118185</c:v>
                </c:pt>
                <c:pt idx="75">
                  <c:v>117373</c:v>
                </c:pt>
                <c:pt idx="76">
                  <c:v>117913</c:v>
                </c:pt>
                <c:pt idx="77">
                  <c:v>112782</c:v>
                </c:pt>
                <c:pt idx="78">
                  <c:v>112744</c:v>
                </c:pt>
                <c:pt idx="79">
                  <c:v>109527</c:v>
                </c:pt>
                <c:pt idx="80">
                  <c:v>109768</c:v>
                </c:pt>
                <c:pt idx="81">
                  <c:v>109001</c:v>
                </c:pt>
                <c:pt idx="82">
                  <c:v>107755</c:v>
                </c:pt>
                <c:pt idx="83">
                  <c:v>108243</c:v>
                </c:pt>
                <c:pt idx="84">
                  <c:v>111288</c:v>
                </c:pt>
                <c:pt idx="85">
                  <c:v>107177</c:v>
                </c:pt>
                <c:pt idx="86">
                  <c:v>107938</c:v>
                </c:pt>
                <c:pt idx="87">
                  <c:v>104441</c:v>
                </c:pt>
                <c:pt idx="88">
                  <c:v>104636</c:v>
                </c:pt>
                <c:pt idx="89">
                  <c:v>104948</c:v>
                </c:pt>
                <c:pt idx="90">
                  <c:v>107421</c:v>
                </c:pt>
                <c:pt idx="91">
                  <c:v>106844</c:v>
                </c:pt>
                <c:pt idx="92">
                  <c:v>106848</c:v>
                </c:pt>
                <c:pt idx="93">
                  <c:v>108189</c:v>
                </c:pt>
                <c:pt idx="94">
                  <c:v>109160</c:v>
                </c:pt>
                <c:pt idx="95">
                  <c:v>105665</c:v>
                </c:pt>
                <c:pt idx="96">
                  <c:v>111173</c:v>
                </c:pt>
              </c:numCache>
            </c:numRef>
          </c:val>
          <c:smooth val="0"/>
        </c:ser>
        <c:ser>
          <c:idx val="0"/>
          <c:order val="7"/>
          <c:tx>
            <c:strRef>
              <c:f>'[přírůstek.xlsx]1-5a'!$L$4</c:f>
              <c:strCache>
                <c:ptCount val="1"/>
                <c:pt idx="0">
                  <c:v>Přistěhovalí</c:v>
                </c:pt>
              </c:strCache>
            </c:strRef>
          </c:tx>
          <c:spPr>
            <a:ln w="50800">
              <a:prstDash val="sysDot"/>
            </a:ln>
          </c:spPr>
          <c:marker>
            <c:symbol val="none"/>
          </c:marker>
          <c:cat>
            <c:numRef>
              <c:f>'[přírůstek.xlsx]1-5a'!$A$5:$A$101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'[přírůstek.xlsx]1-5a'!$L$5:$L$101</c:f>
              <c:numCache>
                <c:formatCode>General</c:formatCode>
                <c:ptCount val="97"/>
                <c:pt idx="35" formatCode="#,##0">
                  <c:v>28269</c:v>
                </c:pt>
                <c:pt idx="36" formatCode="#,##0">
                  <c:v>25484</c:v>
                </c:pt>
                <c:pt idx="37" formatCode="#,##0">
                  <c:v>23972</c:v>
                </c:pt>
                <c:pt idx="38" formatCode="#,##0">
                  <c:v>20665</c:v>
                </c:pt>
                <c:pt idx="39" formatCode="#,##0">
                  <c:v>20175</c:v>
                </c:pt>
                <c:pt idx="40" formatCode="#,##0">
                  <c:v>22209</c:v>
                </c:pt>
                <c:pt idx="41" formatCode="#,##0">
                  <c:v>20010</c:v>
                </c:pt>
                <c:pt idx="42" formatCode="#,##0">
                  <c:v>18599</c:v>
                </c:pt>
                <c:pt idx="43" formatCode="#,##0">
                  <c:v>19225</c:v>
                </c:pt>
                <c:pt idx="44" formatCode="#,##0">
                  <c:v>20797</c:v>
                </c:pt>
                <c:pt idx="45" formatCode="#,##0">
                  <c:v>20139</c:v>
                </c:pt>
                <c:pt idx="46" formatCode="#,##0">
                  <c:v>19377</c:v>
                </c:pt>
                <c:pt idx="47" formatCode="#,##0">
                  <c:v>20504</c:v>
                </c:pt>
                <c:pt idx="48" formatCode="#,##0">
                  <c:v>19895</c:v>
                </c:pt>
                <c:pt idx="49" formatCode="#,##0">
                  <c:v>17741</c:v>
                </c:pt>
                <c:pt idx="50" formatCode="#,##0">
                  <c:v>15717</c:v>
                </c:pt>
                <c:pt idx="51" formatCode="#,##0">
                  <c:v>16531</c:v>
                </c:pt>
                <c:pt idx="52" formatCode="#,##0">
                  <c:v>15232</c:v>
                </c:pt>
                <c:pt idx="53" formatCode="#,##0">
                  <c:v>13743</c:v>
                </c:pt>
                <c:pt idx="54" formatCode="#,##0">
                  <c:v>15698</c:v>
                </c:pt>
                <c:pt idx="55" formatCode="#,##0">
                  <c:v>14162</c:v>
                </c:pt>
                <c:pt idx="56" formatCode="#,##0">
                  <c:v>12835</c:v>
                </c:pt>
                <c:pt idx="57" formatCode="#,##0">
                  <c:v>12921</c:v>
                </c:pt>
                <c:pt idx="58" formatCode="#,##0">
                  <c:v>11408</c:v>
                </c:pt>
                <c:pt idx="59" formatCode="#,##0">
                  <c:v>11583</c:v>
                </c:pt>
                <c:pt idx="60" formatCode="#,##0">
                  <c:v>11336</c:v>
                </c:pt>
                <c:pt idx="61" formatCode="#,##0">
                  <c:v>11401</c:v>
                </c:pt>
                <c:pt idx="62" formatCode="#,##0">
                  <c:v>10851</c:v>
                </c:pt>
                <c:pt idx="63" formatCode="#,##0">
                  <c:v>11076</c:v>
                </c:pt>
                <c:pt idx="64" formatCode="#,##0">
                  <c:v>10745</c:v>
                </c:pt>
                <c:pt idx="65" formatCode="#,##0">
                  <c:v>10699</c:v>
                </c:pt>
                <c:pt idx="66" formatCode="#,##0">
                  <c:v>9918</c:v>
                </c:pt>
                <c:pt idx="67" formatCode="#,##0">
                  <c:v>10712</c:v>
                </c:pt>
                <c:pt idx="68" formatCode="#,##0">
                  <c:v>9934</c:v>
                </c:pt>
                <c:pt idx="69" formatCode="#,##0">
                  <c:v>9984</c:v>
                </c:pt>
                <c:pt idx="70" formatCode="#,##0">
                  <c:v>9400</c:v>
                </c:pt>
                <c:pt idx="71" formatCode="#,##0">
                  <c:v>12411</c:v>
                </c:pt>
                <c:pt idx="72" formatCode="#,##0">
                  <c:v>14096</c:v>
                </c:pt>
                <c:pt idx="73" formatCode="#,##0">
                  <c:v>19072</c:v>
                </c:pt>
                <c:pt idx="74" formatCode="#,##0">
                  <c:v>12900</c:v>
                </c:pt>
                <c:pt idx="75" formatCode="#,##0">
                  <c:v>10207</c:v>
                </c:pt>
                <c:pt idx="76" formatCode="#,##0">
                  <c:v>10540</c:v>
                </c:pt>
                <c:pt idx="77" formatCode="#,##0">
                  <c:v>10857</c:v>
                </c:pt>
                <c:pt idx="78" formatCode="#,##0">
                  <c:v>12880</c:v>
                </c:pt>
                <c:pt idx="79" formatCode="#,##0">
                  <c:v>10729</c:v>
                </c:pt>
                <c:pt idx="80" formatCode="#,##0">
                  <c:v>9910</c:v>
                </c:pt>
                <c:pt idx="81" formatCode="#,##0">
                  <c:v>7802</c:v>
                </c:pt>
                <c:pt idx="82" formatCode="#,##0">
                  <c:v>12918</c:v>
                </c:pt>
                <c:pt idx="83" formatCode="#,##0">
                  <c:v>44679</c:v>
                </c:pt>
                <c:pt idx="84" formatCode="#,##0">
                  <c:v>60015</c:v>
                </c:pt>
                <c:pt idx="85" formatCode="#,##0">
                  <c:v>53453</c:v>
                </c:pt>
                <c:pt idx="86" formatCode="#,##0">
                  <c:v>60294</c:v>
                </c:pt>
                <c:pt idx="87" formatCode="#,##0">
                  <c:v>68183</c:v>
                </c:pt>
                <c:pt idx="88" formatCode="#,##0">
                  <c:v>104445</c:v>
                </c:pt>
                <c:pt idx="89" formatCode="#,##0">
                  <c:v>77817</c:v>
                </c:pt>
                <c:pt idx="90" formatCode="#,##0">
                  <c:v>39973</c:v>
                </c:pt>
                <c:pt idx="91" formatCode="#,##0">
                  <c:v>30515</c:v>
                </c:pt>
                <c:pt idx="92" formatCode="#,##0">
                  <c:v>22590</c:v>
                </c:pt>
                <c:pt idx="93" formatCode="#,##0">
                  <c:v>30298</c:v>
                </c:pt>
                <c:pt idx="94" formatCode="#,##0">
                  <c:v>29579</c:v>
                </c:pt>
                <c:pt idx="95" formatCode="#,##0">
                  <c:v>41625</c:v>
                </c:pt>
                <c:pt idx="96" formatCode="#,##0">
                  <c:v>34922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'[přírůstek.xlsx]1-5a'!$M$4</c:f>
              <c:strCache>
                <c:ptCount val="1"/>
                <c:pt idx="0">
                  <c:v>Vystěhovalí</c:v>
                </c:pt>
              </c:strCache>
            </c:strRef>
          </c:tx>
          <c:spPr>
            <a:ln w="50800">
              <a:solidFill>
                <a:schemeClr val="accent6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'[přírůstek.xlsx]1-5a'!$A$5:$A$101</c:f>
              <c:numCache>
                <c:formatCode>General</c:formatCode>
                <c:ptCount val="97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>
                  <c:v>2010</c:v>
                </c:pt>
                <c:pt idx="92">
                  <c:v>2011</c:v>
                </c:pt>
                <c:pt idx="93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'[přírůstek.xlsx]1-5a'!$M$5:$M$101</c:f>
              <c:numCache>
                <c:formatCode>General</c:formatCode>
                <c:ptCount val="97"/>
                <c:pt idx="35" formatCode="#,##0">
                  <c:v>30645</c:v>
                </c:pt>
                <c:pt idx="36" formatCode="#,##0">
                  <c:v>22047</c:v>
                </c:pt>
                <c:pt idx="37" formatCode="#,##0">
                  <c:v>17796</c:v>
                </c:pt>
                <c:pt idx="38" formatCode="#,##0">
                  <c:v>13833</c:v>
                </c:pt>
                <c:pt idx="39" formatCode="#,##0">
                  <c:v>14057</c:v>
                </c:pt>
                <c:pt idx="40" formatCode="#,##0">
                  <c:v>14155</c:v>
                </c:pt>
                <c:pt idx="41" formatCode="#,##0">
                  <c:v>13489</c:v>
                </c:pt>
                <c:pt idx="42" formatCode="#,##0">
                  <c:v>13688</c:v>
                </c:pt>
                <c:pt idx="43" formatCode="#,##0">
                  <c:v>13402</c:v>
                </c:pt>
                <c:pt idx="44" formatCode="#,##0">
                  <c:v>12520</c:v>
                </c:pt>
                <c:pt idx="45" formatCode="#,##0">
                  <c:v>15325</c:v>
                </c:pt>
                <c:pt idx="46" formatCode="#,##0">
                  <c:v>15849</c:v>
                </c:pt>
                <c:pt idx="47" formatCode="#,##0">
                  <c:v>18377</c:v>
                </c:pt>
                <c:pt idx="48" formatCode="#,##0">
                  <c:v>23162</c:v>
                </c:pt>
                <c:pt idx="49" formatCode="#,##0">
                  <c:v>19303</c:v>
                </c:pt>
                <c:pt idx="50" formatCode="#,##0">
                  <c:v>18441</c:v>
                </c:pt>
                <c:pt idx="51" formatCode="#,##0">
                  <c:v>20881</c:v>
                </c:pt>
                <c:pt idx="52" formatCode="#,##0">
                  <c:v>12742</c:v>
                </c:pt>
                <c:pt idx="53" formatCode="#,##0">
                  <c:v>10859</c:v>
                </c:pt>
                <c:pt idx="54" formatCode="#,##0">
                  <c:v>11083</c:v>
                </c:pt>
                <c:pt idx="55" formatCode="#,##0">
                  <c:v>11110</c:v>
                </c:pt>
                <c:pt idx="56" formatCode="#,##0">
                  <c:v>10434</c:v>
                </c:pt>
                <c:pt idx="57" formatCode="#,##0">
                  <c:v>10291</c:v>
                </c:pt>
                <c:pt idx="58" formatCode="#,##0">
                  <c:v>10101</c:v>
                </c:pt>
                <c:pt idx="59" formatCode="#,##0">
                  <c:v>9519</c:v>
                </c:pt>
                <c:pt idx="60" formatCode="#,##0">
                  <c:v>8842</c:v>
                </c:pt>
                <c:pt idx="61" formatCode="#,##0">
                  <c:v>9545</c:v>
                </c:pt>
                <c:pt idx="62" formatCode="#,##0">
                  <c:v>9134</c:v>
                </c:pt>
                <c:pt idx="63" formatCode="#,##0">
                  <c:v>9328</c:v>
                </c:pt>
                <c:pt idx="64" formatCode="#,##0">
                  <c:v>8362</c:v>
                </c:pt>
                <c:pt idx="65" formatCode="#,##0">
                  <c:v>8078</c:v>
                </c:pt>
                <c:pt idx="66" formatCode="#,##0">
                  <c:v>7723</c:v>
                </c:pt>
                <c:pt idx="67" formatCode="#,##0">
                  <c:v>7699</c:v>
                </c:pt>
                <c:pt idx="68" formatCode="#,##0">
                  <c:v>7213</c:v>
                </c:pt>
                <c:pt idx="69" formatCode="#,##0">
                  <c:v>7440</c:v>
                </c:pt>
                <c:pt idx="70" formatCode="#,##0">
                  <c:v>7941</c:v>
                </c:pt>
                <c:pt idx="71" formatCode="#,##0">
                  <c:v>11787</c:v>
                </c:pt>
                <c:pt idx="72" formatCode="#,##0">
                  <c:v>11220</c:v>
                </c:pt>
                <c:pt idx="73" formatCode="#,##0">
                  <c:v>7291</c:v>
                </c:pt>
                <c:pt idx="74" formatCode="#,##0">
                  <c:v>7424</c:v>
                </c:pt>
                <c:pt idx="75" formatCode="#,##0">
                  <c:v>265</c:v>
                </c:pt>
                <c:pt idx="76" formatCode="#,##0">
                  <c:v>541</c:v>
                </c:pt>
                <c:pt idx="77" formatCode="#,##0">
                  <c:v>728</c:v>
                </c:pt>
                <c:pt idx="78" formatCode="#,##0">
                  <c:v>805</c:v>
                </c:pt>
                <c:pt idx="79" formatCode="#,##0">
                  <c:v>1241</c:v>
                </c:pt>
                <c:pt idx="80" formatCode="#,##0">
                  <c:v>1136</c:v>
                </c:pt>
                <c:pt idx="81" formatCode="#,##0">
                  <c:v>1263</c:v>
                </c:pt>
                <c:pt idx="82" formatCode="#,##0">
                  <c:v>21469</c:v>
                </c:pt>
                <c:pt idx="83" formatCode="#,##0">
                  <c:v>32389</c:v>
                </c:pt>
                <c:pt idx="84" formatCode="#,##0">
                  <c:v>34226</c:v>
                </c:pt>
                <c:pt idx="85" formatCode="#,##0">
                  <c:v>34818</c:v>
                </c:pt>
                <c:pt idx="86" formatCode="#,##0">
                  <c:v>24065</c:v>
                </c:pt>
                <c:pt idx="87" formatCode="#,##0">
                  <c:v>33463</c:v>
                </c:pt>
                <c:pt idx="88" formatCode="#,##0">
                  <c:v>20500</c:v>
                </c:pt>
                <c:pt idx="89" formatCode="#,##0">
                  <c:v>6027</c:v>
                </c:pt>
                <c:pt idx="90" formatCode="#,##0">
                  <c:v>11629</c:v>
                </c:pt>
                <c:pt idx="91" formatCode="#,##0">
                  <c:v>14867</c:v>
                </c:pt>
                <c:pt idx="92" formatCode="#,##0">
                  <c:v>5701</c:v>
                </c:pt>
                <c:pt idx="93" formatCode="#,##0">
                  <c:v>20005</c:v>
                </c:pt>
                <c:pt idx="94" formatCode="#,##0">
                  <c:v>30876</c:v>
                </c:pt>
                <c:pt idx="95" formatCode="#,##0">
                  <c:v>19964</c:v>
                </c:pt>
                <c:pt idx="96" formatCode="#,##0">
                  <c:v>18945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31744"/>
        <c:axId val="25658880"/>
      </c:lineChart>
      <c:catAx>
        <c:axId val="25631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Věk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658880"/>
        <c:crosses val="autoZero"/>
        <c:auto val="1"/>
        <c:lblAlgn val="ctr"/>
        <c:lblOffset val="100"/>
        <c:noMultiLvlLbl val="0"/>
      </c:catAx>
      <c:valAx>
        <c:axId val="25658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Počet osob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2220934723831595E-2"/>
              <c:y val="0.3716249203642119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63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04541625228485"/>
          <c:y val="0.14148371250351036"/>
          <c:w val="0.33550460306019103"/>
          <c:h val="0.2317242707988974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Děti 0 - 14 let: minulost, současnost</a:t>
            </a:r>
            <a:r>
              <a:rPr lang="cs-CZ" baseline="0"/>
              <a:t> a projekce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celkem!$B$2</c:f>
              <c:strCache>
                <c:ptCount val="1"/>
                <c:pt idx="0">
                  <c:v>0-14 let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numFmt formatCode="#,##0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celkem!$A$3:$A$13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  <c:pt idx="10">
                  <c:v>2066</c:v>
                </c:pt>
              </c:numCache>
            </c:numRef>
          </c:cat>
          <c:val>
            <c:numRef>
              <c:f>celkem!$B$3:$B$13</c:f>
              <c:numCache>
                <c:formatCode>General</c:formatCode>
                <c:ptCount val="11"/>
                <c:pt idx="0">
                  <c:v>1560296</c:v>
                </c:pt>
                <c:pt idx="1">
                  <c:v>1577455</c:v>
                </c:pt>
                <c:pt idx="2">
                  <c:v>1601045</c:v>
                </c:pt>
                <c:pt idx="3">
                  <c:v>1623716</c:v>
                </c:pt>
                <c:pt idx="4">
                  <c:v>1647275</c:v>
                </c:pt>
                <c:pt idx="5">
                  <c:v>1682797</c:v>
                </c:pt>
                <c:pt idx="6">
                  <c:v>1509161</c:v>
                </c:pt>
                <c:pt idx="7">
                  <c:v>1398991</c:v>
                </c:pt>
                <c:pt idx="8">
                  <c:v>1500915</c:v>
                </c:pt>
                <c:pt idx="9">
                  <c:v>1460710</c:v>
                </c:pt>
                <c:pt idx="10">
                  <c:v>1404192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54656"/>
        <c:axId val="82856192"/>
      </c:barChart>
      <c:catAx>
        <c:axId val="828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82856192"/>
        <c:crosses val="autoZero"/>
        <c:auto val="1"/>
        <c:lblAlgn val="ctr"/>
        <c:lblOffset val="100"/>
        <c:noMultiLvlLbl val="0"/>
      </c:catAx>
      <c:valAx>
        <c:axId val="8285619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285465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cs-CZ" sz="2400"/>
              <a:t>Žádosti o umístění do MŠ podle kraje (2015/2016)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List6!$B$3</c:f>
              <c:strCache>
                <c:ptCount val="1"/>
                <c:pt idx="0">
                  <c:v>žádosti, kterým bylo vyhověno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05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List6!$A$4:$A$16</c:f>
              <c:strCache>
                <c:ptCount val="13"/>
                <c:pt idx="0">
                  <c:v>Hlavní město Praha</c:v>
                </c:pt>
                <c:pt idx="1">
                  <c:v>Jihomoravský kraj</c:v>
                </c:pt>
                <c:pt idx="2">
                  <c:v>Středočeský kraj</c:v>
                </c:pt>
                <c:pt idx="3">
                  <c:v>Liberecký kraj</c:v>
                </c:pt>
                <c:pt idx="4">
                  <c:v>Plzeňský kraj</c:v>
                </c:pt>
                <c:pt idx="5">
                  <c:v>Zlínský kraj</c:v>
                </c:pt>
                <c:pt idx="6">
                  <c:v>Olomoucký kraj</c:v>
                </c:pt>
                <c:pt idx="7">
                  <c:v>Jihočeský kraj</c:v>
                </c:pt>
                <c:pt idx="8">
                  <c:v>Pardubický kraj</c:v>
                </c:pt>
                <c:pt idx="9">
                  <c:v>Královéhradecký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Kraj Vysočina</c:v>
                </c:pt>
              </c:strCache>
            </c:strRef>
          </c:cat>
          <c:val>
            <c:numRef>
              <c:f>List6!$B$4:$B$16</c:f>
              <c:numCache>
                <c:formatCode>General</c:formatCode>
                <c:ptCount val="13"/>
                <c:pt idx="0">
                  <c:v>15740</c:v>
                </c:pt>
                <c:pt idx="1">
                  <c:v>14885</c:v>
                </c:pt>
                <c:pt idx="2">
                  <c:v>18828</c:v>
                </c:pt>
                <c:pt idx="3">
                  <c:v>5315</c:v>
                </c:pt>
                <c:pt idx="4">
                  <c:v>6345</c:v>
                </c:pt>
                <c:pt idx="5">
                  <c:v>6580</c:v>
                </c:pt>
                <c:pt idx="6">
                  <c:v>7385</c:v>
                </c:pt>
                <c:pt idx="7">
                  <c:v>7426</c:v>
                </c:pt>
                <c:pt idx="8">
                  <c:v>6036</c:v>
                </c:pt>
                <c:pt idx="9">
                  <c:v>6535</c:v>
                </c:pt>
                <c:pt idx="10">
                  <c:v>8665</c:v>
                </c:pt>
                <c:pt idx="11">
                  <c:v>13653</c:v>
                </c:pt>
                <c:pt idx="12">
                  <c:v>5854</c:v>
                </c:pt>
              </c:numCache>
            </c:numRef>
          </c:val>
        </c:ser>
        <c:ser>
          <c:idx val="2"/>
          <c:order val="1"/>
          <c:tx>
            <c:strRef>
              <c:f>List6!$C$3</c:f>
              <c:strCache>
                <c:ptCount val="1"/>
                <c:pt idx="0">
                  <c:v>žádosti, kt. nebylo vyhověno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List6!$A$4:$A$16</c:f>
              <c:strCache>
                <c:ptCount val="13"/>
                <c:pt idx="0">
                  <c:v>Hlavní město Praha</c:v>
                </c:pt>
                <c:pt idx="1">
                  <c:v>Jihomoravský kraj</c:v>
                </c:pt>
                <c:pt idx="2">
                  <c:v>Středočeský kraj</c:v>
                </c:pt>
                <c:pt idx="3">
                  <c:v>Liberecký kraj</c:v>
                </c:pt>
                <c:pt idx="4">
                  <c:v>Plzeňský kraj</c:v>
                </c:pt>
                <c:pt idx="5">
                  <c:v>Zlínský kraj</c:v>
                </c:pt>
                <c:pt idx="6">
                  <c:v>Olomoucký kraj</c:v>
                </c:pt>
                <c:pt idx="7">
                  <c:v>Jihočeský kraj</c:v>
                </c:pt>
                <c:pt idx="8">
                  <c:v>Pardubický kraj</c:v>
                </c:pt>
                <c:pt idx="9">
                  <c:v>Královéhradecký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Kraj Vysočina</c:v>
                </c:pt>
              </c:strCache>
            </c:strRef>
          </c:cat>
          <c:val>
            <c:numRef>
              <c:f>List6!$C$4:$C$16</c:f>
              <c:numCache>
                <c:formatCode>General</c:formatCode>
                <c:ptCount val="13"/>
                <c:pt idx="0">
                  <c:v>10077</c:v>
                </c:pt>
                <c:pt idx="1">
                  <c:v>9007</c:v>
                </c:pt>
                <c:pt idx="2">
                  <c:v>8632</c:v>
                </c:pt>
                <c:pt idx="3">
                  <c:v>1553</c:v>
                </c:pt>
                <c:pt idx="4">
                  <c:v>1741</c:v>
                </c:pt>
                <c:pt idx="5">
                  <c:v>1476</c:v>
                </c:pt>
                <c:pt idx="6">
                  <c:v>1552</c:v>
                </c:pt>
                <c:pt idx="7">
                  <c:v>1416</c:v>
                </c:pt>
                <c:pt idx="8">
                  <c:v>1072</c:v>
                </c:pt>
                <c:pt idx="9">
                  <c:v>1057</c:v>
                </c:pt>
                <c:pt idx="10">
                  <c:v>1293</c:v>
                </c:pt>
                <c:pt idx="11">
                  <c:v>1542</c:v>
                </c:pt>
                <c:pt idx="12">
                  <c:v>420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2269056"/>
        <c:axId val="32672384"/>
      </c:barChart>
      <c:catAx>
        <c:axId val="32269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32672384"/>
        <c:crosses val="autoZero"/>
        <c:auto val="1"/>
        <c:lblAlgn val="ctr"/>
        <c:lblOffset val="100"/>
        <c:noMultiLvlLbl val="0"/>
      </c:catAx>
      <c:valAx>
        <c:axId val="32672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269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08732106208449"/>
          <c:y val="0.11239626004693339"/>
          <c:w val="0.6982752766156467"/>
          <c:h val="6.5770108175730368E-2"/>
        </c:manualLayout>
      </c:layout>
      <c:overlay val="0"/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0.01546</cdr:x>
      <cdr:y>0.16199</cdr:y>
    </cdr:from>
    <cdr:to>
      <cdr:x>0.23352</cdr:x>
      <cdr:y>0.19626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4780" y="792480"/>
          <a:ext cx="2042160" cy="167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0.01465</cdr:x>
      <cdr:y>0.11994</cdr:y>
    </cdr:from>
    <cdr:to>
      <cdr:x>0.24491</cdr:x>
      <cdr:y>0.17445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137160" y="586740"/>
          <a:ext cx="215646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i="1"/>
            <a:t>http://toiler.uiv.cz/rocenka/rocenka.asp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D1E8C-3D0E-473D-98B2-723A7C213FC7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B9F7-5A77-4291-A253-962B34F8E7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F9237-C9AA-4377-80F7-12D6CC9097FC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BF0E-3B15-49B5-9805-455AD7738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0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53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20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8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1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74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64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68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018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BF0E-3B15-49B5-9805-455AD77384A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17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70" y="766110"/>
            <a:ext cx="6746692" cy="3465548"/>
          </a:xfrm>
        </p:spPr>
        <p:txBody>
          <a:bodyPr anchor="b"/>
          <a:lstStyle>
            <a:lvl1pPr algn="l">
              <a:defRPr b="0" i="0">
                <a:latin typeface="Calibri Light"/>
                <a:cs typeface="Calibri Ligh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570" y="4423800"/>
            <a:ext cx="674669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0" y="4312299"/>
            <a:ext cx="7054262" cy="94552"/>
          </a:xfrm>
          <a:prstGeom prst="rect">
            <a:avLst/>
          </a:prstGeom>
          <a:solidFill>
            <a:srgbClr val="009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00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2" y="274639"/>
            <a:ext cx="6893001" cy="1143000"/>
          </a:xfrm>
        </p:spPr>
        <p:txBody>
          <a:bodyPr anchor="b"/>
          <a:lstStyle>
            <a:lvl1pPr algn="l">
              <a:defRPr b="0" i="0">
                <a:latin typeface="Calibri Light"/>
                <a:cs typeface="Calibri Ligh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2" y="1600201"/>
            <a:ext cx="8525539" cy="5121275"/>
          </a:xfrm>
        </p:spPr>
        <p:txBody>
          <a:bodyPr/>
          <a:lstStyle>
            <a:lvl1pPr>
              <a:defRPr b="0" i="0">
                <a:latin typeface="Calibri Light"/>
                <a:cs typeface="Calibri Light"/>
              </a:defRPr>
            </a:lvl1pPr>
            <a:lvl2pPr>
              <a:defRPr b="0" i="0">
                <a:latin typeface="Calibri Light"/>
                <a:cs typeface="Calibri Light"/>
              </a:defRPr>
            </a:lvl2pPr>
            <a:lvl3pPr>
              <a:defRPr b="0" i="0">
                <a:latin typeface="Calibri Light"/>
                <a:cs typeface="Calibri Light"/>
              </a:defRPr>
            </a:lvl3pPr>
            <a:lvl4pPr>
              <a:defRPr b="0" i="0">
                <a:latin typeface="Calibri Light"/>
                <a:cs typeface="Calibri Light"/>
              </a:defRPr>
            </a:lvl4pPr>
            <a:lvl5pPr>
              <a:defRPr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0" y="1370363"/>
            <a:ext cx="7054262" cy="94552"/>
          </a:xfrm>
          <a:prstGeom prst="rect">
            <a:avLst/>
          </a:prstGeom>
          <a:solidFill>
            <a:srgbClr val="009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SCaC_logo_2012_M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6243460"/>
            <a:ext cx="1330554" cy="4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1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6" y="4514421"/>
            <a:ext cx="6394896" cy="2192369"/>
          </a:xfrm>
        </p:spPr>
        <p:txBody>
          <a:bodyPr anchor="t"/>
          <a:lstStyle>
            <a:lvl1pPr algn="l">
              <a:defRPr sz="4000" b="0" i="0" cap="all">
                <a:latin typeface="Calibri Light"/>
                <a:cs typeface="Calibri Ligh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9106" y="2839513"/>
            <a:ext cx="6394896" cy="15001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9817" y="4432787"/>
            <a:ext cx="7054262" cy="94552"/>
          </a:xfrm>
          <a:prstGeom prst="rect">
            <a:avLst/>
          </a:prstGeom>
          <a:solidFill>
            <a:srgbClr val="009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SCaC_logo_2012_M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52" y="276817"/>
            <a:ext cx="898505" cy="4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2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0" y="274639"/>
            <a:ext cx="6872843" cy="1143000"/>
          </a:xfrm>
        </p:spPr>
        <p:txBody>
          <a:bodyPr anchor="b"/>
          <a:lstStyle>
            <a:lvl1pPr algn="l">
              <a:defRPr b="0" i="0">
                <a:latin typeface="Calibri Light"/>
                <a:cs typeface="Calibri Ligh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420" y="1576470"/>
            <a:ext cx="4314381" cy="5281529"/>
          </a:xfrm>
        </p:spPr>
        <p:txBody>
          <a:bodyPr/>
          <a:lstStyle>
            <a:lvl1pPr>
              <a:defRPr sz="2800" b="0" i="0">
                <a:latin typeface="Calibri Light"/>
                <a:cs typeface="Calibri Light"/>
              </a:defRPr>
            </a:lvl1pPr>
            <a:lvl2pPr>
              <a:defRPr sz="2400" b="0" i="0">
                <a:latin typeface="Calibri Light"/>
                <a:cs typeface="Calibri Light"/>
              </a:defRPr>
            </a:lvl2pPr>
            <a:lvl3pPr>
              <a:defRPr sz="2000" b="0" i="0">
                <a:latin typeface="Calibri Light"/>
                <a:cs typeface="Calibri Light"/>
              </a:defRPr>
            </a:lvl3pPr>
            <a:lvl4pPr>
              <a:defRPr sz="1800" b="0" i="0">
                <a:latin typeface="Calibri Light"/>
                <a:cs typeface="Calibri Light"/>
              </a:defRPr>
            </a:lvl4pPr>
            <a:lvl5pPr>
              <a:defRPr sz="1800" b="0" i="0"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6471"/>
            <a:ext cx="4332019" cy="5281528"/>
          </a:xfrm>
        </p:spPr>
        <p:txBody>
          <a:bodyPr/>
          <a:lstStyle>
            <a:lvl1pPr>
              <a:defRPr sz="2800" b="0" i="0">
                <a:latin typeface="Calibri Light"/>
                <a:cs typeface="Calibri Light"/>
              </a:defRPr>
            </a:lvl1pPr>
            <a:lvl2pPr>
              <a:defRPr sz="2400" b="0" i="0">
                <a:latin typeface="Calibri Light"/>
                <a:cs typeface="Calibri Light"/>
              </a:defRPr>
            </a:lvl2pPr>
            <a:lvl3pPr>
              <a:defRPr sz="2000" b="0" i="0">
                <a:latin typeface="Calibri Light"/>
                <a:cs typeface="Calibri Light"/>
              </a:defRPr>
            </a:lvl3pPr>
            <a:lvl4pPr>
              <a:defRPr sz="1800" b="0" i="0">
                <a:latin typeface="Calibri Light"/>
                <a:cs typeface="Calibri Light"/>
              </a:defRPr>
            </a:lvl4pPr>
            <a:lvl5pPr>
              <a:defRPr sz="1800" b="0" i="0"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1370363"/>
            <a:ext cx="7054262" cy="94552"/>
          </a:xfrm>
          <a:prstGeom prst="rect">
            <a:avLst/>
          </a:prstGeom>
          <a:solidFill>
            <a:srgbClr val="009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 descr="SCaC_logo_2012_M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6243460"/>
            <a:ext cx="898505" cy="4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1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98" y="274639"/>
            <a:ext cx="6862765" cy="1143000"/>
          </a:xfrm>
        </p:spPr>
        <p:txBody>
          <a:bodyPr anchor="b"/>
          <a:lstStyle>
            <a:lvl1pPr algn="l">
              <a:defRPr b="0" i="0">
                <a:latin typeface="Calibri Light"/>
                <a:cs typeface="Calibri Light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498" y="1535113"/>
            <a:ext cx="4305891" cy="639763"/>
          </a:xfrm>
        </p:spPr>
        <p:txBody>
          <a:bodyPr anchor="b"/>
          <a:lstStyle>
            <a:lvl1pPr marL="0" indent="0">
              <a:buNone/>
              <a:defRPr sz="2400" b="0" i="0"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498" y="2174874"/>
            <a:ext cx="4305891" cy="4491599"/>
          </a:xfrm>
        </p:spPr>
        <p:txBody>
          <a:bodyPr/>
          <a:lstStyle>
            <a:lvl1pPr>
              <a:defRPr sz="2400" b="0" i="0">
                <a:latin typeface="Calibri Light"/>
                <a:cs typeface="Calibri Light"/>
              </a:defRPr>
            </a:lvl1pPr>
            <a:lvl2pPr>
              <a:defRPr sz="2000" b="0" i="0">
                <a:latin typeface="Calibri Light"/>
                <a:cs typeface="Calibri Light"/>
              </a:defRPr>
            </a:lvl2pPr>
            <a:lvl3pPr>
              <a:defRPr sz="1800" b="0" i="0">
                <a:latin typeface="Calibri Light"/>
                <a:cs typeface="Calibri Light"/>
              </a:defRPr>
            </a:lvl3pPr>
            <a:lvl4pPr>
              <a:defRPr sz="1600" b="0" i="0">
                <a:latin typeface="Calibri Light"/>
                <a:cs typeface="Calibri Light"/>
              </a:defRPr>
            </a:lvl4pPr>
            <a:lvl5pPr>
              <a:defRPr sz="1600" b="0" i="0">
                <a:latin typeface="Calibri Light"/>
                <a:cs typeface="Calibr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335193" cy="639763"/>
          </a:xfrm>
        </p:spPr>
        <p:txBody>
          <a:bodyPr anchor="b"/>
          <a:lstStyle>
            <a:lvl1pPr marL="0" indent="0">
              <a:buNone/>
              <a:defRPr sz="2400" b="0" i="0"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335193" cy="4491597"/>
          </a:xfrm>
        </p:spPr>
        <p:txBody>
          <a:bodyPr/>
          <a:lstStyle>
            <a:lvl1pPr>
              <a:defRPr sz="2400" b="0" i="0">
                <a:latin typeface="Calibri Light"/>
                <a:cs typeface="Calibri Light"/>
              </a:defRPr>
            </a:lvl1pPr>
            <a:lvl2pPr>
              <a:defRPr sz="2000" b="0" i="0">
                <a:latin typeface="Calibri Light"/>
                <a:cs typeface="Calibri Light"/>
              </a:defRPr>
            </a:lvl2pPr>
            <a:lvl3pPr>
              <a:defRPr sz="1800" b="0" i="0">
                <a:latin typeface="Calibri Light"/>
                <a:cs typeface="Calibri Light"/>
              </a:defRPr>
            </a:lvl3pPr>
            <a:lvl4pPr>
              <a:defRPr sz="1600" b="0" i="0">
                <a:latin typeface="Calibri Light"/>
                <a:cs typeface="Calibri Light"/>
              </a:defRPr>
            </a:lvl4pPr>
            <a:lvl5pPr>
              <a:defRPr sz="1600" b="0" i="0">
                <a:latin typeface="Calibri Light"/>
                <a:cs typeface="Calibr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Rectangle 9"/>
          <p:cNvSpPr/>
          <p:nvPr/>
        </p:nvSpPr>
        <p:spPr>
          <a:xfrm>
            <a:off x="0" y="1370363"/>
            <a:ext cx="7054262" cy="94552"/>
          </a:xfrm>
          <a:prstGeom prst="rect">
            <a:avLst/>
          </a:prstGeom>
          <a:solidFill>
            <a:srgbClr val="009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10" descr="SCaC_logo_2012_M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6243460"/>
            <a:ext cx="898505" cy="4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82" y="274639"/>
            <a:ext cx="6903080" cy="1143000"/>
          </a:xfrm>
        </p:spPr>
        <p:txBody>
          <a:bodyPr anchor="b"/>
          <a:lstStyle>
            <a:lvl1pPr algn="l">
              <a:defRPr b="0" i="0">
                <a:latin typeface="Calibri Light"/>
                <a:cs typeface="Calibri Ligh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0" y="1370363"/>
            <a:ext cx="7054262" cy="94552"/>
          </a:xfrm>
          <a:prstGeom prst="rect">
            <a:avLst/>
          </a:prstGeom>
          <a:solidFill>
            <a:srgbClr val="009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SCaC_logo_2012_M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6243460"/>
            <a:ext cx="898505" cy="4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6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C_logo_2012_M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43460"/>
            <a:ext cx="1258547" cy="4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8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420" y="274639"/>
            <a:ext cx="850538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19" y="1600201"/>
            <a:ext cx="8818958" cy="510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4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c.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11" Type="http://schemas.openxmlformats.org/officeDocument/2006/relationships/image" Target="../media/image17.emf"/><Relationship Id="rId5" Type="http://schemas.openxmlformats.org/officeDocument/2006/relationships/tags" Target="../tags/tag8.xml"/><Relationship Id="rId10" Type="http://schemas.openxmlformats.org/officeDocument/2006/relationships/oleObject" Target="../embeddings/oleObject2.bin"/><Relationship Id="rId4" Type="http://schemas.openxmlformats.org/officeDocument/2006/relationships/tags" Target="../tags/tag7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tags" Target="../tags/tag16.xml"/><Relationship Id="rId11" Type="http://schemas.openxmlformats.org/officeDocument/2006/relationships/chart" Target="../charts/chart1.xml"/><Relationship Id="rId5" Type="http://schemas.openxmlformats.org/officeDocument/2006/relationships/tags" Target="../tags/tag15.xml"/><Relationship Id="rId10" Type="http://schemas.openxmlformats.org/officeDocument/2006/relationships/image" Target="../media/image17.emf"/><Relationship Id="rId4" Type="http://schemas.openxmlformats.org/officeDocument/2006/relationships/tags" Target="../tags/tag14.xml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1"/>
            <a:ext cx="7772400" cy="14700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cs-CZ" sz="4900" b="1" i="1" dirty="0" smtClean="0">
                <a:solidFill>
                  <a:srgbClr val="002060"/>
                </a:solidFill>
              </a:rPr>
              <a:t>Jak jsme na tom s kapacitou </a:t>
            </a:r>
            <a:br>
              <a:rPr lang="cs-CZ" sz="4900" b="1" i="1" dirty="0" smtClean="0">
                <a:solidFill>
                  <a:srgbClr val="002060"/>
                </a:solidFill>
              </a:rPr>
            </a:br>
            <a:r>
              <a:rPr lang="cs-CZ" sz="4900" b="1" i="1" dirty="0" smtClean="0">
                <a:solidFill>
                  <a:srgbClr val="002060"/>
                </a:solidFill>
              </a:rPr>
              <a:t>MŠ a ZŠ po roce 2020?</a:t>
            </a:r>
            <a:endParaRPr lang="cs-CZ" sz="4900" b="1" i="1" dirty="0">
              <a:solidFill>
                <a:srgbClr val="00206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2088232" cy="80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90464" y="47400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Mgr. Jana Hamanová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Ředitelka výzkumu</a:t>
            </a:r>
            <a:endParaRPr kumimoji="0" lang="cs-CZ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546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0 – 14 let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177653"/>
              </p:ext>
            </p:extLst>
          </p:nvPr>
        </p:nvGraphicFramePr>
        <p:xfrm>
          <a:off x="179512" y="1582836"/>
          <a:ext cx="8874571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-25504" y="6550223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 </a:t>
            </a:r>
            <a:r>
              <a:rPr lang="cs-CZ" sz="1400" dirty="0" smtClean="0"/>
              <a:t>dat: ČSÚ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501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475656" y="551764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96% přijatých dětí nakonec nastoupí do MŠ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" y="6421978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Zdroj: údaje MŠMT</a:t>
            </a:r>
            <a:endParaRPr lang="cs-CZ" sz="14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065490"/>
              </p:ext>
            </p:extLst>
          </p:nvPr>
        </p:nvGraphicFramePr>
        <p:xfrm>
          <a:off x="-38482" y="625601"/>
          <a:ext cx="9364980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51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 toho plyne?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Počet dětí ve věku 0 – 14 let nebude v následujících 10 letech dramaticky růst ani klesat</a:t>
            </a:r>
          </a:p>
          <a:p>
            <a:endParaRPr lang="cs-CZ" sz="2400" dirty="0" smtClean="0"/>
          </a:p>
          <a:p>
            <a:r>
              <a:rPr lang="cs-CZ" sz="2400" dirty="0" smtClean="0"/>
              <a:t>Současné kapacity MŠ a ZŠ (případně SŠ) jsou ale závislé kromě počtu dětí na:</a:t>
            </a:r>
          </a:p>
          <a:p>
            <a:pPr lvl="1"/>
            <a:r>
              <a:rPr lang="cs-CZ" sz="2000" dirty="0" smtClean="0"/>
              <a:t>Stanovených normách počtu žáků na třídu a jejich vývoji do budoucna </a:t>
            </a:r>
          </a:p>
          <a:p>
            <a:pPr lvl="1"/>
            <a:r>
              <a:rPr lang="cs-CZ" sz="2000" dirty="0" smtClean="0"/>
              <a:t>Počtu učitelů </a:t>
            </a:r>
          </a:p>
          <a:p>
            <a:pPr lvl="1"/>
            <a:r>
              <a:rPr lang="cs-CZ" sz="2000" dirty="0" smtClean="0"/>
              <a:t>Zájmu rodičů</a:t>
            </a:r>
          </a:p>
          <a:p>
            <a:pPr lvl="1"/>
            <a:r>
              <a:rPr lang="cs-CZ" sz="2000" dirty="0" smtClean="0"/>
              <a:t>Možnostech neziskového / soukromého sektoru na poli předškolního </a:t>
            </a:r>
            <a:br>
              <a:rPr lang="cs-CZ" sz="2000" dirty="0" smtClean="0"/>
            </a:br>
            <a:r>
              <a:rPr lang="cs-CZ" sz="2000" dirty="0" smtClean="0"/>
              <a:t>i školního vzdělávání</a:t>
            </a:r>
          </a:p>
          <a:p>
            <a:pPr lvl="1"/>
            <a:r>
              <a:rPr lang="cs-CZ" sz="2000" dirty="0" smtClean="0"/>
              <a:t>Na fyzickém stavu současných budov / zařízení a jejich vybavení</a:t>
            </a:r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580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Pro potřeby všech obcí…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… měst, regionů, krajů atd.</a:t>
            </a: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4400" b="1" dirty="0" smtClean="0">
                <a:solidFill>
                  <a:srgbClr val="002060"/>
                </a:solidFill>
              </a:rPr>
              <a:t>Populační kalkulačka SC&amp;C:</a:t>
            </a:r>
          </a:p>
          <a:p>
            <a:pPr marL="800100" lvl="2" indent="0">
              <a:buNone/>
            </a:pPr>
            <a:r>
              <a:rPr lang="cs-CZ" b="1" dirty="0" err="1" smtClean="0">
                <a:solidFill>
                  <a:srgbClr val="002060"/>
                </a:solidFill>
              </a:rPr>
              <a:t>Kohortně</a:t>
            </a:r>
            <a:r>
              <a:rPr lang="cs-CZ" b="1" dirty="0" smtClean="0">
                <a:solidFill>
                  <a:srgbClr val="002060"/>
                </a:solidFill>
              </a:rPr>
              <a:t>-komponentní model </a:t>
            </a:r>
          </a:p>
          <a:p>
            <a:pPr marL="800100" lvl="2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Vstupní data – demo verze dostupná na krajské úrovni:</a:t>
            </a:r>
          </a:p>
          <a:p>
            <a:pPr marL="1714500" lvl="3" indent="-45720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2060"/>
                </a:solidFill>
              </a:rPr>
              <a:t>Věková struktura</a:t>
            </a:r>
          </a:p>
          <a:p>
            <a:pPr marL="1714500" lvl="3" indent="-45720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2060"/>
                </a:solidFill>
              </a:rPr>
              <a:t>Míry plodnosti dle věku matky</a:t>
            </a:r>
          </a:p>
          <a:p>
            <a:pPr marL="1714500" lvl="3" indent="-45720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2060"/>
                </a:solidFill>
              </a:rPr>
              <a:t>Úmrtnostní tabulky </a:t>
            </a:r>
            <a:endParaRPr lang="cs-CZ" sz="1600" b="1" dirty="0" smtClean="0">
              <a:solidFill>
                <a:srgbClr val="002060"/>
              </a:solidFill>
            </a:endParaRPr>
          </a:p>
          <a:p>
            <a:pPr marL="1714500" lvl="3" indent="-45720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2060"/>
                </a:solidFill>
              </a:rPr>
              <a:t>Od září 2017 bude dodána také migrace (na krajské úrovni)</a:t>
            </a:r>
            <a:endParaRPr lang="cs-CZ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2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cs-CZ" sz="3600" b="1" dirty="0">
                <a:solidFill>
                  <a:srgbClr val="002060"/>
                </a:solidFill>
              </a:rPr>
              <a:t>Populační kalkulačka SC&amp;C: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1748" y="289942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2060"/>
                </a:solidFill>
                <a:latin typeface="Calibri Light"/>
                <a:cs typeface="Calibri Light"/>
              </a:rPr>
              <a:t>Dostupná </a:t>
            </a:r>
            <a:r>
              <a:rPr lang="cs-CZ" sz="40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verze na webu</a:t>
            </a:r>
          </a:p>
          <a:p>
            <a:pPr algn="ctr"/>
            <a:r>
              <a:rPr lang="cs-CZ" sz="4000" b="1" dirty="0" smtClean="0">
                <a:solidFill>
                  <a:srgbClr val="002060"/>
                </a:solidFill>
                <a:latin typeface="Calibri Light"/>
                <a:cs typeface="Calibri Light"/>
                <a:hlinkClick r:id="rId3"/>
              </a:rPr>
              <a:t>www.scac.eu</a:t>
            </a:r>
            <a:endParaRPr lang="cs-CZ" sz="4000" b="1" dirty="0" smtClean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algn="ctr"/>
            <a:endParaRPr lang="cs-CZ" sz="36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algn="ctr"/>
            <a:endParaRPr lang="cs-CZ" sz="36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Můžeme si ji vyzkoušet…</a:t>
            </a:r>
            <a:endParaRPr lang="cs-CZ" sz="4000" b="1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066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5048" cy="618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0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" y="1412776"/>
            <a:ext cx="894415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8" y="1988840"/>
            <a:ext cx="8901684" cy="387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4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527548" cy="656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1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5914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51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6866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1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ovlivňuje počet dětí?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55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81138"/>
            <a:ext cx="87820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4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8" y="332656"/>
            <a:ext cx="75723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0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95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3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5850027"/>
              </p:ext>
            </p:ext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Úhrnná plodnost a průměrný věk matek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>
            <p:custDataLst>
              <p:tags r:id="rId4"/>
            </p:custDataLst>
          </p:nvPr>
        </p:nvSpPr>
        <p:spPr>
          <a:xfrm>
            <a:off x="5868144" y="6494662"/>
            <a:ext cx="1369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/>
              <a:t>Zdroj </a:t>
            </a:r>
            <a:r>
              <a:rPr lang="cs-CZ" sz="1400" i="1" dirty="0" smtClean="0"/>
              <a:t>grafu: ČSÚ</a:t>
            </a:r>
          </a:p>
        </p:txBody>
      </p:sp>
      <p:pic>
        <p:nvPicPr>
          <p:cNvPr id="2139" name="Picture 91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" y="1612934"/>
            <a:ext cx="7200000" cy="46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" name="Picture 9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" y="1612934"/>
            <a:ext cx="7200000" cy="46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1" name="Picture 9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" y="1612934"/>
            <a:ext cx="7200000" cy="466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2" name="Picture 9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" y="1612934"/>
            <a:ext cx="7200000" cy="46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3" name="Picture 9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" y="1612934"/>
            <a:ext cx="7200000" cy="466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4" name="Picture 9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" y="1612934"/>
            <a:ext cx="7200000" cy="466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5" name="Picture 9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" y="1612934"/>
            <a:ext cx="7200000" cy="46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6" name="Picture 9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" y="1612934"/>
            <a:ext cx="7200000" cy="466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7" name="Picture 9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6" y="1612934"/>
            <a:ext cx="7200000" cy="466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13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Míry plodnosti dle věku ženy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0000" cy="46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0000" cy="46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0000" cy="46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643050"/>
            <a:ext cx="7200000" cy="46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3786182" y="2786058"/>
            <a:ext cx="2114537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err="1" smtClean="0"/>
              <a:t>úp</a:t>
            </a:r>
            <a:r>
              <a:rPr lang="cs-CZ" sz="2000" b="1" dirty="0" smtClean="0"/>
              <a:t> =2,80</a:t>
            </a:r>
            <a:endParaRPr lang="cs-CZ" sz="2000" b="1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071802" y="2071678"/>
            <a:ext cx="2114537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úp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=2,40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2571736" y="3929066"/>
            <a:ext cx="2114537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úp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= 1,89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5500694" y="3714752"/>
            <a:ext cx="2114537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úp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=1,57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27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 build="allAtOnce"/>
      <p:bldP spid="17" grpId="0" build="allAtOnce"/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 toho plyne?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Míra plodnosti pro prostou obnovu populace musí být min. </a:t>
            </a:r>
            <a:r>
              <a:rPr lang="cs-CZ" b="1" dirty="0" smtClean="0"/>
              <a:t>2,1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(v současné době jsme na čísle </a:t>
            </a:r>
            <a:r>
              <a:rPr lang="cs-CZ" sz="2400" b="1" dirty="0" smtClean="0">
                <a:solidFill>
                  <a:srgbClr val="FF0000"/>
                </a:solidFill>
              </a:rPr>
              <a:t>1,57</a:t>
            </a:r>
            <a:r>
              <a:rPr lang="cs-CZ" sz="2400" dirty="0" smtClean="0"/>
              <a:t>)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60111"/>
              </p:ext>
            </p:extLst>
          </p:nvPr>
        </p:nvGraphicFramePr>
        <p:xfrm>
          <a:off x="611560" y="3429000"/>
          <a:ext cx="8136904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1890392"/>
                <a:gridCol w="1643819"/>
                <a:gridCol w="1890392"/>
              </a:tblGrid>
              <a:tr h="7686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1974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 anchor="ctr"/>
                </a:tc>
              </a:tr>
              <a:tr h="7686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Průměrný</a:t>
                      </a:r>
                      <a:r>
                        <a:rPr lang="cs-CZ" b="1" baseline="0" dirty="0" smtClean="0"/>
                        <a:t> věk matky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28 let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25</a:t>
                      </a:r>
                      <a:r>
                        <a:rPr lang="cs-CZ" sz="2800" baseline="0" dirty="0" smtClean="0"/>
                        <a:t> let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30 let</a:t>
                      </a:r>
                      <a:endParaRPr lang="cs-CZ" sz="3200" b="1" dirty="0"/>
                    </a:p>
                  </a:txBody>
                  <a:tcPr anchor="ctr"/>
                </a:tc>
              </a:tr>
              <a:tr h="910993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Průměrný věk prvorodičky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23 let 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22 let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28 let</a:t>
                      </a:r>
                      <a:endParaRPr lang="cs-CZ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5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0" name="Picture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Základní demografické ukazatele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- úmrtnost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>
            <p:custDataLst>
              <p:tags r:id="rId4"/>
            </p:custDataLst>
          </p:nvPr>
        </p:nvSpPr>
        <p:spPr>
          <a:xfrm>
            <a:off x="7092282" y="6453337"/>
            <a:ext cx="122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/>
              <a:t>Zdroj </a:t>
            </a:r>
            <a:r>
              <a:rPr lang="cs-CZ" sz="1400" i="1" dirty="0" smtClean="0"/>
              <a:t>dat: ČSÚ</a:t>
            </a:r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60" y="1773337"/>
            <a:ext cx="722542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599" y="1773337"/>
            <a:ext cx="72253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1773337"/>
            <a:ext cx="722534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506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Naděje dožití při narození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>
            <p:custDataLst>
              <p:tags r:id="rId1"/>
            </p:custDataLst>
          </p:nvPr>
        </p:nvSpPr>
        <p:spPr>
          <a:xfrm>
            <a:off x="7092282" y="6453337"/>
            <a:ext cx="122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/>
              <a:t>Zdroj </a:t>
            </a:r>
            <a:r>
              <a:rPr lang="cs-CZ" sz="1400" i="1" dirty="0" smtClean="0"/>
              <a:t>dat: ČSÚ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9000"/>
            <a:ext cx="667452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9000"/>
            <a:ext cx="667452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9000"/>
            <a:ext cx="667452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9000"/>
            <a:ext cx="667452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9000"/>
            <a:ext cx="667452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9000"/>
            <a:ext cx="667452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9000"/>
            <a:ext cx="667452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9000"/>
            <a:ext cx="667452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2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4919664"/>
              </p:ext>
            </p:ext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af 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6544501"/>
              </p:ext>
            </p:extLst>
          </p:nvPr>
        </p:nvGraphicFramePr>
        <p:xfrm>
          <a:off x="107504" y="1556792"/>
          <a:ext cx="8928992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188640"/>
            <a:ext cx="6893001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Pohyb obyvatelstva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>
            <p:custDataLst>
              <p:tags r:id="rId5"/>
            </p:custDataLst>
          </p:nvPr>
        </p:nvSpPr>
        <p:spPr>
          <a:xfrm>
            <a:off x="-36782" y="6605773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 </a:t>
            </a:r>
            <a:r>
              <a:rPr lang="cs-CZ" sz="1200" dirty="0" smtClean="0"/>
              <a:t>dat: ČSÚ</a:t>
            </a:r>
            <a:endParaRPr lang="cs-CZ" sz="1200" dirty="0"/>
          </a:p>
        </p:txBody>
      </p:sp>
      <p:cxnSp>
        <p:nvCxnSpPr>
          <p:cNvPr id="9" name="Přímá spojovací čára 8"/>
          <p:cNvCxnSpPr/>
          <p:nvPr>
            <p:custDataLst>
              <p:tags r:id="rId6"/>
            </p:custDataLst>
          </p:nvPr>
        </p:nvCxnSpPr>
        <p:spPr>
          <a:xfrm>
            <a:off x="7884368" y="4725144"/>
            <a:ext cx="0" cy="1152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6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8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8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8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8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8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8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7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8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8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8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8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8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8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5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8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75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8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8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8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8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8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8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8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8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75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8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8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8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8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8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8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8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8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8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425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8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8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8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8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8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8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8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50"/>
                                        <p:tgtEl>
                                          <p:spTgt spid="8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8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675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8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50"/>
                                        <p:tgtEl>
                                          <p:spTgt spid="8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8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8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775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50"/>
                                        <p:tgtEl>
                                          <p:spTgt spid="8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50"/>
                                        <p:tgtEl>
                                          <p:spTgt spid="8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825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8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50"/>
                                        <p:tgtEl>
                                          <p:spTgt spid="8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875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50"/>
                                        <p:tgtEl>
                                          <p:spTgt spid="8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8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925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50"/>
                                        <p:tgtEl>
                                          <p:spTgt spid="8">
                                            <p:graphicEl>
                                              <a:chart seriesIdx="-4" categoryIdx="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50"/>
                                        <p:tgtEl>
                                          <p:spTgt spid="8">
                                            <p:graphicEl>
                                              <a:chart seriesIdx="-4" categoryIdx="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50"/>
                                        <p:tgtEl>
                                          <p:spTgt spid="8">
                                            <p:graphicEl>
                                              <a:chart seriesIdx="-4" categoryIdx="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50"/>
                                        <p:tgtEl>
                                          <p:spTgt spid="8">
                                            <p:graphicEl>
                                              <a:chart seriesIdx="-4" categoryIdx="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50"/>
                                        <p:tgtEl>
                                          <p:spTgt spid="8">
                                            <p:graphicEl>
                                              <a:chart seriesIdx="-4" categoryIdx="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50"/>
                                        <p:tgtEl>
                                          <p:spTgt spid="8">
                                            <p:graphicEl>
                                              <a:chart seriesIdx="-4" categoryIdx="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8">
                                            <p:graphicEl>
                                              <a:chart seriesIdx="-4" categoryIdx="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50"/>
                                        <p:tgtEl>
                                          <p:spTgt spid="8">
                                            <p:graphicEl>
                                              <a:chart seriesIdx="-4" categoryIdx="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1250"/>
                            </p:stCondLst>
                            <p:childTnLst>
                              <p:par>
                                <p:cTn id="3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50"/>
                                        <p:tgtEl>
                                          <p:spTgt spid="8">
                                            <p:graphicEl>
                                              <a:chart seriesIdx="-4" categoryIdx="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50"/>
                                        <p:tgtEl>
                                          <p:spTgt spid="8">
                                            <p:graphicEl>
                                              <a:chart seriesIdx="-4" categoryIdx="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1750"/>
                            </p:stCondLst>
                            <p:childTnLst>
                              <p:par>
                                <p:cTn id="3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50"/>
                                        <p:tgtEl>
                                          <p:spTgt spid="8">
                                            <p:graphicEl>
                                              <a:chart seriesIdx="-4" categoryIdx="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50"/>
                                        <p:tgtEl>
                                          <p:spTgt spid="8">
                                            <p:graphicEl>
                                              <a:chart seriesIdx="-4" categoryIdx="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225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50"/>
                                        <p:tgtEl>
                                          <p:spTgt spid="8">
                                            <p:graphicEl>
                                              <a:chart seriesIdx="-4" categoryIdx="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8">
                                            <p:graphicEl>
                                              <a:chart seriesIdx="-4" categoryIdx="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275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250"/>
                                        <p:tgtEl>
                                          <p:spTgt spid="8">
                                            <p:graphicEl>
                                              <a:chart seriesIdx="-4" categoryIdx="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8">
                                            <p:graphicEl>
                                              <a:chart seriesIdx="-4" categoryIdx="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325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50"/>
                                        <p:tgtEl>
                                          <p:spTgt spid="8">
                                            <p:graphicEl>
                                              <a:chart seriesIdx="-4" categoryIdx="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50"/>
                                        <p:tgtEl>
                                          <p:spTgt spid="8">
                                            <p:graphicEl>
                                              <a:chart seriesIdx="-4" categoryIdx="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3750"/>
                            </p:stCondLst>
                            <p:childTnLst>
                              <p:par>
                                <p:cTn id="3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50"/>
                                        <p:tgtEl>
                                          <p:spTgt spid="8">
                                            <p:graphicEl>
                                              <a:chart seriesIdx="-4" categoryIdx="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250"/>
                                        <p:tgtEl>
                                          <p:spTgt spid="8">
                                            <p:graphicEl>
                                              <a:chart seriesIdx="-4" categoryIdx="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4250"/>
                            </p:stCondLst>
                            <p:childTnLst>
                              <p:par>
                                <p:cTn id="3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250"/>
                                        <p:tgtEl>
                                          <p:spTgt spid="8">
                                            <p:graphicEl>
                                              <a:chart seriesIdx="-4" categoryIdx="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817" y="6648"/>
            <a:ext cx="6893001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Věková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2060"/>
                </a:solidFill>
              </a:rPr>
              <a:t>struktura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3678"/>
            <a:ext cx="7128792" cy="453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475656" y="6452683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 </a:t>
            </a:r>
            <a:r>
              <a:rPr lang="cs-CZ" sz="1400" dirty="0" smtClean="0"/>
              <a:t>dat: ČSÚ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96029" y="6144907"/>
            <a:ext cx="866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002060"/>
                </a:solidFill>
              </a:rPr>
              <a:t>Struktura obyvatelstva podle pohlaví a věku </a:t>
            </a:r>
            <a:r>
              <a:rPr lang="cs-CZ" sz="1200" b="1" dirty="0" smtClean="0">
                <a:solidFill>
                  <a:srgbClr val="002060"/>
                </a:solidFill>
              </a:rPr>
              <a:t>= základní demografická struktura </a:t>
            </a:r>
            <a:r>
              <a:rPr lang="cs-CZ" sz="1200" b="1" dirty="0">
                <a:solidFill>
                  <a:srgbClr val="002060"/>
                </a:solidFill>
              </a:rPr>
              <a:t>obyvatelstva. </a:t>
            </a:r>
            <a:endParaRPr lang="cs-CZ" sz="1200" b="1" dirty="0" smtClean="0">
              <a:solidFill>
                <a:srgbClr val="002060"/>
              </a:solidFill>
            </a:endParaRPr>
          </a:p>
          <a:p>
            <a:pPr algn="ctr"/>
            <a:endParaRPr lang="cs-CZ" sz="1200" b="1" dirty="0" smtClean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13" y="1483679"/>
            <a:ext cx="7167693" cy="450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3678"/>
            <a:ext cx="7128792" cy="453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42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biZfb8OECdOo.I6TIHS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uP8ttza0yOGMA2e1Ix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CujVDX5U6KawXVpvNt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zFrnaQ0y4LJ18qY2G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wZ5Sz1okqaw5NoZ6E2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_XZ77fwkKD_fTLrfOY_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L0o8WV8kK_kL0UQyit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jqn5MqUEezy90oW7Wn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S6JtxdMEWa5vtSDKPj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F6vSqLIEekAoAklLF2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W30VUUNkmWJ.tF6jd2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PoEE.YLUqYiCfZH66WDw"/>
</p:tagLst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326</Words>
  <Application>Microsoft Office PowerPoint</Application>
  <PresentationFormat>Předvádění na obrazovce (4:3)</PresentationFormat>
  <Paragraphs>87</Paragraphs>
  <Slides>22</Slides>
  <Notes>10</Notes>
  <HiddenSlides>1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Motiv1</vt:lpstr>
      <vt:lpstr>think-cell Slide</vt:lpstr>
      <vt:lpstr>Jak jsme na tom s kapacitou  MŠ a ZŠ po roce 2020?</vt:lpstr>
      <vt:lpstr>Co ovlivňuje počet dětí?</vt:lpstr>
      <vt:lpstr>Úhrnná plodnost a průměrný věk matek</vt:lpstr>
      <vt:lpstr>Míry plodnosti dle věku ženy</vt:lpstr>
      <vt:lpstr>Co z toho plyne?</vt:lpstr>
      <vt:lpstr>Základní demografické ukazatele - úmrtnost </vt:lpstr>
      <vt:lpstr>Naděje dožití při narození</vt:lpstr>
      <vt:lpstr>Pohyb obyvatelstva</vt:lpstr>
      <vt:lpstr>Věková struktura</vt:lpstr>
      <vt:lpstr>Děti 0 – 14 let</vt:lpstr>
      <vt:lpstr>Prezentace aplikace PowerPoint</vt:lpstr>
      <vt:lpstr>Co z toho plyne?</vt:lpstr>
      <vt:lpstr>Pro potřeby všech obcí…</vt:lpstr>
      <vt:lpstr>Populační kalkulačka SC&amp;C: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víme o ČR?</dc:title>
  <dc:creator>jhamanova</dc:creator>
  <cp:lastModifiedBy>jhamanova</cp:lastModifiedBy>
  <cp:revision>159</cp:revision>
  <cp:lastPrinted>2017-02-22T13:51:28Z</cp:lastPrinted>
  <dcterms:created xsi:type="dcterms:W3CDTF">2016-08-04T10:19:05Z</dcterms:created>
  <dcterms:modified xsi:type="dcterms:W3CDTF">2017-06-05T09:36:19Z</dcterms:modified>
</cp:coreProperties>
</file>